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0"/>
  </p:notesMasterIdLst>
  <p:sldIdLst>
    <p:sldId id="256" r:id="rId2"/>
    <p:sldId id="260" r:id="rId3"/>
    <p:sldId id="258" r:id="rId4"/>
    <p:sldId id="267" r:id="rId5"/>
    <p:sldId id="261" r:id="rId6"/>
    <p:sldId id="272" r:id="rId7"/>
    <p:sldId id="266" r:id="rId8"/>
    <p:sldId id="257" r:id="rId9"/>
    <p:sldId id="259" r:id="rId10"/>
    <p:sldId id="268" r:id="rId11"/>
    <p:sldId id="269" r:id="rId12"/>
    <p:sldId id="270" r:id="rId13"/>
    <p:sldId id="271" r:id="rId14"/>
    <p:sldId id="265" r:id="rId15"/>
    <p:sldId id="263" r:id="rId16"/>
    <p:sldId id="262" r:id="rId17"/>
    <p:sldId id="273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FF"/>
    <a:srgbClr val="6DE7F7"/>
    <a:srgbClr val="DBF7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>
      <p:cViewPr>
        <p:scale>
          <a:sx n="70" d="100"/>
          <a:sy n="70" d="100"/>
        </p:scale>
        <p:origin x="-136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12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9.8425553281512923E-2"/>
          <c:y val="4.4321394073527934E-2"/>
          <c:w val="0.81153178689503858"/>
          <c:h val="0.74136381596132217"/>
        </c:manualLayout>
      </c:layout>
      <c:bar3DChart>
        <c:barDir val="col"/>
        <c:grouping val="clustered"/>
        <c:ser>
          <c:idx val="0"/>
          <c:order val="0"/>
          <c:cat>
            <c:strRef>
              <c:f>List1!$E$7:$E$10</c:f>
              <c:strCache>
                <c:ptCount val="4"/>
                <c:pt idx="0">
                  <c:v>A</c:v>
                </c:pt>
                <c:pt idx="1">
                  <c:v>O</c:v>
                </c:pt>
                <c:pt idx="2">
                  <c:v>B</c:v>
                </c:pt>
                <c:pt idx="3">
                  <c:v>AB</c:v>
                </c:pt>
              </c:strCache>
            </c:strRef>
          </c:cat>
          <c:val>
            <c:numRef>
              <c:f>List1!$D$7:$D$10</c:f>
              <c:numCache>
                <c:formatCode>General</c:formatCode>
                <c:ptCount val="4"/>
                <c:pt idx="0">
                  <c:v>40</c:v>
                </c:pt>
                <c:pt idx="1">
                  <c:v>46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shape val="box"/>
        <c:axId val="59844480"/>
        <c:axId val="59995264"/>
        <c:axId val="0"/>
      </c:bar3DChart>
      <c:catAx>
        <c:axId val="598444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blood types</a:t>
                </a:r>
              </a:p>
            </c:rich>
          </c:tx>
          <c:layout>
            <c:manualLayout>
              <c:xMode val="edge"/>
              <c:yMode val="edge"/>
              <c:x val="0.43859933812621249"/>
              <c:y val="0.84382983377078513"/>
            </c:manualLayout>
          </c:layout>
        </c:title>
        <c:tickLblPos val="nextTo"/>
        <c:crossAx val="59995264"/>
        <c:crosses val="autoZero"/>
        <c:auto val="1"/>
        <c:lblAlgn val="ctr"/>
        <c:lblOffset val="100"/>
      </c:catAx>
      <c:valAx>
        <c:axId val="5999526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</c:title>
        <c:numFmt formatCode="General" sourceLinked="1"/>
        <c:tickLblPos val="nextTo"/>
        <c:crossAx val="59844480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6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1"/>
          <c:order val="1"/>
          <c:cat>
            <c:multiLvlStrRef>
              <c:f>List1!$E$7:$E$10</c:f>
            </c:multiLvlStrRef>
          </c:cat>
          <c:val>
            <c:numRef>
              <c:f>List1!$D$7:$D$10</c:f>
            </c:numRef>
          </c:val>
        </c:ser>
        <c:ser>
          <c:idx val="0"/>
          <c:order val="0"/>
          <c:cat>
            <c:strRef>
              <c:f>[Sešit1]List1!$E$6:$E$9</c:f>
              <c:strCache>
                <c:ptCount val="4"/>
                <c:pt idx="0">
                  <c:v>A</c:v>
                </c:pt>
                <c:pt idx="1">
                  <c:v>O</c:v>
                </c:pt>
                <c:pt idx="2">
                  <c:v>B</c:v>
                </c:pt>
                <c:pt idx="3">
                  <c:v>AB</c:v>
                </c:pt>
              </c:strCache>
            </c:strRef>
          </c:cat>
          <c:val>
            <c:numRef>
              <c:f>[Sešit1]List1!$F$6:$F$9</c:f>
              <c:numCache>
                <c:formatCode>General</c:formatCode>
                <c:ptCount val="4"/>
                <c:pt idx="0">
                  <c:v>45</c:v>
                </c:pt>
                <c:pt idx="1">
                  <c:v>35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</c:ser>
        <c:shape val="box"/>
        <c:axId val="61675008"/>
        <c:axId val="61676928"/>
        <c:axId val="0"/>
      </c:bar3DChart>
      <c:catAx>
        <c:axId val="616750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blood types</a:t>
                </a:r>
              </a:p>
            </c:rich>
          </c:tx>
          <c:layout/>
        </c:title>
        <c:tickLblPos val="nextTo"/>
        <c:crossAx val="61676928"/>
        <c:crosses val="autoZero"/>
        <c:auto val="1"/>
        <c:lblAlgn val="ctr"/>
        <c:lblOffset val="100"/>
      </c:catAx>
      <c:valAx>
        <c:axId val="6167692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/>
                  <a:t>%</a:t>
                </a:r>
              </a:p>
            </c:rich>
          </c:tx>
          <c:layout/>
        </c:title>
        <c:numFmt formatCode="General" sourceLinked="1"/>
        <c:tickLblPos val="nextTo"/>
        <c:crossAx val="61675008"/>
        <c:crosses val="autoZero"/>
        <c:crossBetween val="between"/>
      </c:valAx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09E86-EDAB-4B51-BCA5-EE4F40ADFB73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B6EF7-1D05-4E07-A893-67F051B238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1083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B6EF7-1D05-4E07-A893-67F051B2384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8953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</a:bodyPr>
          <a:lstStyle>
            <a:lvl1pPr algn="r">
              <a:defRPr sz="4800" b="1" cap="none" spc="0">
                <a:ln w="762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Lucida Handwriting" panose="03010101010101010101" pitchFamily="66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marR="64008" indent="0" algn="r">
              <a:buNone/>
              <a:defRPr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A2C11F-0E31-4D7B-B058-63B5FEA618E0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8B7F4E-F004-472B-877A-4FF82F7859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2C11F-0E31-4D7B-B058-63B5FEA618E0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B7F4E-F004-472B-877A-4FF82F7859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2C11F-0E31-4D7B-B058-63B5FEA618E0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B7F4E-F004-472B-877A-4FF82F7859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2C11F-0E31-4D7B-B058-63B5FEA618E0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B7F4E-F004-472B-877A-4FF82F7859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2C11F-0E31-4D7B-B058-63B5FEA618E0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B7F4E-F004-472B-877A-4FF82F7859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2C11F-0E31-4D7B-B058-63B5FEA618E0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B7F4E-F004-472B-877A-4FF82F7859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2C11F-0E31-4D7B-B058-63B5FEA618E0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B7F4E-F004-472B-877A-4FF82F7859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2C11F-0E31-4D7B-B058-63B5FEA618E0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B7F4E-F004-472B-877A-4FF82F7859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2C11F-0E31-4D7B-B058-63B5FEA618E0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B7F4E-F004-472B-877A-4FF82F7859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A2C11F-0E31-4D7B-B058-63B5FEA618E0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B7F4E-F004-472B-877A-4FF82F7859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A2C11F-0E31-4D7B-B058-63B5FEA618E0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8B7F4E-F004-472B-877A-4FF82F7859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tint val="66000"/>
                <a:satMod val="160000"/>
                <a:alpha val="6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2" y="5445224"/>
            <a:ext cx="7025055" cy="14207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445224"/>
            <a:ext cx="5670459" cy="14272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301208"/>
            <a:ext cx="5370130" cy="1570913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>
              <a:solidFill>
                <a:srgbClr val="FF0000"/>
              </a:solidFill>
            </a:endParaRPr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A2C11F-0E31-4D7B-B058-63B5FEA618E0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8B7F4E-F004-472B-877A-4FF82F7859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 descr="kapka.jpg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667" b="100000" l="20000" r="90000">
                        <a14:backgroundMark x1="56500" y1="4667" x2="56500" y2="4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7032" y="188640"/>
            <a:ext cx="1616968" cy="1212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  <a:latin typeface="Batang" pitchFamily="18" charset="-127"/>
          <a:ea typeface="Batang" pitchFamily="18" charset="-127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8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Book Antiqua" pitchFamily="18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829761"/>
          </a:xfrm>
        </p:spPr>
        <p:txBody>
          <a:bodyPr>
            <a:normAutofit/>
          </a:bodyPr>
          <a:lstStyle/>
          <a:p>
            <a:pPr algn="l"/>
            <a:r>
              <a:rPr lang="cs-CZ" sz="6600" dirty="0" smtClean="0"/>
              <a:t>Dárcovství krve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Plachá Renata</a:t>
            </a:r>
          </a:p>
          <a:p>
            <a:r>
              <a:rPr lang="cs-CZ" dirty="0" err="1" smtClean="0"/>
              <a:t>Žoudlíková</a:t>
            </a:r>
            <a:r>
              <a:rPr lang="cs-CZ" dirty="0" smtClean="0"/>
              <a:t> Nikola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834880" cy="4525963"/>
          </a:xfrm>
        </p:spPr>
        <p:txBody>
          <a:bodyPr/>
          <a:lstStyle/>
          <a:p>
            <a:r>
              <a:rPr lang="cs-CZ" dirty="0" smtClean="0"/>
              <a:t>2 hlavní metody</a:t>
            </a:r>
          </a:p>
          <a:p>
            <a:pPr>
              <a:buNone/>
            </a:pPr>
            <a:endParaRPr lang="cs-CZ" sz="800" dirty="0" smtClean="0"/>
          </a:p>
          <a:p>
            <a:pPr marL="822960" lvl="1" indent="-457200">
              <a:buFont typeface="+mj-lt"/>
              <a:buAutoNum type="arabicPeriod"/>
            </a:pPr>
            <a:r>
              <a:rPr lang="cs-CZ" dirty="0" smtClean="0"/>
              <a:t>Odběr plné krve</a:t>
            </a:r>
          </a:p>
          <a:p>
            <a:pPr marL="1344168" lvl="3" indent="-457200"/>
            <a:r>
              <a:rPr lang="cs-CZ" sz="2100" dirty="0" smtClean="0"/>
              <a:t>Většinou - 450 ml</a:t>
            </a:r>
          </a:p>
          <a:p>
            <a:pPr marL="1344168" lvl="3" indent="-457200"/>
            <a:r>
              <a:rPr lang="cs-CZ" sz="2100" dirty="0" smtClean="0"/>
              <a:t>Indie – 250-350 ml</a:t>
            </a:r>
          </a:p>
          <a:p>
            <a:pPr marL="1344168" lvl="3" indent="-457200"/>
            <a:r>
              <a:rPr lang="cs-CZ" sz="2100" dirty="0" smtClean="0"/>
              <a:t>Čína – 200 ml</a:t>
            </a:r>
          </a:p>
          <a:p>
            <a:pPr marL="1344168" lvl="3" indent="-457200">
              <a:buNone/>
            </a:pPr>
            <a:endParaRPr lang="cs-CZ" dirty="0" smtClean="0"/>
          </a:p>
          <a:p>
            <a:pPr marL="822960" lvl="1" indent="-457200">
              <a:buFont typeface="+mj-lt"/>
              <a:buAutoNum type="arabicPeriod"/>
            </a:pPr>
            <a:r>
              <a:rPr lang="cs-CZ" dirty="0" err="1" smtClean="0"/>
              <a:t>Aferéza</a:t>
            </a:r>
            <a:r>
              <a:rPr lang="cs-CZ" dirty="0" smtClean="0"/>
              <a:t> (přístrojový odběr)</a:t>
            </a:r>
          </a:p>
          <a:p>
            <a:pPr marL="1344168" lvl="3" indent="-457200"/>
            <a:r>
              <a:rPr lang="cs-CZ" sz="2100" dirty="0" smtClean="0"/>
              <a:t>Plazmaferéza</a:t>
            </a:r>
          </a:p>
          <a:p>
            <a:pPr marL="1344168" lvl="3" indent="-457200"/>
            <a:r>
              <a:rPr lang="cs-CZ" sz="2100" dirty="0" err="1" smtClean="0"/>
              <a:t>Trombocytaferéza</a:t>
            </a:r>
            <a:endParaRPr lang="cs-CZ" sz="2100" dirty="0" smtClean="0"/>
          </a:p>
          <a:p>
            <a:pPr marL="1344168" lvl="3" indent="-457200"/>
            <a:r>
              <a:rPr lang="cs-CZ" sz="2100" dirty="0" err="1" smtClean="0"/>
              <a:t>Erytrocytaferéza</a:t>
            </a:r>
            <a:r>
              <a:rPr lang="cs-CZ" sz="2100" dirty="0" smtClean="0"/>
              <a:t> </a:t>
            </a:r>
          </a:p>
          <a:p>
            <a:pPr marL="886968" lvl="3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Odběr krve</a:t>
            </a:r>
            <a:endParaRPr lang="cs-CZ" dirty="0"/>
          </a:p>
        </p:txBody>
      </p:sp>
      <p:pic>
        <p:nvPicPr>
          <p:cNvPr id="5" name="Picture 12" descr="http://img.aktualne.centrum.cz/212/45/2124522-darovani-krv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882552" y="2420888"/>
            <a:ext cx="4248472" cy="424847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724765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834880" cy="4525963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cs-CZ" dirty="0" smtClean="0"/>
              <a:t>Odběr krve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Separace pomocí centrifugy nebo filtru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Uskladnění požadované části krve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Vrácení zbylé části krve do těla dárce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Aferéza</a:t>
            </a:r>
            <a:endParaRPr lang="cs-CZ" dirty="0"/>
          </a:p>
        </p:txBody>
      </p:sp>
      <p:pic>
        <p:nvPicPr>
          <p:cNvPr id="7" name="Zástupný symbol pro obsah 6" descr="aferez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781383">
            <a:off x="4781225" y="3940638"/>
            <a:ext cx="3996952" cy="2252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55235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Vena</a:t>
            </a:r>
            <a:r>
              <a:rPr lang="cs-CZ" dirty="0" smtClean="0"/>
              <a:t> </a:t>
            </a:r>
            <a:r>
              <a:rPr lang="cs-CZ" dirty="0" err="1" smtClean="0"/>
              <a:t>mediana</a:t>
            </a:r>
            <a:r>
              <a:rPr lang="cs-CZ" dirty="0" smtClean="0"/>
              <a:t> </a:t>
            </a:r>
            <a:r>
              <a:rPr lang="cs-CZ" dirty="0" err="1" smtClean="0"/>
              <a:t>cubiti</a:t>
            </a:r>
            <a:endParaRPr lang="cs-CZ" dirty="0" smtClean="0"/>
          </a:p>
          <a:p>
            <a:r>
              <a:rPr lang="cs-CZ" dirty="0" smtClean="0"/>
              <a:t>Antisepse</a:t>
            </a:r>
          </a:p>
          <a:p>
            <a:r>
              <a:rPr lang="cs-CZ" dirty="0" smtClean="0"/>
              <a:t>Velká jehla</a:t>
            </a:r>
          </a:p>
          <a:p>
            <a:r>
              <a:rPr lang="cs-CZ" dirty="0" smtClean="0"/>
              <a:t>Turniket</a:t>
            </a:r>
          </a:p>
          <a:p>
            <a:r>
              <a:rPr lang="cs-CZ" dirty="0" smtClean="0"/>
              <a:t>Mačkání balonku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odběr krve</a:t>
            </a:r>
            <a:endParaRPr lang="cs-CZ" dirty="0"/>
          </a:p>
        </p:txBody>
      </p:sp>
      <p:pic>
        <p:nvPicPr>
          <p:cNvPr id="5" name="Picture 2" descr="http://upload.wikimedia.org/wikipedia/commons/thumb/a/a5/Kan%C3%BCle.jpg/220px-Kan%C3%BC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2803161" cy="210237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oubor:2004-02-29,15,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475656" y="3793159"/>
            <a:ext cx="5400600" cy="306484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985639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Gray5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" y="1"/>
            <a:ext cx="2614740" cy="6858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nstruct.uwo.ca/kinesiology/222/Lab4/Lab4_Images/Fig6_cubital_fos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93858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frca.co.uk/images/cubital-fossa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4" y="2992438"/>
            <a:ext cx="3413160" cy="386556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emprocedures.com/peripheraliv/images/arm_vein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071688"/>
            <a:ext cx="2376487" cy="382428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92788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59150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Plazma: 2-3 dny</a:t>
            </a:r>
          </a:p>
          <a:p>
            <a:r>
              <a:rPr lang="cs-CZ" dirty="0" smtClean="0"/>
              <a:t>Erytrocyty: 36 dní (v průměru)</a:t>
            </a:r>
          </a:p>
          <a:p>
            <a:endParaRPr lang="cs-CZ" sz="1400" dirty="0"/>
          </a:p>
          <a:p>
            <a:r>
              <a:rPr lang="cs-CZ" dirty="0" smtClean="0"/>
              <a:t>V České republice</a:t>
            </a:r>
          </a:p>
          <a:p>
            <a:pPr lvl="1"/>
            <a:r>
              <a:rPr lang="cs-CZ" dirty="0" smtClean="0"/>
              <a:t>Dospělý muž – jednou za 3 měsíce</a:t>
            </a:r>
          </a:p>
          <a:p>
            <a:pPr lvl="1"/>
            <a:r>
              <a:rPr lang="cs-CZ" dirty="0" smtClean="0"/>
              <a:t>Dospělá žena – jednou za 4 měsíce </a:t>
            </a:r>
          </a:p>
          <a:p>
            <a:pPr lvl="1"/>
            <a:endParaRPr lang="cs-CZ" sz="1400" dirty="0"/>
          </a:p>
          <a:p>
            <a:r>
              <a:rPr lang="cs-CZ" dirty="0" smtClean="0"/>
              <a:t>USA a Kanada</a:t>
            </a:r>
          </a:p>
          <a:p>
            <a:pPr lvl="1"/>
            <a:r>
              <a:rPr lang="cs-CZ" dirty="0" smtClean="0"/>
              <a:t>56 dní pro muže i ženy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Zotavení a čas mezi darováním</a:t>
            </a:r>
            <a:endParaRPr lang="cs-CZ" dirty="0"/>
          </a:p>
        </p:txBody>
      </p:sp>
      <p:pic>
        <p:nvPicPr>
          <p:cNvPr id="6" name="Picture 8" descr="http://www.udalosti112.cz/pic/2011-09-0408f17c116f-57838525-o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68396">
            <a:off x="5440659" y="3966322"/>
            <a:ext cx="3301941" cy="242972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09965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94767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Mdloby</a:t>
            </a:r>
          </a:p>
          <a:p>
            <a:r>
              <a:rPr lang="cs-CZ" dirty="0" smtClean="0"/>
              <a:t>Modřiny</a:t>
            </a:r>
          </a:p>
          <a:p>
            <a:r>
              <a:rPr lang="cs-CZ" dirty="0" smtClean="0"/>
              <a:t>Nevolnost</a:t>
            </a:r>
          </a:p>
          <a:p>
            <a:r>
              <a:rPr lang="cs-CZ" dirty="0" smtClean="0"/>
              <a:t>Reakce na citrát sodný – vápníkové doplňky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omplikace</a:t>
            </a:r>
            <a:endParaRPr lang="cs-CZ" dirty="0"/>
          </a:p>
        </p:txBody>
      </p:sp>
      <p:pic>
        <p:nvPicPr>
          <p:cNvPr id="4" name="Picture 4" descr="http://theclint.files.wordpress.com/2007/11/nastybru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4114800" cy="27432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http://3.bp.blogspot.com/_BmQdVdDEDF4/TTh9jUTjzTI/AAAAAAAAABM/-oWdj-9_P6s/s1600/hhhhhhhhhhhhhhhloloooooooo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1048"/>
            <a:ext cx="2778125" cy="28575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images.sodahead.com/polls/001088163/nausea1_xlar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7" y="260648"/>
            <a:ext cx="1998663" cy="242887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6028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Medaile prof. MUDr. Jana Jánského</a:t>
            </a:r>
          </a:p>
          <a:p>
            <a:pPr lvl="1"/>
            <a:endParaRPr lang="cs-CZ" dirty="0" smtClean="0"/>
          </a:p>
          <a:p>
            <a:pPr lvl="1"/>
            <a:r>
              <a:rPr lang="cs-CZ" sz="2600" dirty="0" smtClean="0"/>
              <a:t>Bronzová – 10 odběrů </a:t>
            </a:r>
          </a:p>
          <a:p>
            <a:pPr lvl="1"/>
            <a:endParaRPr lang="cs-CZ" dirty="0"/>
          </a:p>
          <a:p>
            <a:pPr marL="393192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sz="2600" dirty="0" smtClean="0"/>
              <a:t>Stříbrná – 20 odběrů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marL="393192" lvl="1" indent="0">
              <a:buNone/>
            </a:pPr>
            <a:endParaRPr lang="cs-CZ" dirty="0" smtClean="0"/>
          </a:p>
          <a:p>
            <a:pPr lvl="1"/>
            <a:endParaRPr lang="cs-CZ" dirty="0"/>
          </a:p>
          <a:p>
            <a:pPr marL="393192" lvl="1" indent="0">
              <a:buNone/>
            </a:pPr>
            <a:endParaRPr lang="cs-CZ" dirty="0" smtClean="0"/>
          </a:p>
          <a:p>
            <a:pPr lvl="1"/>
            <a:r>
              <a:rPr lang="cs-CZ" sz="2600" dirty="0" smtClean="0"/>
              <a:t>Zlatá – 40 odběrů </a:t>
            </a:r>
            <a:endParaRPr lang="cs-CZ" sz="2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a odměny</a:t>
            </a:r>
            <a:endParaRPr lang="cs-CZ" dirty="0"/>
          </a:p>
        </p:txBody>
      </p:sp>
      <p:pic>
        <p:nvPicPr>
          <p:cNvPr id="4" name="Picture 2" descr="Soubor:Bronzova medaile prof. MUDr. Jana Janske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1484784"/>
            <a:ext cx="278765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oubor:Janskystrib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2728912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oubor:Zlatá Jánského plake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357688"/>
            <a:ext cx="26162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74948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6552728" cy="3600400"/>
          </a:xfrm>
        </p:spPr>
        <p:txBody>
          <a:bodyPr>
            <a:normAutofit fontScale="92500"/>
          </a:bodyPr>
          <a:lstStyle/>
          <a:p>
            <a:r>
              <a:rPr lang="cs-CZ" altLang="cs-CZ" dirty="0"/>
              <a:t>http://www.fnbrno.cz/nemocnice-bohunice/interni-hematoonkologicka-klinika/darovani-krve-a-kostni-drene/t1160</a:t>
            </a:r>
          </a:p>
          <a:p>
            <a:r>
              <a:rPr lang="cs-CZ" altLang="cs-CZ" dirty="0"/>
              <a:t>www.wikipedia.com</a:t>
            </a:r>
          </a:p>
          <a:p>
            <a:r>
              <a:rPr lang="cs-CZ" dirty="0" smtClean="0"/>
              <a:t>Vlastní zkušenosti</a:t>
            </a:r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Obrázky: </a:t>
            </a:r>
            <a:r>
              <a:rPr lang="cs-CZ" altLang="cs-CZ" dirty="0"/>
              <a:t>www.google.com</a:t>
            </a:r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4248472" cy="792089"/>
          </a:xfrm>
        </p:spPr>
        <p:txBody>
          <a:bodyPr>
            <a:normAutofit/>
          </a:bodyPr>
          <a:lstStyle/>
          <a:p>
            <a:r>
              <a:rPr lang="cs-CZ" dirty="0" smtClean="0"/>
              <a:t>Zdroje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4139952" cy="2293533"/>
          </a:xfr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4151198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Obrázek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79678"/>
            <a:ext cx="6336704" cy="677832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/>
              <a:t>Děkujeme za pozornost </a:t>
            </a:r>
            <a:r>
              <a:rPr lang="cs-CZ" sz="4800" dirty="0" smtClean="0">
                <a:sym typeface="Wingdings" panose="05000000000000000000" pitchFamily="2" charset="2"/>
              </a:rPr>
              <a:t></a:t>
            </a:r>
            <a:endParaRPr lang="cs-CZ" sz="4800" dirty="0"/>
          </a:p>
        </p:txBody>
      </p:sp>
    </p:spTree>
    <p:extLst>
      <p:ext uri="{BB962C8B-B14F-4D97-AF65-F5344CB8AC3E}">
        <p14:creationId xmlns="" xmlns:p14="http://schemas.microsoft.com/office/powerpoint/2010/main" val="2525301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552728" cy="5979364"/>
          </a:xfrm>
          <a:effectLst>
            <a:innerShdw blurRad="95250">
              <a:srgbClr val="000000"/>
            </a:innerShdw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3505984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384016" cy="3240360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316288" cy="4525963"/>
          </a:xfrm>
        </p:spPr>
        <p:txBody>
          <a:bodyPr/>
          <a:lstStyle/>
          <a:p>
            <a:r>
              <a:rPr lang="cs-CZ" dirty="0" smtClean="0"/>
              <a:t>Neplacení dobrovolníci</a:t>
            </a:r>
          </a:p>
          <a:p>
            <a:r>
              <a:rPr lang="cs-CZ" dirty="0" smtClean="0"/>
              <a:t>Krevní skupiny:</a:t>
            </a:r>
          </a:p>
          <a:p>
            <a:pPr lvl="1"/>
            <a:r>
              <a:rPr lang="cs-CZ" dirty="0" smtClean="0"/>
              <a:t>A</a:t>
            </a:r>
          </a:p>
          <a:p>
            <a:pPr lvl="1"/>
            <a:r>
              <a:rPr lang="cs-CZ" dirty="0" smtClean="0"/>
              <a:t>B</a:t>
            </a:r>
          </a:p>
          <a:p>
            <a:pPr lvl="1"/>
            <a:r>
              <a:rPr lang="cs-CZ" dirty="0" smtClean="0"/>
              <a:t>0 – univerzální dárce</a:t>
            </a:r>
          </a:p>
          <a:p>
            <a:pPr lvl="1"/>
            <a:r>
              <a:rPr lang="cs-CZ" dirty="0" smtClean="0"/>
              <a:t>AB – univerzální příjemce</a:t>
            </a:r>
          </a:p>
          <a:p>
            <a:pPr lvl="1"/>
            <a:endParaRPr lang="cs-CZ" dirty="0"/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darování plazmy </a:t>
            </a:r>
            <a:r>
              <a:rPr lang="cs-CZ" dirty="0" smtClean="0"/>
              <a:t>– systém opačný, AB je univerzálním dárcem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Dárcovství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462715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Ve světě 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V ČR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Zastoupení krevních skupin</a:t>
            </a:r>
            <a:endParaRPr lang="cs-CZ" dirty="0"/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="" xmlns:p14="http://schemas.microsoft.com/office/powerpoint/2010/main" val="3183273208"/>
              </p:ext>
            </p:extLst>
          </p:nvPr>
        </p:nvGraphicFramePr>
        <p:xfrm>
          <a:off x="-21672" y="2132856"/>
          <a:ext cx="46805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/>
          <p:nvPr>
            <p:extLst>
              <p:ext uri="{D42A27DB-BD31-4B8C-83A1-F6EECF244321}">
                <p14:modId xmlns="" xmlns:p14="http://schemas.microsoft.com/office/powerpoint/2010/main" val="2752761797"/>
              </p:ext>
            </p:extLst>
          </p:nvPr>
        </p:nvGraphicFramePr>
        <p:xfrm>
          <a:off x="4000464" y="3140968"/>
          <a:ext cx="5143536" cy="335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087993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402832" cy="4525963"/>
          </a:xfrm>
        </p:spPr>
        <p:txBody>
          <a:bodyPr/>
          <a:lstStyle/>
          <a:p>
            <a:r>
              <a:rPr lang="cs-CZ" dirty="0" smtClean="0"/>
              <a:t>Alogenní (homologní)</a:t>
            </a:r>
            <a:endParaRPr lang="cs-CZ" dirty="0"/>
          </a:p>
          <a:p>
            <a:r>
              <a:rPr lang="cs-CZ" dirty="0" smtClean="0"/>
              <a:t>Přímé</a:t>
            </a:r>
          </a:p>
          <a:p>
            <a:r>
              <a:rPr lang="cs-CZ" dirty="0" smtClean="0"/>
              <a:t>Autotransfuze</a:t>
            </a:r>
          </a:p>
          <a:p>
            <a:pPr marL="109728" indent="0">
              <a:buNone/>
            </a:pPr>
            <a:endParaRPr lang="cs-CZ" dirty="0">
              <a:effectLst/>
            </a:endParaRP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2880319" cy="28803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darování</a:t>
            </a:r>
            <a:endParaRPr lang="cs-CZ" dirty="0"/>
          </a:p>
        </p:txBody>
      </p:sp>
      <p:pic>
        <p:nvPicPr>
          <p:cNvPr id="6" name="Picture 10" descr="http://zpravodajstvi.olomouc.cz/images/clanky/10158_1_1120105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441">
            <a:off x="4357687" y="2204864"/>
            <a:ext cx="4314825" cy="323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0364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Testování krve dárce</a:t>
            </a:r>
          </a:p>
          <a:p>
            <a:r>
              <a:rPr lang="cs-CZ" dirty="0" smtClean="0"/>
              <a:t>Dotazník pro dárce</a:t>
            </a:r>
          </a:p>
          <a:p>
            <a:r>
              <a:rPr lang="cs-CZ" dirty="0" smtClean="0"/>
              <a:t>Léky</a:t>
            </a:r>
          </a:p>
          <a:p>
            <a:r>
              <a:rPr lang="cs-CZ" dirty="0" smtClean="0"/>
              <a:t>Křížová zkouška</a:t>
            </a:r>
          </a:p>
          <a:p>
            <a:r>
              <a:rPr lang="cs-CZ" dirty="0" smtClean="0"/>
              <a:t>Biologická zkouška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 příjemce</a:t>
            </a:r>
            <a:endParaRPr lang="cs-CZ" dirty="0"/>
          </a:p>
        </p:txBody>
      </p:sp>
      <p:pic>
        <p:nvPicPr>
          <p:cNvPr id="5" name="Picture 4" descr="File:Blutspende Piktogramm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295650" cy="3000375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  <a:softEdge rad="317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3159125" cy="235743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0409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krevní obraz</a:t>
            </a:r>
          </a:p>
          <a:p>
            <a:r>
              <a:rPr lang="cs-CZ" dirty="0" smtClean="0"/>
              <a:t>jaterní </a:t>
            </a:r>
            <a:r>
              <a:rPr lang="cs-CZ" dirty="0"/>
              <a:t>enzym </a:t>
            </a:r>
            <a:r>
              <a:rPr lang="cs-CZ" dirty="0" smtClean="0"/>
              <a:t>ALT</a:t>
            </a:r>
          </a:p>
          <a:p>
            <a:r>
              <a:rPr lang="cs-CZ" dirty="0" smtClean="0"/>
              <a:t>HIV</a:t>
            </a:r>
          </a:p>
          <a:p>
            <a:r>
              <a:rPr lang="cs-CZ" dirty="0" smtClean="0"/>
              <a:t>žloutenka </a:t>
            </a:r>
            <a:r>
              <a:rPr lang="cs-CZ" dirty="0"/>
              <a:t>typu </a:t>
            </a:r>
            <a:r>
              <a:rPr lang="cs-CZ" dirty="0" smtClean="0"/>
              <a:t>B,C</a:t>
            </a:r>
          </a:p>
          <a:p>
            <a:r>
              <a:rPr lang="cs-CZ" dirty="0" smtClean="0"/>
              <a:t>syfilis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krve</a:t>
            </a:r>
            <a:endParaRPr lang="cs-CZ" dirty="0"/>
          </a:p>
        </p:txBody>
      </p:sp>
      <p:pic>
        <p:nvPicPr>
          <p:cNvPr id="4" name="Picture 4" descr="http://www.today.colostate.edu/userfiles/images/blood-tube-story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716016" y="332656"/>
            <a:ext cx="2619375" cy="3505200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scene3d>
            <a:camera prst="obliqueTopRight"/>
            <a:lightRig rig="threePt" dir="t"/>
          </a:scene3d>
          <a:extLst/>
        </p:spPr>
      </p:pic>
      <p:pic>
        <p:nvPicPr>
          <p:cNvPr id="5" name="Picture 2" descr="http://www.sciencephoto.com/image/408270/large/F0034133-Automated_blood_screening-SPL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b="6944"/>
          <a:stretch/>
        </p:blipFill>
        <p:spPr bwMode="auto">
          <a:xfrm>
            <a:off x="1043608" y="4221088"/>
            <a:ext cx="3456384" cy="24153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6" name="Picture 6" descr="http://www.pediatrix.com/ae_images/adam04/graphics/images/en/15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645024"/>
            <a:ext cx="3563888" cy="2851626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xtLst/>
        </p:spPr>
      </p:pic>
    </p:spTree>
    <p:extLst>
      <p:ext uri="{BB962C8B-B14F-4D97-AF65-F5344CB8AC3E}">
        <p14:creationId xmlns="" xmlns:p14="http://schemas.microsoft.com/office/powerpoint/2010/main" val="1421585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 preferRelativeResize="0"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00808"/>
            <a:ext cx="3672407" cy="2348955"/>
          </a:xfrm>
          <a:effectLst>
            <a:softEdge rad="127000"/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l"/>
            <a:r>
              <a:rPr lang="cs-CZ" sz="4100" b="1" dirty="0" smtClean="0"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Bezpečnost dárce</a:t>
            </a:r>
            <a:endParaRPr lang="cs-CZ" sz="4100" b="1" dirty="0"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half" idx="4294967295"/>
          </p:nvPr>
        </p:nvSpPr>
        <p:spPr>
          <a:xfrm>
            <a:off x="467544" y="1196975"/>
            <a:ext cx="6720656" cy="2736850"/>
          </a:xfrm>
        </p:spPr>
        <p:txBody>
          <a:bodyPr>
            <a:normAutofit/>
          </a:bodyPr>
          <a:lstStyle/>
          <a:p>
            <a:pPr marL="285750" indent="-285750" algn="l">
              <a:buSzPct val="58000"/>
              <a:buFont typeface="Wingdings" pitchFamily="2" charset="2"/>
              <a:buChar char="Ø"/>
            </a:pPr>
            <a:r>
              <a:rPr lang="cs-CZ" sz="2400" dirty="0"/>
              <a:t>Hematokrit, hladina hemoglobinu - anémie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cs-CZ" sz="2400" dirty="0" smtClean="0"/>
              <a:t>Sterilizace vybavení 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cs-CZ" sz="2400" dirty="0" smtClean="0"/>
              <a:t>Krevní tlak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cs-CZ" sz="2400" dirty="0" smtClean="0"/>
              <a:t>Puls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cs-CZ" sz="2400" dirty="0" smtClean="0"/>
              <a:t>Těhotenství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cs-CZ" sz="2400" dirty="0" smtClean="0"/>
              <a:t>Tělesná teplota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04798"/>
            <a:ext cx="4464496" cy="30532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91" y="2943629"/>
            <a:ext cx="2637909" cy="391437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453028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7931224" cy="482799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Věk 18 – 65</a:t>
            </a:r>
          </a:p>
          <a:p>
            <a:r>
              <a:rPr lang="cs-CZ" dirty="0"/>
              <a:t>Váha minimálně 50 kg</a:t>
            </a:r>
          </a:p>
          <a:p>
            <a:r>
              <a:rPr lang="cs-CZ" dirty="0"/>
              <a:t>Žádná </a:t>
            </a:r>
            <a:r>
              <a:rPr lang="cs-CZ" dirty="0" smtClean="0"/>
              <a:t>vážnější alergie</a:t>
            </a:r>
            <a:endParaRPr lang="cs-CZ" dirty="0"/>
          </a:p>
          <a:p>
            <a:r>
              <a:rPr lang="cs-CZ" dirty="0" smtClean="0"/>
              <a:t>Neprodělal </a:t>
            </a:r>
            <a:r>
              <a:rPr lang="cs-CZ" dirty="0"/>
              <a:t>jsem tuberkulózu, hepatitidu</a:t>
            </a:r>
          </a:p>
          <a:p>
            <a:r>
              <a:rPr lang="cs-CZ" dirty="0"/>
              <a:t>Žádná pohlavní nemoc </a:t>
            </a:r>
            <a:r>
              <a:rPr lang="cs-CZ" dirty="0" smtClean="0"/>
              <a:t>(AIDS, kapavka</a:t>
            </a:r>
            <a:r>
              <a:rPr lang="cs-CZ" dirty="0"/>
              <a:t>, syfilis) </a:t>
            </a:r>
          </a:p>
          <a:p>
            <a:r>
              <a:rPr lang="cs-CZ" dirty="0"/>
              <a:t>V posledních 12 měsících jsem neprodělal operaci</a:t>
            </a:r>
          </a:p>
          <a:p>
            <a:r>
              <a:rPr lang="cs-CZ" dirty="0"/>
              <a:t>Nemám vysoký krevní tlak, srdeční onemocnění</a:t>
            </a:r>
          </a:p>
          <a:p>
            <a:r>
              <a:rPr lang="cs-CZ" dirty="0"/>
              <a:t>Žádné chronické onemocnění (astma)</a:t>
            </a:r>
          </a:p>
          <a:p>
            <a:r>
              <a:rPr lang="cs-CZ" dirty="0" smtClean="0"/>
              <a:t>Žádné </a:t>
            </a:r>
            <a:r>
              <a:rPr lang="cs-CZ" dirty="0"/>
              <a:t>psychické problémy</a:t>
            </a:r>
          </a:p>
          <a:p>
            <a:r>
              <a:rPr lang="cs-CZ" dirty="0" smtClean="0"/>
              <a:t>Nejsem </a:t>
            </a:r>
            <a:r>
              <a:rPr lang="cs-CZ" dirty="0"/>
              <a:t>alkoholik</a:t>
            </a:r>
          </a:p>
          <a:p>
            <a:r>
              <a:rPr lang="cs-CZ" dirty="0"/>
              <a:t>… a mnoho dalších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391822"/>
            <a:ext cx="2304000" cy="2421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Mohu být dárcem?</a:t>
            </a:r>
          </a:p>
        </p:txBody>
      </p:sp>
    </p:spTree>
    <p:extLst>
      <p:ext uri="{BB962C8B-B14F-4D97-AF65-F5344CB8AC3E}">
        <p14:creationId xmlns="" xmlns:p14="http://schemas.microsoft.com/office/powerpoint/2010/main" val="1261307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Shluk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Tok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Tok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Tok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Tok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303</Words>
  <Application>Microsoft Office PowerPoint</Application>
  <PresentationFormat>Předvádění na obrazovce (4:3)</PresentationFormat>
  <Paragraphs>117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Shluk</vt:lpstr>
      <vt:lpstr>Dárcovství krve</vt:lpstr>
      <vt:lpstr>Snímek 2</vt:lpstr>
      <vt:lpstr>Dárcovství</vt:lpstr>
      <vt:lpstr>Zastoupení krevních skupin</vt:lpstr>
      <vt:lpstr>Typy darování</vt:lpstr>
      <vt:lpstr>Bezpečnost příjemce</vt:lpstr>
      <vt:lpstr>Testování krve</vt:lpstr>
      <vt:lpstr>Bezpečnost dárce</vt:lpstr>
      <vt:lpstr>Mohu být dárcem?</vt:lpstr>
      <vt:lpstr>Odběr krve</vt:lpstr>
      <vt:lpstr>Aferéza</vt:lpstr>
      <vt:lpstr>Vlastní odběr krve</vt:lpstr>
      <vt:lpstr>Snímek 13</vt:lpstr>
      <vt:lpstr>Zotavení a čas mezi darováním</vt:lpstr>
      <vt:lpstr>Komplikace</vt:lpstr>
      <vt:lpstr>Výhody a odměny</vt:lpstr>
      <vt:lpstr>Zdroje </vt:lpstr>
      <vt:lpstr>Děkujeme za pozornost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2014-10-14T14:55:20Z</dcterms:created>
  <dcterms:modified xsi:type="dcterms:W3CDTF">2014-10-16T19:13:44Z</dcterms:modified>
</cp:coreProperties>
</file>