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9" r:id="rId3"/>
    <p:sldId id="258" r:id="rId4"/>
    <p:sldId id="301" r:id="rId5"/>
    <p:sldId id="303" r:id="rId6"/>
    <p:sldId id="302" r:id="rId7"/>
    <p:sldId id="287" r:id="rId8"/>
    <p:sldId id="286" r:id="rId9"/>
    <p:sldId id="288" r:id="rId10"/>
    <p:sldId id="289" r:id="rId11"/>
    <p:sldId id="260" r:id="rId12"/>
    <p:sldId id="291" r:id="rId13"/>
    <p:sldId id="261" r:id="rId14"/>
    <p:sldId id="263" r:id="rId15"/>
    <p:sldId id="290" r:id="rId16"/>
    <p:sldId id="304" r:id="rId17"/>
    <p:sldId id="306" r:id="rId18"/>
    <p:sldId id="262" r:id="rId19"/>
    <p:sldId id="292" r:id="rId20"/>
    <p:sldId id="293" r:id="rId21"/>
    <p:sldId id="294" r:id="rId22"/>
    <p:sldId id="295" r:id="rId23"/>
    <p:sldId id="296" r:id="rId24"/>
    <p:sldId id="305" r:id="rId25"/>
    <p:sldId id="297" r:id="rId26"/>
    <p:sldId id="308" r:id="rId27"/>
    <p:sldId id="307" r:id="rId28"/>
    <p:sldId id="299" r:id="rId29"/>
    <p:sldId id="264" r:id="rId30"/>
    <p:sldId id="300" r:id="rId31"/>
    <p:sldId id="265" r:id="rId32"/>
    <p:sldId id="266" r:id="rId33"/>
    <p:sldId id="285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0"/>
  <p:clrMru>
    <a:srgbClr val="000000"/>
    <a:srgbClr val="99FF99"/>
    <a:srgbClr val="66CCFF"/>
    <a:srgbClr val="33CCFF"/>
    <a:srgbClr val="66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63" autoAdjust="0"/>
  </p:normalViewPr>
  <p:slideViewPr>
    <p:cSldViewPr>
      <p:cViewPr varScale="1">
        <p:scale>
          <a:sx n="48" d="100"/>
          <a:sy n="48" d="100"/>
        </p:scale>
        <p:origin x="-11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3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B3EB0-FF58-4941-8DEA-5045231818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499FE-923D-4E39-96A0-9C79037F9B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C7D97-CD00-49DA-8E6E-938374A19E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23180-FA5E-44DB-BE85-85FE2BB0A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92376-3C9D-4221-A523-A148952A87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C81C3-CBB5-4A41-A12B-8574F920B1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1C692-47A9-43A7-9E45-E8A47BA4A0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20F7E-039D-4B9D-AB9D-16E7B822DE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CB98A-7DC7-454A-9475-F46F2A5C4C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4FF39-768C-4D6D-8F0E-7AF238A500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04FA9-DC0C-43A8-8E56-312A1492FB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8D3D583-17FA-4FD4-B4CC-C6A332BDEF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Výživa ženy v období těhotenství a laktace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Jitka Pokorná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88913"/>
            <a:ext cx="152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557338"/>
            <a:ext cx="14287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6375" y="3068638"/>
            <a:ext cx="22320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59113" y="4508500"/>
            <a:ext cx="226853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350"/>
            <a:ext cx="8229600" cy="63373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cs-CZ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Jod </a:t>
            </a:r>
            <a:r>
              <a:rPr lang="cs-CZ" sz="2500" dirty="0" smtClean="0">
                <a:cs typeface="Arial" charset="0"/>
              </a:rPr>
              <a:t>– nedostatek způsobuje </a:t>
            </a:r>
            <a:r>
              <a:rPr lang="cs-CZ" sz="2500" dirty="0" smtClean="0"/>
              <a:t>špatné prospívání plodu, nižší porodní hmotnost, potrat,  v případě velkého deficitu  postižení mozku (k poruše poznávacích funkcí až kretenismu).      </a:t>
            </a:r>
            <a:r>
              <a:rPr lang="cs-CZ" sz="2500" u="sng" dirty="0" smtClean="0"/>
              <a:t>Zdrojem v ČR:</a:t>
            </a:r>
            <a:r>
              <a:rPr lang="cs-CZ" sz="2500" dirty="0" smtClean="0"/>
              <a:t> mořští živočichové (alespoň 1 týdně), fortifikovaná sůl, mléčné výrobky, </a:t>
            </a:r>
            <a:r>
              <a:rPr lang="cs-CZ" altLang="cs-CZ" sz="2500" dirty="0" smtClean="0"/>
              <a:t>DDD: 200-230 </a:t>
            </a:r>
            <a:r>
              <a:rPr lang="cs-CZ" altLang="cs-CZ" sz="2500" dirty="0" err="1" smtClean="0"/>
              <a:t>ug</a:t>
            </a:r>
            <a:r>
              <a:rPr lang="cs-CZ" altLang="cs-CZ" sz="2500" dirty="0" smtClean="0"/>
              <a:t> (DACH)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500" dirty="0" smtClean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Vápník</a:t>
            </a:r>
            <a:r>
              <a:rPr lang="cs-CZ" sz="2500" b="1" dirty="0" smtClean="0">
                <a:cs typeface="Arial" charset="0"/>
              </a:rPr>
              <a:t> </a:t>
            </a:r>
            <a:r>
              <a:rPr lang="cs-CZ" sz="2500" dirty="0" smtClean="0">
                <a:cs typeface="Arial" charset="0"/>
              </a:rPr>
              <a:t>- </a:t>
            </a:r>
            <a:r>
              <a:rPr lang="cs-CZ" sz="2500" dirty="0" err="1" smtClean="0">
                <a:cs typeface="Arial" charset="0"/>
              </a:rPr>
              <a:t>v</a:t>
            </a:r>
            <a:r>
              <a:rPr lang="cs-CZ" sz="2500" dirty="0" err="1" smtClean="0"/>
              <a:t>ápník</a:t>
            </a:r>
            <a:r>
              <a:rPr lang="cs-CZ" sz="2500" dirty="0" smtClean="0"/>
              <a:t> se do kostí ukládá do 25-30 roku života, spíše záleží na kvalitě kostí před otěhotněním než na přísunu vápníku v těhotenství. Během těhotenství se až 2x zvyšuje vstřebávání vápníku. Do těla dítěte přechází během těhotenství až 30 g vápníku.		 </a:t>
            </a:r>
            <a:r>
              <a:rPr lang="cs-CZ" sz="2500" u="sng" dirty="0" smtClean="0"/>
              <a:t>Zdroje:</a:t>
            </a:r>
            <a:r>
              <a:rPr lang="cs-CZ" sz="2500" dirty="0" smtClean="0"/>
              <a:t> mléčné výrobky, mléko, 	        košťálová zelenina, skořápkové ovoce.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500" dirty="0" smtClean="0"/>
              <a:t>	DDD: 1000-1200 mg (DACH)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5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1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Výživa v těhotenství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Energie:</a:t>
            </a:r>
            <a:r>
              <a:rPr lang="cs-CZ" sz="2400" dirty="0" smtClean="0"/>
              <a:t> navýšení po 2 a 3. trimestru se zvedá potřeba energie přibližně o 200-300 </a:t>
            </a:r>
            <a:r>
              <a:rPr lang="cs-CZ" sz="2400" dirty="0" err="1" smtClean="0"/>
              <a:t>kcal</a:t>
            </a:r>
            <a:r>
              <a:rPr lang="cs-CZ" sz="2400" dirty="0" smtClean="0"/>
              <a:t>/den (255kcal/den DACH),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Bílkoviny:</a:t>
            </a:r>
            <a:r>
              <a:rPr lang="cs-CZ" sz="2400" dirty="0" smtClean="0"/>
              <a:t> 15 % E příjmu, 0,8g/kg/den+ navýšení o 10g/den od 4 měsíce těhotenství, nevynechávat kvalitní zdroje bílkovin (živočišné potraviny), </a:t>
            </a:r>
            <a:r>
              <a:rPr lang="cs-CZ" sz="2400" dirty="0" err="1" smtClean="0"/>
              <a:t>rost</a:t>
            </a:r>
            <a:r>
              <a:rPr lang="cs-CZ" sz="2400" dirty="0" smtClean="0"/>
              <a:t>:živ =1:1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Tuky:</a:t>
            </a:r>
            <a:r>
              <a:rPr lang="cs-CZ" sz="2400" dirty="0" smtClean="0"/>
              <a:t> 30 -35 % E příjmu, DDD cca 75g/den, kombinace rostlinné a živočišné nasycené:mono:</a:t>
            </a:r>
            <a:r>
              <a:rPr lang="cs-CZ" sz="2400" dirty="0" err="1" smtClean="0"/>
              <a:t>polyne</a:t>
            </a:r>
            <a:r>
              <a:rPr lang="cs-CZ" sz="2400" dirty="0" smtClean="0"/>
              <a:t> 1(20-30g):1,4(28-42 g):1,6(12-18g), Pozor na </a:t>
            </a:r>
            <a:r>
              <a:rPr lang="cs-CZ" sz="2400" dirty="0" err="1" smtClean="0"/>
              <a:t>transnenasycené</a:t>
            </a:r>
            <a:r>
              <a:rPr lang="cs-CZ" sz="2400" dirty="0" smtClean="0"/>
              <a:t> MK (možná souvislost s předčasnými porody)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Sacharidy:</a:t>
            </a:r>
            <a:r>
              <a:rPr lang="cs-CZ" sz="2400" dirty="0" smtClean="0"/>
              <a:t> až 60 % E příjmu, vzhledem k narušené regulaci glukózy vybírat spíše zdroje polysacharidů.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350"/>
            <a:ext cx="8229600" cy="5870575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Vláknina: </a:t>
            </a:r>
            <a:r>
              <a:rPr lang="cs-CZ" smtClean="0">
                <a:cs typeface="Arial" charset="0"/>
              </a:rPr>
              <a:t>30g/den</a:t>
            </a:r>
          </a:p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Tekutiny:</a:t>
            </a:r>
            <a:r>
              <a:rPr lang="cs-CZ" smtClean="0">
                <a:cs typeface="Arial" charset="0"/>
              </a:rPr>
              <a:t> 30-35 ml/kg tělesné hmotnosti/den, záleží na vnitřních a vnějších podmínkách (hl. zvracení, okolní teplota apod.). Základ voda slabě mineralizovaná 150-500mg/litr), pozor na bylinné čaje, vždy konzultovat s lékařem či lékárníkem.</a:t>
            </a:r>
            <a:endParaRPr lang="en-US" smtClean="0">
              <a:cs typeface="Arial" charset="0"/>
            </a:endParaRPr>
          </a:p>
          <a:p>
            <a:pPr eaLnBrk="1" hangingPunct="1"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8893175" cy="6858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Minerální látky a Vitaminy:</a:t>
            </a:r>
            <a:r>
              <a:rPr lang="cs-CZ" sz="2800" dirty="0" smtClean="0"/>
              <a:t> </a:t>
            </a:r>
          </a:p>
          <a:p>
            <a:pPr lvl="1" eaLnBrk="1" hangingPunct="1">
              <a:defRPr/>
            </a:pPr>
            <a:r>
              <a:rPr lang="cs-CZ" sz="2400" dirty="0" smtClean="0"/>
              <a:t> </a:t>
            </a:r>
            <a:r>
              <a:rPr lang="cs-CZ" altLang="cs-CZ" sz="2400" dirty="0" smtClean="0"/>
              <a:t> Dostatečný přísun</a:t>
            </a:r>
            <a:r>
              <a:rPr lang="cs-CZ" altLang="cs-CZ" sz="2400" b="1" dirty="0" smtClean="0"/>
              <a:t> Ca</a:t>
            </a:r>
            <a:r>
              <a:rPr lang="cs-CZ" altLang="cs-CZ" sz="2400" dirty="0" smtClean="0"/>
              <a:t> (1000-1200mg), </a:t>
            </a:r>
            <a:r>
              <a:rPr lang="cs-CZ" altLang="cs-CZ" sz="2400" b="1" dirty="0" err="1" smtClean="0"/>
              <a:t>Fe</a:t>
            </a:r>
            <a:r>
              <a:rPr lang="cs-CZ" altLang="cs-CZ" sz="2400" dirty="0" smtClean="0"/>
              <a:t>  (30 mg), </a:t>
            </a:r>
            <a:r>
              <a:rPr lang="cs-CZ" altLang="cs-CZ" sz="2400" b="1" dirty="0" smtClean="0"/>
              <a:t>I </a:t>
            </a:r>
            <a:r>
              <a:rPr lang="cs-CZ" altLang="cs-CZ" sz="2400" dirty="0" smtClean="0"/>
              <a:t>(200-230 </a:t>
            </a:r>
            <a:r>
              <a:rPr lang="en-US" altLang="cs-CZ" sz="2400" dirty="0" smtClean="0">
                <a:cs typeface="Arial" charset="0"/>
              </a:rPr>
              <a:t>µ</a:t>
            </a:r>
            <a:r>
              <a:rPr lang="cs-CZ" altLang="cs-CZ" sz="2400" dirty="0" smtClean="0">
                <a:cs typeface="Arial" charset="0"/>
              </a:rPr>
              <a:t>g), </a:t>
            </a:r>
            <a:r>
              <a:rPr lang="cs-CZ" altLang="cs-CZ" sz="2400" b="1" dirty="0" err="1" smtClean="0">
                <a:cs typeface="Arial" charset="0"/>
              </a:rPr>
              <a:t>Zn</a:t>
            </a:r>
            <a:r>
              <a:rPr lang="cs-CZ" altLang="cs-CZ" sz="2400" b="1" dirty="0" smtClean="0">
                <a:cs typeface="Arial" charset="0"/>
              </a:rPr>
              <a:t> </a:t>
            </a:r>
            <a:r>
              <a:rPr lang="cs-CZ" altLang="cs-CZ" sz="2400" dirty="0" smtClean="0">
                <a:cs typeface="Arial" charset="0"/>
              </a:rPr>
              <a:t>(podpora imunity, </a:t>
            </a:r>
            <a:r>
              <a:rPr lang="cs-CZ" altLang="cs-CZ" sz="2400" dirty="0" smtClean="0"/>
              <a:t>pro inkorporaci </a:t>
            </a:r>
            <a:r>
              <a:rPr lang="cs-CZ" altLang="cs-CZ" sz="2400" dirty="0" err="1" smtClean="0"/>
              <a:t>Fe</a:t>
            </a:r>
            <a:r>
              <a:rPr lang="cs-CZ" altLang="cs-CZ" sz="2400" dirty="0" smtClean="0"/>
              <a:t> do hemoglobinu</a:t>
            </a:r>
            <a:r>
              <a:rPr lang="cs-CZ" altLang="cs-CZ" sz="2400" dirty="0" smtClean="0">
                <a:cs typeface="Arial" charset="0"/>
              </a:rPr>
              <a:t>, resorpce snížena při </a:t>
            </a:r>
            <a:r>
              <a:rPr lang="cs-CZ" altLang="cs-CZ" sz="2400" dirty="0" smtClean="0"/>
              <a:t>nadbytku </a:t>
            </a:r>
            <a:r>
              <a:rPr lang="cs-CZ" altLang="cs-CZ" sz="2400" dirty="0" err="1" smtClean="0"/>
              <a:t>fytátů</a:t>
            </a:r>
            <a:r>
              <a:rPr lang="cs-CZ" altLang="cs-CZ" sz="2400" dirty="0" smtClean="0"/>
              <a:t>, vlákniny, extrémních dávkách jiných stopových prvků kyseliny listové, </a:t>
            </a:r>
            <a:r>
              <a:rPr lang="cs-CZ" altLang="cs-CZ" sz="2400" dirty="0" smtClean="0">
                <a:cs typeface="Arial" charset="0"/>
              </a:rPr>
              <a:t>Zdroje: obilniny, maso, vejce, sýry plody moře)(7-10 mg), </a:t>
            </a:r>
            <a:r>
              <a:rPr lang="cs-CZ" altLang="cs-CZ" sz="2400" b="1" dirty="0" err="1" smtClean="0">
                <a:cs typeface="Arial" charset="0"/>
              </a:rPr>
              <a:t>Mg</a:t>
            </a:r>
            <a:r>
              <a:rPr lang="cs-CZ" altLang="cs-CZ" sz="2400" b="1" dirty="0" smtClean="0">
                <a:cs typeface="Arial" charset="0"/>
              </a:rPr>
              <a:t> </a:t>
            </a:r>
            <a:r>
              <a:rPr lang="cs-CZ" altLang="cs-CZ" sz="2400" dirty="0" smtClean="0">
                <a:cs typeface="Arial" charset="0"/>
              </a:rPr>
              <a:t>(předčasná děložní činnost, Zdroje: zelené části rostlin, obilniny, luštěniny, ořechy, Vysoké dávky Ca ↑ exkreci Mg) (310-350 mg). </a:t>
            </a:r>
          </a:p>
          <a:p>
            <a:pPr lvl="1" eaLnBrk="1" hangingPunct="1">
              <a:defRPr/>
            </a:pPr>
            <a:r>
              <a:rPr lang="cs-CZ" altLang="cs-CZ" sz="2400" dirty="0" smtClean="0">
                <a:cs typeface="Arial" charset="0"/>
              </a:rPr>
              <a:t> Stoupá potřeba většiny vitaminu, ale nijak výrazně (vitamin </a:t>
            </a:r>
            <a:r>
              <a:rPr lang="cs-CZ" altLang="cs-CZ" sz="2400" b="1" dirty="0" smtClean="0">
                <a:cs typeface="Arial" charset="0"/>
              </a:rPr>
              <a:t>D 20 </a:t>
            </a:r>
            <a:r>
              <a:rPr lang="en-US" altLang="cs-CZ" sz="2400" b="1" dirty="0" smtClean="0">
                <a:cs typeface="Arial" charset="0"/>
              </a:rPr>
              <a:t>µ</a:t>
            </a:r>
            <a:r>
              <a:rPr lang="cs-CZ" altLang="cs-CZ" sz="2400" b="1" dirty="0" smtClean="0">
                <a:cs typeface="Arial" charset="0"/>
              </a:rPr>
              <a:t>g)</a:t>
            </a:r>
            <a:r>
              <a:rPr lang="cs-CZ" altLang="cs-CZ" sz="2400" dirty="0" smtClean="0">
                <a:cs typeface="Arial" charset="0"/>
              </a:rPr>
              <a:t>, E (14 mg), K (60 mg), B1 (1,0-1,2 mg), B2 (1,2-1,5 mg), B 6 (1,2-1,9 mg), </a:t>
            </a:r>
            <a:r>
              <a:rPr lang="cs-CZ" altLang="cs-CZ" sz="2400" b="1" dirty="0" smtClean="0">
                <a:cs typeface="Arial" charset="0"/>
              </a:rPr>
              <a:t>k. listová (400-600 </a:t>
            </a:r>
            <a:r>
              <a:rPr lang="en-US" altLang="cs-CZ" sz="2400" b="1" dirty="0" smtClean="0">
                <a:cs typeface="Arial" charset="0"/>
              </a:rPr>
              <a:t>µ</a:t>
            </a:r>
            <a:r>
              <a:rPr lang="cs-CZ" altLang="cs-CZ" sz="2400" b="1" dirty="0" smtClean="0">
                <a:cs typeface="Arial" charset="0"/>
              </a:rPr>
              <a:t>g), </a:t>
            </a:r>
            <a:r>
              <a:rPr lang="cs-CZ" altLang="cs-CZ" sz="2400" dirty="0" smtClean="0">
                <a:cs typeface="Arial" charset="0"/>
              </a:rPr>
              <a:t>Niacin (13-15 mg), B12 (3,5 mg). </a:t>
            </a:r>
            <a:r>
              <a:rPr lang="cs-CZ" altLang="cs-CZ" sz="2400" b="1" dirty="0" smtClean="0">
                <a:cs typeface="Arial" charset="0"/>
              </a:rPr>
              <a:t>C (100-110 mg)</a:t>
            </a:r>
            <a:r>
              <a:rPr lang="cs-CZ" altLang="cs-CZ" sz="2400" dirty="0" smtClean="0">
                <a:cs typeface="Arial" charset="0"/>
              </a:rPr>
              <a:t>. Pozor! vitamin A – vysoké dávky = hrozí teratogenní účinky (DDD 0,8-1,1mg). </a:t>
            </a:r>
          </a:p>
          <a:p>
            <a:pPr lvl="1" eaLnBrk="1" hangingPunct="1">
              <a:defRPr/>
            </a:pPr>
            <a:r>
              <a:rPr lang="cs-CZ" altLang="cs-CZ" sz="2400" dirty="0" smtClean="0">
                <a:cs typeface="Arial" charset="0"/>
              </a:rPr>
              <a:t>Zdroj DDD, DACH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850900"/>
          </a:xfrm>
        </p:spPr>
        <p:txBody>
          <a:bodyPr/>
          <a:lstStyle/>
          <a:p>
            <a:pPr algn="ctr" eaLnBrk="1" hangingPunct="1"/>
            <a:r>
              <a:rPr lang="cs-CZ" smtClean="0"/>
              <a:t>Tělesná hmotnost</a:t>
            </a:r>
          </a:p>
        </p:txBody>
      </p:sp>
      <p:graphicFrame>
        <p:nvGraphicFramePr>
          <p:cNvPr id="16520" name="Group 136"/>
          <p:cNvGraphicFramePr>
            <a:graphicFrameLocks noGrp="1"/>
          </p:cNvGraphicFramePr>
          <p:nvPr/>
        </p:nvGraphicFramePr>
        <p:xfrm>
          <a:off x="2700338" y="1341438"/>
          <a:ext cx="5184775" cy="4846638"/>
        </p:xfrm>
        <a:graphic>
          <a:graphicData uri="http://schemas.openxmlformats.org/drawingml/2006/table">
            <a:tbl>
              <a:tblPr/>
              <a:tblGrid>
                <a:gridCol w="2827337"/>
                <a:gridCol w="2357438"/>
              </a:tblGrid>
              <a:tr h="11887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Důvod nárůstu hmotnosti v těhotenství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Průměrný přírůstek hmotnosti v (g)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Placenta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Plodová voda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Plod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Děloha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Prsy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Objem krve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10950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sp>
        <p:nvSpPr>
          <p:cNvPr id="16419" name="Rectangle 123"/>
          <p:cNvSpPr>
            <a:spLocks noGrp="1" noChangeArrowheads="1"/>
          </p:cNvSpPr>
          <p:nvPr>
            <p:ph type="body" idx="1"/>
          </p:nvPr>
        </p:nvSpPr>
        <p:spPr>
          <a:xfrm>
            <a:off x="179388" y="3573463"/>
            <a:ext cx="8589962" cy="3024187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1641475"/>
          </a:xfrm>
        </p:spPr>
        <p:txBody>
          <a:bodyPr/>
          <a:lstStyle/>
          <a:p>
            <a:pPr eaLnBrk="1" hangingPunct="1"/>
            <a:r>
              <a:rPr lang="cs-CZ" sz="3400" smtClean="0"/>
              <a:t>Optimální přírůstek hmotnosti v těhotenství se řídí dle výchozí hmotnosti před otěhotněním.</a:t>
            </a:r>
            <a:br>
              <a:rPr lang="cs-CZ" sz="3400" smtClean="0"/>
            </a:br>
            <a:endParaRPr lang="cs-CZ" sz="3400" smtClean="0"/>
          </a:p>
        </p:txBody>
      </p:sp>
      <p:pic>
        <p:nvPicPr>
          <p:cNvPr id="17411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2093913"/>
            <a:ext cx="7991475" cy="3932237"/>
          </a:xfrm>
          <a:noFill/>
        </p:spPr>
      </p:pic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539750" y="5949950"/>
            <a:ext cx="7881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/>
              <a:t>Optimální přírůstek: 1. trimestru dojde k navýšení cca o 1-2 kg a každý další týden zvýšení hmotnosti cca o 0,3-0,5 kg.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eaLnBrk="1" hangingPunct="1"/>
            <a:r>
              <a:rPr lang="cs-CZ" smtClean="0"/>
              <a:t>Nedostatek nějaké složky ve stravě?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1) Změna </a:t>
            </a:r>
            <a:r>
              <a:rPr lang="cs-CZ" dirty="0"/>
              <a:t>stravování, navýšit příjem potravin bohatých na danou látku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2) Doplněk </a:t>
            </a:r>
            <a:r>
              <a:rPr lang="cs-CZ" dirty="0"/>
              <a:t>stravy</a:t>
            </a:r>
          </a:p>
          <a:p>
            <a:pPr marL="914400" lvl="1" indent="-514350" eaLnBrk="1" hangingPunct="1">
              <a:defRPr/>
            </a:pPr>
            <a:r>
              <a:rPr lang="cs-CZ" dirty="0"/>
              <a:t>Snaha o přípravky s menším počtem složek → cílem je doplnit pouze deficitní složky</a:t>
            </a:r>
          </a:p>
          <a:p>
            <a:pPr marL="914400" lvl="1" indent="-514350" eaLnBrk="1" hangingPunct="1">
              <a:defRPr/>
            </a:pPr>
            <a:r>
              <a:rPr lang="cs-CZ" dirty="0"/>
              <a:t>Zabránit abnormálním dávkám,  eliminovat možné interakce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Rizikové skupiny těhotných žen</a:t>
            </a:r>
            <a:endParaRPr lang="en-US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mtClean="0"/>
              <a:t>Ženy adolescentní, podvyživené na počátku a v průběhu těhotenství, sociálně a ekonomicky slabší, s nižším vzděláním, ženy závislé na alkoholu, drogách, kuřačky, ženy stravující se alternativními dietami, s vícečetným těhotenstvím, ženy s krátkým intervalem mezi těhotenstvími, ženy obézní, s onemocněním GIT (Crohnova choroba, Ulcerózní kolitida, celiakie, DM, …) ženy s časově náročným zaměstnáním.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Tělesné obtíže v těhotenství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Zácpa</a:t>
            </a:r>
          </a:p>
          <a:p>
            <a:pPr eaLnBrk="1" hangingPunct="1">
              <a:defRPr/>
            </a:pPr>
            <a:r>
              <a:rPr lang="cs-CZ" dirty="0" smtClean="0"/>
              <a:t>Zvracení</a:t>
            </a:r>
          </a:p>
          <a:p>
            <a:pPr eaLnBrk="1" hangingPunct="1">
              <a:defRPr/>
            </a:pPr>
            <a:r>
              <a:rPr lang="cs-CZ" dirty="0" smtClean="0"/>
              <a:t>Pyróza</a:t>
            </a:r>
          </a:p>
          <a:p>
            <a:pPr eaLnBrk="1" hangingPunct="1">
              <a:defRPr/>
            </a:pPr>
            <a:r>
              <a:rPr lang="cs-CZ" dirty="0" smtClean="0"/>
              <a:t>Otoky</a:t>
            </a:r>
          </a:p>
          <a:p>
            <a:pPr eaLnBrk="1" hangingPunct="1">
              <a:defRPr/>
            </a:pPr>
            <a:r>
              <a:rPr lang="cs-CZ" dirty="0" smtClean="0"/>
              <a:t>Anémie (viz. </a:t>
            </a:r>
            <a:r>
              <a:rPr lang="cs-CZ" dirty="0" err="1" smtClean="0"/>
              <a:t>prekoncepční</a:t>
            </a:r>
            <a:r>
              <a:rPr lang="cs-CZ" dirty="0" smtClean="0"/>
              <a:t> výživa)</a:t>
            </a:r>
          </a:p>
          <a:p>
            <a:pPr eaLnBrk="1" hangingPunct="1">
              <a:defRPr/>
            </a:pPr>
            <a:r>
              <a:rPr lang="cs-CZ" dirty="0" smtClean="0"/>
              <a:t>Gestační diabetes</a:t>
            </a:r>
          </a:p>
          <a:p>
            <a:pPr eaLnBrk="1" hangingPunct="1">
              <a:defRPr/>
            </a:pPr>
            <a:r>
              <a:rPr lang="cs-CZ" dirty="0" smtClean="0"/>
              <a:t>Zdravý chrup</a:t>
            </a:r>
          </a:p>
          <a:p>
            <a:pPr eaLnBrk="1" hangingPunct="1">
              <a:defRPr/>
            </a:pPr>
            <a:r>
              <a:rPr lang="cs-CZ" dirty="0" smtClean="0"/>
              <a:t>Záněty močových cest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Zácpa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Vliv </a:t>
            </a:r>
            <a:r>
              <a:rPr lang="cs-CZ" sz="2800" dirty="0" err="1" smtClean="0"/>
              <a:t>hormonání</a:t>
            </a:r>
            <a:r>
              <a:rPr lang="cs-CZ" sz="2800" dirty="0" smtClean="0"/>
              <a:t> (progesteron </a:t>
            </a:r>
            <a:r>
              <a:rPr lang="cs-CZ" sz="2800" dirty="0" smtClean="0">
                <a:cs typeface="Arial" charset="0"/>
              </a:rPr>
              <a:t>↓ peristaltiky), tlak rostoucí dělohy na GIT, omezená pohybová aktivita, konzumace suplement železa, změna stravovacích návyků.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cs typeface="Arial" charset="0"/>
              </a:rPr>
              <a:t>Dostatečný pitný režim, přísun hl. nerozpustné vlákniny (min. 5 porcí ovoce a </a:t>
            </a:r>
            <a:r>
              <a:rPr lang="cs-CZ" sz="2800" dirty="0" err="1" smtClean="0">
                <a:cs typeface="Arial" charset="0"/>
              </a:rPr>
              <a:t>zleniny</a:t>
            </a:r>
            <a:r>
              <a:rPr lang="cs-CZ" sz="2800" dirty="0" smtClean="0">
                <a:cs typeface="Arial" charset="0"/>
              </a:rPr>
              <a:t>, celozrnné výrobky, vločky, </a:t>
            </a:r>
            <a:r>
              <a:rPr lang="cs-CZ" sz="2800" dirty="0" err="1" smtClean="0">
                <a:cs typeface="Arial" charset="0"/>
              </a:rPr>
              <a:t>psyllium</a:t>
            </a:r>
            <a:r>
              <a:rPr lang="cs-CZ" sz="2800" dirty="0" smtClean="0">
                <a:cs typeface="Arial" charset="0"/>
              </a:rPr>
              <a:t>, semínka),</a:t>
            </a:r>
            <a:r>
              <a:rPr lang="cs-CZ" sz="2800" dirty="0" smtClean="0"/>
              <a:t> pohyb (alespoň chůze), kysané mléčné výrobky, Šaratice, Zaječická, kompoty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Na každého zabírá jiné opatření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Změny v organismu těhotné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Tělesné změny – růst orgánů (děloha, prsa, placenta, plod, plodová voda, pupečník, tuková tkáň), zvýšen objem vody o 6l, objem krve stoupá o 30 %,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Funkční:  zvyšuje se srdeční výdej o 30-40%, minutová ventilace, snížení imunitních funkcí, snížená motilita GIT, změny endokrinních funkcí, metabolické změny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Zvracení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229600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Až u 70 % těhotných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Příčina není přesně známa, pravděpodobně vliv choriogonadotropního hormonu (hCG)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Hypoglykemie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Silnější vnímání pachů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Snížená motilita GIT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Strava častěji během dne, ráno před vstanutím z postele něco sladkého, snídat, předcházet pocitu hladu, vyhýbat se příliš tučným jídlům, perlivým nápojům, někdy lépe snášena studená jídla než teplá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V případě zvracení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	- dostatečný pitný režim, vody středně a silně mineralizované,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	- správná ústní hygiena, nečistit si zuby hned po zvracení, vypláchnout ústa a čistit zuby až po 30 minutách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Pyróza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Původce je především růst dělohy a její tlak na orgány uložené v dutině břišní a také vliv progesteronu, který snižuje napětí svěrače mezi jícnem a žaludkem. </a:t>
            </a:r>
          </a:p>
          <a:p>
            <a:pPr eaLnBrk="1" hangingPunct="1"/>
            <a:r>
              <a:rPr lang="cs-CZ" smtClean="0"/>
              <a:t>jíst jídla nedráždivá, ne příliš tučná a vyvarovat se alkoholu. Vhodné je také nechodit spát bezprostředně po jídle, spát se zvýšenou horní polovinou těla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Otoky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Otoky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+jiné příznaky (bílkovina v moči, </a:t>
            </a:r>
            <a:r>
              <a:rPr lang="cs-CZ" smtClean="0">
                <a:cs typeface="Arial" charset="0"/>
              </a:rPr>
              <a:t>↑TK)</a:t>
            </a:r>
            <a:r>
              <a:rPr lang="cs-CZ" smtClean="0"/>
              <a:t> = závažný stav (preeklampsie), řeší lékař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Mírné otoky (kotníky, zápěstí, prsty) bez bílkoviny v moči, </a:t>
            </a:r>
            <a:r>
              <a:rPr lang="cs-CZ" smtClean="0">
                <a:cs typeface="Arial" charset="0"/>
              </a:rPr>
              <a:t>↑TK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Dostatečný přísun tekutin (neomezovat tekutiny), slabě mineralizované vody s nízkým obsahem sodíku pod 20 mg/l, u některých osob pomáhá omezení soli ve stravě, vyhnout se dlouhému stání na jenom místě, pohyb, cévní gymnastika 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Gestační diabetes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6335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Snížená citlivost tkání k inzulínu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Zvýšené riziko porodu velkého plodu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Rizikové skupiny: genetika + faktory vnějšího prostředí (nepřiměřená tělesná hmotnost a věk těhotné ženy)</a:t>
            </a:r>
          </a:p>
          <a:p>
            <a:pPr eaLnBrk="1" hangingPunct="1"/>
            <a:r>
              <a:rPr lang="cs-CZ" smtClean="0"/>
              <a:t>Diagnostika </a:t>
            </a:r>
            <a:r>
              <a:rPr lang="pt-BR" smtClean="0"/>
              <a:t>24. a 28. týdnem těhotenství</a:t>
            </a:r>
            <a:r>
              <a:rPr lang="cs-CZ" smtClean="0"/>
              <a:t>, OGTT (75g glukózy)</a:t>
            </a:r>
          </a:p>
          <a:p>
            <a:pPr eaLnBrk="1" hangingPunct="1"/>
            <a:r>
              <a:rPr lang="cs-CZ" smtClean="0"/>
              <a:t>V ČR 3-4 % gravidních žen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GDM – úprava stravy</a:t>
            </a:r>
            <a:endParaRPr lang="en-US" smtClean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327650"/>
          </a:xfrm>
        </p:spPr>
        <p:txBody>
          <a:bodyPr/>
          <a:lstStyle/>
          <a:p>
            <a:pPr eaLnBrk="1" hangingPunct="1"/>
            <a:r>
              <a:rPr lang="cs-CZ" sz="2800" smtClean="0"/>
              <a:t>Cíl: glykémie nalačno do 5,5 mmol/l</a:t>
            </a:r>
          </a:p>
          <a:p>
            <a:pPr eaLnBrk="1" hangingPunct="1"/>
            <a:r>
              <a:rPr lang="cs-CZ" sz="2800" smtClean="0"/>
              <a:t>Dietní doporučení závisí na potřebách těhotné a vyvíjejícího se plodu,  na tělesné váze a výšce matky a na současných hladinách glukózy v krvi</a:t>
            </a:r>
          </a:p>
          <a:p>
            <a:pPr eaLnBrk="1" hangingPunct="1"/>
            <a:r>
              <a:rPr lang="cs-CZ" sz="2800" smtClean="0"/>
              <a:t>První opatření: vynechání volného cukru, medu a slazených pokrmů a nápojů</a:t>
            </a:r>
          </a:p>
          <a:p>
            <a:r>
              <a:rPr lang="cs-CZ" sz="2800" smtClean="0"/>
              <a:t>Jídlo rozdělit na 6-7 porcí během dne, volit potraviny s nízkým obsahem jednoduchých sacharidů. Někdy nutná inzulinová terapie.</a:t>
            </a:r>
          </a:p>
          <a:p>
            <a:r>
              <a:rPr lang="cs-CZ" sz="2800" smtClean="0"/>
              <a:t>Indikace diety: 275-300 g sacharidů/den, u obézních 225 g/den,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Zdravý chrup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 některých žen je zvýšená kazivost zubů, je dávána do souvislosti s těhotenským zvracením, změnou životosprávy.</a:t>
            </a:r>
          </a:p>
          <a:p>
            <a:pPr eaLnBrk="1" hangingPunct="1"/>
            <a:r>
              <a:rPr lang="cs-CZ" smtClean="0"/>
              <a:t>V prevenci vzniku zubního kazu rozhodují: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1. Skladba jídelníčku (plnohodnotná strava, obsah a skladba sacharidů)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2. Návyky ústní hygieny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3. Preventivní prohlídky chrupu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SKUPINA POTRAVIN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NÍZCE KARIOGENNÍ POTRAVINY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VYSOCE KARIOGENNÍ POTRAVINY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MLÉČNÉ VÝROBKY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Mléko, sýr, neslazený</a:t>
                      </a:r>
                      <a:r>
                        <a:rPr lang="cs-CZ" baseline="0" dirty="0" smtClean="0"/>
                        <a:t> jogurt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Zmrzlina,  ochucené jogurty,</a:t>
                      </a:r>
                      <a:r>
                        <a:rPr lang="cs-CZ" baseline="0" dirty="0" smtClean="0"/>
                        <a:t> slazená mléka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MASO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Maso, ryby, drůbež, vejce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OVOCE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Čerstvé ovoce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Džusy, marmelády, džemy, kompoty,  sušené ovoce s cukrem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ZELENINA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Veškerá zelenina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VÝROBKY</a:t>
                      </a:r>
                      <a:r>
                        <a:rPr lang="cs-CZ" baseline="0" dirty="0" smtClean="0"/>
                        <a:t> Z OBILOVIN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Popcorn, topinka, rohlíky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Sladké pečivo, </a:t>
                      </a:r>
                      <a:r>
                        <a:rPr lang="cs-CZ" dirty="0" err="1" smtClean="0"/>
                        <a:t>chipsy</a:t>
                      </a:r>
                      <a:r>
                        <a:rPr lang="cs-CZ" dirty="0" smtClean="0"/>
                        <a:t>,  ovesné vločky, müsli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Žvýkačky bez cukru, káva a čaj bez cukru, </a:t>
                      </a:r>
                      <a:r>
                        <a:rPr lang="cs-CZ" baseline="0" dirty="0" smtClean="0"/>
                        <a:t> ořechy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Cukr, med, karamel, bonbóny, sirup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Močové infekce</a:t>
            </a:r>
            <a:endParaRPr lang="en-US" smtClean="0"/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732462"/>
          </a:xfrm>
        </p:spPr>
        <p:txBody>
          <a:bodyPr/>
          <a:lstStyle/>
          <a:p>
            <a:r>
              <a:rPr lang="cs-CZ" dirty="0" smtClean="0"/>
              <a:t>Progestero</a:t>
            </a:r>
            <a:r>
              <a:rPr lang="cs-CZ" sz="2800" dirty="0" smtClean="0"/>
              <a:t>nu </a:t>
            </a:r>
            <a:r>
              <a:rPr lang="en-US" sz="2800" dirty="0" smtClean="0">
                <a:latin typeface="Times New Roman"/>
                <a:cs typeface="Times New Roman"/>
              </a:rPr>
              <a:t>→</a:t>
            </a:r>
            <a:r>
              <a:rPr lang="cs-CZ" sz="2800" dirty="0" smtClean="0"/>
              <a:t> dilatace</a:t>
            </a:r>
            <a:r>
              <a:rPr lang="en-US" sz="2800" dirty="0" smtClean="0"/>
              <a:t> </a:t>
            </a:r>
            <a:r>
              <a:rPr lang="cs-CZ" sz="2800" dirty="0" smtClean="0"/>
              <a:t>močového</a:t>
            </a:r>
            <a:r>
              <a:rPr lang="en-US" sz="2800" dirty="0" smtClean="0"/>
              <a:t> </a:t>
            </a:r>
            <a:r>
              <a:rPr lang="cs-CZ" sz="2800" dirty="0" smtClean="0"/>
              <a:t>vývodného</a:t>
            </a:r>
            <a:r>
              <a:rPr lang="en-US" sz="2800" dirty="0" smtClean="0"/>
              <a:t> </a:t>
            </a:r>
            <a:r>
              <a:rPr lang="cs-CZ" sz="2800" dirty="0" smtClean="0"/>
              <a:t>systému</a:t>
            </a:r>
            <a:r>
              <a:rPr lang="en-US" sz="2800" dirty="0" smtClean="0"/>
              <a:t>, </a:t>
            </a:r>
            <a:r>
              <a:rPr lang="en-US" sz="2800" dirty="0" smtClean="0"/>
              <a:t>co</a:t>
            </a:r>
            <a:r>
              <a:rPr lang="cs-CZ" sz="2800" dirty="0" smtClean="0"/>
              <a:t>ž</a:t>
            </a:r>
            <a:r>
              <a:rPr lang="en-US" sz="2800" dirty="0" smtClean="0"/>
              <a:t> </a:t>
            </a:r>
            <a:r>
              <a:rPr lang="cs-CZ" sz="2800" dirty="0" smtClean="0"/>
              <a:t>má za následek těhotenskou</a:t>
            </a:r>
            <a:r>
              <a:rPr lang="en-US" sz="2800" dirty="0" smtClean="0"/>
              <a:t> </a:t>
            </a:r>
            <a:r>
              <a:rPr lang="cs-CZ" sz="2800" dirty="0" err="1" smtClean="0"/>
              <a:t>hydronefrózu</a:t>
            </a:r>
            <a:r>
              <a:rPr lang="cs-CZ" sz="2800" dirty="0" smtClean="0"/>
              <a:t> </a:t>
            </a:r>
            <a:r>
              <a:rPr lang="cs-CZ" sz="2800" dirty="0" smtClean="0"/>
              <a:t>+ </a:t>
            </a:r>
            <a:r>
              <a:rPr lang="cs-CZ" sz="2800" dirty="0" smtClean="0"/>
              <a:t>snížení tonu močového měchýře </a:t>
            </a:r>
            <a:r>
              <a:rPr lang="en-US" sz="2800" dirty="0" smtClean="0">
                <a:latin typeface="Times New Roman"/>
                <a:cs typeface="Times New Roman"/>
              </a:rPr>
              <a:t>→</a:t>
            </a:r>
            <a:r>
              <a:rPr lang="cs-CZ" sz="2800" dirty="0" smtClean="0"/>
              <a:t> </a:t>
            </a:r>
            <a:r>
              <a:rPr lang="cs-CZ" sz="2800" dirty="0" smtClean="0"/>
              <a:t>zhoršené </a:t>
            </a:r>
            <a:r>
              <a:rPr lang="cs-CZ" sz="2800" dirty="0" smtClean="0"/>
              <a:t>vyprazdňování močového měchýře a zpomalený odtok moč </a:t>
            </a:r>
            <a:r>
              <a:rPr lang="cs-CZ" sz="2800" dirty="0" smtClean="0"/>
              <a:t>+ </a:t>
            </a:r>
            <a:br>
              <a:rPr lang="cs-CZ" sz="2800" dirty="0" smtClean="0"/>
            </a:br>
            <a:r>
              <a:rPr lang="cs-CZ" sz="2800" dirty="0" smtClean="0">
                <a:cs typeface="Arial" charset="0"/>
              </a:rPr>
              <a:t>↓ </a:t>
            </a:r>
            <a:r>
              <a:rPr lang="cs-CZ" sz="2800" dirty="0" smtClean="0"/>
              <a:t>pH </a:t>
            </a:r>
            <a:r>
              <a:rPr lang="cs-CZ" sz="2800" dirty="0" smtClean="0"/>
              <a:t>moč </a:t>
            </a:r>
            <a:r>
              <a:rPr lang="en-US" sz="2800" dirty="0" smtClean="0">
                <a:latin typeface="Times New Roman"/>
                <a:cs typeface="Times New Roman"/>
              </a:rPr>
              <a:t>→</a:t>
            </a:r>
            <a:r>
              <a:rPr lang="cs-CZ" sz="2800" dirty="0" smtClean="0"/>
              <a:t> </a:t>
            </a:r>
            <a:r>
              <a:rPr lang="cs-CZ" sz="2800" dirty="0" smtClean="0"/>
              <a:t>riziko infekcí</a:t>
            </a:r>
          </a:p>
          <a:p>
            <a:r>
              <a:rPr lang="cs-CZ" sz="2800" dirty="0" smtClean="0"/>
              <a:t>Fyziologické rozmezí pH moči </a:t>
            </a:r>
            <a:r>
              <a:rPr lang="en-US" sz="2800" b="1" dirty="0" smtClean="0"/>
              <a:t>4,5-7,0</a:t>
            </a:r>
            <a:endParaRPr lang="cs-CZ" sz="2800" dirty="0" smtClean="0"/>
          </a:p>
          <a:p>
            <a:r>
              <a:rPr lang="cs-CZ" sz="2800" dirty="0" smtClean="0"/>
              <a:t> opatření:  pravidelné močení (nezadržovat moč), vyhýbání se příliš ostrým a jinak dráždivým jídlům. pH moči lze do určité míry ovlivnit stravou. Strava bohatá na živočišné bílkoviny pH snižuje. Alkalické PH při rostlinné stravě.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Výživa matky a prevence chronických onemocnění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cs-CZ" sz="2800" smtClean="0"/>
              <a:t>Výživa matky může mít vliv na rozvoj: alergie, obezity, vysokého TK, diabetu mellitu 2. typu, některých srdečních onemocnění u dítěte</a:t>
            </a:r>
          </a:p>
          <a:p>
            <a:pPr eaLnBrk="1" hangingPunct="1"/>
            <a:r>
              <a:rPr lang="cs-CZ" sz="2800" smtClean="0"/>
              <a:t>Prevence: vyvážená strava, není třeba v jídelníčku omezovat žádné potraviny, pouze v případě že matka nebo otec dítěte jsou alergičtí na danou potravinu. Vyhnout se nadměrné konzumaci alergenních potravin  (mléko, vejce, ryby, luštěniny, ořechy)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Výživa kojící ženy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cs-CZ" smtClean="0"/>
              <a:t>Tvorba mateřského mléka znamená pro matku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zvýšený výdej energie: o cca 635 kcal, prví 4 měsíce po porodu, po 4 měsíci  u plně kojící o 525 kcal/den, částečně kojící o 285 kcal/den. (DACH)</a:t>
            </a:r>
            <a:r>
              <a:rPr lang="cs-CZ" smtClean="0"/>
              <a:t> živin: </a:t>
            </a:r>
            <a:r>
              <a:rPr lang="cs-CZ" altLang="cs-CZ" smtClean="0"/>
              <a:t>Bílkovin 0,8g/kg/den + cca 15 g/den (DACH)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 vitaminů – mírné navýšení u některých vitaminů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 minerálních látek – mírné navýšení u některých minerálních látek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 tekutin: přidat 500-1000ml/den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Metabolické změny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229600" cy="525621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sz="3200" dirty="0" smtClean="0"/>
              <a:t>Vlivem hormonů  (lidský placentární </a:t>
            </a:r>
            <a:r>
              <a:rPr lang="cs-CZ" sz="3200" dirty="0" err="1" smtClean="0"/>
              <a:t>laktogen</a:t>
            </a:r>
            <a:r>
              <a:rPr lang="cs-CZ" sz="3200" dirty="0" smtClean="0"/>
              <a:t>, prolaktin, </a:t>
            </a:r>
            <a:r>
              <a:rPr lang="cs-CZ" sz="3200" dirty="0" err="1" smtClean="0"/>
              <a:t>choriogonádotropní</a:t>
            </a:r>
            <a:r>
              <a:rPr lang="cs-CZ" sz="3200" dirty="0" smtClean="0"/>
              <a:t> hormon…)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BM:</a:t>
            </a:r>
            <a:r>
              <a:rPr lang="cs-CZ" sz="3200" dirty="0" smtClean="0"/>
              <a:t> zvýšená rychlost bazálního metabolismu, v některých případech nárůst až o 60 %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Kterým potravinám se vyhnout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 některých dětí mohou nadýmavé potravin konzumované matkou, způsobovat nadýmání (posuzovat individuálně, zbytečně se neomezovat)</a:t>
            </a:r>
          </a:p>
          <a:p>
            <a:pPr eaLnBrk="1" hangingPunct="1"/>
            <a:r>
              <a:rPr lang="cs-CZ" smtClean="0"/>
              <a:t>Citrusové plody, ryby, vejce, ořechy, mléko – konzumovat v přiměřeném množství (potravinová pyramida), případně sledovat reakci dítěte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Mléko a výživa matky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Množství stravy ani tekutin neovlivňuje množství mléka, pouze v případě těžkých malnutricí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jod, selen, mastné kyseliny a vitaminy rozpustné ve vodě (vitaminu C a některé vitaminy ze skupiny B) mohou obsahově v mateřském mléce kolísat. Tyto elementy je nutné dodávat stravou denně.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Vitaminy rozpustné v tuku v MM příliš nekolísají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Nutrienty jako je např.kyselina listová, vápník, železo, zinek,  měď, vit. D</a:t>
            </a:r>
            <a:r>
              <a:rPr lang="cs-CZ" sz="2000" smtClean="0">
                <a:cs typeface="Arial" charset="0"/>
              </a:rPr>
              <a:t>→</a:t>
            </a:r>
            <a:r>
              <a:rPr lang="cs-CZ" sz="2000" smtClean="0"/>
              <a:t>Obsahuje mateřské mléko ve stabilní koncentraci a její obsah není závislý na nutričním příjmu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Potřeba některých minerálních látek (Zn a Fe) nezávisí ani tak na jejich množství v mateřském mléce, je spíše důležitá kvalitní strava již v období těhotenství, kdy si dítě vytváří zásoby těchto minerálních látek.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Použitá literatura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BRÁZDOVÁ, Z. </a:t>
            </a:r>
            <a:r>
              <a:rPr lang="cs-CZ" sz="2400" i="1" smtClean="0"/>
              <a:t>Výživa těhotných a kojících žen.</a:t>
            </a:r>
            <a:r>
              <a:rPr lang="cs-CZ" sz="2400" smtClean="0"/>
              <a:t> Brno, 2004.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HRONEK, M. </a:t>
            </a:r>
            <a:r>
              <a:rPr lang="cs-CZ" sz="2400" i="1" smtClean="0"/>
              <a:t>Výživa v těhotenství a při laktaci. </a:t>
            </a:r>
            <a:r>
              <a:rPr lang="cs-CZ" sz="2400" smtClean="0"/>
              <a:t>Maxdorf, 2006.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KELLER, U., MEIER, R., BERTOLI, S. </a:t>
            </a:r>
            <a:r>
              <a:rPr lang="cs-CZ" sz="2400" i="1" smtClean="0"/>
              <a:t>Klinická výživa. </a:t>
            </a:r>
            <a:r>
              <a:rPr lang="cs-CZ" sz="2400" smtClean="0"/>
              <a:t>Praha: Scientia Medica, 1993.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POKORNÁ, J., BŘEZKOVÁ, V., PRŮŠA, T. </a:t>
            </a:r>
            <a:r>
              <a:rPr lang="cs-CZ" sz="2400" i="1" smtClean="0"/>
              <a:t>Výživa a léky v těhotenství a při kojení</a:t>
            </a:r>
            <a:r>
              <a:rPr lang="cs-CZ" sz="2400" smtClean="0"/>
              <a:t>. Brno, 2008.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MÜLLEROVÁ, D. </a:t>
            </a:r>
            <a:r>
              <a:rPr lang="cs-CZ" sz="2400" i="1" smtClean="0"/>
              <a:t>Výživa těhotných a kojících žen</a:t>
            </a:r>
            <a:r>
              <a:rPr lang="cs-CZ" sz="2400" smtClean="0"/>
              <a:t>. Praha: Mladá fronta,  2004.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Děkuji za pozornost</a:t>
            </a:r>
          </a:p>
        </p:txBody>
      </p:sp>
      <p:pic>
        <p:nvPicPr>
          <p:cNvPr id="3584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2492375"/>
            <a:ext cx="23717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Změny v metabolismu hlavních živin</a:t>
            </a:r>
            <a:endParaRPr lang="en-US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b="1" smtClean="0"/>
              <a:t>Sacharidy: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cs-CZ" sz="2400" smtClean="0"/>
              <a:t>Dítě je závislé na přísunu glukózy přes placentu (koncentrační spádu).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cs-CZ" sz="2400" smtClean="0"/>
              <a:t>1.trimestr: anabolická fáze, vyšší citlivost na inzulin.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cs-CZ" sz="2400" smtClean="0"/>
              <a:t>2. a 3. trimestr: zvyšuje se rezistence tkání na inzulín. Narůstající inzulinová rezistence klade na tělo matky větší nároky ve smyslu zvýšené potřeby sekrece inzulinu.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cs-CZ" sz="2400" smtClean="0"/>
              <a:t>To může vyústit až v Gestační diabetes mellitus (GDM)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cs-CZ" sz="2400" smtClean="0"/>
              <a:t>Dochází ke snižování využití glukosy, jsou využívány alternativní zdroje energie, mastné kyseliny.</a:t>
            </a:r>
          </a:p>
          <a:p>
            <a:pPr eaLnBrk="1" hangingPunct="1">
              <a:lnSpc>
                <a:spcPct val="90000"/>
              </a:lnSpc>
            </a:pPr>
            <a:endParaRPr lang="cs-CZ" sz="22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200" smtClean="0"/>
              <a:t>	Gestační diabetes mellitus (GDM) - porucha tolerance glukózy vzniklá v těhotenství, která odpovídá kriteriím pro diabetes mellitus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Změny v metabolismu hlavních živin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Wingdings" pitchFamily="2" charset="2"/>
              <a:buChar char="l"/>
              <a:defRPr/>
            </a:pPr>
            <a:r>
              <a:rPr lang="cs-CZ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Tuky</a:t>
            </a:r>
            <a:r>
              <a:rPr lang="cs-CZ" sz="3200" dirty="0" smtClean="0"/>
              <a:t> – nárůst plazmatické hladiny lipidů (cholesterolu, </a:t>
            </a:r>
            <a:r>
              <a:rPr lang="cs-CZ" sz="3200" dirty="0" err="1" smtClean="0"/>
              <a:t>triacylglyceroly</a:t>
            </a:r>
            <a:r>
              <a:rPr lang="cs-CZ" sz="3200" dirty="0" smtClean="0"/>
              <a:t>, fosfolipidů, volných mastných kyselin a lipoproteinů )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Změny v metabolismu hlavních živin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3200" b="1" dirty="0" smtClean="0"/>
              <a:t>Bílkoviny</a:t>
            </a:r>
            <a:r>
              <a:rPr lang="cs-CZ" sz="3200" dirty="0" smtClean="0"/>
              <a:t>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sz="3200" dirty="0" smtClean="0"/>
              <a:t>Nepostradatelné, nezbytné pro růst plodu a syntézu tkání matky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sz="3200" dirty="0" smtClean="0"/>
              <a:t>Od 3.měsíce se ukládá cca 5-6 g B/den z potravy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sz="3200" dirty="0" smtClean="0"/>
              <a:t>Snižuje se produkce a vylučování odpadních produktů metabolismu B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sz="3200" dirty="0" smtClean="0"/>
              <a:t>potřeba navýšena o 10-15g/den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sz="3200" dirty="0" smtClean="0"/>
              <a:t>Při nedostatku dochází ke katabolismu B mateřských zásob</a:t>
            </a:r>
          </a:p>
          <a:p>
            <a:pPr eaLnBrk="1" hangingPunct="1">
              <a:defRPr/>
            </a:pPr>
            <a:endParaRPr lang="cs-CZ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Výživa v prekoncepčním období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Dostatečný přívod hlavních živin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Optimální tělesná hmotnost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PNK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Kyselina listová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Železo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Vápník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Jod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Výživa otce dítěte – kvalita spermií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6675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Výživa v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prekoncepčním</a:t>
            </a:r>
            <a:r>
              <a:rPr lang="cs-CZ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období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03605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u="sng" dirty="0" smtClean="0"/>
              <a:t>Tělesná hmotnost ženy</a:t>
            </a:r>
            <a:r>
              <a:rPr lang="cs-CZ" sz="2800" dirty="0" smtClean="0"/>
              <a:t> (vliv na porodní hmotnost plodu /nízká, vysoká/)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u="sng" dirty="0" smtClean="0"/>
              <a:t>Kvalita stravy</a:t>
            </a:r>
            <a:r>
              <a:rPr lang="cs-CZ" sz="2800" dirty="0" smtClean="0"/>
              <a:t>  - výživový stav matky pře otěhotněním (dostatek Energie, skladba stravy), jedna z prevencí VVV, zvýšení pravděpodobnosti otěhotnění, stravovací návyky matky ovlivní později stravování dítěte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PNK</a:t>
            </a:r>
            <a:r>
              <a:rPr lang="cs-CZ" sz="2800" dirty="0" smtClean="0"/>
              <a:t> – součástí buněčných membrán CNS, oční sítnice (hl. první 3 týdny těhotenství), saturace dítěte závislá na saturaci matky v těhotenství, Zdroje: vlašské ořechy, řepka, sója, lněné, slunečnicové a sezamové semínko a oleje z nich, losos, makrela sleď, 				         DDD cca 18 g/den, DHA (</a:t>
            </a:r>
            <a:r>
              <a:rPr lang="cs-CZ" sz="2800" dirty="0" err="1" smtClean="0"/>
              <a:t>dokosahexaenová</a:t>
            </a:r>
            <a:r>
              <a:rPr lang="cs-CZ" sz="2800" dirty="0" smtClean="0"/>
              <a:t>) 200mg/den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800" dirty="0" smtClean="0">
              <a:cs typeface="Arial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66908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Kyselina listová</a:t>
            </a:r>
            <a:r>
              <a:rPr lang="cs-CZ" dirty="0" smtClean="0"/>
              <a:t> – dělení buněk, prevence defektu neurální trubice (zaměřit se optimálně 3 měsíce před otěhotněním, pozor kuřačky, HAK ).		       </a:t>
            </a:r>
            <a:r>
              <a:rPr lang="cs-CZ" u="sng" dirty="0" smtClean="0"/>
              <a:t>Zdroje:</a:t>
            </a:r>
            <a:r>
              <a:rPr lang="cs-CZ" dirty="0" smtClean="0"/>
              <a:t> listová zelenina, košťálová zelenina, ořechy, luštěniny, pšeničné klíčky, kvasnice a vnitřnosti, 	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800" dirty="0" smtClean="0"/>
              <a:t>	DDD: 400 </a:t>
            </a:r>
            <a:r>
              <a:rPr lang="cs-CZ" altLang="cs-CZ" sz="2800" dirty="0" err="1" smtClean="0"/>
              <a:t>ug</a:t>
            </a:r>
            <a:r>
              <a:rPr lang="cs-CZ" altLang="cs-CZ" sz="2800" dirty="0" smtClean="0"/>
              <a:t> (WHO) </a:t>
            </a:r>
            <a:r>
              <a:rPr lang="cs-CZ" altLang="cs-CZ" sz="2800" dirty="0" err="1" smtClean="0"/>
              <a:t>vs</a:t>
            </a:r>
            <a:r>
              <a:rPr lang="cs-CZ" altLang="cs-CZ" sz="2800" dirty="0" smtClean="0"/>
              <a:t> 600 </a:t>
            </a:r>
            <a:r>
              <a:rPr lang="cs-CZ" altLang="cs-CZ" sz="2800" dirty="0" err="1" smtClean="0"/>
              <a:t>ug</a:t>
            </a:r>
            <a:r>
              <a:rPr lang="cs-CZ" altLang="cs-CZ" sz="2800" dirty="0" smtClean="0"/>
              <a:t> (USDA)</a:t>
            </a:r>
            <a:endParaRPr lang="cs-CZ" dirty="0" smtClean="0">
              <a:cs typeface="Arial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Železo</a:t>
            </a:r>
            <a:r>
              <a:rPr lang="cs-CZ" b="1" dirty="0" smtClean="0">
                <a:cs typeface="Arial" charset="0"/>
              </a:rPr>
              <a:t> </a:t>
            </a:r>
            <a:r>
              <a:rPr lang="cs-CZ" dirty="0" smtClean="0">
                <a:cs typeface="Arial" charset="0"/>
              </a:rPr>
              <a:t>– deficit před otěhotněním často následně deficit i v těhotenství, </a:t>
            </a:r>
            <a:r>
              <a:rPr lang="cs-CZ" dirty="0" err="1" smtClean="0">
                <a:cs typeface="Arial" charset="0"/>
              </a:rPr>
              <a:t>těhotenství</a:t>
            </a:r>
            <a:r>
              <a:rPr lang="cs-CZ" dirty="0" smtClean="0">
                <a:cs typeface="Arial" charset="0"/>
              </a:rPr>
              <a:t> = vysoké nároky na železo ( tvorba červených krvinek), poměrně častý výskyt deficitu v těhotenství (stanovení z hemoglobinu norma nad 110 g hemoglobinu/l krve). Adaptační mech.: zvyšuje se vstřebatelnost </a:t>
            </a:r>
            <a:r>
              <a:rPr lang="cs-CZ" dirty="0" err="1" smtClean="0">
                <a:cs typeface="Arial" charset="0"/>
              </a:rPr>
              <a:t>Fe</a:t>
            </a:r>
            <a:r>
              <a:rPr lang="cs-CZ" dirty="0" smtClean="0">
                <a:cs typeface="Arial" charset="0"/>
              </a:rPr>
              <a:t>, nepřítomna ztráta </a:t>
            </a:r>
            <a:r>
              <a:rPr lang="cs-CZ" dirty="0" err="1" smtClean="0">
                <a:cs typeface="Arial" charset="0"/>
              </a:rPr>
              <a:t>Fe</a:t>
            </a:r>
            <a:r>
              <a:rPr lang="cs-CZ" dirty="0" smtClean="0">
                <a:cs typeface="Arial" charset="0"/>
              </a:rPr>
              <a:t> menstruací. 		  			 </a:t>
            </a:r>
            <a:r>
              <a:rPr lang="cs-CZ" u="sng" dirty="0" smtClean="0">
                <a:cs typeface="Arial" charset="0"/>
              </a:rPr>
              <a:t>Zdroje:</a:t>
            </a:r>
            <a:r>
              <a:rPr lang="cs-CZ" dirty="0" smtClean="0">
                <a:cs typeface="Arial" charset="0"/>
              </a:rPr>
              <a:t> hemové železo vstřebatelnost 20-30 %, </a:t>
            </a:r>
            <a:r>
              <a:rPr lang="cs-CZ" dirty="0" err="1" smtClean="0">
                <a:cs typeface="Arial" charset="0"/>
              </a:rPr>
              <a:t>nehemové</a:t>
            </a:r>
            <a:r>
              <a:rPr lang="cs-CZ" dirty="0" smtClean="0">
                <a:cs typeface="Arial" charset="0"/>
              </a:rPr>
              <a:t> železo vstřebatelnost 2-5%, vstřebatelnost snížena (oxaláty</a:t>
            </a:r>
            <a:r>
              <a:rPr lang="cs-CZ" dirty="0" smtClean="0"/>
              <a:t>, </a:t>
            </a:r>
            <a:r>
              <a:rPr lang="cs-CZ" dirty="0" err="1" smtClean="0"/>
              <a:t>polyfenoly</a:t>
            </a:r>
            <a:r>
              <a:rPr lang="cs-CZ" dirty="0" smtClean="0"/>
              <a:t>, vysoký příjem vápníku, sojový protein) vstřebatelnost zvyšuje (vitamin C, živočišné bílkoviny a některé organické kyseliny), DDD: </a:t>
            </a:r>
            <a:r>
              <a:rPr lang="cs-CZ" altLang="cs-CZ" sz="2800" dirty="0" smtClean="0"/>
              <a:t>30 mg (po porodu 20mg)  (DACH)</a:t>
            </a:r>
            <a:endParaRPr lang="cs-CZ" dirty="0" smtClean="0"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odotisk">
  <a:themeElements>
    <a:clrScheme name="Vodotisk 4">
      <a:dk1>
        <a:srgbClr val="333300"/>
      </a:dk1>
      <a:lt1>
        <a:srgbClr val="FFFFCC"/>
      </a:lt1>
      <a:dk2>
        <a:srgbClr val="336600"/>
      </a:dk2>
      <a:lt2>
        <a:srgbClr val="FFFFCC"/>
      </a:lt2>
      <a:accent1>
        <a:srgbClr val="99CC00"/>
      </a:accent1>
      <a:accent2>
        <a:srgbClr val="669900"/>
      </a:accent2>
      <a:accent3>
        <a:srgbClr val="ADB8AA"/>
      </a:accent3>
      <a:accent4>
        <a:srgbClr val="DADAAE"/>
      </a:accent4>
      <a:accent5>
        <a:srgbClr val="CAE2AA"/>
      </a:accent5>
      <a:accent6>
        <a:srgbClr val="5C8A00"/>
      </a:accent6>
      <a:hlink>
        <a:srgbClr val="CC9900"/>
      </a:hlink>
      <a:folHlink>
        <a:srgbClr val="FFCC00"/>
      </a:folHlink>
    </a:clrScheme>
    <a:fontScheme name="Vodo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odoti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584</TotalTime>
  <Words>1840</Words>
  <Application>Microsoft Office PowerPoint</Application>
  <PresentationFormat>Předvádění na obrazovce (4:3)</PresentationFormat>
  <Paragraphs>186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Wingdings</vt:lpstr>
      <vt:lpstr>Calibri</vt:lpstr>
      <vt:lpstr>Times New Roman</vt:lpstr>
      <vt:lpstr>Vodotisk</vt:lpstr>
      <vt:lpstr>Výživa ženy v období těhotenství a laktace</vt:lpstr>
      <vt:lpstr>Změny v organismu těhotné</vt:lpstr>
      <vt:lpstr>Metabolické změny</vt:lpstr>
      <vt:lpstr>Změny v metabolismu hlavních živin</vt:lpstr>
      <vt:lpstr>Změny v metabolismu hlavních živin</vt:lpstr>
      <vt:lpstr>Změny v metabolismu hlavních živin</vt:lpstr>
      <vt:lpstr>Výživa v prekoncepčním období</vt:lpstr>
      <vt:lpstr>Výživa v prekoncepčním období</vt:lpstr>
      <vt:lpstr>Snímek 9</vt:lpstr>
      <vt:lpstr>Snímek 10</vt:lpstr>
      <vt:lpstr>Výživa v těhotenství</vt:lpstr>
      <vt:lpstr>Snímek 12</vt:lpstr>
      <vt:lpstr>Snímek 13</vt:lpstr>
      <vt:lpstr>Tělesná hmotnost</vt:lpstr>
      <vt:lpstr>Optimální přírůstek hmotnosti v těhotenství se řídí dle výchozí hmotnosti před otěhotněním. </vt:lpstr>
      <vt:lpstr>Nedostatek nějaké složky ve stravě? </vt:lpstr>
      <vt:lpstr>Rizikové skupiny těhotných žen</vt:lpstr>
      <vt:lpstr>Tělesné obtíže v těhotenství</vt:lpstr>
      <vt:lpstr>Zácpa</vt:lpstr>
      <vt:lpstr>Zvracení</vt:lpstr>
      <vt:lpstr>Pyróza</vt:lpstr>
      <vt:lpstr>Otoky</vt:lpstr>
      <vt:lpstr>Gestační diabetes</vt:lpstr>
      <vt:lpstr>GDM – úprava stravy</vt:lpstr>
      <vt:lpstr>Zdravý chrup</vt:lpstr>
      <vt:lpstr>Snímek 26</vt:lpstr>
      <vt:lpstr>Močové infekce</vt:lpstr>
      <vt:lpstr>Výživa matky a prevence chronických onemocnění </vt:lpstr>
      <vt:lpstr>Výživa kojící ženy</vt:lpstr>
      <vt:lpstr>Kterým potravinám se vyhnout</vt:lpstr>
      <vt:lpstr>Mléko a výživa matky</vt:lpstr>
      <vt:lpstr>Použitá literatura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ženy v období těhotenství a laktace</dc:title>
  <dc:creator>Jitka</dc:creator>
  <cp:lastModifiedBy>Vaše jméno</cp:lastModifiedBy>
  <cp:revision>98</cp:revision>
  <dcterms:created xsi:type="dcterms:W3CDTF">2008-03-12T07:34:56Z</dcterms:created>
  <dcterms:modified xsi:type="dcterms:W3CDTF">2014-12-07T15:08:23Z</dcterms:modified>
</cp:coreProperties>
</file>