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99" r:id="rId3"/>
    <p:sldId id="300" r:id="rId4"/>
    <p:sldId id="298" r:id="rId5"/>
    <p:sldId id="257" r:id="rId6"/>
    <p:sldId id="258" r:id="rId7"/>
    <p:sldId id="259" r:id="rId8"/>
    <p:sldId id="261" r:id="rId9"/>
    <p:sldId id="260" r:id="rId10"/>
    <p:sldId id="262" r:id="rId11"/>
    <p:sldId id="301" r:id="rId12"/>
    <p:sldId id="263" r:id="rId13"/>
    <p:sldId id="264" r:id="rId14"/>
    <p:sldId id="275" r:id="rId15"/>
    <p:sldId id="265" r:id="rId16"/>
    <p:sldId id="266" r:id="rId17"/>
    <p:sldId id="296" r:id="rId18"/>
    <p:sldId id="267" r:id="rId19"/>
    <p:sldId id="268" r:id="rId20"/>
    <p:sldId id="269" r:id="rId21"/>
    <p:sldId id="270" r:id="rId22"/>
    <p:sldId id="271" r:id="rId23"/>
    <p:sldId id="272" r:id="rId24"/>
    <p:sldId id="273" r:id="rId25"/>
    <p:sldId id="274" r:id="rId26"/>
    <p:sldId id="276" r:id="rId27"/>
    <p:sldId id="277" r:id="rId28"/>
    <p:sldId id="278" r:id="rId29"/>
    <p:sldId id="279" r:id="rId30"/>
    <p:sldId id="280" r:id="rId31"/>
    <p:sldId id="305" r:id="rId32"/>
    <p:sldId id="306" r:id="rId33"/>
    <p:sldId id="281" r:id="rId34"/>
    <p:sldId id="282" r:id="rId35"/>
    <p:sldId id="283" r:id="rId36"/>
    <p:sldId id="284" r:id="rId37"/>
    <p:sldId id="285" r:id="rId38"/>
    <p:sldId id="302" r:id="rId39"/>
    <p:sldId id="303" r:id="rId40"/>
    <p:sldId id="304" r:id="rId41"/>
    <p:sldId id="307" r:id="rId42"/>
    <p:sldId id="308" r:id="rId43"/>
    <p:sldId id="310" r:id="rId44"/>
    <p:sldId id="309" r:id="rId45"/>
    <p:sldId id="311" r:id="rId46"/>
    <p:sldId id="312" r:id="rId47"/>
    <p:sldId id="313" r:id="rId48"/>
  </p:sldIdLst>
  <p:sldSz cx="9144000" cy="6858000" type="screen4x3"/>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54" autoAdjust="0"/>
    <p:restoredTop sz="94687" autoAdjust="0"/>
  </p:normalViewPr>
  <p:slideViewPr>
    <p:cSldViewPr>
      <p:cViewPr varScale="1">
        <p:scale>
          <a:sx n="81" d="100"/>
          <a:sy n="81" d="100"/>
        </p:scale>
        <p:origin x="1182" y="84"/>
      </p:cViewPr>
      <p:guideLst>
        <p:guide orient="horz" pos="2160"/>
        <p:guide pos="2880"/>
      </p:guideLst>
    </p:cSldViewPr>
  </p:slideViewPr>
  <p:outlineViewPr>
    <p:cViewPr>
      <p:scale>
        <a:sx n="33" d="100"/>
        <a:sy n="33" d="100"/>
      </p:scale>
      <p:origin x="0" y="-17634"/>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3_1">
  <dgm:title val=""/>
  <dgm:desc val=""/>
  <dgm:catLst>
    <dgm:cat type="accent3" pri="11100"/>
  </dgm:catLst>
  <dgm:styleLbl name="node0">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accent3">
        <a:shade val="80000"/>
      </a:schemeClr>
    </dgm:linClrLst>
    <dgm:effectClrLst/>
    <dgm:txLinClrLst/>
    <dgm:txFillClrLst/>
    <dgm:txEffectClrLst/>
  </dgm:styleLbl>
  <dgm:styleLbl name="node2">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fgImgPlace1">
    <dgm:fillClrLst meth="repeat">
      <a:schemeClr val="accent3">
        <a:tint val="40000"/>
      </a:schemeClr>
    </dgm:fillClrLst>
    <dgm:linClrLst meth="repeat">
      <a:schemeClr val="accent3">
        <a:shade val="80000"/>
      </a:schemeClr>
    </dgm:linClrLst>
    <dgm:effectClrLst/>
    <dgm:txLinClrLst/>
    <dgm:txFillClrLst meth="repeat">
      <a:schemeClr val="lt1"/>
    </dgm:txFillClrLst>
    <dgm:txEffectClrLst/>
  </dgm:styleLbl>
  <dgm:styleLbl name="alignImgPlace1">
    <dgm:fillClrLst meth="repeat">
      <a:schemeClr val="accent3">
        <a:tint val="40000"/>
      </a:schemeClr>
    </dgm:fillClrLst>
    <dgm:linClrLst meth="repeat">
      <a:schemeClr val="accent3">
        <a:shade val="80000"/>
      </a:schemeClr>
    </dgm:linClrLst>
    <dgm:effectClrLst/>
    <dgm:txLinClrLst/>
    <dgm:txFillClrLst meth="repeat">
      <a:schemeClr val="lt1"/>
    </dgm:txFillClrLst>
    <dgm:txEffectClrLst/>
  </dgm:styleLbl>
  <dgm:styleLbl name="bgImgPlace1">
    <dgm:fillClrLst meth="repeat">
      <a:schemeClr val="accent3">
        <a:tint val="40000"/>
      </a:schemeClr>
    </dgm:fillClrLst>
    <dgm:linClrLst meth="repeat">
      <a:schemeClr val="accent3">
        <a:shade val="80000"/>
      </a:schemeClr>
    </dgm:linClrLst>
    <dgm:effectClrLst/>
    <dgm:txLinClrLst/>
    <dgm:txFillClrLst meth="repeat">
      <a:schemeClr val="lt1"/>
    </dgm:txFillClrLst>
    <dgm:txEffectClrLst/>
  </dgm:styleLbl>
  <dgm:styleLbl name="sibTrans2D1">
    <dgm:fillClrLst meth="repeat">
      <a:schemeClr val="accent3">
        <a:tint val="60000"/>
      </a:schemeClr>
    </dgm:fillClrLst>
    <dgm:linClrLst meth="repeat">
      <a:schemeClr val="accent3">
        <a:tint val="60000"/>
      </a:schemeClr>
    </dgm:linClrLst>
    <dgm:effectClrLst/>
    <dgm:txLinClrLst/>
    <dgm:txFillClrLst meth="repeat">
      <a:schemeClr val="dk1"/>
    </dgm:txFillClrLst>
    <dgm:txEffectClrLst/>
  </dgm:styleLbl>
  <dgm:styleLbl name="fgSibTrans2D1">
    <dgm:fillClrLst meth="repeat">
      <a:schemeClr val="accent3">
        <a:tint val="60000"/>
      </a:schemeClr>
    </dgm:fillClrLst>
    <dgm:linClrLst meth="repeat">
      <a:schemeClr val="accent3">
        <a:tint val="60000"/>
      </a:schemeClr>
    </dgm:linClrLst>
    <dgm:effectClrLst/>
    <dgm:txLinClrLst/>
    <dgm:txFillClrLst meth="repeat">
      <a:schemeClr val="dk1"/>
    </dgm:txFillClrLst>
    <dgm:txEffectClrLst/>
  </dgm:styleLbl>
  <dgm:styleLbl name="bgSibTrans2D1">
    <dgm:fillClrLst meth="repeat">
      <a:schemeClr val="accent3">
        <a:tint val="60000"/>
      </a:schemeClr>
    </dgm:fillClrLst>
    <dgm:linClrLst meth="repeat">
      <a:schemeClr val="accent3">
        <a:tint val="60000"/>
      </a:schemeClr>
    </dgm:linClrLst>
    <dgm:effectClrLst/>
    <dgm:txLinClrLst/>
    <dgm:txFillClrLst meth="repeat">
      <a:schemeClr val="dk1"/>
    </dgm:txFillClrLst>
    <dgm:txEffectClrLst/>
  </dgm:styleLbl>
  <dgm:styleLbl name="sibTrans1D1">
    <dgm:fillClrLst meth="repeat">
      <a:schemeClr val="accent3"/>
    </dgm:fillClrLst>
    <dgm:linClrLst meth="repeat">
      <a:schemeClr val="accent3"/>
    </dgm:linClrLst>
    <dgm:effectClrLst/>
    <dgm:txLinClrLst/>
    <dgm:txFillClrLst meth="repeat">
      <a:schemeClr val="tx1"/>
    </dgm:txFillClrLst>
    <dgm:txEffectClrLst/>
  </dgm:styleLbl>
  <dgm:styleLbl name="callout">
    <dgm:fillClrLst meth="repeat">
      <a:schemeClr val="accent3"/>
    </dgm:fillClrLst>
    <dgm:linClrLst meth="repeat">
      <a:schemeClr val="accent3"/>
    </dgm:linClrLst>
    <dgm:effectClrLst/>
    <dgm:txLinClrLst/>
    <dgm:txFillClrLst meth="repeat">
      <a:schemeClr val="tx1"/>
    </dgm:txFillClrLst>
    <dgm:txEffectClrLst/>
  </dgm:styleLbl>
  <dgm:styleLbl name="asst0">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accent3">
        <a:shade val="80000"/>
      </a:schemeClr>
    </dgm:linClrLst>
    <dgm:effectClrLst/>
    <dgm:txLinClrLst/>
    <dgm:txFillClrLst meth="repeat">
      <a:schemeClr val="dk1"/>
    </dgm:txFillClrLst>
    <dgm:txEffectClrLst/>
  </dgm:styleLbl>
  <dgm:styleLbl name="parChTrans2D1">
    <dgm:fillClrLst meth="repeat">
      <a:schemeClr val="accent3">
        <a:tint val="60000"/>
      </a:schemeClr>
    </dgm:fillClrLst>
    <dgm:linClrLst meth="repeat">
      <a:schemeClr val="accent3">
        <a:tint val="60000"/>
      </a:schemeClr>
    </dgm:linClrLst>
    <dgm:effectClrLst/>
    <dgm:txLinClrLst/>
    <dgm:txFillClrLst/>
    <dgm:txEffectClrLst/>
  </dgm:styleLbl>
  <dgm:styleLbl name="parChTrans2D2">
    <dgm:fillClrLst meth="repeat">
      <a:schemeClr val="accent3"/>
    </dgm:fillClrLst>
    <dgm:linClrLst meth="repeat">
      <a:schemeClr val="accent3"/>
    </dgm:linClrLst>
    <dgm:effectClrLst/>
    <dgm:txLinClrLst/>
    <dgm:txFillClrLst/>
    <dgm:txEffectClrLst/>
  </dgm:styleLbl>
  <dgm:styleLbl name="parChTrans2D3">
    <dgm:fillClrLst meth="repeat">
      <a:schemeClr val="accent3"/>
    </dgm:fillClrLst>
    <dgm:linClrLst meth="repeat">
      <a:schemeClr val="accent3"/>
    </dgm:linClrLst>
    <dgm:effectClrLst/>
    <dgm:txLinClrLst/>
    <dgm:txFillClrLst/>
    <dgm:txEffectClrLst/>
  </dgm:styleLbl>
  <dgm:styleLbl name="parChTrans2D4">
    <dgm:fillClrLst meth="repeat">
      <a:schemeClr val="accent3"/>
    </dgm:fillClrLst>
    <dgm:linClrLst meth="repeat">
      <a:schemeClr val="accent3"/>
    </dgm:linClrLst>
    <dgm:effectClrLst/>
    <dgm:txLinClrLst/>
    <dgm:txFillClrLst meth="repeat">
      <a:schemeClr val="lt1"/>
    </dgm:txFillClrLst>
    <dgm:txEffectClrLst/>
  </dgm:styleLbl>
  <dgm:styleLbl name="parChTrans1D1">
    <dgm:fillClrLst meth="repeat">
      <a:schemeClr val="accent3"/>
    </dgm:fillClrLst>
    <dgm:linClrLst meth="repeat">
      <a:schemeClr val="accent3">
        <a:shade val="60000"/>
      </a:schemeClr>
    </dgm:linClrLst>
    <dgm:effectClrLst/>
    <dgm:txLinClrLst/>
    <dgm:txFillClrLst meth="repeat">
      <a:schemeClr val="tx1"/>
    </dgm:txFillClrLst>
    <dgm:txEffectClrLst/>
  </dgm:styleLbl>
  <dgm:styleLbl name="parChTrans1D2">
    <dgm:fillClrLst meth="repeat">
      <a:schemeClr val="accent3"/>
    </dgm:fillClrLst>
    <dgm:linClrLst meth="repeat">
      <a:schemeClr val="accent3">
        <a:shade val="60000"/>
      </a:schemeClr>
    </dgm:linClrLst>
    <dgm:effectClrLst/>
    <dgm:txLinClrLst/>
    <dgm:txFillClrLst meth="repeat">
      <a:schemeClr val="tx1"/>
    </dgm:txFillClrLst>
    <dgm:txEffectClrLst/>
  </dgm:styleLbl>
  <dgm:styleLbl name="parChTrans1D3">
    <dgm:fillClrLst meth="repeat">
      <a:schemeClr val="accent3"/>
    </dgm:fillClrLst>
    <dgm:linClrLst meth="repeat">
      <a:schemeClr val="accent3">
        <a:shade val="80000"/>
      </a:schemeClr>
    </dgm:linClrLst>
    <dgm:effectClrLst/>
    <dgm:txLinClrLst/>
    <dgm:txFillClrLst meth="repeat">
      <a:schemeClr val="tx1"/>
    </dgm:txFillClrLst>
    <dgm:txEffectClrLst/>
  </dgm:styleLbl>
  <dgm:styleLbl name="parChTrans1D4">
    <dgm:fillClrLst meth="repeat">
      <a:schemeClr val="accent3"/>
    </dgm:fillClrLst>
    <dgm:linClrLst meth="repeat">
      <a:schemeClr val="accent3">
        <a:shade val="80000"/>
      </a:schemeClr>
    </dgm:linClrLst>
    <dgm:effectClrLst/>
    <dgm:txLinClrLst/>
    <dgm:txFillClrLst meth="repeat">
      <a:schemeClr val="tx1"/>
    </dgm:txFillClrLst>
    <dgm:txEffectClrLst/>
  </dgm:styleLbl>
  <dgm:styleLbl name="fgAcc1">
    <dgm:fillClrLst meth="repeat">
      <a:schemeClr val="accent3">
        <a:alpha val="90000"/>
        <a:tint val="40000"/>
      </a:schemeClr>
    </dgm:fillClrLst>
    <dgm:linClrLst meth="repeat">
      <a:schemeClr val="accent3"/>
    </dgm:linClrLst>
    <dgm:effectClrLst/>
    <dgm:txLinClrLst/>
    <dgm:txFillClrLst meth="repeat">
      <a:schemeClr val="dk1"/>
    </dgm:txFillClrLst>
    <dgm:txEffectClrLst/>
  </dgm:styleLbl>
  <dgm:styleLbl name="conFgAcc1">
    <dgm:fillClrLst meth="repeat">
      <a:schemeClr val="accent3">
        <a:alpha val="90000"/>
        <a:tint val="40000"/>
      </a:schemeClr>
    </dgm:fillClrLst>
    <dgm:linClrLst meth="repeat">
      <a:schemeClr val="accent3"/>
    </dgm:linClrLst>
    <dgm:effectClrLst/>
    <dgm:txLinClrLst/>
    <dgm:txFillClrLst meth="repeat">
      <a:schemeClr val="dk1"/>
    </dgm:txFillClrLst>
    <dgm:txEffectClrLst/>
  </dgm:styleLbl>
  <dgm:styleLbl name="alignAcc1">
    <dgm:fillClrLst meth="repeat">
      <a:schemeClr val="accent3">
        <a:alpha val="90000"/>
        <a:tint val="40000"/>
      </a:schemeClr>
    </dgm:fillClrLst>
    <dgm:linClrLst meth="repeat">
      <a:schemeClr val="accent3"/>
    </dgm:linClrLst>
    <dgm:effectClrLst/>
    <dgm:txLinClrLst/>
    <dgm:txFillClrLst meth="repeat">
      <a:schemeClr val="dk1"/>
    </dgm:txFillClrLst>
    <dgm:txEffectClrLst/>
  </dgm:styleLbl>
  <dgm:styleLbl name="trAlignAcc1">
    <dgm:fillClrLst meth="repeat">
      <a:schemeClr val="accent3">
        <a:alpha val="40000"/>
        <a:tint val="40000"/>
      </a:schemeClr>
    </dgm:fillClrLst>
    <dgm:linClrLst meth="repeat">
      <a:schemeClr val="accent3"/>
    </dgm:linClrLst>
    <dgm:effectClrLst/>
    <dgm:txLinClrLst/>
    <dgm:txFillClrLst meth="repeat">
      <a:schemeClr val="dk1"/>
    </dgm:txFillClrLst>
    <dgm:txEffectClrLst/>
  </dgm:styleLbl>
  <dgm:styleLbl name="bgAcc1">
    <dgm:fillClrLst meth="repeat">
      <a:schemeClr val="accent3">
        <a:alpha val="90000"/>
        <a:tint val="40000"/>
      </a:schemeClr>
    </dgm:fillClrLst>
    <dgm:linClrLst meth="repeat">
      <a:schemeClr val="accent3"/>
    </dgm:linClrLst>
    <dgm:effectClrLst/>
    <dgm:txLinClrLst/>
    <dgm:txFillClrLst meth="repeat">
      <a:schemeClr val="dk1"/>
    </dgm:txFillClrLst>
    <dgm:txEffectClrLst/>
  </dgm:styleLbl>
  <dgm:styleLbl name="solidFgAcc1">
    <dgm:fillClrLst meth="repeat">
      <a:schemeClr val="lt1"/>
    </dgm:fillClrLst>
    <dgm:linClrLst meth="repeat">
      <a:schemeClr val="accent3"/>
    </dgm:linClrLst>
    <dgm:effectClrLst/>
    <dgm:txLinClrLst/>
    <dgm:txFillClrLst meth="repeat">
      <a:schemeClr val="dk1"/>
    </dgm:txFillClrLst>
    <dgm:txEffectClrLst/>
  </dgm:styleLbl>
  <dgm:styleLbl name="solidAlignAcc1">
    <dgm:fillClrLst meth="repeat">
      <a:schemeClr val="lt1"/>
    </dgm:fillClrLst>
    <dgm:linClrLst meth="repeat">
      <a:schemeClr val="accent3"/>
    </dgm:linClrLst>
    <dgm:effectClrLst/>
    <dgm:txLinClrLst/>
    <dgm:txFillClrLst meth="repeat">
      <a:schemeClr val="dk1"/>
    </dgm:txFillClrLst>
    <dgm:txEffectClrLst/>
  </dgm:styleLbl>
  <dgm:styleLbl name="solidBgAcc1">
    <dgm:fillClrLst meth="repeat">
      <a:schemeClr val="lt1"/>
    </dgm:fillClrLst>
    <dgm:linClrLst meth="repeat">
      <a:schemeClr val="accent3"/>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accent3">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accent3">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accent3">
        <a:alpha val="90000"/>
      </a:schemeClr>
    </dgm:linClrLst>
    <dgm:effectClrLst/>
    <dgm:txLinClrLst/>
    <dgm:txFillClrLst meth="repeat">
      <a:schemeClr val="dk1"/>
    </dgm:txFillClrLst>
    <dgm:txEffectClrLst/>
  </dgm:styleLbl>
  <dgm:styleLbl name="fgAcc0">
    <dgm:fillClrLst meth="repeat">
      <a:schemeClr val="accent3">
        <a:alpha val="90000"/>
        <a:tint val="40000"/>
      </a:schemeClr>
    </dgm:fillClrLst>
    <dgm:linClrLst meth="repeat">
      <a:schemeClr val="accent3"/>
    </dgm:linClrLst>
    <dgm:effectClrLst/>
    <dgm:txLinClrLst/>
    <dgm:txFillClrLst meth="repeat">
      <a:schemeClr val="dk1"/>
    </dgm:txFillClrLst>
    <dgm:txEffectClrLst/>
  </dgm:styleLbl>
  <dgm:styleLbl name="fgAcc2">
    <dgm:fillClrLst meth="repeat">
      <a:schemeClr val="accent3">
        <a:alpha val="90000"/>
        <a:tint val="40000"/>
      </a:schemeClr>
    </dgm:fillClrLst>
    <dgm:linClrLst meth="repeat">
      <a:schemeClr val="accent3"/>
    </dgm:linClrLst>
    <dgm:effectClrLst/>
    <dgm:txLinClrLst/>
    <dgm:txFillClrLst meth="repeat">
      <a:schemeClr val="dk1"/>
    </dgm:txFillClrLst>
    <dgm:txEffectClrLst/>
  </dgm:styleLbl>
  <dgm:styleLbl name="fgAcc3">
    <dgm:fillClrLst meth="repeat">
      <a:schemeClr val="accent3">
        <a:alpha val="90000"/>
        <a:tint val="40000"/>
      </a:schemeClr>
    </dgm:fillClrLst>
    <dgm:linClrLst meth="repeat">
      <a:schemeClr val="accent3"/>
    </dgm:linClrLst>
    <dgm:effectClrLst/>
    <dgm:txLinClrLst/>
    <dgm:txFillClrLst meth="repeat">
      <a:schemeClr val="dk1"/>
    </dgm:txFillClrLst>
    <dgm:txEffectClrLst/>
  </dgm:styleLbl>
  <dgm:styleLbl name="fgAcc4">
    <dgm:fillClrLst meth="repeat">
      <a:schemeClr val="accent3">
        <a:alpha val="90000"/>
        <a:tint val="40000"/>
      </a:schemeClr>
    </dgm:fillClrLst>
    <dgm:linClrLst meth="repeat">
      <a:schemeClr val="accent3"/>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accent3"/>
    </dgm:linClrLst>
    <dgm:effectClrLst/>
    <dgm:txLinClrLst/>
    <dgm:txFillClrLst meth="repeat">
      <a:schemeClr val="dk1"/>
    </dgm:txFillClrLst>
    <dgm:txEffectClrLst/>
  </dgm:styleLbl>
  <dgm:styleLbl name="dkBgShp">
    <dgm:fillClrLst meth="repeat">
      <a:schemeClr val="accent3">
        <a:shade val="80000"/>
      </a:schemeClr>
    </dgm:fillClrLst>
    <dgm:linClrLst meth="repeat">
      <a:schemeClr val="accent3"/>
    </dgm:linClrLst>
    <dgm:effectClrLst/>
    <dgm:txLinClrLst/>
    <dgm:txFillClrLst meth="repeat">
      <a:schemeClr val="lt1"/>
    </dgm:txFillClrLst>
    <dgm:txEffectClrLst/>
  </dgm:styleLbl>
  <dgm:styleLbl name="trBgShp">
    <dgm:fillClrLst meth="repeat">
      <a:schemeClr val="accent3">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A5731F63-CE97-4C45-A7F5-8B22ED811DA1}" type="doc">
      <dgm:prSet loTypeId="urn:microsoft.com/office/officeart/2005/8/layout/default" loCatId="list" qsTypeId="urn:microsoft.com/office/officeart/2005/8/quickstyle/simple1" qsCatId="simple" csTypeId="urn:microsoft.com/office/officeart/2005/8/colors/accent1_2" csCatId="accent1"/>
      <dgm:spPr/>
      <dgm:t>
        <a:bodyPr/>
        <a:lstStyle/>
        <a:p>
          <a:endParaRPr lang="cs-CZ"/>
        </a:p>
      </dgm:t>
    </dgm:pt>
    <dgm:pt modelId="{BAC98519-7CB3-45A3-8A71-A5310AC6A021}">
      <dgm:prSet/>
      <dgm:spPr/>
      <dgm:t>
        <a:bodyPr/>
        <a:lstStyle/>
        <a:p>
          <a:pPr rtl="0"/>
          <a:r>
            <a:rPr lang="cs-CZ" b="1" smtClean="0"/>
            <a:t>262/2006 Sb. , zákoník práce</a:t>
          </a:r>
          <a:endParaRPr lang="cs-CZ"/>
        </a:p>
      </dgm:t>
    </dgm:pt>
    <dgm:pt modelId="{28C8BF0B-B468-4550-8498-91F4C7BB9D84}" type="parTrans" cxnId="{C201A988-311F-451D-B583-E2C06A9303B2}">
      <dgm:prSet/>
      <dgm:spPr/>
      <dgm:t>
        <a:bodyPr/>
        <a:lstStyle/>
        <a:p>
          <a:endParaRPr lang="cs-CZ"/>
        </a:p>
      </dgm:t>
    </dgm:pt>
    <dgm:pt modelId="{C47EB8BE-E249-485B-83D1-ADD2BC1C9EE7}" type="sibTrans" cxnId="{C201A988-311F-451D-B583-E2C06A9303B2}">
      <dgm:prSet/>
      <dgm:spPr/>
      <dgm:t>
        <a:bodyPr/>
        <a:lstStyle/>
        <a:p>
          <a:endParaRPr lang="cs-CZ"/>
        </a:p>
      </dgm:t>
    </dgm:pt>
    <dgm:pt modelId="{7F26EB0E-D223-47F5-AAC3-7EE9BE38A702}">
      <dgm:prSet/>
      <dgm:spPr/>
      <dgm:t>
        <a:bodyPr/>
        <a:lstStyle/>
        <a:p>
          <a:pPr rtl="0"/>
          <a:r>
            <a:rPr lang="cs-CZ" b="1" smtClean="0"/>
            <a:t>89/2012, občanský zákoník</a:t>
          </a:r>
          <a:endParaRPr lang="cs-CZ"/>
        </a:p>
      </dgm:t>
    </dgm:pt>
    <dgm:pt modelId="{EAA16AC4-30E7-4173-B702-F6478F4E865A}" type="parTrans" cxnId="{C7163892-C7A1-4325-84C3-C49FE52D1352}">
      <dgm:prSet/>
      <dgm:spPr/>
      <dgm:t>
        <a:bodyPr/>
        <a:lstStyle/>
        <a:p>
          <a:endParaRPr lang="cs-CZ"/>
        </a:p>
      </dgm:t>
    </dgm:pt>
    <dgm:pt modelId="{062FDEBF-5BA5-4EDF-90A2-08D7E8001F45}" type="sibTrans" cxnId="{C7163892-C7A1-4325-84C3-C49FE52D1352}">
      <dgm:prSet/>
      <dgm:spPr/>
      <dgm:t>
        <a:bodyPr/>
        <a:lstStyle/>
        <a:p>
          <a:endParaRPr lang="cs-CZ"/>
        </a:p>
      </dgm:t>
    </dgm:pt>
    <dgm:pt modelId="{7D61A802-FDB5-4BD2-BA7C-27CB4A3F37AB}" type="pres">
      <dgm:prSet presAssocID="{A5731F63-CE97-4C45-A7F5-8B22ED811DA1}" presName="diagram" presStyleCnt="0">
        <dgm:presLayoutVars>
          <dgm:dir/>
          <dgm:resizeHandles val="exact"/>
        </dgm:presLayoutVars>
      </dgm:prSet>
      <dgm:spPr/>
    </dgm:pt>
    <dgm:pt modelId="{D4EFC59F-3538-4E30-A707-17D4A3E892ED}" type="pres">
      <dgm:prSet presAssocID="{BAC98519-7CB3-45A3-8A71-A5310AC6A021}" presName="node" presStyleLbl="node1" presStyleIdx="0" presStyleCnt="2">
        <dgm:presLayoutVars>
          <dgm:bulletEnabled val="1"/>
        </dgm:presLayoutVars>
      </dgm:prSet>
      <dgm:spPr/>
    </dgm:pt>
    <dgm:pt modelId="{E41059A8-0C99-48CF-B1EB-90E6206914DB}" type="pres">
      <dgm:prSet presAssocID="{C47EB8BE-E249-485B-83D1-ADD2BC1C9EE7}" presName="sibTrans" presStyleCnt="0"/>
      <dgm:spPr/>
    </dgm:pt>
    <dgm:pt modelId="{BE992374-3BFF-412D-90C0-4605A7778DFC}" type="pres">
      <dgm:prSet presAssocID="{7F26EB0E-D223-47F5-AAC3-7EE9BE38A702}" presName="node" presStyleLbl="node1" presStyleIdx="1" presStyleCnt="2">
        <dgm:presLayoutVars>
          <dgm:bulletEnabled val="1"/>
        </dgm:presLayoutVars>
      </dgm:prSet>
      <dgm:spPr/>
    </dgm:pt>
  </dgm:ptLst>
  <dgm:cxnLst>
    <dgm:cxn modelId="{C201A988-311F-451D-B583-E2C06A9303B2}" srcId="{A5731F63-CE97-4C45-A7F5-8B22ED811DA1}" destId="{BAC98519-7CB3-45A3-8A71-A5310AC6A021}" srcOrd="0" destOrd="0" parTransId="{28C8BF0B-B468-4550-8498-91F4C7BB9D84}" sibTransId="{C47EB8BE-E249-485B-83D1-ADD2BC1C9EE7}"/>
    <dgm:cxn modelId="{C7163892-C7A1-4325-84C3-C49FE52D1352}" srcId="{A5731F63-CE97-4C45-A7F5-8B22ED811DA1}" destId="{7F26EB0E-D223-47F5-AAC3-7EE9BE38A702}" srcOrd="1" destOrd="0" parTransId="{EAA16AC4-30E7-4173-B702-F6478F4E865A}" sibTransId="{062FDEBF-5BA5-4EDF-90A2-08D7E8001F45}"/>
    <dgm:cxn modelId="{A3B51B4E-616C-41D3-BF90-F8D5C7576FE9}" type="presOf" srcId="{A5731F63-CE97-4C45-A7F5-8B22ED811DA1}" destId="{7D61A802-FDB5-4BD2-BA7C-27CB4A3F37AB}" srcOrd="0" destOrd="0" presId="urn:microsoft.com/office/officeart/2005/8/layout/default"/>
    <dgm:cxn modelId="{D29F8F34-9E14-4D85-AB29-691D8108FCE2}" type="presOf" srcId="{BAC98519-7CB3-45A3-8A71-A5310AC6A021}" destId="{D4EFC59F-3538-4E30-A707-17D4A3E892ED}" srcOrd="0" destOrd="0" presId="urn:microsoft.com/office/officeart/2005/8/layout/default"/>
    <dgm:cxn modelId="{6902DC66-CDF4-4825-BC34-46DA616EB24B}" type="presOf" srcId="{7F26EB0E-D223-47F5-AAC3-7EE9BE38A702}" destId="{BE992374-3BFF-412D-90C0-4605A7778DFC}" srcOrd="0" destOrd="0" presId="urn:microsoft.com/office/officeart/2005/8/layout/default"/>
    <dgm:cxn modelId="{23A588F8-B4F3-465C-88E5-5434DEA2E15C}" type="presParOf" srcId="{7D61A802-FDB5-4BD2-BA7C-27CB4A3F37AB}" destId="{D4EFC59F-3538-4E30-A707-17D4A3E892ED}" srcOrd="0" destOrd="0" presId="urn:microsoft.com/office/officeart/2005/8/layout/default"/>
    <dgm:cxn modelId="{87C73F51-54A3-48C6-BA8E-50D08A5A28DE}" type="presParOf" srcId="{7D61A802-FDB5-4BD2-BA7C-27CB4A3F37AB}" destId="{E41059A8-0C99-48CF-B1EB-90E6206914DB}" srcOrd="1" destOrd="0" presId="urn:microsoft.com/office/officeart/2005/8/layout/default"/>
    <dgm:cxn modelId="{102BDE0D-C0A1-4C5B-A1A9-D0326642EFB1}" type="presParOf" srcId="{7D61A802-FDB5-4BD2-BA7C-27CB4A3F37AB}" destId="{BE992374-3BFF-412D-90C0-4605A7778DFC}"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604ED24B-A503-4FE8-BB8E-8C89AAB71A6A}"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56C8AAF0-4B62-4324-A9D0-205F8A2010F1}">
      <dgm:prSet/>
      <dgm:spPr/>
      <dgm:t>
        <a:bodyPr/>
        <a:lstStyle/>
        <a:p>
          <a:pPr rtl="0"/>
          <a:r>
            <a:rPr lang="cs-CZ" b="1" smtClean="0"/>
            <a:t>(a)</a:t>
          </a:r>
          <a:r>
            <a:rPr lang="cs-CZ" smtClean="0"/>
            <a:t> druh práce, který má zaměstnanec pro 	zaměstnavatele vykonávat,</a:t>
          </a:r>
          <a:endParaRPr lang="cs-CZ"/>
        </a:p>
      </dgm:t>
    </dgm:pt>
    <dgm:pt modelId="{7B89A1D4-69ED-49BF-9927-A83D77233CC2}" type="parTrans" cxnId="{E5E7B648-D521-4743-838E-DE14397D519B}">
      <dgm:prSet/>
      <dgm:spPr/>
      <dgm:t>
        <a:bodyPr/>
        <a:lstStyle/>
        <a:p>
          <a:endParaRPr lang="cs-CZ"/>
        </a:p>
      </dgm:t>
    </dgm:pt>
    <dgm:pt modelId="{E05435F4-99FC-40A6-ABBE-2FB4A591D8B3}" type="sibTrans" cxnId="{E5E7B648-D521-4743-838E-DE14397D519B}">
      <dgm:prSet/>
      <dgm:spPr/>
      <dgm:t>
        <a:bodyPr/>
        <a:lstStyle/>
        <a:p>
          <a:endParaRPr lang="cs-CZ"/>
        </a:p>
      </dgm:t>
    </dgm:pt>
    <dgm:pt modelId="{AF803F8B-CD4F-4F26-87B0-84D272B99AB3}">
      <dgm:prSet/>
      <dgm:spPr/>
      <dgm:t>
        <a:bodyPr/>
        <a:lstStyle/>
        <a:p>
          <a:pPr rtl="0"/>
          <a:r>
            <a:rPr lang="cs-CZ" b="1" dirty="0" smtClean="0"/>
            <a:t>b)</a:t>
          </a:r>
          <a:r>
            <a:rPr lang="cs-CZ" dirty="0" smtClean="0"/>
            <a:t> místo nebo místa výkonu práce, ve kterých má být práce vykonávána,</a:t>
          </a:r>
          <a:endParaRPr lang="cs-CZ" dirty="0"/>
        </a:p>
      </dgm:t>
    </dgm:pt>
    <dgm:pt modelId="{6FEFC881-5DB6-46D1-AFC7-E3DEDF7642F5}" type="parTrans" cxnId="{223C954E-71A6-4A47-852B-AC7A4C6D014F}">
      <dgm:prSet/>
      <dgm:spPr/>
      <dgm:t>
        <a:bodyPr/>
        <a:lstStyle/>
        <a:p>
          <a:endParaRPr lang="cs-CZ"/>
        </a:p>
      </dgm:t>
    </dgm:pt>
    <dgm:pt modelId="{9909B14E-D0B4-4D37-A104-485C1F8B85C9}" type="sibTrans" cxnId="{223C954E-71A6-4A47-852B-AC7A4C6D014F}">
      <dgm:prSet/>
      <dgm:spPr/>
      <dgm:t>
        <a:bodyPr/>
        <a:lstStyle/>
        <a:p>
          <a:endParaRPr lang="cs-CZ"/>
        </a:p>
      </dgm:t>
    </dgm:pt>
    <dgm:pt modelId="{D7841143-6B34-4F61-8903-E20FDBB9C540}">
      <dgm:prSet/>
      <dgm:spPr/>
      <dgm:t>
        <a:bodyPr/>
        <a:lstStyle/>
        <a:p>
          <a:pPr rtl="0"/>
          <a:r>
            <a:rPr lang="cs-CZ" b="1" dirty="0" smtClean="0"/>
            <a:t>c)</a:t>
          </a:r>
          <a:r>
            <a:rPr lang="cs-CZ" dirty="0" smtClean="0"/>
            <a:t> den nástupu do práce.</a:t>
          </a:r>
          <a:endParaRPr lang="cs-CZ" dirty="0"/>
        </a:p>
      </dgm:t>
    </dgm:pt>
    <dgm:pt modelId="{408BF8D7-EDC2-4A70-BC8B-93E2617337F2}" type="parTrans" cxnId="{D8EB81B7-02C8-4B54-9110-742DFE1BC891}">
      <dgm:prSet/>
      <dgm:spPr/>
      <dgm:t>
        <a:bodyPr/>
        <a:lstStyle/>
        <a:p>
          <a:endParaRPr lang="cs-CZ"/>
        </a:p>
      </dgm:t>
    </dgm:pt>
    <dgm:pt modelId="{B72B61BF-71E8-4C72-9F9C-71B4ECB00D1C}" type="sibTrans" cxnId="{D8EB81B7-02C8-4B54-9110-742DFE1BC891}">
      <dgm:prSet/>
      <dgm:spPr/>
      <dgm:t>
        <a:bodyPr/>
        <a:lstStyle/>
        <a:p>
          <a:endParaRPr lang="cs-CZ"/>
        </a:p>
      </dgm:t>
    </dgm:pt>
    <dgm:pt modelId="{17D17E95-CB28-4185-B70D-5E93BC9F9C52}" type="pres">
      <dgm:prSet presAssocID="{604ED24B-A503-4FE8-BB8E-8C89AAB71A6A}" presName="linear" presStyleCnt="0">
        <dgm:presLayoutVars>
          <dgm:animLvl val="lvl"/>
          <dgm:resizeHandles val="exact"/>
        </dgm:presLayoutVars>
      </dgm:prSet>
      <dgm:spPr/>
    </dgm:pt>
    <dgm:pt modelId="{67CF65FB-7022-4E7C-B911-BB468DFF7F06}" type="pres">
      <dgm:prSet presAssocID="{56C8AAF0-4B62-4324-A9D0-205F8A2010F1}" presName="parentText" presStyleLbl="node1" presStyleIdx="0" presStyleCnt="3">
        <dgm:presLayoutVars>
          <dgm:chMax val="0"/>
          <dgm:bulletEnabled val="1"/>
        </dgm:presLayoutVars>
      </dgm:prSet>
      <dgm:spPr/>
    </dgm:pt>
    <dgm:pt modelId="{4AE650DC-A542-4FDA-949C-D7D0FF0444CF}" type="pres">
      <dgm:prSet presAssocID="{E05435F4-99FC-40A6-ABBE-2FB4A591D8B3}" presName="spacer" presStyleCnt="0"/>
      <dgm:spPr/>
    </dgm:pt>
    <dgm:pt modelId="{E6AD54E2-CA7C-4AB5-9010-4C5391B8E017}" type="pres">
      <dgm:prSet presAssocID="{AF803F8B-CD4F-4F26-87B0-84D272B99AB3}" presName="parentText" presStyleLbl="node1" presStyleIdx="1" presStyleCnt="3">
        <dgm:presLayoutVars>
          <dgm:chMax val="0"/>
          <dgm:bulletEnabled val="1"/>
        </dgm:presLayoutVars>
      </dgm:prSet>
      <dgm:spPr/>
      <dgm:t>
        <a:bodyPr/>
        <a:lstStyle/>
        <a:p>
          <a:endParaRPr lang="cs-CZ"/>
        </a:p>
      </dgm:t>
    </dgm:pt>
    <dgm:pt modelId="{A4B73705-1E9C-4B22-B50E-3671171DFB45}" type="pres">
      <dgm:prSet presAssocID="{9909B14E-D0B4-4D37-A104-485C1F8B85C9}" presName="spacer" presStyleCnt="0"/>
      <dgm:spPr/>
    </dgm:pt>
    <dgm:pt modelId="{ACD32703-5096-441C-AA2A-8D8D54FF0F5D}" type="pres">
      <dgm:prSet presAssocID="{D7841143-6B34-4F61-8903-E20FDBB9C540}" presName="parentText" presStyleLbl="node1" presStyleIdx="2" presStyleCnt="3">
        <dgm:presLayoutVars>
          <dgm:chMax val="0"/>
          <dgm:bulletEnabled val="1"/>
        </dgm:presLayoutVars>
      </dgm:prSet>
      <dgm:spPr/>
    </dgm:pt>
  </dgm:ptLst>
  <dgm:cxnLst>
    <dgm:cxn modelId="{E5E7B648-D521-4743-838E-DE14397D519B}" srcId="{604ED24B-A503-4FE8-BB8E-8C89AAB71A6A}" destId="{56C8AAF0-4B62-4324-A9D0-205F8A2010F1}" srcOrd="0" destOrd="0" parTransId="{7B89A1D4-69ED-49BF-9927-A83D77233CC2}" sibTransId="{E05435F4-99FC-40A6-ABBE-2FB4A591D8B3}"/>
    <dgm:cxn modelId="{223C954E-71A6-4A47-852B-AC7A4C6D014F}" srcId="{604ED24B-A503-4FE8-BB8E-8C89AAB71A6A}" destId="{AF803F8B-CD4F-4F26-87B0-84D272B99AB3}" srcOrd="1" destOrd="0" parTransId="{6FEFC881-5DB6-46D1-AFC7-E3DEDF7642F5}" sibTransId="{9909B14E-D0B4-4D37-A104-485C1F8B85C9}"/>
    <dgm:cxn modelId="{9A793603-67AB-4B2F-86DF-D1AD372895F5}" type="presOf" srcId="{D7841143-6B34-4F61-8903-E20FDBB9C540}" destId="{ACD32703-5096-441C-AA2A-8D8D54FF0F5D}" srcOrd="0" destOrd="0" presId="urn:microsoft.com/office/officeart/2005/8/layout/vList2"/>
    <dgm:cxn modelId="{839287F9-25A9-4E91-875A-8F573174BBC0}" type="presOf" srcId="{604ED24B-A503-4FE8-BB8E-8C89AAB71A6A}" destId="{17D17E95-CB28-4185-B70D-5E93BC9F9C52}" srcOrd="0" destOrd="0" presId="urn:microsoft.com/office/officeart/2005/8/layout/vList2"/>
    <dgm:cxn modelId="{07CE1534-643F-4FB0-BA1F-B73AFADD6209}" type="presOf" srcId="{56C8AAF0-4B62-4324-A9D0-205F8A2010F1}" destId="{67CF65FB-7022-4E7C-B911-BB468DFF7F06}" srcOrd="0" destOrd="0" presId="urn:microsoft.com/office/officeart/2005/8/layout/vList2"/>
    <dgm:cxn modelId="{D8EB81B7-02C8-4B54-9110-742DFE1BC891}" srcId="{604ED24B-A503-4FE8-BB8E-8C89AAB71A6A}" destId="{D7841143-6B34-4F61-8903-E20FDBB9C540}" srcOrd="2" destOrd="0" parTransId="{408BF8D7-EDC2-4A70-BC8B-93E2617337F2}" sibTransId="{B72B61BF-71E8-4C72-9F9C-71B4ECB00D1C}"/>
    <dgm:cxn modelId="{57E075AC-F80B-47B5-8BF2-1C4BF98C7E3B}" type="presOf" srcId="{AF803F8B-CD4F-4F26-87B0-84D272B99AB3}" destId="{E6AD54E2-CA7C-4AB5-9010-4C5391B8E017}" srcOrd="0" destOrd="0" presId="urn:microsoft.com/office/officeart/2005/8/layout/vList2"/>
    <dgm:cxn modelId="{E76E2C08-349E-4547-B430-089A344E7FC3}" type="presParOf" srcId="{17D17E95-CB28-4185-B70D-5E93BC9F9C52}" destId="{67CF65FB-7022-4E7C-B911-BB468DFF7F06}" srcOrd="0" destOrd="0" presId="urn:microsoft.com/office/officeart/2005/8/layout/vList2"/>
    <dgm:cxn modelId="{FC95E9ED-5094-4566-859F-FF5866A78579}" type="presParOf" srcId="{17D17E95-CB28-4185-B70D-5E93BC9F9C52}" destId="{4AE650DC-A542-4FDA-949C-D7D0FF0444CF}" srcOrd="1" destOrd="0" presId="urn:microsoft.com/office/officeart/2005/8/layout/vList2"/>
    <dgm:cxn modelId="{9A3747A7-AB9F-41D5-AC5F-2D9C7D61BC51}" type="presParOf" srcId="{17D17E95-CB28-4185-B70D-5E93BC9F9C52}" destId="{E6AD54E2-CA7C-4AB5-9010-4C5391B8E017}" srcOrd="2" destOrd="0" presId="urn:microsoft.com/office/officeart/2005/8/layout/vList2"/>
    <dgm:cxn modelId="{CAAC5B5C-E93E-49E3-B79F-1F2545561E4D}" type="presParOf" srcId="{17D17E95-CB28-4185-B70D-5E93BC9F9C52}" destId="{A4B73705-1E9C-4B22-B50E-3671171DFB45}" srcOrd="3" destOrd="0" presId="urn:microsoft.com/office/officeart/2005/8/layout/vList2"/>
    <dgm:cxn modelId="{46074B16-2B96-4E5D-B8FF-43EE0B044E09}" type="presParOf" srcId="{17D17E95-CB28-4185-B70D-5E93BC9F9C52}" destId="{ACD32703-5096-441C-AA2A-8D8D54FF0F5D}"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1938DF6C-32D2-4FF3-BE76-2AE8C848D0C8}" type="doc">
      <dgm:prSet loTypeId="urn:microsoft.com/office/officeart/2005/8/layout/default" loCatId="list" qsTypeId="urn:microsoft.com/office/officeart/2005/8/quickstyle/simple1" qsCatId="simple" csTypeId="urn:microsoft.com/office/officeart/2005/8/colors/accent3_1" csCatId="accent3" phldr="1"/>
      <dgm:spPr/>
      <dgm:t>
        <a:bodyPr/>
        <a:lstStyle/>
        <a:p>
          <a:endParaRPr lang="cs-CZ"/>
        </a:p>
      </dgm:t>
    </dgm:pt>
    <dgm:pt modelId="{E48F2A35-FD19-49EC-A9D3-09AD7C304E28}">
      <dgm:prSet/>
      <dgm:spPr/>
      <dgm:t>
        <a:bodyPr/>
        <a:lstStyle/>
        <a:p>
          <a:pPr rtl="0"/>
          <a:r>
            <a:rPr lang="cs-CZ" dirty="0" smtClean="0"/>
            <a:t>Znaky závislé práce:</a:t>
          </a:r>
          <a:endParaRPr lang="cs-CZ" dirty="0"/>
        </a:p>
      </dgm:t>
    </dgm:pt>
    <dgm:pt modelId="{725795EE-68C7-4DD9-B947-C6A3BE5708AC}" type="parTrans" cxnId="{3AF968C1-59A2-4F47-91C8-85F7AC52DA7F}">
      <dgm:prSet/>
      <dgm:spPr/>
      <dgm:t>
        <a:bodyPr/>
        <a:lstStyle/>
        <a:p>
          <a:endParaRPr lang="cs-CZ"/>
        </a:p>
      </dgm:t>
    </dgm:pt>
    <dgm:pt modelId="{A0395605-58BD-44D7-B24A-A33824E4A1FC}" type="sibTrans" cxnId="{3AF968C1-59A2-4F47-91C8-85F7AC52DA7F}">
      <dgm:prSet/>
      <dgm:spPr/>
      <dgm:t>
        <a:bodyPr/>
        <a:lstStyle/>
        <a:p>
          <a:endParaRPr lang="cs-CZ"/>
        </a:p>
      </dgm:t>
    </dgm:pt>
    <dgm:pt modelId="{18229A5C-D003-46DA-B517-2C3F846FC9A3}">
      <dgm:prSet/>
      <dgm:spPr/>
      <dgm:t>
        <a:bodyPr/>
        <a:lstStyle/>
        <a:p>
          <a:pPr rtl="0"/>
          <a:r>
            <a:rPr lang="cs-CZ" smtClean="0"/>
            <a:t>nadřízenost zaměstnavatele </a:t>
          </a:r>
          <a:endParaRPr lang="cs-CZ"/>
        </a:p>
      </dgm:t>
    </dgm:pt>
    <dgm:pt modelId="{39707B7D-6BE5-4402-BC71-32D578C97C63}" type="parTrans" cxnId="{487ABE95-0D29-4D26-8E91-4A0A06C4763B}">
      <dgm:prSet/>
      <dgm:spPr/>
      <dgm:t>
        <a:bodyPr/>
        <a:lstStyle/>
        <a:p>
          <a:endParaRPr lang="cs-CZ"/>
        </a:p>
      </dgm:t>
    </dgm:pt>
    <dgm:pt modelId="{485F97A9-CF97-4811-98C8-6EF45C40D22B}" type="sibTrans" cxnId="{487ABE95-0D29-4D26-8E91-4A0A06C4763B}">
      <dgm:prSet/>
      <dgm:spPr/>
      <dgm:t>
        <a:bodyPr/>
        <a:lstStyle/>
        <a:p>
          <a:endParaRPr lang="cs-CZ"/>
        </a:p>
      </dgm:t>
    </dgm:pt>
    <dgm:pt modelId="{D030F30B-69A5-41C5-A4B0-6BA78A864D71}">
      <dgm:prSet/>
      <dgm:spPr/>
      <dgm:t>
        <a:bodyPr/>
        <a:lstStyle/>
        <a:p>
          <a:pPr rtl="0"/>
          <a:r>
            <a:rPr lang="cs-CZ" smtClean="0"/>
            <a:t>podřízenost zaměstnance, </a:t>
          </a:r>
          <a:endParaRPr lang="cs-CZ"/>
        </a:p>
      </dgm:t>
    </dgm:pt>
    <dgm:pt modelId="{F5AE5C72-4A93-4E64-9BF9-8892FCF3CF71}" type="parTrans" cxnId="{9E8439D6-07CF-4AE7-A2D1-76BB9EF1D817}">
      <dgm:prSet/>
      <dgm:spPr/>
      <dgm:t>
        <a:bodyPr/>
        <a:lstStyle/>
        <a:p>
          <a:endParaRPr lang="cs-CZ"/>
        </a:p>
      </dgm:t>
    </dgm:pt>
    <dgm:pt modelId="{BAC9494C-1722-4A89-B1B0-944490E6D015}" type="sibTrans" cxnId="{9E8439D6-07CF-4AE7-A2D1-76BB9EF1D817}">
      <dgm:prSet/>
      <dgm:spPr/>
      <dgm:t>
        <a:bodyPr/>
        <a:lstStyle/>
        <a:p>
          <a:endParaRPr lang="cs-CZ"/>
        </a:p>
      </dgm:t>
    </dgm:pt>
    <dgm:pt modelId="{8EDD212E-765F-437B-BE46-C0BD0DB7BA38}">
      <dgm:prSet/>
      <dgm:spPr/>
      <dgm:t>
        <a:bodyPr/>
        <a:lstStyle/>
        <a:p>
          <a:pPr rtl="0"/>
          <a:r>
            <a:rPr lang="cs-CZ" smtClean="0"/>
            <a:t>jménem zaměstnavatele, </a:t>
          </a:r>
          <a:endParaRPr lang="cs-CZ"/>
        </a:p>
      </dgm:t>
    </dgm:pt>
    <dgm:pt modelId="{F281E9AC-7685-4622-A5C6-E5E401D3D5AE}" type="parTrans" cxnId="{E56D1351-3FA0-4285-91FD-F525B238B0EC}">
      <dgm:prSet/>
      <dgm:spPr/>
      <dgm:t>
        <a:bodyPr/>
        <a:lstStyle/>
        <a:p>
          <a:endParaRPr lang="cs-CZ"/>
        </a:p>
      </dgm:t>
    </dgm:pt>
    <dgm:pt modelId="{95E323AE-4D24-4364-BCA1-4F932D6EE09B}" type="sibTrans" cxnId="{E56D1351-3FA0-4285-91FD-F525B238B0EC}">
      <dgm:prSet/>
      <dgm:spPr/>
      <dgm:t>
        <a:bodyPr/>
        <a:lstStyle/>
        <a:p>
          <a:endParaRPr lang="cs-CZ"/>
        </a:p>
      </dgm:t>
    </dgm:pt>
    <dgm:pt modelId="{FAA033B3-B7F9-4ABB-876E-A92A893527FE}">
      <dgm:prSet/>
      <dgm:spPr/>
      <dgm:t>
        <a:bodyPr/>
        <a:lstStyle/>
        <a:p>
          <a:pPr rtl="0"/>
          <a:r>
            <a:rPr lang="cs-CZ" smtClean="0"/>
            <a:t>podle pokynů zaměstnavatele </a:t>
          </a:r>
          <a:endParaRPr lang="cs-CZ"/>
        </a:p>
      </dgm:t>
    </dgm:pt>
    <dgm:pt modelId="{514CB48F-B08D-4AAD-8EA7-54CF616FE155}" type="parTrans" cxnId="{CC4E5B0D-3B11-4889-90EE-EC8C37E5FB80}">
      <dgm:prSet/>
      <dgm:spPr/>
      <dgm:t>
        <a:bodyPr/>
        <a:lstStyle/>
        <a:p>
          <a:endParaRPr lang="cs-CZ"/>
        </a:p>
      </dgm:t>
    </dgm:pt>
    <dgm:pt modelId="{0A7CBDB9-B9B8-4C10-98F5-4318226DE9CA}" type="sibTrans" cxnId="{CC4E5B0D-3B11-4889-90EE-EC8C37E5FB80}">
      <dgm:prSet/>
      <dgm:spPr/>
      <dgm:t>
        <a:bodyPr/>
        <a:lstStyle/>
        <a:p>
          <a:endParaRPr lang="cs-CZ"/>
        </a:p>
      </dgm:t>
    </dgm:pt>
    <dgm:pt modelId="{7D1366A0-1C52-40CD-B863-63161A21AF1F}">
      <dgm:prSet/>
      <dgm:spPr/>
      <dgm:t>
        <a:bodyPr/>
        <a:lstStyle/>
        <a:p>
          <a:pPr rtl="0"/>
          <a:r>
            <a:rPr lang="cs-CZ" smtClean="0"/>
            <a:t>zaměstnanec vykonává osobně.</a:t>
          </a:r>
          <a:endParaRPr lang="cs-CZ"/>
        </a:p>
      </dgm:t>
    </dgm:pt>
    <dgm:pt modelId="{870FF67C-AAA0-4D01-901C-FE7DA96E3B81}" type="parTrans" cxnId="{1098B150-5F86-4490-9B06-D93DA67AEF77}">
      <dgm:prSet/>
      <dgm:spPr/>
      <dgm:t>
        <a:bodyPr/>
        <a:lstStyle/>
        <a:p>
          <a:endParaRPr lang="cs-CZ"/>
        </a:p>
      </dgm:t>
    </dgm:pt>
    <dgm:pt modelId="{59728F31-6AEB-4A7C-A2A3-9E62FEF9BFDF}" type="sibTrans" cxnId="{1098B150-5F86-4490-9B06-D93DA67AEF77}">
      <dgm:prSet/>
      <dgm:spPr/>
      <dgm:t>
        <a:bodyPr/>
        <a:lstStyle/>
        <a:p>
          <a:endParaRPr lang="cs-CZ"/>
        </a:p>
      </dgm:t>
    </dgm:pt>
    <dgm:pt modelId="{0F27CBF1-4688-41B8-B5E8-DE164EB0C0BD}" type="pres">
      <dgm:prSet presAssocID="{1938DF6C-32D2-4FF3-BE76-2AE8C848D0C8}" presName="diagram" presStyleCnt="0">
        <dgm:presLayoutVars>
          <dgm:dir/>
          <dgm:resizeHandles val="exact"/>
        </dgm:presLayoutVars>
      </dgm:prSet>
      <dgm:spPr/>
    </dgm:pt>
    <dgm:pt modelId="{26A515F0-8842-4EB7-BA5E-EFC0ACDE5599}" type="pres">
      <dgm:prSet presAssocID="{E48F2A35-FD19-49EC-A9D3-09AD7C304E28}" presName="node" presStyleLbl="node1" presStyleIdx="0" presStyleCnt="1">
        <dgm:presLayoutVars>
          <dgm:bulletEnabled val="1"/>
        </dgm:presLayoutVars>
      </dgm:prSet>
      <dgm:spPr/>
      <dgm:t>
        <a:bodyPr/>
        <a:lstStyle/>
        <a:p>
          <a:endParaRPr lang="cs-CZ"/>
        </a:p>
      </dgm:t>
    </dgm:pt>
  </dgm:ptLst>
  <dgm:cxnLst>
    <dgm:cxn modelId="{1098B150-5F86-4490-9B06-D93DA67AEF77}" srcId="{E48F2A35-FD19-49EC-A9D3-09AD7C304E28}" destId="{7D1366A0-1C52-40CD-B863-63161A21AF1F}" srcOrd="4" destOrd="0" parTransId="{870FF67C-AAA0-4D01-901C-FE7DA96E3B81}" sibTransId="{59728F31-6AEB-4A7C-A2A3-9E62FEF9BFDF}"/>
    <dgm:cxn modelId="{9E8439D6-07CF-4AE7-A2D1-76BB9EF1D817}" srcId="{E48F2A35-FD19-49EC-A9D3-09AD7C304E28}" destId="{D030F30B-69A5-41C5-A4B0-6BA78A864D71}" srcOrd="1" destOrd="0" parTransId="{F5AE5C72-4A93-4E64-9BF9-8892FCF3CF71}" sibTransId="{BAC9494C-1722-4A89-B1B0-944490E6D015}"/>
    <dgm:cxn modelId="{9FFD746A-660A-4830-9266-508AD8EEFDA0}" type="presOf" srcId="{7D1366A0-1C52-40CD-B863-63161A21AF1F}" destId="{26A515F0-8842-4EB7-BA5E-EFC0ACDE5599}" srcOrd="0" destOrd="5" presId="urn:microsoft.com/office/officeart/2005/8/layout/default"/>
    <dgm:cxn modelId="{487ABE95-0D29-4D26-8E91-4A0A06C4763B}" srcId="{E48F2A35-FD19-49EC-A9D3-09AD7C304E28}" destId="{18229A5C-D003-46DA-B517-2C3F846FC9A3}" srcOrd="0" destOrd="0" parTransId="{39707B7D-6BE5-4402-BC71-32D578C97C63}" sibTransId="{485F97A9-CF97-4811-98C8-6EF45C40D22B}"/>
    <dgm:cxn modelId="{7664311D-667E-4F63-96E4-89A9D0A705B2}" type="presOf" srcId="{18229A5C-D003-46DA-B517-2C3F846FC9A3}" destId="{26A515F0-8842-4EB7-BA5E-EFC0ACDE5599}" srcOrd="0" destOrd="1" presId="urn:microsoft.com/office/officeart/2005/8/layout/default"/>
    <dgm:cxn modelId="{350C06D0-DDA1-4552-BA79-403E0CB827CA}" type="presOf" srcId="{D030F30B-69A5-41C5-A4B0-6BA78A864D71}" destId="{26A515F0-8842-4EB7-BA5E-EFC0ACDE5599}" srcOrd="0" destOrd="2" presId="urn:microsoft.com/office/officeart/2005/8/layout/default"/>
    <dgm:cxn modelId="{3AF968C1-59A2-4F47-91C8-85F7AC52DA7F}" srcId="{1938DF6C-32D2-4FF3-BE76-2AE8C848D0C8}" destId="{E48F2A35-FD19-49EC-A9D3-09AD7C304E28}" srcOrd="0" destOrd="0" parTransId="{725795EE-68C7-4DD9-B947-C6A3BE5708AC}" sibTransId="{A0395605-58BD-44D7-B24A-A33824E4A1FC}"/>
    <dgm:cxn modelId="{076E9036-2682-494B-AB4A-EF97B18467E1}" type="presOf" srcId="{1938DF6C-32D2-4FF3-BE76-2AE8C848D0C8}" destId="{0F27CBF1-4688-41B8-B5E8-DE164EB0C0BD}" srcOrd="0" destOrd="0" presId="urn:microsoft.com/office/officeart/2005/8/layout/default"/>
    <dgm:cxn modelId="{CC4E5B0D-3B11-4889-90EE-EC8C37E5FB80}" srcId="{E48F2A35-FD19-49EC-A9D3-09AD7C304E28}" destId="{FAA033B3-B7F9-4ABB-876E-A92A893527FE}" srcOrd="3" destOrd="0" parTransId="{514CB48F-B08D-4AAD-8EA7-54CF616FE155}" sibTransId="{0A7CBDB9-B9B8-4C10-98F5-4318226DE9CA}"/>
    <dgm:cxn modelId="{E56D1351-3FA0-4285-91FD-F525B238B0EC}" srcId="{E48F2A35-FD19-49EC-A9D3-09AD7C304E28}" destId="{8EDD212E-765F-437B-BE46-C0BD0DB7BA38}" srcOrd="2" destOrd="0" parTransId="{F281E9AC-7685-4622-A5C6-E5E401D3D5AE}" sibTransId="{95E323AE-4D24-4364-BCA1-4F932D6EE09B}"/>
    <dgm:cxn modelId="{8777D9AB-1E89-44B9-B401-844306F7A59C}" type="presOf" srcId="{FAA033B3-B7F9-4ABB-876E-A92A893527FE}" destId="{26A515F0-8842-4EB7-BA5E-EFC0ACDE5599}" srcOrd="0" destOrd="4" presId="urn:microsoft.com/office/officeart/2005/8/layout/default"/>
    <dgm:cxn modelId="{8744ED89-DBFC-4B5B-A4A8-FB31A9D653DC}" type="presOf" srcId="{E48F2A35-FD19-49EC-A9D3-09AD7C304E28}" destId="{26A515F0-8842-4EB7-BA5E-EFC0ACDE5599}" srcOrd="0" destOrd="0" presId="urn:microsoft.com/office/officeart/2005/8/layout/default"/>
    <dgm:cxn modelId="{848361FB-FD4B-4A04-83B4-95BE1957DB4D}" type="presOf" srcId="{8EDD212E-765F-437B-BE46-C0BD0DB7BA38}" destId="{26A515F0-8842-4EB7-BA5E-EFC0ACDE5599}" srcOrd="0" destOrd="3" presId="urn:microsoft.com/office/officeart/2005/8/layout/default"/>
    <dgm:cxn modelId="{9DC05C4D-70EF-4C3B-B02A-24AC74F99888}" type="presParOf" srcId="{0F27CBF1-4688-41B8-B5E8-DE164EB0C0BD}" destId="{26A515F0-8842-4EB7-BA5E-EFC0ACDE5599}" srcOrd="0"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4EFC59F-3538-4E30-A707-17D4A3E892ED}">
      <dsp:nvSpPr>
        <dsp:cNvPr id="0" name=""/>
        <dsp:cNvSpPr/>
      </dsp:nvSpPr>
      <dsp:spPr>
        <a:xfrm>
          <a:off x="1060" y="1022313"/>
          <a:ext cx="4135561" cy="248133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1930" tIns="201930" rIns="201930" bIns="201930" numCol="1" spcCol="1270" anchor="ctr" anchorCtr="0">
          <a:noAutofit/>
        </a:bodyPr>
        <a:lstStyle/>
        <a:p>
          <a:pPr lvl="0" algn="ctr" defTabSz="2355850" rtl="0">
            <a:lnSpc>
              <a:spcPct val="90000"/>
            </a:lnSpc>
            <a:spcBef>
              <a:spcPct val="0"/>
            </a:spcBef>
            <a:spcAft>
              <a:spcPct val="35000"/>
            </a:spcAft>
          </a:pPr>
          <a:r>
            <a:rPr lang="cs-CZ" sz="5300" b="1" kern="1200" smtClean="0"/>
            <a:t>262/2006 Sb. , zákoník práce</a:t>
          </a:r>
          <a:endParaRPr lang="cs-CZ" sz="5300" kern="1200"/>
        </a:p>
      </dsp:txBody>
      <dsp:txXfrm>
        <a:off x="1060" y="1022313"/>
        <a:ext cx="4135561" cy="2481336"/>
      </dsp:txXfrm>
    </dsp:sp>
    <dsp:sp modelId="{BE992374-3BFF-412D-90C0-4605A7778DFC}">
      <dsp:nvSpPr>
        <dsp:cNvPr id="0" name=""/>
        <dsp:cNvSpPr/>
      </dsp:nvSpPr>
      <dsp:spPr>
        <a:xfrm>
          <a:off x="4550178" y="1022313"/>
          <a:ext cx="4135561" cy="248133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1930" tIns="201930" rIns="201930" bIns="201930" numCol="1" spcCol="1270" anchor="ctr" anchorCtr="0">
          <a:noAutofit/>
        </a:bodyPr>
        <a:lstStyle/>
        <a:p>
          <a:pPr lvl="0" algn="ctr" defTabSz="2355850" rtl="0">
            <a:lnSpc>
              <a:spcPct val="90000"/>
            </a:lnSpc>
            <a:spcBef>
              <a:spcPct val="0"/>
            </a:spcBef>
            <a:spcAft>
              <a:spcPct val="35000"/>
            </a:spcAft>
          </a:pPr>
          <a:r>
            <a:rPr lang="cs-CZ" sz="5300" b="1" kern="1200" smtClean="0"/>
            <a:t>89/2012, občanský zákoník</a:t>
          </a:r>
          <a:endParaRPr lang="cs-CZ" sz="5300" kern="1200"/>
        </a:p>
      </dsp:txBody>
      <dsp:txXfrm>
        <a:off x="4550178" y="1022313"/>
        <a:ext cx="4135561" cy="2481336"/>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7CF65FB-7022-4E7C-B911-BB468DFF7F06}">
      <dsp:nvSpPr>
        <dsp:cNvPr id="0" name=""/>
        <dsp:cNvSpPr/>
      </dsp:nvSpPr>
      <dsp:spPr>
        <a:xfrm>
          <a:off x="0" y="19461"/>
          <a:ext cx="8686800" cy="1422720"/>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4780" tIns="144780" rIns="144780" bIns="144780" numCol="1" spcCol="1270" anchor="ctr" anchorCtr="0">
          <a:noAutofit/>
        </a:bodyPr>
        <a:lstStyle/>
        <a:p>
          <a:pPr lvl="0" algn="l" defTabSz="1689100" rtl="0">
            <a:lnSpc>
              <a:spcPct val="90000"/>
            </a:lnSpc>
            <a:spcBef>
              <a:spcPct val="0"/>
            </a:spcBef>
            <a:spcAft>
              <a:spcPct val="35000"/>
            </a:spcAft>
          </a:pPr>
          <a:r>
            <a:rPr lang="cs-CZ" sz="3800" b="1" kern="1200" smtClean="0"/>
            <a:t>(a)</a:t>
          </a:r>
          <a:r>
            <a:rPr lang="cs-CZ" sz="3800" kern="1200" smtClean="0"/>
            <a:t> druh práce, který má zaměstnanec pro 	zaměstnavatele vykonávat,</a:t>
          </a:r>
          <a:endParaRPr lang="cs-CZ" sz="3800" kern="1200"/>
        </a:p>
      </dsp:txBody>
      <dsp:txXfrm>
        <a:off x="69451" y="88912"/>
        <a:ext cx="8547898" cy="1283818"/>
      </dsp:txXfrm>
    </dsp:sp>
    <dsp:sp modelId="{E6AD54E2-CA7C-4AB5-9010-4C5391B8E017}">
      <dsp:nvSpPr>
        <dsp:cNvPr id="0" name=""/>
        <dsp:cNvSpPr/>
      </dsp:nvSpPr>
      <dsp:spPr>
        <a:xfrm>
          <a:off x="0" y="1551621"/>
          <a:ext cx="8686800" cy="1422720"/>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4780" tIns="144780" rIns="144780" bIns="144780" numCol="1" spcCol="1270" anchor="ctr" anchorCtr="0">
          <a:noAutofit/>
        </a:bodyPr>
        <a:lstStyle/>
        <a:p>
          <a:pPr lvl="0" algn="l" defTabSz="1689100" rtl="0">
            <a:lnSpc>
              <a:spcPct val="90000"/>
            </a:lnSpc>
            <a:spcBef>
              <a:spcPct val="0"/>
            </a:spcBef>
            <a:spcAft>
              <a:spcPct val="35000"/>
            </a:spcAft>
          </a:pPr>
          <a:r>
            <a:rPr lang="cs-CZ" sz="3800" b="1" kern="1200" dirty="0" smtClean="0"/>
            <a:t>b)</a:t>
          </a:r>
          <a:r>
            <a:rPr lang="cs-CZ" sz="3800" kern="1200" dirty="0" smtClean="0"/>
            <a:t> místo nebo místa výkonu práce, ve kterých má být práce vykonávána,</a:t>
          </a:r>
          <a:endParaRPr lang="cs-CZ" sz="3800" kern="1200" dirty="0"/>
        </a:p>
      </dsp:txBody>
      <dsp:txXfrm>
        <a:off x="69451" y="1621072"/>
        <a:ext cx="8547898" cy="1283818"/>
      </dsp:txXfrm>
    </dsp:sp>
    <dsp:sp modelId="{ACD32703-5096-441C-AA2A-8D8D54FF0F5D}">
      <dsp:nvSpPr>
        <dsp:cNvPr id="0" name=""/>
        <dsp:cNvSpPr/>
      </dsp:nvSpPr>
      <dsp:spPr>
        <a:xfrm>
          <a:off x="0" y="3083781"/>
          <a:ext cx="8686800" cy="1422720"/>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4780" tIns="144780" rIns="144780" bIns="144780" numCol="1" spcCol="1270" anchor="ctr" anchorCtr="0">
          <a:noAutofit/>
        </a:bodyPr>
        <a:lstStyle/>
        <a:p>
          <a:pPr lvl="0" algn="l" defTabSz="1689100" rtl="0">
            <a:lnSpc>
              <a:spcPct val="90000"/>
            </a:lnSpc>
            <a:spcBef>
              <a:spcPct val="0"/>
            </a:spcBef>
            <a:spcAft>
              <a:spcPct val="35000"/>
            </a:spcAft>
          </a:pPr>
          <a:r>
            <a:rPr lang="cs-CZ" sz="3800" b="1" kern="1200" dirty="0" smtClean="0"/>
            <a:t>c)</a:t>
          </a:r>
          <a:r>
            <a:rPr lang="cs-CZ" sz="3800" kern="1200" dirty="0" smtClean="0"/>
            <a:t> den nástupu do práce.</a:t>
          </a:r>
          <a:endParaRPr lang="cs-CZ" sz="3800" kern="1200" dirty="0"/>
        </a:p>
      </dsp:txBody>
      <dsp:txXfrm>
        <a:off x="69451" y="3153232"/>
        <a:ext cx="8547898" cy="1283818"/>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6A515F0-8842-4EB7-BA5E-EFC0ACDE5599}">
      <dsp:nvSpPr>
        <dsp:cNvPr id="0" name=""/>
        <dsp:cNvSpPr/>
      </dsp:nvSpPr>
      <dsp:spPr>
        <a:xfrm>
          <a:off x="0" y="15666"/>
          <a:ext cx="8686800" cy="5212080"/>
        </a:xfrm>
        <a:prstGeom prst="rect">
          <a:avLst/>
        </a:prstGeom>
        <a:solidFill>
          <a:schemeClr val="lt1">
            <a:hueOff val="0"/>
            <a:satOff val="0"/>
            <a:lumOff val="0"/>
            <a:alphaOff val="0"/>
          </a:schemeClr>
        </a:solidFill>
        <a:ln w="25400" cap="flat" cmpd="sng" algn="ctr">
          <a:solidFill>
            <a:schemeClr val="accent3">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4790" tIns="224790" rIns="224790" bIns="224790" numCol="1" spcCol="1270" anchor="t" anchorCtr="0">
          <a:noAutofit/>
        </a:bodyPr>
        <a:lstStyle/>
        <a:p>
          <a:pPr lvl="0" algn="l" defTabSz="2622550" rtl="0">
            <a:lnSpc>
              <a:spcPct val="90000"/>
            </a:lnSpc>
            <a:spcBef>
              <a:spcPct val="0"/>
            </a:spcBef>
            <a:spcAft>
              <a:spcPct val="35000"/>
            </a:spcAft>
          </a:pPr>
          <a:r>
            <a:rPr lang="cs-CZ" sz="5900" kern="1200" dirty="0" smtClean="0"/>
            <a:t>Znaky závislé práce:</a:t>
          </a:r>
          <a:endParaRPr lang="cs-CZ" sz="5900" kern="1200" dirty="0"/>
        </a:p>
        <a:p>
          <a:pPr marL="285750" lvl="1" indent="-285750" algn="l" defTabSz="2044700" rtl="0">
            <a:lnSpc>
              <a:spcPct val="90000"/>
            </a:lnSpc>
            <a:spcBef>
              <a:spcPct val="0"/>
            </a:spcBef>
            <a:spcAft>
              <a:spcPct val="15000"/>
            </a:spcAft>
            <a:buChar char="••"/>
          </a:pPr>
          <a:r>
            <a:rPr lang="cs-CZ" sz="4600" kern="1200" smtClean="0"/>
            <a:t>nadřízenost zaměstnavatele </a:t>
          </a:r>
          <a:endParaRPr lang="cs-CZ" sz="4600" kern="1200"/>
        </a:p>
        <a:p>
          <a:pPr marL="285750" lvl="1" indent="-285750" algn="l" defTabSz="2044700" rtl="0">
            <a:lnSpc>
              <a:spcPct val="90000"/>
            </a:lnSpc>
            <a:spcBef>
              <a:spcPct val="0"/>
            </a:spcBef>
            <a:spcAft>
              <a:spcPct val="15000"/>
            </a:spcAft>
            <a:buChar char="••"/>
          </a:pPr>
          <a:r>
            <a:rPr lang="cs-CZ" sz="4600" kern="1200" smtClean="0"/>
            <a:t>podřízenost zaměstnance, </a:t>
          </a:r>
          <a:endParaRPr lang="cs-CZ" sz="4600" kern="1200"/>
        </a:p>
        <a:p>
          <a:pPr marL="285750" lvl="1" indent="-285750" algn="l" defTabSz="2044700" rtl="0">
            <a:lnSpc>
              <a:spcPct val="90000"/>
            </a:lnSpc>
            <a:spcBef>
              <a:spcPct val="0"/>
            </a:spcBef>
            <a:spcAft>
              <a:spcPct val="15000"/>
            </a:spcAft>
            <a:buChar char="••"/>
          </a:pPr>
          <a:r>
            <a:rPr lang="cs-CZ" sz="4600" kern="1200" smtClean="0"/>
            <a:t>jménem zaměstnavatele, </a:t>
          </a:r>
          <a:endParaRPr lang="cs-CZ" sz="4600" kern="1200"/>
        </a:p>
        <a:p>
          <a:pPr marL="285750" lvl="1" indent="-285750" algn="l" defTabSz="2044700" rtl="0">
            <a:lnSpc>
              <a:spcPct val="90000"/>
            </a:lnSpc>
            <a:spcBef>
              <a:spcPct val="0"/>
            </a:spcBef>
            <a:spcAft>
              <a:spcPct val="15000"/>
            </a:spcAft>
            <a:buChar char="••"/>
          </a:pPr>
          <a:r>
            <a:rPr lang="cs-CZ" sz="4600" kern="1200" smtClean="0"/>
            <a:t>podle pokynů zaměstnavatele </a:t>
          </a:r>
          <a:endParaRPr lang="cs-CZ" sz="4600" kern="1200"/>
        </a:p>
        <a:p>
          <a:pPr marL="285750" lvl="1" indent="-285750" algn="l" defTabSz="2044700" rtl="0">
            <a:lnSpc>
              <a:spcPct val="90000"/>
            </a:lnSpc>
            <a:spcBef>
              <a:spcPct val="0"/>
            </a:spcBef>
            <a:spcAft>
              <a:spcPct val="15000"/>
            </a:spcAft>
            <a:buChar char="••"/>
          </a:pPr>
          <a:r>
            <a:rPr lang="cs-CZ" sz="4600" kern="1200" smtClean="0"/>
            <a:t>zaměstnanec vykonává osobně.</a:t>
          </a:r>
          <a:endParaRPr lang="cs-CZ" sz="4600" kern="1200"/>
        </a:p>
      </dsp:txBody>
      <dsp:txXfrm>
        <a:off x="0" y="15666"/>
        <a:ext cx="8686800" cy="5212080"/>
      </dsp:txXfrm>
    </dsp:sp>
  </dsp:spTree>
</dsp:drawing>
</file>

<file path=ppt/diagrams/layout1.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sp>
        <p:nvSpPr>
          <p:cNvPr id="7" name="Přímá spojnice 6"/>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9" name="Nadpis 28"/>
          <p:cNvSpPr>
            <a:spLocks noGrp="1"/>
          </p:cNvSpPr>
          <p:nvPr>
            <p:ph type="ctrTitle"/>
          </p:nvPr>
        </p:nvSpPr>
        <p:spPr>
          <a:xfrm>
            <a:off x="381000" y="4853411"/>
            <a:ext cx="8458200" cy="1222375"/>
          </a:xfrm>
        </p:spPr>
        <p:txBody>
          <a:bodyPr anchor="t"/>
          <a:lstStyle/>
          <a:p>
            <a:r>
              <a:rPr kumimoji="0" lang="cs-CZ" smtClean="0"/>
              <a:t>Kliknutím lze upravit styl.</a:t>
            </a:r>
            <a:endParaRPr kumimoji="0" lang="en-US"/>
          </a:p>
        </p:txBody>
      </p:sp>
      <p:sp>
        <p:nvSpPr>
          <p:cNvPr id="9" name="Podnadpis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cs-CZ" smtClean="0"/>
              <a:t>Kliknutím lze upravit styl předlohy.</a:t>
            </a:r>
            <a:endParaRPr kumimoji="0" lang="en-US"/>
          </a:p>
        </p:txBody>
      </p:sp>
      <p:sp>
        <p:nvSpPr>
          <p:cNvPr id="16" name="Zástupný symbol pro datum 15"/>
          <p:cNvSpPr>
            <a:spLocks noGrp="1"/>
          </p:cNvSpPr>
          <p:nvPr>
            <p:ph type="dt" sz="half" idx="10"/>
          </p:nvPr>
        </p:nvSpPr>
        <p:spPr/>
        <p:txBody>
          <a:bodyPr/>
          <a:lstStyle/>
          <a:p>
            <a:fld id="{DCC3FF2D-DA3C-4DD0-B6B4-BAE0F7EF2B6E}" type="datetimeFigureOut">
              <a:rPr lang="cs-CZ" smtClean="0"/>
              <a:t>7.10.2014</a:t>
            </a:fld>
            <a:endParaRPr lang="cs-CZ"/>
          </a:p>
        </p:txBody>
      </p:sp>
      <p:sp>
        <p:nvSpPr>
          <p:cNvPr id="2" name="Zástupný symbol pro zápatí 1"/>
          <p:cNvSpPr>
            <a:spLocks noGrp="1"/>
          </p:cNvSpPr>
          <p:nvPr>
            <p:ph type="ftr" sz="quarter" idx="11"/>
          </p:nvPr>
        </p:nvSpPr>
        <p:spPr/>
        <p:txBody>
          <a:bodyPr/>
          <a:lstStyle/>
          <a:p>
            <a:endParaRPr lang="cs-CZ"/>
          </a:p>
        </p:txBody>
      </p:sp>
      <p:sp>
        <p:nvSpPr>
          <p:cNvPr id="15" name="Zástupný symbol pro číslo snímku 14"/>
          <p:cNvSpPr>
            <a:spLocks noGrp="1"/>
          </p:cNvSpPr>
          <p:nvPr>
            <p:ph type="sldNum" sz="quarter" idx="12"/>
          </p:nvPr>
        </p:nvSpPr>
        <p:spPr>
          <a:xfrm>
            <a:off x="8229600" y="6473952"/>
            <a:ext cx="758952" cy="246888"/>
          </a:xfrm>
        </p:spPr>
        <p:txBody>
          <a:bodyPr/>
          <a:lstStyle/>
          <a:p>
            <a:fld id="{F364D2CD-B326-41CA-9D6C-E3C9601A17B4}" type="slidenum">
              <a:rPr lang="cs-CZ" smtClean="0"/>
              <a:t>‹#›</a:t>
            </a:fld>
            <a:endParaRPr lang="cs-C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p:txBody>
          <a:bodyPr vert="eaVer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p>
            <a:fld id="{DCC3FF2D-DA3C-4DD0-B6B4-BAE0F7EF2B6E}" type="datetimeFigureOut">
              <a:rPr lang="cs-CZ" smtClean="0"/>
              <a:t>7.10.2014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F364D2CD-B326-41CA-9D6C-E3C9601A17B4}" type="slidenum">
              <a:rPr lang="cs-CZ" smtClean="0"/>
              <a:t>‹#›</a:t>
            </a:fld>
            <a:endParaRPr lang="cs-C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6858000" y="549276"/>
            <a:ext cx="1828800" cy="5851525"/>
          </a:xfrm>
        </p:spPr>
        <p:txBody>
          <a:bodyPr vert="eaVert"/>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a:xfrm>
            <a:off x="457200" y="549276"/>
            <a:ext cx="6248400" cy="5851525"/>
          </a:xfrm>
        </p:spPr>
        <p:txBody>
          <a:bodyPr vert="eaVer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p>
            <a:fld id="{DCC3FF2D-DA3C-4DD0-B6B4-BAE0F7EF2B6E}" type="datetimeFigureOut">
              <a:rPr lang="cs-CZ" smtClean="0"/>
              <a:t>7.10.2014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F364D2CD-B326-41CA-9D6C-E3C9601A17B4}" type="slidenum">
              <a:rPr lang="cs-CZ" smtClean="0"/>
              <a:t>‹#›</a:t>
            </a:fld>
            <a:endParaRPr lang="cs-C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2" name="Nadpis 21"/>
          <p:cNvSpPr>
            <a:spLocks noGrp="1"/>
          </p:cNvSpPr>
          <p:nvPr>
            <p:ph type="title"/>
          </p:nvPr>
        </p:nvSpPr>
        <p:spPr/>
        <p:txBody>
          <a:bodyPr/>
          <a:lstStyle/>
          <a:p>
            <a:r>
              <a:rPr kumimoji="0" lang="cs-CZ" smtClean="0"/>
              <a:t>Kliknutím lze upravit styl.</a:t>
            </a:r>
            <a:endParaRPr kumimoji="0" lang="en-US"/>
          </a:p>
        </p:txBody>
      </p:sp>
      <p:sp>
        <p:nvSpPr>
          <p:cNvPr id="27" name="Zástupný symbol pro obsah 26"/>
          <p:cNvSpPr>
            <a:spLocks noGrp="1"/>
          </p:cNvSpPr>
          <p:nvPr>
            <p:ph idx="1"/>
          </p:nvPr>
        </p:nvSpPr>
        <p:spPr/>
        <p:txBody>
          <a:body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5" name="Zástupný symbol pro datum 24"/>
          <p:cNvSpPr>
            <a:spLocks noGrp="1"/>
          </p:cNvSpPr>
          <p:nvPr>
            <p:ph type="dt" sz="half" idx="10"/>
          </p:nvPr>
        </p:nvSpPr>
        <p:spPr/>
        <p:txBody>
          <a:bodyPr/>
          <a:lstStyle/>
          <a:p>
            <a:fld id="{DCC3FF2D-DA3C-4DD0-B6B4-BAE0F7EF2B6E}" type="datetimeFigureOut">
              <a:rPr lang="cs-CZ" smtClean="0"/>
              <a:t>7.10.2014</a:t>
            </a:fld>
            <a:endParaRPr lang="cs-CZ"/>
          </a:p>
        </p:txBody>
      </p:sp>
      <p:sp>
        <p:nvSpPr>
          <p:cNvPr id="19" name="Zástupný symbol pro zápatí 18"/>
          <p:cNvSpPr>
            <a:spLocks noGrp="1"/>
          </p:cNvSpPr>
          <p:nvPr>
            <p:ph type="ftr" sz="quarter" idx="11"/>
          </p:nvPr>
        </p:nvSpPr>
        <p:spPr>
          <a:xfrm>
            <a:off x="3581400" y="76200"/>
            <a:ext cx="2895600" cy="288925"/>
          </a:xfrm>
        </p:spPr>
        <p:txBody>
          <a:bodyPr/>
          <a:lstStyle/>
          <a:p>
            <a:endParaRPr lang="cs-CZ"/>
          </a:p>
        </p:txBody>
      </p:sp>
      <p:sp>
        <p:nvSpPr>
          <p:cNvPr id="16" name="Zástupný symbol pro číslo snímku 15"/>
          <p:cNvSpPr>
            <a:spLocks noGrp="1"/>
          </p:cNvSpPr>
          <p:nvPr>
            <p:ph type="sldNum" sz="quarter" idx="12"/>
          </p:nvPr>
        </p:nvSpPr>
        <p:spPr>
          <a:xfrm>
            <a:off x="8229600" y="6473952"/>
            <a:ext cx="758952" cy="246888"/>
          </a:xfrm>
        </p:spPr>
        <p:txBody>
          <a:bodyPr/>
          <a:lstStyle/>
          <a:p>
            <a:fld id="{F364D2CD-B326-41CA-9D6C-E3C9601A17B4}" type="slidenum">
              <a:rPr lang="cs-CZ" smtClean="0"/>
              <a:t>‹#›</a:t>
            </a:fld>
            <a:endParaRPr lang="cs-CZ"/>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Záhlaví části">
    <p:bg>
      <p:bgRef idx="1003">
        <a:schemeClr val="bg2"/>
      </p:bgRef>
    </p:bg>
    <p:spTree>
      <p:nvGrpSpPr>
        <p:cNvPr id="1" name=""/>
        <p:cNvGrpSpPr/>
        <p:nvPr/>
      </p:nvGrpSpPr>
      <p:grpSpPr>
        <a:xfrm>
          <a:off x="0" y="0"/>
          <a:ext cx="0" cy="0"/>
          <a:chOff x="0" y="0"/>
          <a:chExt cx="0" cy="0"/>
        </a:xfrm>
      </p:grpSpPr>
      <p:sp>
        <p:nvSpPr>
          <p:cNvPr id="7" name="Přímá spojnice 6"/>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Zástupný symbol pro text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cs-CZ" smtClean="0"/>
              <a:t>Kliknutím lze upravit styly předlohy textu.</a:t>
            </a:r>
          </a:p>
        </p:txBody>
      </p:sp>
      <p:sp>
        <p:nvSpPr>
          <p:cNvPr id="19" name="Zástupný symbol pro datum 18"/>
          <p:cNvSpPr>
            <a:spLocks noGrp="1"/>
          </p:cNvSpPr>
          <p:nvPr>
            <p:ph type="dt" sz="half" idx="10"/>
          </p:nvPr>
        </p:nvSpPr>
        <p:spPr/>
        <p:txBody>
          <a:bodyPr/>
          <a:lstStyle/>
          <a:p>
            <a:fld id="{DCC3FF2D-DA3C-4DD0-B6B4-BAE0F7EF2B6E}" type="datetimeFigureOut">
              <a:rPr lang="cs-CZ" smtClean="0"/>
              <a:t>7.10.2014</a:t>
            </a:fld>
            <a:endParaRPr lang="cs-CZ"/>
          </a:p>
        </p:txBody>
      </p:sp>
      <p:sp>
        <p:nvSpPr>
          <p:cNvPr id="11" name="Zástupný symbol pro zápatí 10"/>
          <p:cNvSpPr>
            <a:spLocks noGrp="1"/>
          </p:cNvSpPr>
          <p:nvPr>
            <p:ph type="ftr" sz="quarter" idx="11"/>
          </p:nvPr>
        </p:nvSpPr>
        <p:spPr/>
        <p:txBody>
          <a:bodyPr/>
          <a:lstStyle/>
          <a:p>
            <a:endParaRPr lang="cs-CZ"/>
          </a:p>
        </p:txBody>
      </p:sp>
      <p:sp>
        <p:nvSpPr>
          <p:cNvPr id="16" name="Zástupný symbol pro číslo snímku 15"/>
          <p:cNvSpPr>
            <a:spLocks noGrp="1"/>
          </p:cNvSpPr>
          <p:nvPr>
            <p:ph type="sldNum" sz="quarter" idx="12"/>
          </p:nvPr>
        </p:nvSpPr>
        <p:spPr/>
        <p:txBody>
          <a:bodyPr/>
          <a:lstStyle/>
          <a:p>
            <a:fld id="{F364D2CD-B326-41CA-9D6C-E3C9601A17B4}" type="slidenum">
              <a:rPr lang="cs-CZ" smtClean="0"/>
              <a:t>‹#›</a:t>
            </a:fld>
            <a:endParaRPr lang="cs-CZ"/>
          </a:p>
        </p:txBody>
      </p:sp>
      <p:sp>
        <p:nvSpPr>
          <p:cNvPr id="8" name="Nadpis 7"/>
          <p:cNvSpPr>
            <a:spLocks noGrp="1"/>
          </p:cNvSpPr>
          <p:nvPr>
            <p:ph type="title"/>
          </p:nvPr>
        </p:nvSpPr>
        <p:spPr>
          <a:xfrm>
            <a:off x="180475" y="2947085"/>
            <a:ext cx="8686800" cy="1184825"/>
          </a:xfrm>
        </p:spPr>
        <p:txBody>
          <a:bodyPr rtlCol="0" anchor="t"/>
          <a:lstStyle>
            <a:lvl1pPr algn="r">
              <a:defRPr/>
            </a:lvl1pPr>
          </a:lstStyle>
          <a:p>
            <a:r>
              <a:rPr kumimoji="0" lang="cs-CZ" smtClean="0"/>
              <a:t>Kliknutím lze upravit styl.</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0" name="Nadpis 19"/>
          <p:cNvSpPr>
            <a:spLocks noGrp="1"/>
          </p:cNvSpPr>
          <p:nvPr>
            <p:ph type="title"/>
          </p:nvPr>
        </p:nvSpPr>
        <p:spPr>
          <a:xfrm>
            <a:off x="301752" y="457200"/>
            <a:ext cx="8686800" cy="841248"/>
          </a:xfrm>
        </p:spPr>
        <p:txBody>
          <a:bodyPr/>
          <a:lstStyle/>
          <a:p>
            <a:r>
              <a:rPr kumimoji="0" lang="cs-CZ" smtClean="0"/>
              <a:t>Kliknutím lze upravit styl.</a:t>
            </a:r>
            <a:endParaRPr kumimoji="0" lang="en-US"/>
          </a:p>
        </p:txBody>
      </p:sp>
      <p:sp>
        <p:nvSpPr>
          <p:cNvPr id="14" name="Zástupný symbol pro obsah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13" name="Zástupný symbol pro obsah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1" name="Zástupný symbol pro datum 20"/>
          <p:cNvSpPr>
            <a:spLocks noGrp="1"/>
          </p:cNvSpPr>
          <p:nvPr>
            <p:ph type="dt" sz="half" idx="10"/>
          </p:nvPr>
        </p:nvSpPr>
        <p:spPr/>
        <p:txBody>
          <a:bodyPr/>
          <a:lstStyle/>
          <a:p>
            <a:fld id="{DCC3FF2D-DA3C-4DD0-B6B4-BAE0F7EF2B6E}" type="datetimeFigureOut">
              <a:rPr lang="cs-CZ" smtClean="0"/>
              <a:t>7.10.2014</a:t>
            </a:fld>
            <a:endParaRPr lang="cs-CZ"/>
          </a:p>
        </p:txBody>
      </p:sp>
      <p:sp>
        <p:nvSpPr>
          <p:cNvPr id="10" name="Zástupný symbol pro zápatí 9"/>
          <p:cNvSpPr>
            <a:spLocks noGrp="1"/>
          </p:cNvSpPr>
          <p:nvPr>
            <p:ph type="ftr" sz="quarter" idx="11"/>
          </p:nvPr>
        </p:nvSpPr>
        <p:spPr/>
        <p:txBody>
          <a:bodyPr/>
          <a:lstStyle/>
          <a:p>
            <a:endParaRPr lang="cs-CZ"/>
          </a:p>
        </p:txBody>
      </p:sp>
      <p:sp>
        <p:nvSpPr>
          <p:cNvPr id="31" name="Zástupný symbol pro číslo snímku 30"/>
          <p:cNvSpPr>
            <a:spLocks noGrp="1"/>
          </p:cNvSpPr>
          <p:nvPr>
            <p:ph type="sldNum" sz="quarter" idx="12"/>
          </p:nvPr>
        </p:nvSpPr>
        <p:spPr/>
        <p:txBody>
          <a:bodyPr/>
          <a:lstStyle/>
          <a:p>
            <a:fld id="{F364D2CD-B326-41CA-9D6C-E3C9601A17B4}" type="slidenum">
              <a:rPr lang="cs-CZ" smtClean="0"/>
              <a:t>‹#›</a:t>
            </a:fld>
            <a:endParaRPr lang="cs-CZ"/>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Porovnání">
    <p:spTree>
      <p:nvGrpSpPr>
        <p:cNvPr id="1" name=""/>
        <p:cNvGrpSpPr/>
        <p:nvPr/>
      </p:nvGrpSpPr>
      <p:grpSpPr>
        <a:xfrm>
          <a:off x="0" y="0"/>
          <a:ext cx="0" cy="0"/>
          <a:chOff x="0" y="0"/>
          <a:chExt cx="0" cy="0"/>
        </a:xfrm>
      </p:grpSpPr>
      <p:sp>
        <p:nvSpPr>
          <p:cNvPr id="29" name="Nadpis 28"/>
          <p:cNvSpPr>
            <a:spLocks noGrp="1"/>
          </p:cNvSpPr>
          <p:nvPr>
            <p:ph type="title"/>
          </p:nvPr>
        </p:nvSpPr>
        <p:spPr>
          <a:xfrm>
            <a:off x="304800" y="5410200"/>
            <a:ext cx="8610600" cy="882650"/>
          </a:xfrm>
        </p:spPr>
        <p:txBody>
          <a:bodyPr anchor="ctr"/>
          <a:lstStyle>
            <a:lvl1pPr>
              <a:defRPr/>
            </a:lvl1pPr>
          </a:lstStyle>
          <a:p>
            <a:r>
              <a:rPr kumimoji="0" lang="cs-CZ" smtClean="0"/>
              <a:t>Kliknutím lze upravit styl.</a:t>
            </a:r>
            <a:endParaRPr kumimoji="0" lang="en-US"/>
          </a:p>
        </p:txBody>
      </p:sp>
      <p:sp>
        <p:nvSpPr>
          <p:cNvPr id="13" name="Zástupný symbol pro text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cs-CZ" smtClean="0"/>
              <a:t>Kliknutím lze upravit styly předlohy textu.</a:t>
            </a:r>
          </a:p>
        </p:txBody>
      </p:sp>
      <p:sp>
        <p:nvSpPr>
          <p:cNvPr id="25" name="Zástupný symbol pro text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cs-CZ" smtClean="0"/>
              <a:t>Kliknutím lze upravit styly předlohy textu.</a:t>
            </a:r>
          </a:p>
        </p:txBody>
      </p:sp>
      <p:sp>
        <p:nvSpPr>
          <p:cNvPr id="4" name="Zástupný symbol pro obsah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8" name="Zástupný symbol pro obsah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10" name="Zástupný symbol pro datum 9"/>
          <p:cNvSpPr>
            <a:spLocks noGrp="1"/>
          </p:cNvSpPr>
          <p:nvPr>
            <p:ph type="dt" sz="half" idx="10"/>
          </p:nvPr>
        </p:nvSpPr>
        <p:spPr/>
        <p:txBody>
          <a:bodyPr/>
          <a:lstStyle/>
          <a:p>
            <a:fld id="{DCC3FF2D-DA3C-4DD0-B6B4-BAE0F7EF2B6E}" type="datetimeFigureOut">
              <a:rPr lang="cs-CZ" smtClean="0"/>
              <a:t>7.10.2014</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a:xfrm>
            <a:off x="8229600" y="6477000"/>
            <a:ext cx="762000" cy="246888"/>
          </a:xfrm>
        </p:spPr>
        <p:txBody>
          <a:bodyPr/>
          <a:lstStyle/>
          <a:p>
            <a:fld id="{F364D2CD-B326-41CA-9D6C-E3C9601A17B4}" type="slidenum">
              <a:rPr lang="cs-CZ" smtClean="0"/>
              <a:t>‹#›</a:t>
            </a:fld>
            <a:endParaRPr lang="cs-CZ"/>
          </a:p>
        </p:txBody>
      </p:sp>
      <p:sp>
        <p:nvSpPr>
          <p:cNvPr id="11" name="Přímá spojnice 10"/>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30" name="Nadpis 29"/>
          <p:cNvSpPr>
            <a:spLocks noGrp="1"/>
          </p:cNvSpPr>
          <p:nvPr>
            <p:ph type="title"/>
          </p:nvPr>
        </p:nvSpPr>
        <p:spPr>
          <a:xfrm>
            <a:off x="301752" y="457200"/>
            <a:ext cx="8686800" cy="841248"/>
          </a:xfrm>
        </p:spPr>
        <p:txBody>
          <a:bodyPr/>
          <a:lstStyle/>
          <a:p>
            <a:r>
              <a:rPr kumimoji="0" lang="cs-CZ" smtClean="0"/>
              <a:t>Kliknutím lze upravit styl.</a:t>
            </a:r>
            <a:endParaRPr kumimoji="0" lang="en-US"/>
          </a:p>
        </p:txBody>
      </p:sp>
      <p:sp>
        <p:nvSpPr>
          <p:cNvPr id="12" name="Zástupný symbol pro datum 11"/>
          <p:cNvSpPr>
            <a:spLocks noGrp="1"/>
          </p:cNvSpPr>
          <p:nvPr>
            <p:ph type="dt" sz="half" idx="10"/>
          </p:nvPr>
        </p:nvSpPr>
        <p:spPr/>
        <p:txBody>
          <a:bodyPr/>
          <a:lstStyle/>
          <a:p>
            <a:fld id="{DCC3FF2D-DA3C-4DD0-B6B4-BAE0F7EF2B6E}" type="datetimeFigureOut">
              <a:rPr lang="cs-CZ" smtClean="0"/>
              <a:t>7.10.2014</a:t>
            </a:fld>
            <a:endParaRPr lang="cs-CZ"/>
          </a:p>
        </p:txBody>
      </p:sp>
      <p:sp>
        <p:nvSpPr>
          <p:cNvPr id="21" name="Zástupný symbol pro zápatí 20"/>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F364D2CD-B326-41CA-9D6C-E3C9601A17B4}" type="slidenum">
              <a:rPr lang="cs-CZ" smtClean="0"/>
              <a:t>‹#›</a:t>
            </a:fld>
            <a:endParaRPr lang="cs-C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Prázdný">
    <p:spTree>
      <p:nvGrpSpPr>
        <p:cNvPr id="1" name=""/>
        <p:cNvGrpSpPr/>
        <p:nvPr/>
      </p:nvGrpSpPr>
      <p:grpSpPr>
        <a:xfrm>
          <a:off x="0" y="0"/>
          <a:ext cx="0" cy="0"/>
          <a:chOff x="0" y="0"/>
          <a:chExt cx="0" cy="0"/>
        </a:xfrm>
      </p:grpSpPr>
      <p:sp>
        <p:nvSpPr>
          <p:cNvPr id="3" name="Zástupný symbol pro datum 2"/>
          <p:cNvSpPr>
            <a:spLocks noGrp="1"/>
          </p:cNvSpPr>
          <p:nvPr>
            <p:ph type="dt" sz="half" idx="10"/>
          </p:nvPr>
        </p:nvSpPr>
        <p:spPr/>
        <p:txBody>
          <a:bodyPr/>
          <a:lstStyle/>
          <a:p>
            <a:fld id="{DCC3FF2D-DA3C-4DD0-B6B4-BAE0F7EF2B6E}" type="datetimeFigureOut">
              <a:rPr lang="cs-CZ" smtClean="0"/>
              <a:t>7.10.2014</a:t>
            </a:fld>
            <a:endParaRPr lang="cs-CZ"/>
          </a:p>
        </p:txBody>
      </p:sp>
      <p:sp>
        <p:nvSpPr>
          <p:cNvPr id="24" name="Zástupný symbol pro zápatí 23"/>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F364D2CD-B326-41CA-9D6C-E3C9601A17B4}" type="slidenum">
              <a:rPr lang="cs-CZ" smtClean="0"/>
              <a:t>‹#›</a:t>
            </a:fld>
            <a:endParaRPr lang="cs-C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titulkem">
    <p:spTree>
      <p:nvGrpSpPr>
        <p:cNvPr id="1" name=""/>
        <p:cNvGrpSpPr/>
        <p:nvPr/>
      </p:nvGrpSpPr>
      <p:grpSpPr>
        <a:xfrm>
          <a:off x="0" y="0"/>
          <a:ext cx="0" cy="0"/>
          <a:chOff x="0" y="0"/>
          <a:chExt cx="0" cy="0"/>
        </a:xfrm>
      </p:grpSpPr>
      <p:sp>
        <p:nvSpPr>
          <p:cNvPr id="8" name="Přímá spojnice 7"/>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Nadpis 11"/>
          <p:cNvSpPr>
            <a:spLocks noGrp="1"/>
          </p:cNvSpPr>
          <p:nvPr>
            <p:ph type="title"/>
          </p:nvPr>
        </p:nvSpPr>
        <p:spPr>
          <a:xfrm>
            <a:off x="457200" y="5486400"/>
            <a:ext cx="8458200" cy="520700"/>
          </a:xfrm>
        </p:spPr>
        <p:txBody>
          <a:bodyPr anchor="ctr"/>
          <a:lstStyle>
            <a:lvl1pPr algn="l">
              <a:buNone/>
              <a:defRPr sz="2000" b="1"/>
            </a:lvl1pPr>
          </a:lstStyle>
          <a:p>
            <a:r>
              <a:rPr kumimoji="0" lang="cs-CZ" smtClean="0"/>
              <a:t>Kliknutím lze upravit styl.</a:t>
            </a:r>
            <a:endParaRPr kumimoji="0" lang="en-US"/>
          </a:p>
        </p:txBody>
      </p:sp>
      <p:sp>
        <p:nvSpPr>
          <p:cNvPr id="26" name="Zástupný symbol pro text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cs-CZ" smtClean="0"/>
              <a:t>Kliknutím lze upravit styly předlohy textu.</a:t>
            </a:r>
          </a:p>
        </p:txBody>
      </p:sp>
      <p:sp>
        <p:nvSpPr>
          <p:cNvPr id="14" name="Zástupný symbol pro obsah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5" name="Zástupný symbol pro datum 24"/>
          <p:cNvSpPr>
            <a:spLocks noGrp="1"/>
          </p:cNvSpPr>
          <p:nvPr>
            <p:ph type="dt" sz="half" idx="10"/>
          </p:nvPr>
        </p:nvSpPr>
        <p:spPr/>
        <p:txBody>
          <a:bodyPr/>
          <a:lstStyle/>
          <a:p>
            <a:fld id="{DCC3FF2D-DA3C-4DD0-B6B4-BAE0F7EF2B6E}" type="datetimeFigureOut">
              <a:rPr lang="cs-CZ" smtClean="0"/>
              <a:t>7.10.2014</a:t>
            </a:fld>
            <a:endParaRPr lang="cs-CZ"/>
          </a:p>
        </p:txBody>
      </p:sp>
      <p:sp>
        <p:nvSpPr>
          <p:cNvPr id="29" name="Zástupný symbol pro zápatí 28"/>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F364D2CD-B326-41CA-9D6C-E3C9601A17B4}" type="slidenum">
              <a:rPr lang="cs-CZ" smtClean="0"/>
              <a:t>‹#›</a:t>
            </a:fld>
            <a:endParaRPr lang="cs-CZ"/>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ek s titulkem">
    <p:spTree>
      <p:nvGrpSpPr>
        <p:cNvPr id="1" name=""/>
        <p:cNvGrpSpPr/>
        <p:nvPr/>
      </p:nvGrpSpPr>
      <p:grpSpPr>
        <a:xfrm>
          <a:off x="0" y="0"/>
          <a:ext cx="0" cy="0"/>
          <a:chOff x="0" y="0"/>
          <a:chExt cx="0" cy="0"/>
        </a:xfrm>
      </p:grpSpPr>
      <p:sp>
        <p:nvSpPr>
          <p:cNvPr id="13" name="Zástupný symbol pro obrázek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lstStyle>
            <a:lvl1pPr marL="0" indent="0">
              <a:buNone/>
              <a:defRPr sz="3200"/>
            </a:lvl1pPr>
          </a:lstStyle>
          <a:p>
            <a:r>
              <a:rPr kumimoji="0" lang="cs-CZ" smtClean="0"/>
              <a:t>Kliknutím na ikonu přidáte obrázek.</a:t>
            </a:r>
            <a:endParaRPr kumimoji="0" lang="en-US" dirty="0"/>
          </a:p>
        </p:txBody>
      </p:sp>
      <p:sp>
        <p:nvSpPr>
          <p:cNvPr id="7" name="Zástupný symbol pro datum 6"/>
          <p:cNvSpPr>
            <a:spLocks noGrp="1"/>
          </p:cNvSpPr>
          <p:nvPr>
            <p:ph type="dt" sz="half" idx="10"/>
          </p:nvPr>
        </p:nvSpPr>
        <p:spPr/>
        <p:txBody>
          <a:bodyPr/>
          <a:lstStyle/>
          <a:p>
            <a:fld id="{DCC3FF2D-DA3C-4DD0-B6B4-BAE0F7EF2B6E}" type="datetimeFigureOut">
              <a:rPr lang="cs-CZ" smtClean="0"/>
              <a:t>7.10.2014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31" name="Zástupný symbol pro číslo snímku 30"/>
          <p:cNvSpPr>
            <a:spLocks noGrp="1"/>
          </p:cNvSpPr>
          <p:nvPr>
            <p:ph type="sldNum" sz="quarter" idx="12"/>
          </p:nvPr>
        </p:nvSpPr>
        <p:spPr/>
        <p:txBody>
          <a:bodyPr/>
          <a:lstStyle/>
          <a:p>
            <a:fld id="{F364D2CD-B326-41CA-9D6C-E3C9601A17B4}" type="slidenum">
              <a:rPr lang="cs-CZ" smtClean="0"/>
              <a:t>‹#›</a:t>
            </a:fld>
            <a:endParaRPr lang="cs-CZ"/>
          </a:p>
        </p:txBody>
      </p:sp>
      <p:sp>
        <p:nvSpPr>
          <p:cNvPr id="17" name="Nadpis 16"/>
          <p:cNvSpPr>
            <a:spLocks noGrp="1"/>
          </p:cNvSpPr>
          <p:nvPr>
            <p:ph type="title"/>
          </p:nvPr>
        </p:nvSpPr>
        <p:spPr>
          <a:xfrm>
            <a:off x="381000" y="4993760"/>
            <a:ext cx="5867400" cy="522288"/>
          </a:xfrm>
        </p:spPr>
        <p:txBody>
          <a:bodyPr anchor="ctr"/>
          <a:lstStyle>
            <a:lvl1pPr algn="l">
              <a:buNone/>
              <a:defRPr sz="2000" b="1"/>
            </a:lvl1pPr>
          </a:lstStyle>
          <a:p>
            <a:r>
              <a:rPr kumimoji="0" lang="cs-CZ" smtClean="0"/>
              <a:t>Kliknutím lze upravit styl.</a:t>
            </a:r>
            <a:endParaRPr kumimoji="0" lang="en-US"/>
          </a:p>
        </p:txBody>
      </p:sp>
      <p:sp>
        <p:nvSpPr>
          <p:cNvPr id="26" name="Zástupný symbol pro text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eaLnBrk="1" latinLnBrk="0" hangingPunct="1"/>
            <a:r>
              <a:rPr kumimoji="0" lang="cs-CZ" smtClean="0"/>
              <a:t>Kliknutím lze upravit styly předlohy textu.</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Přímá spojnice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8" name="Zástupný symbol pro text 7"/>
          <p:cNvSpPr>
            <a:spLocks noGrp="1"/>
          </p:cNvSpPr>
          <p:nvPr>
            <p:ph type="body" idx="1"/>
          </p:nvPr>
        </p:nvSpPr>
        <p:spPr>
          <a:xfrm>
            <a:off x="304800" y="1554162"/>
            <a:ext cx="8686800" cy="4525963"/>
          </a:xfrm>
          <a:prstGeom prst="rect">
            <a:avLst/>
          </a:prstGeom>
        </p:spPr>
        <p:txBody>
          <a:bodyPr vert="horz">
            <a:normAutofit/>
          </a:bodyPr>
          <a:lstStyle/>
          <a:p>
            <a:pPr lvl="0" eaLnBrk="1" latinLnBrk="0" hangingPunct="1"/>
            <a:r>
              <a:rPr kumimoji="0" lang="cs-CZ" smtClean="0"/>
              <a:t>Kliknutím lze upravit styly předlohy textu.</a:t>
            </a:r>
          </a:p>
          <a:p>
            <a:pPr lvl="1" eaLnBrk="1" latinLnBrk="0" hangingPunct="1"/>
            <a:r>
              <a:rPr kumimoji="0" lang="cs-CZ" smtClean="0"/>
              <a:t>Druhá úroveň</a:t>
            </a:r>
          </a:p>
          <a:p>
            <a:pPr lvl="2" eaLnBrk="1" latinLnBrk="0" hangingPunct="1"/>
            <a:r>
              <a:rPr kumimoji="0" lang="cs-CZ" smtClean="0"/>
              <a:t>Třetí úroveň</a:t>
            </a:r>
          </a:p>
          <a:p>
            <a:pPr lvl="3" eaLnBrk="1" latinLnBrk="0" hangingPunct="1"/>
            <a:r>
              <a:rPr kumimoji="0" lang="cs-CZ" smtClean="0"/>
              <a:t>Čtvrtá úroveň</a:t>
            </a:r>
          </a:p>
          <a:p>
            <a:pPr lvl="4" eaLnBrk="1" latinLnBrk="0" hangingPunct="1"/>
            <a:r>
              <a:rPr kumimoji="0" lang="cs-CZ" smtClean="0"/>
              <a:t>Pátá úroveň</a:t>
            </a:r>
            <a:endParaRPr kumimoji="0" lang="en-US"/>
          </a:p>
        </p:txBody>
      </p:sp>
      <p:sp>
        <p:nvSpPr>
          <p:cNvPr id="11" name="Zástupný symbol pro datum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defRPr>
            </a:lvl1pPr>
          </a:lstStyle>
          <a:p>
            <a:fld id="{DCC3FF2D-DA3C-4DD0-B6B4-BAE0F7EF2B6E}" type="datetimeFigureOut">
              <a:rPr lang="cs-CZ" smtClean="0"/>
              <a:t>7.10.2014</a:t>
            </a:fld>
            <a:endParaRPr lang="cs-CZ"/>
          </a:p>
        </p:txBody>
      </p:sp>
      <p:sp>
        <p:nvSpPr>
          <p:cNvPr id="28" name="Zástupný symbol pro zápatí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defRPr>
            </a:lvl1pPr>
          </a:lstStyle>
          <a:p>
            <a:endParaRPr lang="cs-CZ"/>
          </a:p>
        </p:txBody>
      </p:sp>
      <p:sp>
        <p:nvSpPr>
          <p:cNvPr id="5" name="Zástupný symbol pro číslo snímku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defRPr>
            </a:lvl1pPr>
          </a:lstStyle>
          <a:p>
            <a:fld id="{F364D2CD-B326-41CA-9D6C-E3C9601A17B4}" type="slidenum">
              <a:rPr lang="cs-CZ" smtClean="0"/>
              <a:t>‹#›</a:t>
            </a:fld>
            <a:endParaRPr lang="cs-CZ"/>
          </a:p>
        </p:txBody>
      </p:sp>
      <p:sp>
        <p:nvSpPr>
          <p:cNvPr id="10" name="Zástupný symbol pro nadpis 9"/>
          <p:cNvSpPr>
            <a:spLocks noGrp="1"/>
          </p:cNvSpPr>
          <p:nvPr>
            <p:ph type="title"/>
          </p:nvPr>
        </p:nvSpPr>
        <p:spPr>
          <a:xfrm>
            <a:off x="304800" y="457200"/>
            <a:ext cx="8686800" cy="838200"/>
          </a:xfrm>
          <a:prstGeom prst="rect">
            <a:avLst/>
          </a:prstGeom>
        </p:spPr>
        <p:txBody>
          <a:bodyPr vert="horz" anchor="ctr">
            <a:normAutofit/>
          </a:bodyPr>
          <a:lstStyle/>
          <a:p>
            <a:r>
              <a:rPr kumimoji="0" lang="cs-CZ" smtClean="0"/>
              <a:t>Kliknutím lze upravit styl.</a:t>
            </a:r>
            <a:endParaRPr kumimoji="0" lang="en-US"/>
          </a:p>
        </p:txBody>
      </p:sp>
      <p:sp>
        <p:nvSpPr>
          <p:cNvPr id="9" name="Přímá spojnice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Přímá spojnice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600" kern="1200" cap="all" baseline="0">
          <a:solidFill>
            <a:schemeClr val="tx2"/>
          </a:solidFill>
          <a:effectLst>
            <a:reflection blurRad="12700" stA="48000" endA="300" endPos="55000" dir="5400000" sy="-90000" algn="bl" rotWithShape="0"/>
          </a:effectLst>
          <a:latin typeface="+mj-lt"/>
          <a:ea typeface="+mj-ea"/>
          <a:cs typeface="+mj-cs"/>
        </a:defRPr>
      </a:lvl1pPr>
    </p:titleStyle>
    <p:bodyStyle>
      <a:lvl1pPr marL="342900" indent="-342900" algn="l" rtl="0" eaLnBrk="1" latinLnBrk="0" hangingPunct="1">
        <a:spcBef>
          <a:spcPct val="20000"/>
        </a:spcBef>
        <a:buClr>
          <a:schemeClr val="accent1"/>
        </a:buClr>
        <a:buSzPct val="70000"/>
        <a:buFont typeface="Wingdings 2"/>
        <a:buChar char=""/>
        <a:defRPr kumimoji="0" sz="3200" kern="1200">
          <a:solidFill>
            <a:schemeClr val="tx2"/>
          </a:solidFill>
          <a:latin typeface="+mn-lt"/>
          <a:ea typeface="+mn-ea"/>
          <a:cs typeface="+mn-cs"/>
        </a:defRPr>
      </a:lvl1pPr>
      <a:lvl2pPr marL="742950" indent="-285750" algn="l" rtl="0" eaLnBrk="1" latinLnBrk="0" hangingPunct="1">
        <a:spcBef>
          <a:spcPct val="20000"/>
        </a:spcBef>
        <a:buClr>
          <a:schemeClr val="accent1"/>
        </a:buClr>
        <a:buSzPct val="70000"/>
        <a:buFont typeface="Wingdings 2"/>
        <a:buChar char=""/>
        <a:defRPr kumimoji="0" sz="2800" kern="1200">
          <a:solidFill>
            <a:schemeClr val="tx2"/>
          </a:solidFill>
          <a:latin typeface="+mn-lt"/>
          <a:ea typeface="+mn-ea"/>
          <a:cs typeface="+mn-cs"/>
        </a:defRPr>
      </a:lvl2pPr>
      <a:lvl3pPr marL="1143000" indent="-228600" algn="l" rtl="0" eaLnBrk="1" latinLnBrk="0" hangingPunct="1">
        <a:spcBef>
          <a:spcPct val="20000"/>
        </a:spcBef>
        <a:buClr>
          <a:schemeClr val="accent1"/>
        </a:buClr>
        <a:buSzPct val="70000"/>
        <a:buFont typeface="Wingdings 2"/>
        <a:buChar char=""/>
        <a:defRPr kumimoji="0" sz="2400" kern="1200">
          <a:solidFill>
            <a:schemeClr val="tx2"/>
          </a:solidFill>
          <a:latin typeface="+mn-lt"/>
          <a:ea typeface="+mn-ea"/>
          <a:cs typeface="+mn-cs"/>
        </a:defRPr>
      </a:lvl3pPr>
      <a:lvl4pPr marL="1600200" indent="-228600" algn="l" rtl="0" eaLnBrk="1" latinLnBrk="0" hangingPunct="1">
        <a:spcBef>
          <a:spcPct val="20000"/>
        </a:spcBef>
        <a:buClr>
          <a:schemeClr val="accent1"/>
        </a:buClr>
        <a:buSzPct val="70000"/>
        <a:buFont typeface="Wingdings 2"/>
        <a:buChar char=""/>
        <a:defRPr kumimoji="0" sz="2000" kern="1200">
          <a:solidFill>
            <a:schemeClr val="tx2"/>
          </a:solidFill>
          <a:latin typeface="+mn-lt"/>
          <a:ea typeface="+mn-ea"/>
          <a:cs typeface="+mn-cs"/>
        </a:defRPr>
      </a:lvl4pPr>
      <a:lvl5pPr marL="20574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Personální </a:t>
            </a:r>
            <a:r>
              <a:rPr lang="cs-CZ" dirty="0" smtClean="0"/>
              <a:t>politika a pracovní právo ve zdravotnictví</a:t>
            </a:r>
            <a:endParaRPr lang="cs-CZ" dirty="0"/>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405211504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dirty="0"/>
              <a:t>Smlouva musí obsahovat</a:t>
            </a:r>
            <a:br>
              <a:rPr lang="cs-CZ" dirty="0"/>
            </a:b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2618434104"/>
              </p:ext>
            </p:extLst>
          </p:nvPr>
        </p:nvGraphicFramePr>
        <p:xfrm>
          <a:off x="304800" y="1554162"/>
          <a:ext cx="86868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93960873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a:p>
        </p:txBody>
      </p:sp>
      <p:sp>
        <p:nvSpPr>
          <p:cNvPr id="3" name="Zástupný symbol pro obsah 2"/>
          <p:cNvSpPr>
            <a:spLocks noGrp="1"/>
          </p:cNvSpPr>
          <p:nvPr>
            <p:ph idx="1"/>
          </p:nvPr>
        </p:nvSpPr>
        <p:spPr/>
        <p:txBody>
          <a:bodyPr/>
          <a:lstStyle/>
          <a:p>
            <a:r>
              <a:rPr lang="cs-CZ" dirty="0"/>
              <a:t>2) Pracovní smlouva </a:t>
            </a:r>
            <a:r>
              <a:rPr lang="cs-CZ" sz="6600" dirty="0"/>
              <a:t>musí</a:t>
            </a:r>
            <a:r>
              <a:rPr lang="cs-CZ" dirty="0"/>
              <a:t> být uzavřena </a:t>
            </a:r>
            <a:r>
              <a:rPr lang="cs-CZ" sz="6600" dirty="0"/>
              <a:t>písemně</a:t>
            </a:r>
            <a:endParaRPr lang="cs-CZ" dirty="0"/>
          </a:p>
        </p:txBody>
      </p:sp>
      <p:sp>
        <p:nvSpPr>
          <p:cNvPr id="5" name="Obdélník 4"/>
          <p:cNvSpPr/>
          <p:nvPr/>
        </p:nvSpPr>
        <p:spPr>
          <a:xfrm>
            <a:off x="683568" y="2132857"/>
            <a:ext cx="6174432" cy="369332"/>
          </a:xfrm>
          <a:prstGeom prst="rect">
            <a:avLst/>
          </a:prstGeom>
        </p:spPr>
        <p:txBody>
          <a:bodyPr wrap="square">
            <a:spAutoFit/>
          </a:bodyPr>
          <a:lstStyle/>
          <a:p>
            <a:pPr algn="ctr"/>
            <a:r>
              <a:rPr lang="cs-CZ" dirty="0" smtClean="0"/>
              <a:t>(.</a:t>
            </a:r>
            <a:endParaRPr lang="cs-CZ" dirty="0"/>
          </a:p>
        </p:txBody>
      </p:sp>
    </p:spTree>
    <p:extLst>
      <p:ext uri="{BB962C8B-B14F-4D97-AF65-F5344CB8AC3E}">
        <p14:creationId xmlns:p14="http://schemas.microsoft.com/office/powerpoint/2010/main" val="368820835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smtClean="0"/>
              <a:t>Zkušební doba</a:t>
            </a:r>
            <a:endParaRPr lang="cs-CZ" dirty="0"/>
          </a:p>
        </p:txBody>
      </p:sp>
      <p:sp>
        <p:nvSpPr>
          <p:cNvPr id="3" name="Zástupný symbol pro obsah 2"/>
          <p:cNvSpPr>
            <a:spLocks noGrp="1"/>
          </p:cNvSpPr>
          <p:nvPr>
            <p:ph idx="1"/>
          </p:nvPr>
        </p:nvSpPr>
        <p:spPr/>
        <p:txBody>
          <a:bodyPr/>
          <a:lstStyle/>
          <a:p>
            <a:pPr marL="0" indent="0">
              <a:buNone/>
            </a:pPr>
            <a:r>
              <a:rPr lang="cs-CZ" dirty="0" smtClean="0"/>
              <a:t>Může a nemusí být sjednána</a:t>
            </a:r>
            <a:endParaRPr lang="cs-CZ" dirty="0"/>
          </a:p>
          <a:p>
            <a:r>
              <a:rPr lang="cs-CZ" dirty="0"/>
              <a:t> 3 měsíce </a:t>
            </a:r>
          </a:p>
          <a:p>
            <a:r>
              <a:rPr lang="cs-CZ" dirty="0" smtClean="0"/>
              <a:t>6 </a:t>
            </a:r>
            <a:r>
              <a:rPr lang="cs-CZ" dirty="0"/>
              <a:t>měsíců </a:t>
            </a:r>
            <a:r>
              <a:rPr lang="cs-CZ" dirty="0" smtClean="0"/>
              <a:t>u </a:t>
            </a:r>
            <a:r>
              <a:rPr lang="cs-CZ" dirty="0"/>
              <a:t>vedoucího zaměstnance.</a:t>
            </a:r>
          </a:p>
          <a:p>
            <a:endParaRPr lang="cs-CZ" dirty="0"/>
          </a:p>
        </p:txBody>
      </p:sp>
    </p:spTree>
    <p:extLst>
      <p:ext uri="{BB962C8B-B14F-4D97-AF65-F5344CB8AC3E}">
        <p14:creationId xmlns:p14="http://schemas.microsoft.com/office/powerpoint/2010/main" val="35962229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Doba pracovního poměru</a:t>
            </a:r>
            <a:endParaRPr lang="cs-CZ" dirty="0"/>
          </a:p>
        </p:txBody>
      </p:sp>
      <p:sp>
        <p:nvSpPr>
          <p:cNvPr id="3" name="Zástupný symbol pro obsah 2"/>
          <p:cNvSpPr>
            <a:spLocks noGrp="1"/>
          </p:cNvSpPr>
          <p:nvPr>
            <p:ph idx="1"/>
          </p:nvPr>
        </p:nvSpPr>
        <p:spPr/>
        <p:txBody>
          <a:bodyPr/>
          <a:lstStyle/>
          <a:p>
            <a:r>
              <a:rPr lang="cs-CZ" dirty="0" smtClean="0"/>
              <a:t>Určitá</a:t>
            </a:r>
          </a:p>
          <a:p>
            <a:pPr lvl="1"/>
            <a:r>
              <a:rPr lang="cs-CZ" dirty="0" smtClean="0"/>
              <a:t>Max 3 roky</a:t>
            </a:r>
          </a:p>
          <a:p>
            <a:pPr lvl="1"/>
            <a:r>
              <a:rPr lang="cs-CZ" dirty="0" smtClean="0"/>
              <a:t>Max 3x prodloužit</a:t>
            </a:r>
          </a:p>
          <a:p>
            <a:r>
              <a:rPr lang="cs-CZ" dirty="0" smtClean="0"/>
              <a:t>Neurčitá</a:t>
            </a:r>
          </a:p>
          <a:p>
            <a:pPr lvl="1"/>
            <a:r>
              <a:rPr lang="cs-CZ" dirty="0" smtClean="0"/>
              <a:t>Lze zrušit pouze </a:t>
            </a:r>
            <a:r>
              <a:rPr lang="cs-CZ" dirty="0" err="1" smtClean="0"/>
              <a:t>výpověďí</a:t>
            </a:r>
            <a:endParaRPr lang="cs-CZ" dirty="0"/>
          </a:p>
        </p:txBody>
      </p:sp>
    </p:spTree>
    <p:extLst>
      <p:ext uri="{BB962C8B-B14F-4D97-AF65-F5344CB8AC3E}">
        <p14:creationId xmlns:p14="http://schemas.microsoft.com/office/powerpoint/2010/main" val="140056989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Alternativy</a:t>
            </a:r>
            <a:endParaRPr lang="cs-CZ" dirty="0"/>
          </a:p>
        </p:txBody>
      </p:sp>
      <p:sp>
        <p:nvSpPr>
          <p:cNvPr id="3" name="Zástupný symbol pro obsah 2"/>
          <p:cNvSpPr>
            <a:spLocks noGrp="1"/>
          </p:cNvSpPr>
          <p:nvPr>
            <p:ph idx="1"/>
          </p:nvPr>
        </p:nvSpPr>
        <p:spPr/>
        <p:txBody>
          <a:bodyPr/>
          <a:lstStyle/>
          <a:p>
            <a:r>
              <a:rPr lang="cs-CZ" dirty="0" smtClean="0"/>
              <a:t>Dohoda o pracovní činnosti</a:t>
            </a:r>
          </a:p>
          <a:p>
            <a:r>
              <a:rPr lang="cs-CZ" dirty="0" smtClean="0"/>
              <a:t>Dohoda o provedení práce</a:t>
            </a:r>
          </a:p>
          <a:p>
            <a:r>
              <a:rPr lang="cs-CZ" dirty="0" smtClean="0"/>
              <a:t>Agenturní zaměstnávání</a:t>
            </a:r>
            <a:endParaRPr lang="cs-CZ" dirty="0"/>
          </a:p>
        </p:txBody>
      </p:sp>
    </p:spTree>
    <p:extLst>
      <p:ext uri="{BB962C8B-B14F-4D97-AF65-F5344CB8AC3E}">
        <p14:creationId xmlns:p14="http://schemas.microsoft.com/office/powerpoint/2010/main" val="242838737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Obsah pracovního poměru</a:t>
            </a:r>
            <a:endParaRPr lang="cs-CZ" dirty="0"/>
          </a:p>
        </p:txBody>
      </p:sp>
      <p:sp>
        <p:nvSpPr>
          <p:cNvPr id="4" name="Zástupný symbol pro text 3"/>
          <p:cNvSpPr>
            <a:spLocks noGrp="1"/>
          </p:cNvSpPr>
          <p:nvPr>
            <p:ph type="body" idx="1"/>
          </p:nvPr>
        </p:nvSpPr>
        <p:spPr/>
        <p:txBody>
          <a:bodyPr/>
          <a:lstStyle/>
          <a:p>
            <a:r>
              <a:rPr lang="cs-CZ" dirty="0" smtClean="0"/>
              <a:t>Zaměstnanec</a:t>
            </a:r>
            <a:endParaRPr lang="cs-CZ" dirty="0"/>
          </a:p>
        </p:txBody>
      </p:sp>
      <p:sp>
        <p:nvSpPr>
          <p:cNvPr id="6" name="Zástupný symbol pro text 5"/>
          <p:cNvSpPr>
            <a:spLocks noGrp="1"/>
          </p:cNvSpPr>
          <p:nvPr>
            <p:ph type="body" sz="half" idx="3"/>
          </p:nvPr>
        </p:nvSpPr>
        <p:spPr/>
        <p:txBody>
          <a:bodyPr/>
          <a:lstStyle/>
          <a:p>
            <a:r>
              <a:rPr lang="cs-CZ" dirty="0" smtClean="0"/>
              <a:t>Zaměstnavatel</a:t>
            </a:r>
            <a:endParaRPr lang="cs-CZ" dirty="0"/>
          </a:p>
        </p:txBody>
      </p:sp>
      <p:sp>
        <p:nvSpPr>
          <p:cNvPr id="5" name="Zástupný symbol pro obsah 4"/>
          <p:cNvSpPr>
            <a:spLocks noGrp="1"/>
          </p:cNvSpPr>
          <p:nvPr>
            <p:ph sz="quarter" idx="2"/>
          </p:nvPr>
        </p:nvSpPr>
        <p:spPr/>
        <p:txBody>
          <a:bodyPr/>
          <a:lstStyle/>
          <a:p>
            <a:r>
              <a:rPr lang="cs-CZ" dirty="0"/>
              <a:t>zaměstnanec povinen podle pokynů zaměstnavatele konat osobně práce podle pracovní smlouvy </a:t>
            </a:r>
            <a:endParaRPr lang="cs-CZ" dirty="0" smtClean="0"/>
          </a:p>
          <a:p>
            <a:r>
              <a:rPr lang="cs-CZ" dirty="0" smtClean="0"/>
              <a:t>v </a:t>
            </a:r>
            <a:r>
              <a:rPr lang="cs-CZ" dirty="0"/>
              <a:t>rozvržené týdenní pracovní době a dodržovat povinnosti, které mu vyplývají z pracovního poměru</a:t>
            </a:r>
          </a:p>
        </p:txBody>
      </p:sp>
      <p:sp>
        <p:nvSpPr>
          <p:cNvPr id="7" name="Zástupný symbol pro obsah 6"/>
          <p:cNvSpPr>
            <a:spLocks noGrp="1"/>
          </p:cNvSpPr>
          <p:nvPr>
            <p:ph sz="quarter" idx="4"/>
          </p:nvPr>
        </p:nvSpPr>
        <p:spPr/>
        <p:txBody>
          <a:bodyPr>
            <a:normAutofit/>
          </a:bodyPr>
          <a:lstStyle/>
          <a:p>
            <a:pPr marL="0" indent="0">
              <a:buNone/>
            </a:pPr>
            <a:r>
              <a:rPr lang="cs-CZ" dirty="0"/>
              <a:t>přidělovat zaměstnanci práci podle pracovní smlouvy, </a:t>
            </a:r>
            <a:endParaRPr lang="cs-CZ" dirty="0" smtClean="0"/>
          </a:p>
          <a:p>
            <a:pPr marL="0" indent="0">
              <a:buNone/>
            </a:pPr>
            <a:r>
              <a:rPr lang="cs-CZ" dirty="0" smtClean="0"/>
              <a:t>platit </a:t>
            </a:r>
            <a:r>
              <a:rPr lang="cs-CZ" dirty="0"/>
              <a:t>mu za vykonanou práci mzdu nebo plat, </a:t>
            </a:r>
            <a:endParaRPr lang="cs-CZ" dirty="0" smtClean="0"/>
          </a:p>
          <a:p>
            <a:pPr marL="0" indent="0">
              <a:buNone/>
            </a:pPr>
            <a:r>
              <a:rPr lang="cs-CZ" dirty="0" smtClean="0"/>
              <a:t>vytvářet </a:t>
            </a:r>
            <a:r>
              <a:rPr lang="cs-CZ" dirty="0"/>
              <a:t>podmínky pro plnění jeho pracovních úkolů a dodržovat ostatní pracovní podmínky stanovené právními předpisy, smlouvou nebo stanovené vnitřním předpisem,</a:t>
            </a:r>
          </a:p>
        </p:txBody>
      </p:sp>
    </p:spTree>
    <p:extLst>
      <p:ext uri="{BB962C8B-B14F-4D97-AF65-F5344CB8AC3E}">
        <p14:creationId xmlns:p14="http://schemas.microsoft.com/office/powerpoint/2010/main" val="413097298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Nadpis 6"/>
          <p:cNvSpPr>
            <a:spLocks noGrp="1"/>
          </p:cNvSpPr>
          <p:nvPr>
            <p:ph type="title"/>
          </p:nvPr>
        </p:nvSpPr>
        <p:spPr/>
        <p:txBody>
          <a:bodyPr/>
          <a:lstStyle/>
          <a:p>
            <a:r>
              <a:rPr lang="cs-CZ" dirty="0" err="1" smtClean="0"/>
              <a:t>Švarcsystém</a:t>
            </a:r>
            <a:r>
              <a:rPr lang="cs-CZ" dirty="0" smtClean="0"/>
              <a:t> (?)</a:t>
            </a:r>
            <a:endParaRPr lang="cs-CZ" dirty="0"/>
          </a:p>
        </p:txBody>
      </p:sp>
      <p:graphicFrame>
        <p:nvGraphicFramePr>
          <p:cNvPr id="2" name="Zástupný symbol pro obsah 1"/>
          <p:cNvGraphicFramePr>
            <a:graphicFrameLocks noGrp="1"/>
          </p:cNvGraphicFramePr>
          <p:nvPr>
            <p:ph idx="1"/>
            <p:extLst>
              <p:ext uri="{D42A27DB-BD31-4B8C-83A1-F6EECF244321}">
                <p14:modId xmlns:p14="http://schemas.microsoft.com/office/powerpoint/2010/main" val="3491401068"/>
              </p:ext>
            </p:extLst>
          </p:nvPr>
        </p:nvGraphicFramePr>
        <p:xfrm>
          <a:off x="304800" y="1196752"/>
          <a:ext cx="8686800" cy="524341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3322056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ŠVARCSYSTÉM</a:t>
            </a:r>
            <a:endParaRPr lang="cs-CZ" dirty="0"/>
          </a:p>
        </p:txBody>
      </p:sp>
      <p:sp>
        <p:nvSpPr>
          <p:cNvPr id="3" name="Zástupný symbol pro obsah 2"/>
          <p:cNvSpPr>
            <a:spLocks noGrp="1"/>
          </p:cNvSpPr>
          <p:nvPr>
            <p:ph idx="1"/>
          </p:nvPr>
        </p:nvSpPr>
        <p:spPr/>
        <p:txBody>
          <a:bodyPr/>
          <a:lstStyle/>
          <a:p>
            <a:r>
              <a:rPr lang="cs-CZ" dirty="0"/>
              <a:t> Závislá práce musí být vykonávána za mzdu, plat nebo odměnu za práci, na náklady a odpovědnost zaměstnavatele, v pracovní době na pracovišti zaměstnavatele, popřípadě na jiném dohodnutém místě.</a:t>
            </a:r>
          </a:p>
          <a:p>
            <a:endParaRPr lang="cs-CZ" dirty="0"/>
          </a:p>
        </p:txBody>
      </p:sp>
    </p:spTree>
    <p:extLst>
      <p:ext uri="{BB962C8B-B14F-4D97-AF65-F5344CB8AC3E}">
        <p14:creationId xmlns:p14="http://schemas.microsoft.com/office/powerpoint/2010/main" val="177765556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text 4"/>
          <p:cNvSpPr>
            <a:spLocks noGrp="1"/>
          </p:cNvSpPr>
          <p:nvPr>
            <p:ph type="body" idx="1"/>
          </p:nvPr>
        </p:nvSpPr>
        <p:spPr/>
        <p:txBody>
          <a:bodyPr/>
          <a:lstStyle/>
          <a:p>
            <a:endParaRPr lang="cs-CZ"/>
          </a:p>
        </p:txBody>
      </p:sp>
      <p:sp>
        <p:nvSpPr>
          <p:cNvPr id="4" name="Nadpis 3"/>
          <p:cNvSpPr>
            <a:spLocks noGrp="1"/>
          </p:cNvSpPr>
          <p:nvPr>
            <p:ph type="title"/>
          </p:nvPr>
        </p:nvSpPr>
        <p:spPr/>
        <p:txBody>
          <a:bodyPr/>
          <a:lstStyle/>
          <a:p>
            <a:r>
              <a:rPr lang="cs-CZ" dirty="0" smtClean="0"/>
              <a:t>Řízení zaměstnanců</a:t>
            </a:r>
            <a:endParaRPr lang="cs-CZ" dirty="0"/>
          </a:p>
        </p:txBody>
      </p:sp>
    </p:spTree>
    <p:extLst>
      <p:ext uri="{BB962C8B-B14F-4D97-AF65-F5344CB8AC3E}">
        <p14:creationId xmlns:p14="http://schemas.microsoft.com/office/powerpoint/2010/main" val="67407130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Pokyny Zaměstnavatele</a:t>
            </a:r>
            <a:endParaRPr lang="cs-CZ" dirty="0"/>
          </a:p>
        </p:txBody>
      </p:sp>
      <p:sp>
        <p:nvSpPr>
          <p:cNvPr id="5" name="Zástupný symbol pro obsah 4"/>
          <p:cNvSpPr>
            <a:spLocks noGrp="1"/>
          </p:cNvSpPr>
          <p:nvPr>
            <p:ph idx="1"/>
          </p:nvPr>
        </p:nvSpPr>
        <p:spPr/>
        <p:txBody>
          <a:bodyPr/>
          <a:lstStyle/>
          <a:p>
            <a:r>
              <a:rPr lang="cs-CZ" dirty="0" smtClean="0"/>
              <a:t>Kdo reprezentuje zaměstnavatele? </a:t>
            </a:r>
          </a:p>
          <a:p>
            <a:r>
              <a:rPr lang="cs-CZ" dirty="0" smtClean="0"/>
              <a:t>Jednatel</a:t>
            </a:r>
          </a:p>
          <a:p>
            <a:r>
              <a:rPr lang="cs-CZ" dirty="0" smtClean="0"/>
              <a:t>Vedoucí (dle vnitřních předpisů)</a:t>
            </a:r>
          </a:p>
        </p:txBody>
      </p:sp>
    </p:spTree>
    <p:extLst>
      <p:ext uri="{BB962C8B-B14F-4D97-AF65-F5344CB8AC3E}">
        <p14:creationId xmlns:p14="http://schemas.microsoft.com/office/powerpoint/2010/main" val="189734012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Nadpis 1"/>
          <p:cNvSpPr>
            <a:spLocks noGrp="1"/>
          </p:cNvSpPr>
          <p:nvPr>
            <p:ph type="title"/>
          </p:nvPr>
        </p:nvSpPr>
        <p:spPr/>
        <p:txBody>
          <a:bodyPr/>
          <a:lstStyle/>
          <a:p>
            <a:pPr algn="l" eaLnBrk="1" hangingPunct="1"/>
            <a:r>
              <a:rPr lang="cs-CZ" altLang="cs-CZ" sz="3080" b="1" dirty="0"/>
              <a:t>Prameny pracovního práva</a:t>
            </a:r>
            <a:endParaRPr lang="cs-CZ" altLang="cs-CZ" sz="3080" dirty="0"/>
          </a:p>
        </p:txBody>
      </p:sp>
      <p:graphicFrame>
        <p:nvGraphicFramePr>
          <p:cNvPr id="2" name="Zástupný symbol pro obsah 1"/>
          <p:cNvGraphicFramePr>
            <a:graphicFrameLocks noGrp="1"/>
          </p:cNvGraphicFramePr>
          <p:nvPr>
            <p:ph idx="1"/>
            <p:extLst>
              <p:ext uri="{D42A27DB-BD31-4B8C-83A1-F6EECF244321}">
                <p14:modId xmlns:p14="http://schemas.microsoft.com/office/powerpoint/2010/main" val="1066342405"/>
              </p:ext>
            </p:extLst>
          </p:nvPr>
        </p:nvGraphicFramePr>
        <p:xfrm>
          <a:off x="304800" y="1554162"/>
          <a:ext cx="86868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6" name="Zástupný symbol pro číslo snímku 5"/>
          <p:cNvSpPr>
            <a:spLocks noGrp="1"/>
          </p:cNvSpPr>
          <p:nvPr>
            <p:ph type="sldNum" sz="quarter" idx="12"/>
          </p:nvPr>
        </p:nvSpPr>
        <p:spPr/>
        <p:txBody>
          <a:bodyPr/>
          <a:lstStyle/>
          <a:p>
            <a:fld id="{76F8AF46-4519-4FA4-873C-E2118F9ADCFA}" type="slidenum">
              <a:rPr lang="en-US" altLang="cs-CZ"/>
              <a:pPr/>
              <a:t>2</a:t>
            </a:fld>
            <a:endParaRPr lang="en-US" altLang="cs-CZ"/>
          </a:p>
        </p:txBody>
      </p:sp>
    </p:spTree>
    <p:extLst>
      <p:ext uri="{BB962C8B-B14F-4D97-AF65-F5344CB8AC3E}">
        <p14:creationId xmlns:p14="http://schemas.microsoft.com/office/powerpoint/2010/main" val="124601969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Vnitřní normy</a:t>
            </a:r>
            <a:endParaRPr lang="cs-CZ" dirty="0"/>
          </a:p>
        </p:txBody>
      </p:sp>
      <p:sp>
        <p:nvSpPr>
          <p:cNvPr id="3" name="Zástupný symbol pro obsah 2"/>
          <p:cNvSpPr>
            <a:spLocks noGrp="1"/>
          </p:cNvSpPr>
          <p:nvPr>
            <p:ph idx="1"/>
          </p:nvPr>
        </p:nvSpPr>
        <p:spPr/>
        <p:txBody>
          <a:bodyPr/>
          <a:lstStyle/>
          <a:p>
            <a:r>
              <a:rPr lang="cs-CZ" dirty="0" smtClean="0"/>
              <a:t>Normy předpokládané zákonem u veřejných zaměstnavatelů</a:t>
            </a:r>
          </a:p>
          <a:p>
            <a:r>
              <a:rPr lang="cs-CZ" dirty="0" smtClean="0"/>
              <a:t>Soukromý zaměstnavatel</a:t>
            </a:r>
          </a:p>
          <a:p>
            <a:pPr lvl="1"/>
            <a:r>
              <a:rPr lang="cs-CZ" dirty="0" smtClean="0"/>
              <a:t>Sjednaný ve smlouvě</a:t>
            </a:r>
          </a:p>
          <a:p>
            <a:pPr lvl="1"/>
            <a:r>
              <a:rPr lang="cs-CZ" dirty="0" smtClean="0"/>
              <a:t>Nebo forma písemného pokynu</a:t>
            </a:r>
          </a:p>
          <a:p>
            <a:pPr lvl="1"/>
            <a:endParaRPr lang="cs-CZ" dirty="0"/>
          </a:p>
        </p:txBody>
      </p:sp>
    </p:spTree>
    <p:extLst>
      <p:ext uri="{BB962C8B-B14F-4D97-AF65-F5344CB8AC3E}">
        <p14:creationId xmlns:p14="http://schemas.microsoft.com/office/powerpoint/2010/main" val="267306812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Vnitřní předpis</a:t>
            </a:r>
            <a:endParaRPr lang="cs-CZ" dirty="0"/>
          </a:p>
        </p:txBody>
      </p:sp>
      <p:sp>
        <p:nvSpPr>
          <p:cNvPr id="3" name="Zástupný symbol pro obsah 2"/>
          <p:cNvSpPr>
            <a:spLocks noGrp="1"/>
          </p:cNvSpPr>
          <p:nvPr>
            <p:ph idx="1"/>
          </p:nvPr>
        </p:nvSpPr>
        <p:spPr/>
        <p:txBody>
          <a:bodyPr>
            <a:normAutofit fontScale="70000" lnSpcReduction="20000"/>
          </a:bodyPr>
          <a:lstStyle/>
          <a:p>
            <a:r>
              <a:rPr lang="cs-CZ" dirty="0" smtClean="0"/>
              <a:t>Zakazuje </a:t>
            </a:r>
            <a:r>
              <a:rPr lang="cs-CZ" dirty="0"/>
              <a:t>se, aby vnitřní předpis ukládal zaměstnanci povinnosti nebo zkracoval jeho práva stanovená tímto zákonem. </a:t>
            </a:r>
          </a:p>
          <a:p>
            <a:r>
              <a:rPr lang="cs-CZ" dirty="0" smtClean="0"/>
              <a:t>Musí </a:t>
            </a:r>
            <a:r>
              <a:rPr lang="cs-CZ" dirty="0"/>
              <a:t>být vydán písemně, nesmí být v rozporu s právními předpisy ani být vydán se zpětnou účinností, jinak je zcela nebo v dotčené části neplatný. </a:t>
            </a:r>
            <a:r>
              <a:rPr lang="cs-CZ" dirty="0" smtClean="0"/>
              <a:t>Zpravidla </a:t>
            </a:r>
            <a:r>
              <a:rPr lang="cs-CZ" dirty="0"/>
              <a:t>na dobu určitou, nejméně však na dobu 1 roku; </a:t>
            </a:r>
            <a:endParaRPr lang="cs-CZ" dirty="0" smtClean="0"/>
          </a:p>
          <a:p>
            <a:r>
              <a:rPr lang="cs-CZ" dirty="0" smtClean="0"/>
              <a:t>Vnitřní </a:t>
            </a:r>
            <a:r>
              <a:rPr lang="cs-CZ" dirty="0"/>
              <a:t>předpis je závazný pro zaměstnavatele a pro všechny jeho zaměstnance. </a:t>
            </a:r>
            <a:endParaRPr lang="cs-CZ" dirty="0" smtClean="0"/>
          </a:p>
          <a:p>
            <a:r>
              <a:rPr lang="cs-CZ" dirty="0" smtClean="0"/>
              <a:t>Povinen </a:t>
            </a:r>
            <a:r>
              <a:rPr lang="cs-CZ" dirty="0"/>
              <a:t>zaměstnance seznámit s vydáním, změnou nebo zrušením vnitřního předpisu nejpozději do 15 dnů. Vnitřní předpis musí být všem zaměstnancům zaměstnavatele přístupný. Zaměstnavatel je povinen uschovat vnitřní předpis po dobu 10 let ode dne ukončení doby jeho platnosti</a:t>
            </a:r>
            <a:r>
              <a:rPr lang="cs-CZ" dirty="0" smtClean="0"/>
              <a:t>.</a:t>
            </a:r>
            <a:endParaRPr lang="cs-CZ" dirty="0"/>
          </a:p>
        </p:txBody>
      </p:sp>
    </p:spTree>
    <p:extLst>
      <p:ext uri="{BB962C8B-B14F-4D97-AF65-F5344CB8AC3E}">
        <p14:creationId xmlns:p14="http://schemas.microsoft.com/office/powerpoint/2010/main" val="361853529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Pracovní řád</a:t>
            </a:r>
            <a:endParaRPr lang="cs-CZ" dirty="0"/>
          </a:p>
        </p:txBody>
      </p:sp>
      <p:sp>
        <p:nvSpPr>
          <p:cNvPr id="3" name="Zástupný symbol pro obsah 2"/>
          <p:cNvSpPr>
            <a:spLocks noGrp="1"/>
          </p:cNvSpPr>
          <p:nvPr>
            <p:ph idx="1"/>
          </p:nvPr>
        </p:nvSpPr>
        <p:spPr/>
        <p:txBody>
          <a:bodyPr/>
          <a:lstStyle/>
          <a:p>
            <a:r>
              <a:rPr lang="cs-CZ" dirty="0" smtClean="0"/>
              <a:t>zvláštním </a:t>
            </a:r>
            <a:r>
              <a:rPr lang="cs-CZ" dirty="0"/>
              <a:t>druhem vnitřního předpisu; </a:t>
            </a:r>
            <a:endParaRPr lang="cs-CZ" dirty="0" smtClean="0"/>
          </a:p>
          <a:p>
            <a:r>
              <a:rPr lang="cs-CZ" dirty="0" smtClean="0"/>
              <a:t>rozvádí povinnosti </a:t>
            </a:r>
            <a:r>
              <a:rPr lang="cs-CZ" dirty="0"/>
              <a:t>zaměstnavatele a zaměstnance vyplývající z pracovněprávních vztahů.</a:t>
            </a:r>
          </a:p>
        </p:txBody>
      </p:sp>
    </p:spTree>
    <p:extLst>
      <p:ext uri="{BB962C8B-B14F-4D97-AF65-F5344CB8AC3E}">
        <p14:creationId xmlns:p14="http://schemas.microsoft.com/office/powerpoint/2010/main" val="167228330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Osobní spis</a:t>
            </a:r>
            <a:endParaRPr lang="cs-CZ" dirty="0"/>
          </a:p>
        </p:txBody>
      </p:sp>
      <p:sp>
        <p:nvSpPr>
          <p:cNvPr id="3" name="Zástupný symbol pro obsah 2"/>
          <p:cNvSpPr>
            <a:spLocks noGrp="1"/>
          </p:cNvSpPr>
          <p:nvPr>
            <p:ph idx="1"/>
          </p:nvPr>
        </p:nvSpPr>
        <p:spPr/>
        <p:txBody>
          <a:bodyPr/>
          <a:lstStyle/>
          <a:p>
            <a:r>
              <a:rPr lang="cs-CZ" dirty="0"/>
              <a:t>Zaměstnavatel je oprávněn vést osobní spis zaměstnance</a:t>
            </a:r>
            <a:r>
              <a:rPr lang="cs-CZ" dirty="0" smtClean="0"/>
              <a:t>.</a:t>
            </a:r>
          </a:p>
          <a:p>
            <a:r>
              <a:rPr lang="cs-CZ" dirty="0"/>
              <a:t> Zaměstnanec má právo nahlížet do svého osobního spisu, činit si z něho výpisky a pořizovat si stejnopisy dokladů v něm obsažených, a to na náklady zaměstnavatele.</a:t>
            </a:r>
          </a:p>
        </p:txBody>
      </p:sp>
    </p:spTree>
    <p:extLst>
      <p:ext uri="{BB962C8B-B14F-4D97-AF65-F5344CB8AC3E}">
        <p14:creationId xmlns:p14="http://schemas.microsoft.com/office/powerpoint/2010/main" val="228488756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Zástupný symbol pro text 5"/>
          <p:cNvSpPr>
            <a:spLocks noGrp="1"/>
          </p:cNvSpPr>
          <p:nvPr>
            <p:ph type="body" idx="1"/>
          </p:nvPr>
        </p:nvSpPr>
        <p:spPr/>
        <p:txBody>
          <a:bodyPr/>
          <a:lstStyle/>
          <a:p>
            <a:endParaRPr lang="cs-CZ"/>
          </a:p>
        </p:txBody>
      </p:sp>
      <p:sp>
        <p:nvSpPr>
          <p:cNvPr id="4" name="Nadpis 3"/>
          <p:cNvSpPr>
            <a:spLocks noGrp="1"/>
          </p:cNvSpPr>
          <p:nvPr>
            <p:ph type="title"/>
          </p:nvPr>
        </p:nvSpPr>
        <p:spPr/>
        <p:txBody>
          <a:bodyPr/>
          <a:lstStyle/>
          <a:p>
            <a:r>
              <a:rPr lang="cs-CZ" dirty="0" err="1" smtClean="0"/>
              <a:t>Time</a:t>
            </a:r>
            <a:r>
              <a:rPr lang="cs-CZ" dirty="0" smtClean="0"/>
              <a:t> management</a:t>
            </a:r>
            <a:endParaRPr lang="cs-CZ" dirty="0"/>
          </a:p>
        </p:txBody>
      </p:sp>
    </p:spTree>
    <p:extLst>
      <p:ext uri="{BB962C8B-B14F-4D97-AF65-F5344CB8AC3E}">
        <p14:creationId xmlns:p14="http://schemas.microsoft.com/office/powerpoint/2010/main" val="143716208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Pojmy</a:t>
            </a:r>
            <a:endParaRPr lang="cs-CZ" dirty="0"/>
          </a:p>
        </p:txBody>
      </p:sp>
      <p:sp>
        <p:nvSpPr>
          <p:cNvPr id="3" name="Zástupný symbol pro obsah 2"/>
          <p:cNvSpPr>
            <a:spLocks noGrp="1"/>
          </p:cNvSpPr>
          <p:nvPr>
            <p:ph idx="1"/>
          </p:nvPr>
        </p:nvSpPr>
        <p:spPr/>
        <p:txBody>
          <a:bodyPr/>
          <a:lstStyle/>
          <a:p>
            <a:r>
              <a:rPr lang="cs-CZ" dirty="0" smtClean="0"/>
              <a:t>Pracovní doba</a:t>
            </a:r>
          </a:p>
          <a:p>
            <a:r>
              <a:rPr lang="cs-CZ" dirty="0" smtClean="0"/>
              <a:t>Doba odpočinku</a:t>
            </a:r>
          </a:p>
          <a:p>
            <a:r>
              <a:rPr lang="cs-CZ" dirty="0" smtClean="0"/>
              <a:t>Práce přesčas</a:t>
            </a:r>
          </a:p>
          <a:p>
            <a:r>
              <a:rPr lang="cs-CZ" dirty="0" smtClean="0"/>
              <a:t>Směna </a:t>
            </a:r>
          </a:p>
          <a:p>
            <a:r>
              <a:rPr lang="cs-CZ" dirty="0"/>
              <a:t> pracovní pohotovostí </a:t>
            </a:r>
            <a:r>
              <a:rPr lang="cs-CZ" dirty="0" smtClean="0"/>
              <a:t>doba</a:t>
            </a:r>
          </a:p>
          <a:p>
            <a:r>
              <a:rPr lang="cs-CZ" dirty="0"/>
              <a:t> noční </a:t>
            </a:r>
            <a:r>
              <a:rPr lang="cs-CZ" dirty="0" smtClean="0"/>
              <a:t>práce</a:t>
            </a:r>
            <a:endParaRPr lang="cs-CZ" dirty="0"/>
          </a:p>
        </p:txBody>
      </p:sp>
    </p:spTree>
    <p:extLst>
      <p:ext uri="{BB962C8B-B14F-4D97-AF65-F5344CB8AC3E}">
        <p14:creationId xmlns:p14="http://schemas.microsoft.com/office/powerpoint/2010/main" val="379975209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Pracovní doba</a:t>
            </a:r>
            <a:endParaRPr lang="cs-CZ" dirty="0"/>
          </a:p>
        </p:txBody>
      </p:sp>
      <p:sp>
        <p:nvSpPr>
          <p:cNvPr id="3" name="Zástupný symbol pro obsah 2"/>
          <p:cNvSpPr>
            <a:spLocks noGrp="1"/>
          </p:cNvSpPr>
          <p:nvPr>
            <p:ph idx="1"/>
          </p:nvPr>
        </p:nvSpPr>
        <p:spPr/>
        <p:txBody>
          <a:bodyPr/>
          <a:lstStyle/>
          <a:p>
            <a:r>
              <a:rPr lang="cs-CZ" dirty="0" smtClean="0"/>
              <a:t>Kolik hodin týdně</a:t>
            </a:r>
          </a:p>
          <a:p>
            <a:r>
              <a:rPr lang="cs-CZ" dirty="0" smtClean="0"/>
              <a:t>Běžně 40 hodin</a:t>
            </a:r>
          </a:p>
          <a:p>
            <a:r>
              <a:rPr lang="cs-CZ" dirty="0" smtClean="0"/>
              <a:t>třísměnným </a:t>
            </a:r>
            <a:r>
              <a:rPr lang="cs-CZ" dirty="0"/>
              <a:t>a nepřetržitým pracovním režimem 37,5 hodiny týdně,</a:t>
            </a:r>
          </a:p>
          <a:p>
            <a:r>
              <a:rPr lang="cs-CZ" dirty="0" smtClean="0"/>
              <a:t>s </a:t>
            </a:r>
            <a:r>
              <a:rPr lang="cs-CZ" dirty="0"/>
              <a:t>dvousměnným pracovním režimem 38,75 hodiny týdně</a:t>
            </a:r>
            <a:r>
              <a:rPr lang="cs-CZ" dirty="0" smtClean="0"/>
              <a:t>.</a:t>
            </a:r>
          </a:p>
          <a:p>
            <a:r>
              <a:rPr lang="cs-CZ" dirty="0" smtClean="0"/>
              <a:t>Kratší musí být sjednána</a:t>
            </a:r>
          </a:p>
          <a:p>
            <a:r>
              <a:rPr lang="cs-CZ" dirty="0" smtClean="0"/>
              <a:t>Pružné rozvržení</a:t>
            </a:r>
            <a:endParaRPr lang="cs-CZ" dirty="0"/>
          </a:p>
          <a:p>
            <a:endParaRPr lang="cs-CZ" dirty="0"/>
          </a:p>
        </p:txBody>
      </p:sp>
    </p:spTree>
    <p:extLst>
      <p:ext uri="{BB962C8B-B14F-4D97-AF65-F5344CB8AC3E}">
        <p14:creationId xmlns:p14="http://schemas.microsoft.com/office/powerpoint/2010/main" val="30297627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Přestávka a doba odpočinku</a:t>
            </a:r>
            <a:endParaRPr lang="cs-CZ" dirty="0"/>
          </a:p>
        </p:txBody>
      </p:sp>
      <p:sp>
        <p:nvSpPr>
          <p:cNvPr id="3" name="Zástupný symbol pro obsah 2"/>
          <p:cNvSpPr>
            <a:spLocks noGrp="1"/>
          </p:cNvSpPr>
          <p:nvPr>
            <p:ph sz="half" idx="1"/>
          </p:nvPr>
        </p:nvSpPr>
        <p:spPr/>
        <p:txBody>
          <a:bodyPr/>
          <a:lstStyle/>
          <a:p>
            <a:r>
              <a:rPr lang="cs-CZ" dirty="0" smtClean="0"/>
              <a:t>Přestávka</a:t>
            </a:r>
          </a:p>
          <a:p>
            <a:r>
              <a:rPr lang="cs-CZ" dirty="0" smtClean="0"/>
              <a:t>v rámci směny </a:t>
            </a:r>
          </a:p>
          <a:p>
            <a:r>
              <a:rPr lang="cs-CZ" dirty="0"/>
              <a:t>nejdéle po 6 hodinách nepřetržité práce </a:t>
            </a:r>
            <a:r>
              <a:rPr lang="cs-CZ" dirty="0" smtClean="0"/>
              <a:t> </a:t>
            </a:r>
          </a:p>
          <a:p>
            <a:pPr marL="0" indent="0">
              <a:buNone/>
            </a:pPr>
            <a:r>
              <a:rPr lang="cs-CZ" dirty="0" smtClean="0"/>
              <a:t> </a:t>
            </a:r>
            <a:endParaRPr lang="cs-CZ" dirty="0"/>
          </a:p>
        </p:txBody>
      </p:sp>
      <p:sp>
        <p:nvSpPr>
          <p:cNvPr id="4" name="Zástupný symbol pro obsah 3"/>
          <p:cNvSpPr>
            <a:spLocks noGrp="1"/>
          </p:cNvSpPr>
          <p:nvPr>
            <p:ph sz="half" idx="2"/>
          </p:nvPr>
        </p:nvSpPr>
        <p:spPr/>
        <p:txBody>
          <a:bodyPr/>
          <a:lstStyle/>
          <a:p>
            <a:r>
              <a:rPr lang="cs-CZ" dirty="0" smtClean="0"/>
              <a:t>Doba odpočinku</a:t>
            </a:r>
          </a:p>
          <a:p>
            <a:r>
              <a:rPr lang="cs-CZ" dirty="0" smtClean="0"/>
              <a:t>Mezi 2 směnami</a:t>
            </a:r>
          </a:p>
          <a:p>
            <a:r>
              <a:rPr lang="cs-CZ" dirty="0" smtClean="0"/>
              <a:t>alespoň </a:t>
            </a:r>
            <a:r>
              <a:rPr lang="cs-CZ" dirty="0"/>
              <a:t>11 </a:t>
            </a:r>
            <a:r>
              <a:rPr lang="cs-CZ" dirty="0" smtClean="0"/>
              <a:t>hodin</a:t>
            </a:r>
          </a:p>
          <a:p>
            <a:r>
              <a:rPr lang="cs-CZ" dirty="0"/>
              <a:t>může být zkrácen až na 8 hodin během 24 hodin </a:t>
            </a:r>
            <a:endParaRPr lang="cs-CZ" dirty="0" smtClean="0"/>
          </a:p>
          <a:p>
            <a:r>
              <a:rPr lang="cs-CZ" dirty="0"/>
              <a:t>nepřetržitý odpočinek v týdnu v trvání alespoň 35 hodin.</a:t>
            </a:r>
          </a:p>
        </p:txBody>
      </p:sp>
    </p:spTree>
    <p:extLst>
      <p:ext uri="{BB962C8B-B14F-4D97-AF65-F5344CB8AC3E}">
        <p14:creationId xmlns:p14="http://schemas.microsoft.com/office/powerpoint/2010/main" val="189806805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Dny pracovního klidu</a:t>
            </a:r>
            <a:endParaRPr lang="cs-CZ" dirty="0"/>
          </a:p>
        </p:txBody>
      </p:sp>
      <p:sp>
        <p:nvSpPr>
          <p:cNvPr id="5" name="Zástupný symbol pro obsah 4"/>
          <p:cNvSpPr>
            <a:spLocks noGrp="1"/>
          </p:cNvSpPr>
          <p:nvPr>
            <p:ph idx="1"/>
          </p:nvPr>
        </p:nvSpPr>
        <p:spPr/>
        <p:txBody>
          <a:bodyPr/>
          <a:lstStyle/>
          <a:p>
            <a:r>
              <a:rPr lang="cs-CZ" dirty="0"/>
              <a:t>Práci ve dnech pracovního klidu může zaměstnavatel nařídit jen výjimečně</a:t>
            </a:r>
            <a:r>
              <a:rPr lang="cs-CZ" dirty="0" smtClean="0"/>
              <a:t>.</a:t>
            </a:r>
          </a:p>
          <a:p>
            <a:r>
              <a:rPr lang="cs-CZ" dirty="0" smtClean="0"/>
              <a:t>Neplatí u práce </a:t>
            </a:r>
            <a:r>
              <a:rPr lang="cs-CZ" dirty="0"/>
              <a:t>nutné se zřetelem na uspokojování životních, zdravotních, vzdělávacích, kulturních, tělovýchovných a sportovních potřeb obyvatelstva,</a:t>
            </a:r>
          </a:p>
        </p:txBody>
      </p:sp>
    </p:spTree>
    <p:extLst>
      <p:ext uri="{BB962C8B-B14F-4D97-AF65-F5344CB8AC3E}">
        <p14:creationId xmlns:p14="http://schemas.microsoft.com/office/powerpoint/2010/main" val="337096707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Práce přesčas</a:t>
            </a:r>
            <a:endParaRPr lang="cs-CZ" dirty="0"/>
          </a:p>
        </p:txBody>
      </p:sp>
      <p:sp>
        <p:nvSpPr>
          <p:cNvPr id="3" name="Zástupný symbol pro obsah 2"/>
          <p:cNvSpPr>
            <a:spLocks noGrp="1"/>
          </p:cNvSpPr>
          <p:nvPr>
            <p:ph idx="1"/>
          </p:nvPr>
        </p:nvSpPr>
        <p:spPr/>
        <p:txBody>
          <a:bodyPr/>
          <a:lstStyle/>
          <a:p>
            <a:r>
              <a:rPr lang="cs-CZ" dirty="0"/>
              <a:t>Práci přesčas je možné konat jen výjimečně.</a:t>
            </a:r>
          </a:p>
          <a:p>
            <a:r>
              <a:rPr lang="cs-CZ" dirty="0" smtClean="0"/>
              <a:t>Práci </a:t>
            </a:r>
            <a:r>
              <a:rPr lang="cs-CZ" dirty="0"/>
              <a:t>přesčas může zaměstnavatel zaměstnanci nařídit jen z vážných provozních důvodů, a to i na dobu nepřetržitého odpočinku mezi dvěma směnami</a:t>
            </a:r>
            <a:r>
              <a:rPr lang="cs-CZ" dirty="0" smtClean="0"/>
              <a:t>,</a:t>
            </a:r>
          </a:p>
          <a:p>
            <a:r>
              <a:rPr lang="cs-CZ" dirty="0"/>
              <a:t>Nařízená práce přesčas nesmí u zaměstnance činit více než 8 hodin v jednotlivých týdnech a 150 hodin v kalendářním roce.</a:t>
            </a:r>
          </a:p>
          <a:p>
            <a:endParaRPr lang="cs-CZ" dirty="0"/>
          </a:p>
        </p:txBody>
      </p:sp>
    </p:spTree>
    <p:extLst>
      <p:ext uri="{BB962C8B-B14F-4D97-AF65-F5344CB8AC3E}">
        <p14:creationId xmlns:p14="http://schemas.microsoft.com/office/powerpoint/2010/main" val="41020393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rtlCol="0">
            <a:normAutofit fontScale="90000"/>
          </a:bodyPr>
          <a:lstStyle/>
          <a:p>
            <a:pPr defTabSz="891737">
              <a:defRPr/>
            </a:pPr>
            <a:r>
              <a:rPr lang="cs-CZ" altLang="cs-CZ" sz="3080" b="1" dirty="0">
                <a:solidFill>
                  <a:srgbClr val="336619"/>
                </a:solidFill>
              </a:rPr>
              <a:t/>
            </a:r>
            <a:br>
              <a:rPr lang="cs-CZ" altLang="cs-CZ" sz="3080" b="1" dirty="0">
                <a:solidFill>
                  <a:srgbClr val="336619"/>
                </a:solidFill>
              </a:rPr>
            </a:br>
            <a:r>
              <a:rPr lang="cs-CZ" altLang="cs-CZ" sz="3422" b="1" dirty="0"/>
              <a:t>Prameny pracovního práva </a:t>
            </a:r>
            <a:r>
              <a:rPr lang="cs-CZ" altLang="cs-CZ" sz="2738" b="1" dirty="0">
                <a:solidFill>
                  <a:srgbClr val="336619"/>
                </a:solidFill>
              </a:rPr>
              <a:t/>
            </a:r>
            <a:br>
              <a:rPr lang="cs-CZ" altLang="cs-CZ" sz="2738" b="1" dirty="0">
                <a:solidFill>
                  <a:srgbClr val="336619"/>
                </a:solidFill>
              </a:rPr>
            </a:br>
            <a:endParaRPr lang="cs-CZ" sz="2738" dirty="0"/>
          </a:p>
        </p:txBody>
      </p:sp>
      <p:sp>
        <p:nvSpPr>
          <p:cNvPr id="3" name="Zástupný symbol pro obsah 2"/>
          <p:cNvSpPr>
            <a:spLocks noGrp="1"/>
          </p:cNvSpPr>
          <p:nvPr>
            <p:ph idx="1"/>
          </p:nvPr>
        </p:nvSpPr>
        <p:spPr/>
        <p:txBody>
          <a:bodyPr numCol="2" rtlCol="0">
            <a:normAutofit fontScale="70000" lnSpcReduction="20000"/>
          </a:bodyPr>
          <a:lstStyle/>
          <a:p>
            <a:pPr marL="334399" indent="-334399" defTabSz="891737">
              <a:spcAft>
                <a:spcPts val="513"/>
              </a:spcAft>
              <a:defRPr/>
            </a:pPr>
            <a:r>
              <a:rPr lang="cs-CZ" altLang="cs-CZ" sz="2800" dirty="0"/>
              <a:t>zák. č. 2/1991 Sb., o kolektivním vyjednávání</a:t>
            </a:r>
          </a:p>
          <a:p>
            <a:pPr marL="334399" indent="-334399" defTabSz="891737">
              <a:spcAft>
                <a:spcPts val="513"/>
              </a:spcAft>
              <a:defRPr/>
            </a:pPr>
            <a:r>
              <a:rPr lang="cs-CZ" altLang="cs-CZ" sz="2800" dirty="0"/>
              <a:t>zák. č.  101/2000 Sb., o ochraně osobních údajů a o změně</a:t>
            </a:r>
          </a:p>
          <a:p>
            <a:pPr marL="334399" indent="-334399" defTabSz="891737">
              <a:spcAft>
                <a:spcPts val="513"/>
              </a:spcAft>
              <a:defRPr/>
            </a:pPr>
            <a:r>
              <a:rPr lang="cs-CZ" altLang="cs-CZ" sz="2800" dirty="0"/>
              <a:t>zák. č. 95/2004 Sb., o podmínkách získávání a uznávání odborné způsobilosti a specializované způsobilosti k výkonu zdravotnického povolání lékaře, zubního lékaře a farmaceuta</a:t>
            </a:r>
          </a:p>
          <a:p>
            <a:pPr marL="334399" indent="-334399" defTabSz="891737">
              <a:spcAft>
                <a:spcPts val="513"/>
              </a:spcAft>
              <a:defRPr/>
            </a:pPr>
            <a:r>
              <a:rPr lang="cs-CZ" altLang="cs-CZ" sz="2800" dirty="0"/>
              <a:t>zák. č. 96/2004 Sb., zákon o nelékařských zdravotnických povoláních</a:t>
            </a:r>
          </a:p>
          <a:p>
            <a:pPr marL="334399" indent="-334399" defTabSz="891737">
              <a:spcAft>
                <a:spcPts val="513"/>
              </a:spcAft>
              <a:defRPr/>
            </a:pPr>
            <a:r>
              <a:rPr lang="cs-CZ" altLang="cs-CZ" sz="2567" dirty="0" smtClean="0"/>
              <a:t>zák</a:t>
            </a:r>
            <a:r>
              <a:rPr lang="cs-CZ" altLang="cs-CZ" sz="2567" dirty="0"/>
              <a:t>. </a:t>
            </a:r>
            <a:r>
              <a:rPr lang="cs-CZ" altLang="cs-CZ" sz="2567" dirty="0"/>
              <a:t>č. 435/2004 Sb., o zaměstnanosti</a:t>
            </a:r>
          </a:p>
          <a:p>
            <a:pPr marL="334399" indent="-334399" defTabSz="891737">
              <a:spcAft>
                <a:spcPts val="513"/>
              </a:spcAft>
              <a:defRPr/>
            </a:pPr>
            <a:r>
              <a:rPr lang="cs-CZ" altLang="cs-CZ" sz="2567" dirty="0"/>
              <a:t>zák. č. 251/2005 Sb., o inspekci práce </a:t>
            </a:r>
          </a:p>
          <a:p>
            <a:pPr marL="334399" indent="-334399" defTabSz="891737">
              <a:spcAft>
                <a:spcPts val="513"/>
              </a:spcAft>
              <a:defRPr/>
            </a:pPr>
            <a:r>
              <a:rPr lang="cs-CZ" altLang="cs-CZ" sz="2567" dirty="0"/>
              <a:t>zák. č. 179/2006 Sb., o ověřování a uznávání výsledků dalšího vzdělávání </a:t>
            </a:r>
          </a:p>
          <a:p>
            <a:pPr marL="334399" indent="-334399" defTabSz="891737">
              <a:spcAft>
                <a:spcPts val="513"/>
              </a:spcAft>
              <a:defRPr/>
            </a:pPr>
            <a:r>
              <a:rPr lang="cs-CZ" altLang="cs-CZ" sz="2567" dirty="0"/>
              <a:t>zák. č. 187/2006 Sb., o nemocenském pojištění</a:t>
            </a:r>
          </a:p>
          <a:p>
            <a:pPr marL="334399" indent="-334399" defTabSz="891737">
              <a:spcAft>
                <a:spcPts val="513"/>
              </a:spcAft>
              <a:defRPr/>
            </a:pPr>
            <a:r>
              <a:rPr lang="cs-CZ" altLang="cs-CZ" sz="2567" dirty="0"/>
              <a:t>zák. č. 309/2006 Sb., o zajištění dalších podmínek bezpečnosti a ochrany zdraví při práci </a:t>
            </a:r>
          </a:p>
          <a:p>
            <a:pPr marL="334399" indent="-334399" defTabSz="891737">
              <a:spcAft>
                <a:spcPts val="513"/>
              </a:spcAft>
              <a:defRPr/>
            </a:pPr>
            <a:r>
              <a:rPr lang="cs-CZ" altLang="cs-CZ" sz="2567" dirty="0"/>
              <a:t>zák. č. 198/2009 Sb., o rovném zacházení a o právních prostředcích ochrany před diskriminací a o změně některých zákonů (antidiskriminační zákon)</a:t>
            </a:r>
          </a:p>
          <a:p>
            <a:pPr marL="334399" indent="-334399" defTabSz="891737">
              <a:spcAft>
                <a:spcPts val="513"/>
              </a:spcAft>
              <a:defRPr/>
            </a:pPr>
            <a:r>
              <a:rPr lang="cs-CZ" altLang="cs-CZ" sz="2567" dirty="0"/>
              <a:t>….a další zákony a prováděcí předpisy</a:t>
            </a:r>
          </a:p>
          <a:p>
            <a:pPr marL="0" indent="0" defTabSz="891737">
              <a:buNone/>
              <a:defRPr/>
            </a:pPr>
            <a:endParaRPr lang="cs-CZ" dirty="0" smtClean="0"/>
          </a:p>
        </p:txBody>
      </p:sp>
      <p:sp>
        <p:nvSpPr>
          <p:cNvPr id="6" name="Zástupný symbol pro číslo snímku 5"/>
          <p:cNvSpPr>
            <a:spLocks noGrp="1"/>
          </p:cNvSpPr>
          <p:nvPr>
            <p:ph type="sldNum" sz="quarter" idx="12"/>
          </p:nvPr>
        </p:nvSpPr>
        <p:spPr/>
        <p:txBody>
          <a:bodyPr/>
          <a:lstStyle/>
          <a:p>
            <a:fld id="{17423149-CF90-4B72-A393-3812F8A716CF}" type="slidenum">
              <a:rPr lang="en-US" altLang="cs-CZ"/>
              <a:pPr/>
              <a:t>3</a:t>
            </a:fld>
            <a:endParaRPr lang="en-US" altLang="cs-CZ"/>
          </a:p>
        </p:txBody>
      </p:sp>
    </p:spTree>
    <p:extLst>
      <p:ext uri="{BB962C8B-B14F-4D97-AF65-F5344CB8AC3E}">
        <p14:creationId xmlns:p14="http://schemas.microsoft.com/office/powerpoint/2010/main" val="3761199374"/>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PřesČasy</a:t>
            </a:r>
            <a:r>
              <a:rPr lang="cs-CZ" dirty="0" smtClean="0"/>
              <a:t> ve zdravotnictví</a:t>
            </a:r>
            <a:endParaRPr lang="cs-CZ" dirty="0"/>
          </a:p>
        </p:txBody>
      </p:sp>
      <p:sp>
        <p:nvSpPr>
          <p:cNvPr id="3" name="Zástupný symbol pro obsah 2"/>
          <p:cNvSpPr>
            <a:spLocks noGrp="1"/>
          </p:cNvSpPr>
          <p:nvPr>
            <p:ph idx="1"/>
          </p:nvPr>
        </p:nvSpPr>
        <p:spPr/>
        <p:txBody>
          <a:bodyPr/>
          <a:lstStyle/>
          <a:p>
            <a:r>
              <a:rPr lang="cs-CZ" dirty="0"/>
              <a:t>Další dohodnutá práce přesčas zaměstnanců ve zdravotnictví nesmí přesáhnout v průměru 8 hodin týdně, a v případě zaměstnanců poskytovatele zdravotnické záchranné služby v průměru 12 hodin týdně, v období, které může činit nejvýše 26 týdnů po sobě jdoucích; jen kolektivní smlouva může toto období vymezit na nejvýše 52 týdnů po sobě jdoucích.</a:t>
            </a:r>
          </a:p>
        </p:txBody>
      </p:sp>
    </p:spTree>
    <p:extLst>
      <p:ext uri="{BB962C8B-B14F-4D97-AF65-F5344CB8AC3E}">
        <p14:creationId xmlns:p14="http://schemas.microsoft.com/office/powerpoint/2010/main" val="128718685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Přesčasy ve zdravotnictví</a:t>
            </a:r>
            <a:endParaRPr lang="cs-CZ" dirty="0"/>
          </a:p>
        </p:txBody>
      </p:sp>
      <p:sp>
        <p:nvSpPr>
          <p:cNvPr id="3" name="Zástupný symbol pro obsah 2"/>
          <p:cNvSpPr>
            <a:spLocks noGrp="1"/>
          </p:cNvSpPr>
          <p:nvPr>
            <p:ph idx="1"/>
          </p:nvPr>
        </p:nvSpPr>
        <p:spPr/>
        <p:txBody>
          <a:bodyPr/>
          <a:lstStyle/>
          <a:p>
            <a:r>
              <a:rPr lang="cs-CZ" dirty="0" smtClean="0"/>
              <a:t>Zaměstnanec </a:t>
            </a:r>
            <a:r>
              <a:rPr lang="cs-CZ" dirty="0"/>
              <a:t>ve zdravotnictví, který nesouhlasí s výkonem další dohodnuté práce přesčas, nesmí být k jejímu sjednání nucen ani být vystaven jakékoli újmě. </a:t>
            </a:r>
            <a:endParaRPr lang="cs-CZ" dirty="0" smtClean="0"/>
          </a:p>
          <a:p>
            <a:r>
              <a:rPr lang="cs-CZ" dirty="0" smtClean="0"/>
              <a:t>O </a:t>
            </a:r>
            <a:r>
              <a:rPr lang="cs-CZ" dirty="0"/>
              <a:t>uplatnění další dohodnuté práce přesčas je zaměstnavatel povinen písemně vyrozumět příslušný orgán inspekce práce.</a:t>
            </a:r>
          </a:p>
        </p:txBody>
      </p:sp>
    </p:spTree>
    <p:extLst>
      <p:ext uri="{BB962C8B-B14F-4D97-AF65-F5344CB8AC3E}">
        <p14:creationId xmlns:p14="http://schemas.microsoft.com/office/powerpoint/2010/main" val="2600356374"/>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dirty="0" smtClean="0"/>
              <a:t>Dohoda o Přesčasech ve zdravotnictví</a:t>
            </a:r>
            <a:endParaRPr lang="cs-CZ" dirty="0"/>
          </a:p>
        </p:txBody>
      </p:sp>
      <p:sp>
        <p:nvSpPr>
          <p:cNvPr id="3" name="Zástupný symbol pro obsah 2"/>
          <p:cNvSpPr>
            <a:spLocks noGrp="1"/>
          </p:cNvSpPr>
          <p:nvPr>
            <p:ph idx="1"/>
          </p:nvPr>
        </p:nvSpPr>
        <p:spPr/>
        <p:txBody>
          <a:bodyPr>
            <a:normAutofit fontScale="92500" lnSpcReduction="20000"/>
          </a:bodyPr>
          <a:lstStyle/>
          <a:p>
            <a:pPr marL="0" indent="0">
              <a:buNone/>
            </a:pPr>
            <a:r>
              <a:rPr lang="cs-CZ" dirty="0" smtClean="0"/>
              <a:t>a</a:t>
            </a:r>
            <a:r>
              <a:rPr lang="cs-CZ" dirty="0"/>
              <a:t>) musí být sjednána písemně,</a:t>
            </a:r>
          </a:p>
          <a:p>
            <a:pPr marL="0" indent="0">
              <a:buNone/>
            </a:pPr>
            <a:r>
              <a:rPr lang="cs-CZ" dirty="0" smtClean="0"/>
              <a:t>b</a:t>
            </a:r>
            <a:r>
              <a:rPr lang="cs-CZ" dirty="0"/>
              <a:t>) nesmí být sjednána v prvních 12 týdnech ode dne vzniku pracovního poměru,</a:t>
            </a:r>
          </a:p>
          <a:p>
            <a:pPr marL="0" indent="0">
              <a:buNone/>
            </a:pPr>
            <a:r>
              <a:rPr lang="cs-CZ" dirty="0" smtClean="0"/>
              <a:t>c</a:t>
            </a:r>
            <a:r>
              <a:rPr lang="cs-CZ" dirty="0"/>
              <a:t>) nesmí být sjednána na dobu delší než 52 týdnů po sobě jdoucích,</a:t>
            </a:r>
          </a:p>
          <a:p>
            <a:pPr marL="0" indent="0">
              <a:buNone/>
            </a:pPr>
            <a:r>
              <a:rPr lang="cs-CZ" dirty="0" smtClean="0"/>
              <a:t>d</a:t>
            </a:r>
            <a:r>
              <a:rPr lang="cs-CZ" dirty="0"/>
              <a:t>) může být okamžitě zrušena, a to i bez udání důvodu v období 12 týdnů od sjednání; okamžité zrušení musí být provedeno písemně,</a:t>
            </a:r>
          </a:p>
          <a:p>
            <a:pPr marL="0" indent="0">
              <a:buNone/>
            </a:pPr>
            <a:r>
              <a:rPr lang="cs-CZ" dirty="0" smtClean="0"/>
              <a:t>e</a:t>
            </a:r>
            <a:r>
              <a:rPr lang="cs-CZ" dirty="0"/>
              <a:t>) může být vypovězena z jakéhokoliv důvodu nebo bez uvedení důvodu</a:t>
            </a:r>
            <a:r>
              <a:rPr lang="cs-CZ" dirty="0" smtClean="0"/>
              <a:t>;.</a:t>
            </a:r>
            <a:endParaRPr lang="cs-CZ" dirty="0"/>
          </a:p>
        </p:txBody>
      </p:sp>
    </p:spTree>
    <p:extLst>
      <p:ext uri="{BB962C8B-B14F-4D97-AF65-F5344CB8AC3E}">
        <p14:creationId xmlns:p14="http://schemas.microsoft.com/office/powerpoint/2010/main" val="12372632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Noční práce</a:t>
            </a:r>
            <a:endParaRPr lang="cs-CZ" dirty="0"/>
          </a:p>
        </p:txBody>
      </p:sp>
      <p:sp>
        <p:nvSpPr>
          <p:cNvPr id="3" name="Zástupný symbol pro obsah 2"/>
          <p:cNvSpPr>
            <a:spLocks noGrp="1"/>
          </p:cNvSpPr>
          <p:nvPr>
            <p:ph idx="1"/>
          </p:nvPr>
        </p:nvSpPr>
        <p:spPr/>
        <p:txBody>
          <a:bodyPr>
            <a:normAutofit lnSpcReduction="10000"/>
          </a:bodyPr>
          <a:lstStyle/>
          <a:p>
            <a:r>
              <a:rPr lang="cs-CZ" b="1" dirty="0"/>
              <a:t>(1)</a:t>
            </a:r>
            <a:r>
              <a:rPr lang="cs-CZ" dirty="0"/>
              <a:t> Délka směny zaměstnance pracujícího v noci nesmí překročit 8 hodin v rámci 24 hodin po sobě jdoucích; není-li to z provozních důvodů možné, je zaměstnavatel povinen rozvrhnout stanovenou týdenní pracovní dobu tak, aby průměrná délka směny nepřekročila 8 hodin v období nejdéle 26 týdnů po sobě jdoucích, přičemž při výpočtu průměrné délky směny zaměstnance pracujícího v noci se vychází z pětidenního pracovního týdne.</a:t>
            </a:r>
          </a:p>
        </p:txBody>
      </p:sp>
    </p:spTree>
    <p:extLst>
      <p:ext uri="{BB962C8B-B14F-4D97-AF65-F5344CB8AC3E}">
        <p14:creationId xmlns:p14="http://schemas.microsoft.com/office/powerpoint/2010/main" val="396837459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Noční práce</a:t>
            </a:r>
            <a:endParaRPr lang="cs-CZ" dirty="0"/>
          </a:p>
        </p:txBody>
      </p:sp>
      <p:sp>
        <p:nvSpPr>
          <p:cNvPr id="3" name="Zástupný symbol pro obsah 2"/>
          <p:cNvSpPr>
            <a:spLocks noGrp="1"/>
          </p:cNvSpPr>
          <p:nvPr>
            <p:ph idx="1"/>
          </p:nvPr>
        </p:nvSpPr>
        <p:spPr/>
        <p:txBody>
          <a:bodyPr>
            <a:normAutofit/>
          </a:bodyPr>
          <a:lstStyle/>
          <a:p>
            <a:pPr marL="0" indent="0">
              <a:buNone/>
            </a:pPr>
            <a:r>
              <a:rPr lang="cs-CZ" dirty="0" err="1" smtClean="0"/>
              <a:t>Změstnavatel</a:t>
            </a:r>
            <a:r>
              <a:rPr lang="cs-CZ" dirty="0" smtClean="0"/>
              <a:t> </a:t>
            </a:r>
            <a:r>
              <a:rPr lang="cs-CZ" dirty="0"/>
              <a:t>je povinen zajistit, aby zaměstnanec pracující v noci byl vyšetřen poskytovatelem </a:t>
            </a:r>
            <a:r>
              <a:rPr lang="cs-CZ" dirty="0" err="1"/>
              <a:t>pracovnělékařských</a:t>
            </a:r>
            <a:r>
              <a:rPr lang="cs-CZ" dirty="0"/>
              <a:t> služeb</a:t>
            </a:r>
          </a:p>
          <a:p>
            <a:pPr marL="0" indent="0">
              <a:buNone/>
            </a:pPr>
            <a:r>
              <a:rPr lang="cs-CZ" b="1" dirty="0"/>
              <a:t>a)</a:t>
            </a:r>
            <a:r>
              <a:rPr lang="cs-CZ" dirty="0"/>
              <a:t> před zařazením na noční práci,</a:t>
            </a:r>
          </a:p>
          <a:p>
            <a:pPr marL="0" indent="0">
              <a:buNone/>
            </a:pPr>
            <a:r>
              <a:rPr lang="cs-CZ" b="1" dirty="0"/>
              <a:t>b)</a:t>
            </a:r>
            <a:r>
              <a:rPr lang="cs-CZ" dirty="0"/>
              <a:t> pravidelně podle potřeby, nejméně však jednou ročně,</a:t>
            </a:r>
          </a:p>
          <a:p>
            <a:pPr marL="0" indent="0">
              <a:buNone/>
            </a:pPr>
            <a:r>
              <a:rPr lang="cs-CZ" b="1" dirty="0"/>
              <a:t>c)</a:t>
            </a:r>
            <a:r>
              <a:rPr lang="cs-CZ" dirty="0"/>
              <a:t> kdykoliv během zařazení na noční práci, pokud o to zaměstnanec požádá.</a:t>
            </a:r>
          </a:p>
          <a:p>
            <a:endParaRPr lang="cs-CZ" dirty="0"/>
          </a:p>
        </p:txBody>
      </p:sp>
    </p:spTree>
    <p:extLst>
      <p:ext uri="{BB962C8B-B14F-4D97-AF65-F5344CB8AC3E}">
        <p14:creationId xmlns:p14="http://schemas.microsoft.com/office/powerpoint/2010/main" val="219559846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text 4"/>
          <p:cNvSpPr>
            <a:spLocks noGrp="1"/>
          </p:cNvSpPr>
          <p:nvPr>
            <p:ph type="body" idx="1"/>
          </p:nvPr>
        </p:nvSpPr>
        <p:spPr/>
        <p:txBody>
          <a:bodyPr/>
          <a:lstStyle/>
          <a:p>
            <a:endParaRPr lang="cs-CZ"/>
          </a:p>
        </p:txBody>
      </p:sp>
      <p:sp>
        <p:nvSpPr>
          <p:cNvPr id="4" name="Nadpis 3"/>
          <p:cNvSpPr>
            <a:spLocks noGrp="1"/>
          </p:cNvSpPr>
          <p:nvPr>
            <p:ph type="title"/>
          </p:nvPr>
        </p:nvSpPr>
        <p:spPr/>
        <p:txBody>
          <a:bodyPr/>
          <a:lstStyle/>
          <a:p>
            <a:r>
              <a:rPr lang="cs-CZ" dirty="0" smtClean="0"/>
              <a:t>Ukončování pracovních poměrů</a:t>
            </a:r>
            <a:endParaRPr lang="cs-CZ" dirty="0"/>
          </a:p>
        </p:txBody>
      </p:sp>
    </p:spTree>
    <p:extLst>
      <p:ext uri="{BB962C8B-B14F-4D97-AF65-F5344CB8AC3E}">
        <p14:creationId xmlns:p14="http://schemas.microsoft.com/office/powerpoint/2010/main" val="26184084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Druhy ukončení</a:t>
            </a:r>
            <a:endParaRPr lang="cs-CZ" dirty="0"/>
          </a:p>
        </p:txBody>
      </p:sp>
      <p:sp>
        <p:nvSpPr>
          <p:cNvPr id="5" name="Zástupný symbol pro obsah 4"/>
          <p:cNvSpPr>
            <a:spLocks noGrp="1"/>
          </p:cNvSpPr>
          <p:nvPr>
            <p:ph idx="1"/>
          </p:nvPr>
        </p:nvSpPr>
        <p:spPr/>
        <p:txBody>
          <a:bodyPr/>
          <a:lstStyle/>
          <a:p>
            <a:r>
              <a:rPr lang="cs-CZ" dirty="0" smtClean="0"/>
              <a:t>Dohoda</a:t>
            </a:r>
          </a:p>
          <a:p>
            <a:r>
              <a:rPr lang="cs-CZ" dirty="0" smtClean="0"/>
              <a:t>Okamžité zrušení</a:t>
            </a:r>
          </a:p>
          <a:p>
            <a:r>
              <a:rPr lang="cs-CZ" dirty="0" smtClean="0"/>
              <a:t>Výpověď</a:t>
            </a:r>
          </a:p>
          <a:p>
            <a:r>
              <a:rPr lang="cs-CZ" dirty="0" smtClean="0"/>
              <a:t>Odstoupení</a:t>
            </a:r>
            <a:endParaRPr lang="cs-CZ" dirty="0"/>
          </a:p>
        </p:txBody>
      </p:sp>
    </p:spTree>
    <p:extLst>
      <p:ext uri="{BB962C8B-B14F-4D97-AF65-F5344CB8AC3E}">
        <p14:creationId xmlns:p14="http://schemas.microsoft.com/office/powerpoint/2010/main" val="2013847172"/>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dirty="0" smtClean="0"/>
              <a:t>Zaměstnavatel </a:t>
            </a:r>
            <a:r>
              <a:rPr lang="cs-CZ" dirty="0"/>
              <a:t>může dát zaměstnanci výpověď jen z těchto důvodů:</a:t>
            </a:r>
            <a:br>
              <a:rPr lang="cs-CZ" dirty="0"/>
            </a:br>
            <a:endParaRPr lang="cs-CZ" dirty="0"/>
          </a:p>
        </p:txBody>
      </p:sp>
      <p:sp>
        <p:nvSpPr>
          <p:cNvPr id="3" name="Zástupný symbol pro obsah 2"/>
          <p:cNvSpPr>
            <a:spLocks noGrp="1"/>
          </p:cNvSpPr>
          <p:nvPr>
            <p:ph idx="1"/>
          </p:nvPr>
        </p:nvSpPr>
        <p:spPr/>
        <p:txBody>
          <a:bodyPr>
            <a:normAutofit fontScale="85000" lnSpcReduction="20000"/>
          </a:bodyPr>
          <a:lstStyle/>
          <a:p>
            <a:r>
              <a:rPr lang="cs-CZ" dirty="0"/>
              <a:t> ruší-li se zaměstnavatel </a:t>
            </a:r>
            <a:r>
              <a:rPr lang="cs-CZ" dirty="0" smtClean="0"/>
              <a:t>přemísťuje-li </a:t>
            </a:r>
            <a:r>
              <a:rPr lang="cs-CZ" dirty="0"/>
              <a:t>se zaměstnavatel nebo jeho část,</a:t>
            </a:r>
          </a:p>
          <a:p>
            <a:r>
              <a:rPr lang="cs-CZ" dirty="0"/>
              <a:t> stane-li se zaměstnanec nadbytečným </a:t>
            </a:r>
            <a:endParaRPr lang="cs-CZ" dirty="0" smtClean="0"/>
          </a:p>
          <a:p>
            <a:r>
              <a:rPr lang="cs-CZ" dirty="0" smtClean="0"/>
              <a:t>nesmí-li </a:t>
            </a:r>
            <a:r>
              <a:rPr lang="cs-CZ" dirty="0"/>
              <a:t>zaměstnanec podle lékařského posudku </a:t>
            </a:r>
            <a:r>
              <a:rPr lang="cs-CZ" dirty="0" smtClean="0"/>
              <a:t>dále </a:t>
            </a:r>
            <a:r>
              <a:rPr lang="cs-CZ" dirty="0"/>
              <a:t>konat </a:t>
            </a:r>
            <a:r>
              <a:rPr lang="cs-CZ" dirty="0" smtClean="0"/>
              <a:t>dosavadní</a:t>
            </a:r>
            <a:r>
              <a:rPr lang="cs-CZ" dirty="0"/>
              <a:t> </a:t>
            </a:r>
            <a:endParaRPr lang="cs-CZ" dirty="0" smtClean="0"/>
          </a:p>
          <a:p>
            <a:r>
              <a:rPr lang="cs-CZ" dirty="0" smtClean="0"/>
              <a:t>nesplňuje-li </a:t>
            </a:r>
            <a:r>
              <a:rPr lang="cs-CZ" dirty="0"/>
              <a:t>zaměstnanec předpoklady stanovené právními předpisy </a:t>
            </a:r>
            <a:endParaRPr lang="cs-CZ" dirty="0" smtClean="0"/>
          </a:p>
          <a:p>
            <a:r>
              <a:rPr lang="cs-CZ" dirty="0" smtClean="0"/>
              <a:t>nesplňuje-li </a:t>
            </a:r>
            <a:r>
              <a:rPr lang="cs-CZ" dirty="0"/>
              <a:t>bez zavinění zaměstnavatele požadavky pro řádný výkon této práce</a:t>
            </a:r>
            <a:r>
              <a:rPr lang="cs-CZ" dirty="0" smtClean="0"/>
              <a:t>;</a:t>
            </a:r>
          </a:p>
          <a:p>
            <a:r>
              <a:rPr lang="cs-CZ" dirty="0" smtClean="0"/>
              <a:t>poruší-li </a:t>
            </a:r>
            <a:r>
              <a:rPr lang="cs-CZ" dirty="0"/>
              <a:t>zaměstnanec zvlášť hrubým způsobem jinou povinnost zaměstnance stanovenou v § 301a.</a:t>
            </a:r>
          </a:p>
          <a:p>
            <a:endParaRPr lang="cs-CZ" dirty="0"/>
          </a:p>
        </p:txBody>
      </p:sp>
    </p:spTree>
    <p:extLst>
      <p:ext uri="{BB962C8B-B14F-4D97-AF65-F5344CB8AC3E}">
        <p14:creationId xmlns:p14="http://schemas.microsoft.com/office/powerpoint/2010/main" val="2270564664"/>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dirty="0" smtClean="0"/>
              <a:t>Dohody o pracích mimo pracovní poměr</a:t>
            </a:r>
            <a:endParaRPr lang="cs-CZ" dirty="0"/>
          </a:p>
        </p:txBody>
      </p:sp>
      <p:sp>
        <p:nvSpPr>
          <p:cNvPr id="4" name="Zástupný symbol pro obsah 3"/>
          <p:cNvSpPr>
            <a:spLocks noGrp="1"/>
          </p:cNvSpPr>
          <p:nvPr>
            <p:ph sz="half" idx="1"/>
          </p:nvPr>
        </p:nvSpPr>
        <p:spPr/>
        <p:txBody>
          <a:bodyPr>
            <a:normAutofit/>
          </a:bodyPr>
          <a:lstStyle/>
          <a:p>
            <a:r>
              <a:rPr lang="cs-CZ" dirty="0" smtClean="0"/>
              <a:t>Dohoda o provedení práce</a:t>
            </a:r>
          </a:p>
          <a:p>
            <a:endParaRPr lang="cs-CZ" dirty="0"/>
          </a:p>
          <a:p>
            <a:pPr marL="0" indent="0">
              <a:buNone/>
            </a:pPr>
            <a:r>
              <a:rPr lang="cs-CZ" dirty="0" smtClean="0"/>
              <a:t>300 hodin ročně</a:t>
            </a:r>
            <a:endParaRPr lang="cs-CZ" dirty="0"/>
          </a:p>
        </p:txBody>
      </p:sp>
      <p:sp>
        <p:nvSpPr>
          <p:cNvPr id="5" name="Zástupný symbol pro obsah 4"/>
          <p:cNvSpPr>
            <a:spLocks noGrp="1"/>
          </p:cNvSpPr>
          <p:nvPr>
            <p:ph sz="half" idx="2"/>
          </p:nvPr>
        </p:nvSpPr>
        <p:spPr/>
        <p:txBody>
          <a:bodyPr>
            <a:normAutofit/>
          </a:bodyPr>
          <a:lstStyle/>
          <a:p>
            <a:r>
              <a:rPr lang="cs-CZ" dirty="0" smtClean="0"/>
              <a:t>Dohoda o pracovní činnosti</a:t>
            </a:r>
          </a:p>
          <a:p>
            <a:endParaRPr lang="cs-CZ" dirty="0"/>
          </a:p>
          <a:p>
            <a:pPr marL="0" indent="0">
              <a:buNone/>
            </a:pPr>
            <a:r>
              <a:rPr lang="cs-CZ" dirty="0" smtClean="0"/>
              <a:t>20 hodin týdně</a:t>
            </a:r>
          </a:p>
          <a:p>
            <a:pPr marL="0" indent="0">
              <a:buNone/>
            </a:pPr>
            <a:r>
              <a:rPr lang="cs-CZ" dirty="0" smtClean="0"/>
              <a:t>jednostranně zrušena </a:t>
            </a:r>
            <a:r>
              <a:rPr lang="cs-CZ" dirty="0"/>
              <a:t>z jakéhokoliv důvodu nebo bez uvedení důvodu s 15denní výpovědní dobou</a:t>
            </a:r>
          </a:p>
        </p:txBody>
      </p:sp>
    </p:spTree>
    <p:extLst>
      <p:ext uri="{BB962C8B-B14F-4D97-AF65-F5344CB8AC3E}">
        <p14:creationId xmlns:p14="http://schemas.microsoft.com/office/powerpoint/2010/main" val="752261776"/>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Nadpis 4"/>
          <p:cNvSpPr>
            <a:spLocks noGrp="1"/>
          </p:cNvSpPr>
          <p:nvPr>
            <p:ph type="title"/>
          </p:nvPr>
        </p:nvSpPr>
        <p:spPr/>
        <p:txBody>
          <a:bodyPr/>
          <a:lstStyle/>
          <a:p>
            <a:r>
              <a:rPr lang="cs-CZ" dirty="0" smtClean="0"/>
              <a:t>Dohody mimo pracovní poměr </a:t>
            </a:r>
            <a:endParaRPr lang="cs-CZ" dirty="0"/>
          </a:p>
        </p:txBody>
      </p:sp>
      <p:sp>
        <p:nvSpPr>
          <p:cNvPr id="6" name="Zástupný symbol pro obsah 5"/>
          <p:cNvSpPr>
            <a:spLocks noGrp="1"/>
          </p:cNvSpPr>
          <p:nvPr>
            <p:ph idx="1"/>
          </p:nvPr>
        </p:nvSpPr>
        <p:spPr/>
        <p:txBody>
          <a:bodyPr>
            <a:normAutofit fontScale="77500" lnSpcReduction="20000"/>
          </a:bodyPr>
          <a:lstStyle/>
          <a:p>
            <a:r>
              <a:rPr lang="cs-CZ" dirty="0" smtClean="0"/>
              <a:t>Zvláštní pravidla pro</a:t>
            </a:r>
          </a:p>
          <a:p>
            <a:r>
              <a:rPr lang="cs-CZ" dirty="0"/>
              <a:t>a) převedení na jinou práci a přeložení,</a:t>
            </a:r>
          </a:p>
          <a:p>
            <a:r>
              <a:rPr lang="cs-CZ" dirty="0" smtClean="0"/>
              <a:t>b</a:t>
            </a:r>
            <a:r>
              <a:rPr lang="cs-CZ" dirty="0"/>
              <a:t>) dočasné přidělení,</a:t>
            </a:r>
          </a:p>
          <a:p>
            <a:r>
              <a:rPr lang="cs-CZ" dirty="0" smtClean="0"/>
              <a:t>c</a:t>
            </a:r>
            <a:r>
              <a:rPr lang="cs-CZ" dirty="0"/>
              <a:t>) odstupné,</a:t>
            </a:r>
          </a:p>
          <a:p>
            <a:r>
              <a:rPr lang="cs-CZ" dirty="0" smtClean="0"/>
              <a:t>d) </a:t>
            </a:r>
            <a:r>
              <a:rPr lang="cs-CZ" dirty="0"/>
              <a:t>pracovní dobu a dobu odpočinku; výkon práce však nesmí přesáhnout 12 hodin během 24 hodin po sobě jdoucích,</a:t>
            </a:r>
          </a:p>
          <a:p>
            <a:r>
              <a:rPr lang="cs-CZ" dirty="0" smtClean="0"/>
              <a:t>e</a:t>
            </a:r>
            <a:r>
              <a:rPr lang="cs-CZ" dirty="0"/>
              <a:t>) překážky v práci na straně zaměstnance,</a:t>
            </a:r>
          </a:p>
          <a:p>
            <a:r>
              <a:rPr lang="cs-CZ" dirty="0" smtClean="0"/>
              <a:t>f</a:t>
            </a:r>
            <a:r>
              <a:rPr lang="cs-CZ" dirty="0"/>
              <a:t>) dovolenou,</a:t>
            </a:r>
          </a:p>
          <a:p>
            <a:r>
              <a:rPr lang="cs-CZ" dirty="0" smtClean="0"/>
              <a:t>g</a:t>
            </a:r>
            <a:r>
              <a:rPr lang="cs-CZ" dirty="0"/>
              <a:t>) skončení pracovního poměru,</a:t>
            </a:r>
          </a:p>
          <a:p>
            <a:r>
              <a:rPr lang="cs-CZ" dirty="0" smtClean="0"/>
              <a:t>h</a:t>
            </a:r>
            <a:r>
              <a:rPr lang="cs-CZ" dirty="0"/>
              <a:t>) odměňování (dále jen „odměna z dohody“), s výjimkou minimální mzdy, a</a:t>
            </a:r>
          </a:p>
          <a:p>
            <a:r>
              <a:rPr lang="cs-CZ" dirty="0" smtClean="0"/>
              <a:t>i</a:t>
            </a:r>
            <a:r>
              <a:rPr lang="cs-CZ" dirty="0"/>
              <a:t>) cestovní náhrady.</a:t>
            </a:r>
          </a:p>
        </p:txBody>
      </p:sp>
    </p:spTree>
    <p:extLst>
      <p:ext uri="{BB962C8B-B14F-4D97-AF65-F5344CB8AC3E}">
        <p14:creationId xmlns:p14="http://schemas.microsoft.com/office/powerpoint/2010/main" val="274002020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rtlCol="0">
            <a:normAutofit/>
          </a:bodyPr>
          <a:lstStyle/>
          <a:p>
            <a:pPr marL="334399" indent="-334399" defTabSz="891737">
              <a:spcBef>
                <a:spcPts val="0"/>
              </a:spcBef>
              <a:defRPr/>
            </a:pPr>
            <a:r>
              <a:rPr lang="cs-CZ" altLang="cs-CZ" sz="2800" b="1" dirty="0"/>
              <a:t>Listina základních práv a svobod  </a:t>
            </a:r>
            <a:endParaRPr lang="cs-CZ" altLang="cs-CZ" sz="2800" b="1" dirty="0"/>
          </a:p>
        </p:txBody>
      </p:sp>
      <p:sp>
        <p:nvSpPr>
          <p:cNvPr id="3" name="Zástupný symbol pro obsah 2"/>
          <p:cNvSpPr>
            <a:spLocks noGrp="1"/>
          </p:cNvSpPr>
          <p:nvPr>
            <p:ph idx="1"/>
          </p:nvPr>
        </p:nvSpPr>
        <p:spPr>
          <a:xfrm>
            <a:off x="457676" y="1454341"/>
            <a:ext cx="8228649" cy="4519714"/>
          </a:xfrm>
        </p:spPr>
        <p:txBody>
          <a:bodyPr rtlCol="0">
            <a:noAutofit/>
          </a:bodyPr>
          <a:lstStyle/>
          <a:p>
            <a:pPr marL="0" indent="0" defTabSz="891737">
              <a:spcBef>
                <a:spcPts val="0"/>
              </a:spcBef>
              <a:buNone/>
              <a:defRPr/>
            </a:pPr>
            <a:r>
              <a:rPr lang="cs-CZ" altLang="cs-CZ" sz="2395" dirty="0" smtClean="0"/>
              <a:t>Čl.28 - Zaměstnanci </a:t>
            </a:r>
            <a:r>
              <a:rPr lang="cs-CZ" altLang="cs-CZ" sz="2395" dirty="0"/>
              <a:t>mají právo na spravedlivou odměnu za práci a na uspokojivé pracovní podmínky. </a:t>
            </a:r>
            <a:r>
              <a:rPr lang="cs-CZ" altLang="cs-CZ" sz="2395" dirty="0"/>
              <a:t>Podrobnosti stanoví zákon.</a:t>
            </a:r>
          </a:p>
          <a:p>
            <a:pPr marL="0" indent="0" defTabSz="891737">
              <a:spcBef>
                <a:spcPts val="0"/>
              </a:spcBef>
              <a:buNone/>
              <a:defRPr/>
            </a:pPr>
            <a:r>
              <a:rPr lang="cs-CZ" altLang="cs-CZ" sz="2395" dirty="0" smtClean="0"/>
              <a:t>Čl.29 - (</a:t>
            </a:r>
            <a:r>
              <a:rPr lang="cs-CZ" altLang="cs-CZ" sz="2395" dirty="0"/>
              <a:t>1) Ženy, mladiství a osoby zdravotně postižené mají právo na zvýšenou ochranu zdraví při práci a na zvláštní pracovní podmínky</a:t>
            </a:r>
            <a:r>
              <a:rPr lang="cs-CZ" altLang="cs-CZ" sz="2395" dirty="0" smtClean="0"/>
              <a:t>.  </a:t>
            </a:r>
            <a:r>
              <a:rPr lang="cs-CZ" altLang="cs-CZ" sz="2395" dirty="0"/>
              <a:t>(2) Mladiství a osoby zdravotně postižené mají právo na zvláštní ochranu v pracovních vztazích a na pomoc při přípravě k povolání</a:t>
            </a:r>
            <a:r>
              <a:rPr lang="cs-CZ" altLang="cs-CZ" sz="2395" dirty="0" smtClean="0"/>
              <a:t>. </a:t>
            </a:r>
            <a:endParaRPr lang="cs-CZ" dirty="0" smtClean="0"/>
          </a:p>
        </p:txBody>
      </p:sp>
      <p:sp>
        <p:nvSpPr>
          <p:cNvPr id="6" name="Zástupný symbol pro číslo snímku 5"/>
          <p:cNvSpPr>
            <a:spLocks noGrp="1"/>
          </p:cNvSpPr>
          <p:nvPr>
            <p:ph type="sldNum" sz="quarter" idx="12"/>
          </p:nvPr>
        </p:nvSpPr>
        <p:spPr/>
        <p:txBody>
          <a:bodyPr/>
          <a:lstStyle/>
          <a:p>
            <a:fld id="{F82FEDD3-1DB0-450B-A42A-9D1848803B68}" type="slidenum">
              <a:rPr lang="en-US" altLang="cs-CZ"/>
              <a:pPr/>
              <a:t>4</a:t>
            </a:fld>
            <a:endParaRPr lang="en-US" altLang="cs-CZ"/>
          </a:p>
        </p:txBody>
      </p:sp>
    </p:spTree>
    <p:extLst>
      <p:ext uri="{BB962C8B-B14F-4D97-AF65-F5344CB8AC3E}">
        <p14:creationId xmlns:p14="http://schemas.microsoft.com/office/powerpoint/2010/main" val="161141504"/>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text 4"/>
          <p:cNvSpPr>
            <a:spLocks noGrp="1"/>
          </p:cNvSpPr>
          <p:nvPr>
            <p:ph type="body" idx="1"/>
          </p:nvPr>
        </p:nvSpPr>
        <p:spPr/>
        <p:txBody>
          <a:bodyPr/>
          <a:lstStyle/>
          <a:p>
            <a:endParaRPr lang="cs-CZ"/>
          </a:p>
        </p:txBody>
      </p:sp>
      <p:sp>
        <p:nvSpPr>
          <p:cNvPr id="4" name="Nadpis 3"/>
          <p:cNvSpPr>
            <a:spLocks noGrp="1"/>
          </p:cNvSpPr>
          <p:nvPr>
            <p:ph type="title"/>
          </p:nvPr>
        </p:nvSpPr>
        <p:spPr/>
        <p:txBody>
          <a:bodyPr/>
          <a:lstStyle/>
          <a:p>
            <a:r>
              <a:rPr lang="cs-CZ" dirty="0" smtClean="0"/>
              <a:t>BOZP</a:t>
            </a:r>
            <a:endParaRPr lang="cs-CZ" dirty="0"/>
          </a:p>
        </p:txBody>
      </p:sp>
    </p:spTree>
    <p:extLst>
      <p:ext uri="{BB962C8B-B14F-4D97-AF65-F5344CB8AC3E}">
        <p14:creationId xmlns:p14="http://schemas.microsoft.com/office/powerpoint/2010/main" val="492414110"/>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Povinnosti</a:t>
            </a:r>
            <a:endParaRPr lang="cs-CZ" dirty="0"/>
          </a:p>
        </p:txBody>
      </p:sp>
      <p:sp>
        <p:nvSpPr>
          <p:cNvPr id="5" name="Zástupný symbol pro obsah 4"/>
          <p:cNvSpPr>
            <a:spLocks noGrp="1"/>
          </p:cNvSpPr>
          <p:nvPr>
            <p:ph idx="1"/>
          </p:nvPr>
        </p:nvSpPr>
        <p:spPr/>
        <p:txBody>
          <a:bodyPr>
            <a:normAutofit/>
          </a:bodyPr>
          <a:lstStyle/>
          <a:p>
            <a:r>
              <a:rPr lang="cs-CZ" dirty="0" smtClean="0"/>
              <a:t>Zaměstnavatel </a:t>
            </a:r>
            <a:r>
              <a:rPr lang="cs-CZ" dirty="0"/>
              <a:t>je povinen zajistit bezpečnost a ochranu zdraví zaměstnanců při práci s ohledem na rizika možného ohrožení jejich života a zdraví, </a:t>
            </a:r>
          </a:p>
          <a:p>
            <a:r>
              <a:rPr lang="cs-CZ" dirty="0" smtClean="0"/>
              <a:t> </a:t>
            </a:r>
            <a:r>
              <a:rPr lang="cs-CZ" dirty="0"/>
              <a:t>Péče o </a:t>
            </a:r>
            <a:r>
              <a:rPr lang="cs-CZ" dirty="0" smtClean="0"/>
              <a:t>BOZP je </a:t>
            </a:r>
            <a:r>
              <a:rPr lang="cs-CZ" dirty="0"/>
              <a:t>nedílnou a rovnocennou součástí pracovních povinností vedoucích zaměstnanců na všech stupních </a:t>
            </a:r>
            <a:r>
              <a:rPr lang="cs-CZ" dirty="0" smtClean="0"/>
              <a:t>řízení</a:t>
            </a:r>
            <a:endParaRPr lang="cs-CZ" dirty="0"/>
          </a:p>
        </p:txBody>
      </p:sp>
    </p:spTree>
    <p:extLst>
      <p:ext uri="{BB962C8B-B14F-4D97-AF65-F5344CB8AC3E}">
        <p14:creationId xmlns:p14="http://schemas.microsoft.com/office/powerpoint/2010/main" val="294068717"/>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a:t>(1) Zaměstnavatel je </a:t>
            </a:r>
            <a:r>
              <a:rPr lang="cs-CZ" dirty="0" smtClean="0"/>
              <a:t>povinen</a:t>
            </a:r>
            <a:endParaRPr lang="cs-CZ" dirty="0"/>
          </a:p>
        </p:txBody>
      </p:sp>
      <p:sp>
        <p:nvSpPr>
          <p:cNvPr id="3" name="Zástupný symbol pro obsah 2"/>
          <p:cNvSpPr>
            <a:spLocks noGrp="1"/>
          </p:cNvSpPr>
          <p:nvPr>
            <p:ph idx="1"/>
          </p:nvPr>
        </p:nvSpPr>
        <p:spPr/>
        <p:txBody>
          <a:bodyPr>
            <a:normAutofit fontScale="92500" lnSpcReduction="20000"/>
          </a:bodyPr>
          <a:lstStyle/>
          <a:p>
            <a:pPr marL="0" indent="0">
              <a:buNone/>
            </a:pPr>
            <a:r>
              <a:rPr lang="cs-CZ" dirty="0" smtClean="0"/>
              <a:t>a</a:t>
            </a:r>
            <a:r>
              <a:rPr lang="cs-CZ" dirty="0"/>
              <a:t>) nepřipustit, aby zaměstnanec vykonával zakázané práce a práce, jejichž náročnost by neodpovídala jeho schopnostem a zdravotní způsobilosti,</a:t>
            </a:r>
          </a:p>
          <a:p>
            <a:pPr marL="0" indent="0">
              <a:buNone/>
            </a:pPr>
            <a:r>
              <a:rPr lang="cs-CZ" dirty="0" smtClean="0"/>
              <a:t>…</a:t>
            </a:r>
            <a:endParaRPr lang="cs-CZ" dirty="0"/>
          </a:p>
          <a:p>
            <a:pPr marL="0" indent="0">
              <a:buNone/>
            </a:pPr>
            <a:r>
              <a:rPr lang="cs-CZ" dirty="0"/>
              <a:t> </a:t>
            </a:r>
            <a:r>
              <a:rPr lang="cs-CZ" dirty="0" smtClean="0"/>
              <a:t>c</a:t>
            </a:r>
            <a:r>
              <a:rPr lang="cs-CZ" dirty="0"/>
              <a:t>) zajistit, aby práce </a:t>
            </a:r>
            <a:r>
              <a:rPr lang="cs-CZ" dirty="0" smtClean="0"/>
              <a:t>vykonávali </a:t>
            </a:r>
            <a:r>
              <a:rPr lang="cs-CZ" dirty="0"/>
              <a:t>pouze zaměstnanci, kteří mají platný zdravotní průkaz, kteří se podrobili zvláštnímu očkování nebo mají doklad o odolnosti vůči nákaze</a:t>
            </a:r>
            <a:r>
              <a:rPr lang="cs-CZ" dirty="0" smtClean="0"/>
              <a:t>, …</a:t>
            </a:r>
            <a:endParaRPr lang="cs-CZ" dirty="0"/>
          </a:p>
          <a:p>
            <a:pPr marL="0" indent="0">
              <a:buNone/>
            </a:pPr>
            <a:r>
              <a:rPr lang="cs-CZ" dirty="0"/>
              <a:t>f) zajistit zaměstnancům, </a:t>
            </a:r>
            <a:r>
              <a:rPr lang="cs-CZ" dirty="0" smtClean="0"/>
              <a:t>informace </a:t>
            </a:r>
            <a:r>
              <a:rPr lang="cs-CZ" dirty="0"/>
              <a:t>a pokyny o bezpečnosti a ochraně zdraví při práci </a:t>
            </a:r>
            <a:endParaRPr lang="cs-CZ" dirty="0" smtClean="0"/>
          </a:p>
          <a:p>
            <a:pPr marL="0" indent="0">
              <a:buNone/>
            </a:pPr>
            <a:r>
              <a:rPr lang="cs-CZ" dirty="0" smtClean="0"/>
              <a:t>..</a:t>
            </a:r>
            <a:endParaRPr lang="cs-CZ" dirty="0"/>
          </a:p>
        </p:txBody>
      </p:sp>
    </p:spTree>
    <p:extLst>
      <p:ext uri="{BB962C8B-B14F-4D97-AF65-F5344CB8AC3E}">
        <p14:creationId xmlns:p14="http://schemas.microsoft.com/office/powerpoint/2010/main" val="348627717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 103</a:t>
            </a:r>
            <a:endParaRPr lang="cs-CZ" dirty="0"/>
          </a:p>
        </p:txBody>
      </p:sp>
      <p:sp>
        <p:nvSpPr>
          <p:cNvPr id="3" name="Zástupný symbol pro obsah 2"/>
          <p:cNvSpPr>
            <a:spLocks noGrp="1"/>
          </p:cNvSpPr>
          <p:nvPr>
            <p:ph idx="1"/>
          </p:nvPr>
        </p:nvSpPr>
        <p:spPr/>
        <p:txBody>
          <a:bodyPr>
            <a:normAutofit fontScale="77500" lnSpcReduction="20000"/>
          </a:bodyPr>
          <a:lstStyle/>
          <a:p>
            <a:pPr marL="0" indent="0">
              <a:buNone/>
            </a:pPr>
            <a:r>
              <a:rPr lang="cs-CZ" dirty="0"/>
              <a:t>h) jestliže při práci přichází v úvahu expozice rizikovým faktorům poškozujícím plod v těle matky, informovat o tom zaměstnankyně. </a:t>
            </a:r>
            <a:endParaRPr lang="cs-CZ" dirty="0" smtClean="0"/>
          </a:p>
          <a:p>
            <a:pPr marL="0" indent="0">
              <a:buNone/>
            </a:pPr>
            <a:r>
              <a:rPr lang="cs-CZ" dirty="0" smtClean="0"/>
              <a:t>Těhotné </a:t>
            </a:r>
            <a:r>
              <a:rPr lang="cs-CZ" dirty="0"/>
              <a:t>zaměstnankyně, zaměstnankyně, které kojí, a zaměstnankyně-matky do konce devátého měsíce po porodu je dále povinen seznámit s riziky a jejich možnými účinky na těhotenství, kojení nebo na jejich zdraví a učinit potřebná opatření, včetně opatření, která se týkají snížení rizika psychické a fyzické únavy a jiných druhů psychické a fyzické zátěže spojené s vykonávanou prací, a to po celou dobu, kdy je to nutné k ochraně jejich bezpečnosti nebo zdraví dítěte,</a:t>
            </a:r>
          </a:p>
          <a:p>
            <a:pPr marL="0" indent="0">
              <a:buNone/>
            </a:pPr>
            <a:r>
              <a:rPr lang="cs-CZ" dirty="0"/>
              <a:t> </a:t>
            </a:r>
            <a:r>
              <a:rPr lang="cs-CZ" dirty="0" err="1" smtClean="0"/>
              <a:t>il</a:t>
            </a:r>
            <a:r>
              <a:rPr lang="cs-CZ" dirty="0"/>
              <a:t>) zajistit dodržování zákazu kouření na pracovištích </a:t>
            </a:r>
          </a:p>
          <a:p>
            <a:endParaRPr lang="cs-CZ" dirty="0"/>
          </a:p>
        </p:txBody>
      </p:sp>
    </p:spTree>
    <p:extLst>
      <p:ext uri="{BB962C8B-B14F-4D97-AF65-F5344CB8AC3E}">
        <p14:creationId xmlns:p14="http://schemas.microsoft.com/office/powerpoint/2010/main" val="386698314"/>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dirty="0" smtClean="0"/>
              <a:t>§ 103 </a:t>
            </a:r>
            <a:r>
              <a:rPr lang="cs-CZ" dirty="0"/>
              <a:t>Informace a pokyny musí být zajištěny vždy </a:t>
            </a:r>
          </a:p>
        </p:txBody>
      </p:sp>
      <p:sp>
        <p:nvSpPr>
          <p:cNvPr id="3" name="Zástupný symbol pro obsah 2"/>
          <p:cNvSpPr>
            <a:spLocks noGrp="1"/>
          </p:cNvSpPr>
          <p:nvPr>
            <p:ph idx="1"/>
          </p:nvPr>
        </p:nvSpPr>
        <p:spPr/>
        <p:txBody>
          <a:bodyPr/>
          <a:lstStyle/>
          <a:p>
            <a:r>
              <a:rPr lang="cs-CZ" dirty="0"/>
              <a:t>	</a:t>
            </a:r>
            <a:r>
              <a:rPr lang="cs-CZ" dirty="0" smtClean="0"/>
              <a:t>při </a:t>
            </a:r>
            <a:r>
              <a:rPr lang="cs-CZ" dirty="0"/>
              <a:t>přijetí zaměstnance, </a:t>
            </a:r>
            <a:endParaRPr lang="cs-CZ" dirty="0" smtClean="0"/>
          </a:p>
          <a:p>
            <a:r>
              <a:rPr lang="cs-CZ" dirty="0" smtClean="0"/>
              <a:t>při </a:t>
            </a:r>
            <a:r>
              <a:rPr lang="cs-CZ" dirty="0"/>
              <a:t>jeho převedení, přeložení nebo změně pracovních podmínek, </a:t>
            </a:r>
            <a:endParaRPr lang="cs-CZ" dirty="0" smtClean="0"/>
          </a:p>
          <a:p>
            <a:r>
              <a:rPr lang="cs-CZ" dirty="0" smtClean="0"/>
              <a:t>změně </a:t>
            </a:r>
            <a:r>
              <a:rPr lang="cs-CZ" dirty="0"/>
              <a:t>pracovního prostředí, </a:t>
            </a:r>
            <a:endParaRPr lang="cs-CZ" dirty="0" smtClean="0"/>
          </a:p>
          <a:p>
            <a:r>
              <a:rPr lang="cs-CZ" dirty="0" smtClean="0"/>
              <a:t>zavedení </a:t>
            </a:r>
            <a:r>
              <a:rPr lang="cs-CZ" dirty="0"/>
              <a:t>nebo změně pracovních prostředků, technologie a pracovních postupů. </a:t>
            </a:r>
          </a:p>
        </p:txBody>
      </p:sp>
    </p:spTree>
    <p:extLst>
      <p:ext uri="{BB962C8B-B14F-4D97-AF65-F5344CB8AC3E}">
        <p14:creationId xmlns:p14="http://schemas.microsoft.com/office/powerpoint/2010/main" val="147995085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Důležité hygienické limity </a:t>
            </a:r>
            <a:endParaRPr lang="cs-CZ" dirty="0"/>
          </a:p>
        </p:txBody>
      </p:sp>
      <p:sp>
        <p:nvSpPr>
          <p:cNvPr id="3" name="Zástupný symbol pro obsah 2"/>
          <p:cNvSpPr>
            <a:spLocks noGrp="1"/>
          </p:cNvSpPr>
          <p:nvPr>
            <p:ph idx="1"/>
          </p:nvPr>
        </p:nvSpPr>
        <p:spPr/>
        <p:txBody>
          <a:bodyPr/>
          <a:lstStyle/>
          <a:p>
            <a:r>
              <a:rPr lang="cs-CZ" dirty="0" smtClean="0"/>
              <a:t>288/2003 </a:t>
            </a:r>
          </a:p>
          <a:p>
            <a:pPr lvl="1"/>
            <a:r>
              <a:rPr lang="cs-CZ" dirty="0" smtClean="0"/>
              <a:t>Těhotné ženy a mladiství</a:t>
            </a:r>
          </a:p>
          <a:p>
            <a:r>
              <a:rPr lang="cs-CZ" dirty="0" smtClean="0"/>
              <a:t>361/2007</a:t>
            </a:r>
          </a:p>
          <a:p>
            <a:pPr lvl="1"/>
            <a:r>
              <a:rPr lang="cs-CZ" dirty="0" smtClean="0"/>
              <a:t>Celkové podmínky BOZP</a:t>
            </a:r>
            <a:endParaRPr lang="cs-CZ" dirty="0"/>
          </a:p>
        </p:txBody>
      </p:sp>
    </p:spTree>
    <p:extLst>
      <p:ext uri="{BB962C8B-B14F-4D97-AF65-F5344CB8AC3E}">
        <p14:creationId xmlns:p14="http://schemas.microsoft.com/office/powerpoint/2010/main" val="112099400"/>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Hmotnostné</a:t>
            </a:r>
            <a:r>
              <a:rPr lang="cs-CZ" dirty="0" smtClean="0"/>
              <a:t> limity</a:t>
            </a:r>
            <a:endParaRPr lang="cs-CZ" dirty="0"/>
          </a:p>
        </p:txBody>
      </p:sp>
      <p:sp>
        <p:nvSpPr>
          <p:cNvPr id="3" name="Zástupný symbol pro obsah 2"/>
          <p:cNvSpPr>
            <a:spLocks noGrp="1"/>
          </p:cNvSpPr>
          <p:nvPr>
            <p:ph idx="1"/>
          </p:nvPr>
        </p:nvSpPr>
        <p:spPr/>
        <p:txBody>
          <a:bodyPr>
            <a:normAutofit fontScale="92500" lnSpcReduction="10000"/>
          </a:bodyPr>
          <a:lstStyle/>
          <a:p>
            <a:pPr marL="0" indent="0">
              <a:buNone/>
            </a:pPr>
            <a:r>
              <a:rPr lang="cs-CZ" dirty="0"/>
              <a:t>(2) Přípustný hygienický limit pro hmotnost ručně manipulovaného břemene přenášeného mužem při občasném zvedání a přenášení je 50 kg, při častém zvedání a přenášení 30 kg. Při práci vsedě je přípustný hygienický limit pro hmotnost ručně manipulovaného břemene mužem 5 kg.</a:t>
            </a:r>
          </a:p>
          <a:p>
            <a:pPr marL="0" indent="0">
              <a:buNone/>
            </a:pPr>
            <a:r>
              <a:rPr lang="cs-CZ" dirty="0"/>
              <a:t> </a:t>
            </a:r>
            <a:r>
              <a:rPr lang="cs-CZ" dirty="0" smtClean="0"/>
              <a:t>(</a:t>
            </a:r>
            <a:r>
              <a:rPr lang="cs-CZ" dirty="0"/>
              <a:t>3) Průměrný hygienický limit pro </a:t>
            </a:r>
            <a:r>
              <a:rPr lang="cs-CZ" dirty="0" err="1"/>
              <a:t>celosměnovou</a:t>
            </a:r>
            <a:r>
              <a:rPr lang="cs-CZ" dirty="0"/>
              <a:t> kumulativní hmotnost ručně manipulovaných břemen v průměrné osmihodinové směně mužem je 10 000 kg</a:t>
            </a:r>
            <a:r>
              <a:rPr lang="cs-CZ" dirty="0" smtClean="0"/>
              <a:t>.</a:t>
            </a:r>
            <a:endParaRPr lang="cs-CZ" dirty="0"/>
          </a:p>
        </p:txBody>
      </p:sp>
    </p:spTree>
    <p:extLst>
      <p:ext uri="{BB962C8B-B14F-4D97-AF65-F5344CB8AC3E}">
        <p14:creationId xmlns:p14="http://schemas.microsoft.com/office/powerpoint/2010/main" val="274564703"/>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Hmotnostní </a:t>
            </a:r>
            <a:r>
              <a:rPr lang="cs-CZ" dirty="0" smtClean="0"/>
              <a:t>limity</a:t>
            </a:r>
            <a:endParaRPr lang="cs-CZ" dirty="0"/>
          </a:p>
        </p:txBody>
      </p:sp>
      <p:sp>
        <p:nvSpPr>
          <p:cNvPr id="3" name="Zástupný symbol pro obsah 2"/>
          <p:cNvSpPr>
            <a:spLocks noGrp="1"/>
          </p:cNvSpPr>
          <p:nvPr>
            <p:ph idx="1"/>
          </p:nvPr>
        </p:nvSpPr>
        <p:spPr/>
        <p:txBody>
          <a:bodyPr>
            <a:normAutofit fontScale="92500" lnSpcReduction="10000"/>
          </a:bodyPr>
          <a:lstStyle/>
          <a:p>
            <a:pPr marL="0" indent="0">
              <a:buNone/>
            </a:pPr>
            <a:r>
              <a:rPr lang="cs-CZ" dirty="0"/>
              <a:t>4) Přípustný hygienický limit pro hmotnost ručně manipulovaného břemene přenášeného ženou při občasném zvedání a přenášení je 20 kg, při častém zvedání a přenášení 15 kg. Při práci vsedě je přípustný hygienický limit pro hmotnost ručně manipulovaného břemene ženou 3 kg.</a:t>
            </a:r>
          </a:p>
          <a:p>
            <a:pPr marL="0" indent="0">
              <a:buNone/>
            </a:pPr>
            <a:r>
              <a:rPr lang="cs-CZ" dirty="0"/>
              <a:t> (5) Průměrný hygienický limit pro </a:t>
            </a:r>
            <a:r>
              <a:rPr lang="cs-CZ" dirty="0" err="1"/>
              <a:t>celosměnovou</a:t>
            </a:r>
            <a:r>
              <a:rPr lang="cs-CZ" dirty="0"/>
              <a:t> kumulativní hmotnost ručně manipulovaných břemen v průměrné osmihodinové směně ženou je 6 500 kg</a:t>
            </a:r>
            <a:r>
              <a:rPr lang="cs-CZ" dirty="0" smtClean="0"/>
              <a:t>.</a:t>
            </a:r>
            <a:endParaRPr lang="cs-CZ" dirty="0"/>
          </a:p>
        </p:txBody>
      </p:sp>
    </p:spTree>
    <p:extLst>
      <p:ext uri="{BB962C8B-B14F-4D97-AF65-F5344CB8AC3E}">
        <p14:creationId xmlns:p14="http://schemas.microsoft.com/office/powerpoint/2010/main" val="26691610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Personální politika</a:t>
            </a:r>
            <a:endParaRPr lang="cs-CZ" dirty="0"/>
          </a:p>
        </p:txBody>
      </p:sp>
      <p:sp>
        <p:nvSpPr>
          <p:cNvPr id="3" name="Zástupný symbol pro obsah 2"/>
          <p:cNvSpPr>
            <a:spLocks noGrp="1"/>
          </p:cNvSpPr>
          <p:nvPr>
            <p:ph idx="1"/>
          </p:nvPr>
        </p:nvSpPr>
        <p:spPr/>
        <p:txBody>
          <a:bodyPr>
            <a:normAutofit lnSpcReduction="10000"/>
          </a:bodyPr>
          <a:lstStyle/>
          <a:p>
            <a:r>
              <a:rPr lang="cs-CZ" dirty="0" smtClean="0"/>
              <a:t>Výběr zaměstnanců</a:t>
            </a:r>
          </a:p>
          <a:p>
            <a:r>
              <a:rPr lang="cs-CZ" dirty="0" smtClean="0"/>
              <a:t>Uzavírání pracovních poměrů</a:t>
            </a:r>
          </a:p>
          <a:p>
            <a:r>
              <a:rPr lang="cs-CZ" dirty="0" smtClean="0"/>
              <a:t>Práva a povinnosti </a:t>
            </a:r>
            <a:r>
              <a:rPr lang="cs-CZ" dirty="0" err="1" smtClean="0"/>
              <a:t>Ztele</a:t>
            </a:r>
            <a:r>
              <a:rPr lang="cs-CZ" dirty="0" smtClean="0"/>
              <a:t> </a:t>
            </a:r>
            <a:r>
              <a:rPr lang="cs-CZ" dirty="0" err="1" smtClean="0"/>
              <a:t>Zce</a:t>
            </a:r>
            <a:endParaRPr lang="cs-CZ" dirty="0" smtClean="0"/>
          </a:p>
          <a:p>
            <a:r>
              <a:rPr lang="cs-CZ" dirty="0" smtClean="0"/>
              <a:t>Přidělování práce, časový management</a:t>
            </a:r>
          </a:p>
          <a:p>
            <a:r>
              <a:rPr lang="cs-CZ" dirty="0" smtClean="0"/>
              <a:t>Systém vnitřních norem</a:t>
            </a:r>
          </a:p>
          <a:p>
            <a:r>
              <a:rPr lang="cs-CZ" dirty="0" smtClean="0"/>
              <a:t>Vzdělávání zdravotnických pracovníků</a:t>
            </a:r>
          </a:p>
          <a:p>
            <a:r>
              <a:rPr lang="cs-CZ" dirty="0" smtClean="0"/>
              <a:t>BOZP</a:t>
            </a:r>
          </a:p>
          <a:p>
            <a:r>
              <a:rPr lang="cs-CZ" dirty="0" smtClean="0"/>
              <a:t>Ukončování </a:t>
            </a:r>
          </a:p>
          <a:p>
            <a:endParaRPr lang="cs-CZ" dirty="0"/>
          </a:p>
        </p:txBody>
      </p:sp>
    </p:spTree>
    <p:extLst>
      <p:ext uri="{BB962C8B-B14F-4D97-AF65-F5344CB8AC3E}">
        <p14:creationId xmlns:p14="http://schemas.microsoft.com/office/powerpoint/2010/main" val="5668662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text 4"/>
          <p:cNvSpPr>
            <a:spLocks noGrp="1"/>
          </p:cNvSpPr>
          <p:nvPr>
            <p:ph type="body" idx="1"/>
          </p:nvPr>
        </p:nvSpPr>
        <p:spPr/>
        <p:txBody>
          <a:bodyPr/>
          <a:lstStyle/>
          <a:p>
            <a:endParaRPr lang="cs-CZ"/>
          </a:p>
        </p:txBody>
      </p:sp>
      <p:sp>
        <p:nvSpPr>
          <p:cNvPr id="4" name="Nadpis 3"/>
          <p:cNvSpPr>
            <a:spLocks noGrp="1"/>
          </p:cNvSpPr>
          <p:nvPr>
            <p:ph type="title"/>
          </p:nvPr>
        </p:nvSpPr>
        <p:spPr/>
        <p:txBody>
          <a:bodyPr/>
          <a:lstStyle/>
          <a:p>
            <a:r>
              <a:rPr lang="cs-CZ" dirty="0" smtClean="0"/>
              <a:t>Výběr zaměstnanců </a:t>
            </a:r>
            <a:endParaRPr lang="cs-CZ" dirty="0"/>
          </a:p>
        </p:txBody>
      </p:sp>
    </p:spTree>
    <p:extLst>
      <p:ext uri="{BB962C8B-B14F-4D97-AF65-F5344CB8AC3E}">
        <p14:creationId xmlns:p14="http://schemas.microsoft.com/office/powerpoint/2010/main" val="70906092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Volné místo</a:t>
            </a:r>
            <a:endParaRPr lang="cs-CZ" dirty="0"/>
          </a:p>
        </p:txBody>
      </p:sp>
      <p:sp>
        <p:nvSpPr>
          <p:cNvPr id="5" name="Zástupný symbol pro obsah 4"/>
          <p:cNvSpPr>
            <a:spLocks noGrp="1"/>
          </p:cNvSpPr>
          <p:nvPr>
            <p:ph idx="1"/>
          </p:nvPr>
        </p:nvSpPr>
        <p:spPr/>
        <p:txBody>
          <a:bodyPr/>
          <a:lstStyle/>
          <a:p>
            <a:r>
              <a:rPr lang="cs-CZ" dirty="0" smtClean="0"/>
              <a:t>Není potřeba hlásit na ZP</a:t>
            </a:r>
          </a:p>
          <a:p>
            <a:r>
              <a:rPr lang="cs-CZ" dirty="0" smtClean="0"/>
              <a:t>Obsazování volného místa </a:t>
            </a:r>
          </a:p>
          <a:p>
            <a:pPr lvl="1"/>
            <a:r>
              <a:rPr lang="cs-CZ" dirty="0" smtClean="0"/>
              <a:t>Soukromé společnosti</a:t>
            </a:r>
          </a:p>
          <a:p>
            <a:pPr lvl="1"/>
            <a:r>
              <a:rPr lang="cs-CZ" dirty="0" smtClean="0"/>
              <a:t>Veřejné instituce</a:t>
            </a:r>
            <a:endParaRPr lang="cs-CZ" dirty="0"/>
          </a:p>
        </p:txBody>
      </p:sp>
    </p:spTree>
    <p:extLst>
      <p:ext uri="{BB962C8B-B14F-4D97-AF65-F5344CB8AC3E}">
        <p14:creationId xmlns:p14="http://schemas.microsoft.com/office/powerpoint/2010/main" val="17356026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Před uzavřením smlouvy</a:t>
            </a:r>
            <a:endParaRPr lang="cs-CZ" dirty="0"/>
          </a:p>
        </p:txBody>
      </p:sp>
      <p:sp>
        <p:nvSpPr>
          <p:cNvPr id="3" name="Zástupný symbol pro obsah 2"/>
          <p:cNvSpPr>
            <a:spLocks noGrp="1"/>
          </p:cNvSpPr>
          <p:nvPr>
            <p:ph idx="1"/>
          </p:nvPr>
        </p:nvSpPr>
        <p:spPr/>
        <p:txBody>
          <a:bodyPr>
            <a:normAutofit/>
          </a:bodyPr>
          <a:lstStyle/>
          <a:p>
            <a:r>
              <a:rPr lang="cs-CZ" dirty="0" smtClean="0"/>
              <a:t>zaměstnavatel </a:t>
            </a:r>
            <a:r>
              <a:rPr lang="cs-CZ" dirty="0"/>
              <a:t>povinen seznámit fyzickou osobu s právy a povinnostmi, které by pro ni z pracovní </a:t>
            </a:r>
            <a:r>
              <a:rPr lang="cs-CZ" dirty="0" smtClean="0"/>
              <a:t>smlouvy vyplynuly</a:t>
            </a:r>
            <a:r>
              <a:rPr lang="cs-CZ" dirty="0"/>
              <a:t>, </a:t>
            </a:r>
            <a:endParaRPr lang="cs-CZ" dirty="0" smtClean="0"/>
          </a:p>
          <a:p>
            <a:r>
              <a:rPr lang="cs-CZ" dirty="0" smtClean="0"/>
              <a:t>s </a:t>
            </a:r>
            <a:r>
              <a:rPr lang="cs-CZ" dirty="0"/>
              <a:t>pracovními podmínkami a podmínkami odměňování</a:t>
            </a:r>
            <a:r>
              <a:rPr lang="cs-CZ" dirty="0" smtClean="0"/>
              <a:t>, </a:t>
            </a:r>
            <a:r>
              <a:rPr lang="cs-CZ" dirty="0"/>
              <a:t>a povinnostmi, které vyplývají ze zvláštních </a:t>
            </a:r>
            <a:r>
              <a:rPr lang="cs-CZ" dirty="0" smtClean="0"/>
              <a:t>právních předpisů</a:t>
            </a:r>
          </a:p>
          <a:p>
            <a:r>
              <a:rPr lang="cs-CZ" dirty="0" smtClean="0"/>
              <a:t>Prohlídka – koncipovaná jako povinnost </a:t>
            </a:r>
            <a:r>
              <a:rPr lang="cs-CZ" dirty="0" err="1" smtClean="0"/>
              <a:t>Ztele</a:t>
            </a:r>
            <a:endParaRPr lang="cs-CZ" dirty="0"/>
          </a:p>
        </p:txBody>
      </p:sp>
    </p:spTree>
    <p:extLst>
      <p:ext uri="{BB962C8B-B14F-4D97-AF65-F5344CB8AC3E}">
        <p14:creationId xmlns:p14="http://schemas.microsoft.com/office/powerpoint/2010/main" val="374362832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Proces výběru</a:t>
            </a:r>
            <a:endParaRPr lang="cs-CZ" dirty="0"/>
          </a:p>
        </p:txBody>
      </p:sp>
      <p:sp>
        <p:nvSpPr>
          <p:cNvPr id="3" name="Zástupný symbol pro obsah 2"/>
          <p:cNvSpPr>
            <a:spLocks noGrp="1"/>
          </p:cNvSpPr>
          <p:nvPr>
            <p:ph idx="1"/>
          </p:nvPr>
        </p:nvSpPr>
        <p:spPr/>
        <p:txBody>
          <a:bodyPr>
            <a:normAutofit/>
          </a:bodyPr>
          <a:lstStyle/>
          <a:p>
            <a:r>
              <a:rPr lang="cs-CZ" dirty="0"/>
              <a:t>Zaměstnavatelé jsou povinni zajišťovat rovné zacházení se všemi zaměstnanci, pokud jde o jejich pracovní podmínky, odměňování za práci a o poskytování jiných peněžitých plnění a plnění peněžité hodnoty, o odbornou přípravu a o příležitost dosáhnout funkčního nebo jiného postupu v zaměstnání</a:t>
            </a:r>
            <a:r>
              <a:rPr lang="cs-CZ" dirty="0" smtClean="0"/>
              <a:t>.</a:t>
            </a:r>
            <a:endParaRPr lang="cs-CZ" dirty="0"/>
          </a:p>
        </p:txBody>
      </p:sp>
    </p:spTree>
    <p:extLst>
      <p:ext uri="{BB962C8B-B14F-4D97-AF65-F5344CB8AC3E}">
        <p14:creationId xmlns:p14="http://schemas.microsoft.com/office/powerpoint/2010/main" val="3394063824"/>
      </p:ext>
    </p:extLst>
  </p:cSld>
  <p:clrMapOvr>
    <a:masterClrMapping/>
  </p:clrMapOvr>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Cesta">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Cesta">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Cesta">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Typ dřeva</Template>
  <TotalTime>212</TotalTime>
  <Words>1530</Words>
  <Application>Microsoft Office PowerPoint</Application>
  <PresentationFormat>Předvádění na obrazovce (4:3)</PresentationFormat>
  <Paragraphs>213</Paragraphs>
  <Slides>47</Slides>
  <Notes>0</Notes>
  <HiddenSlides>0</HiddenSlides>
  <MMClips>0</MMClips>
  <ScaleCrop>false</ScaleCrop>
  <HeadingPairs>
    <vt:vector size="6" baseType="variant">
      <vt:variant>
        <vt:lpstr>Použitá písma</vt:lpstr>
      </vt:variant>
      <vt:variant>
        <vt:i4>3</vt:i4>
      </vt:variant>
      <vt:variant>
        <vt:lpstr>Motiv</vt:lpstr>
      </vt:variant>
      <vt:variant>
        <vt:i4>1</vt:i4>
      </vt:variant>
      <vt:variant>
        <vt:lpstr>Nadpisy snímků</vt:lpstr>
      </vt:variant>
      <vt:variant>
        <vt:i4>47</vt:i4>
      </vt:variant>
    </vt:vector>
  </HeadingPairs>
  <TitlesOfParts>
    <vt:vector size="51" baseType="lpstr">
      <vt:lpstr>Franklin Gothic Book</vt:lpstr>
      <vt:lpstr>Franklin Gothic Medium</vt:lpstr>
      <vt:lpstr>Wingdings 2</vt:lpstr>
      <vt:lpstr>Cesta</vt:lpstr>
      <vt:lpstr>Personální politika a pracovní právo ve zdravotnictví</vt:lpstr>
      <vt:lpstr>Prameny pracovního práva</vt:lpstr>
      <vt:lpstr> Prameny pracovního práva  </vt:lpstr>
      <vt:lpstr>Listina základních práv a svobod  </vt:lpstr>
      <vt:lpstr>Personální politika</vt:lpstr>
      <vt:lpstr>Výběr zaměstnanců </vt:lpstr>
      <vt:lpstr>Volné místo</vt:lpstr>
      <vt:lpstr>Před uzavřením smlouvy</vt:lpstr>
      <vt:lpstr>Proces výběru</vt:lpstr>
      <vt:lpstr>Smlouva musí obsahovat </vt:lpstr>
      <vt:lpstr>Prezentace aplikace PowerPoint</vt:lpstr>
      <vt:lpstr>Zkušební doba</vt:lpstr>
      <vt:lpstr>Doba pracovního poměru</vt:lpstr>
      <vt:lpstr>Alternativy</vt:lpstr>
      <vt:lpstr>Obsah pracovního poměru</vt:lpstr>
      <vt:lpstr>Švarcsystém (?)</vt:lpstr>
      <vt:lpstr>ŠVARCSYSTÉM</vt:lpstr>
      <vt:lpstr>Řízení zaměstnanců</vt:lpstr>
      <vt:lpstr>Pokyny Zaměstnavatele</vt:lpstr>
      <vt:lpstr>Vnitřní normy</vt:lpstr>
      <vt:lpstr>Vnitřní předpis</vt:lpstr>
      <vt:lpstr>Pracovní řád</vt:lpstr>
      <vt:lpstr>Osobní spis</vt:lpstr>
      <vt:lpstr>Time management</vt:lpstr>
      <vt:lpstr>Pojmy</vt:lpstr>
      <vt:lpstr>Pracovní doba</vt:lpstr>
      <vt:lpstr>Přestávka a doba odpočinku</vt:lpstr>
      <vt:lpstr>Dny pracovního klidu</vt:lpstr>
      <vt:lpstr>Práce přesčas</vt:lpstr>
      <vt:lpstr>PřesČasy ve zdravotnictví</vt:lpstr>
      <vt:lpstr>Přesčasy ve zdravotnictví</vt:lpstr>
      <vt:lpstr>Dohoda o Přesčasech ve zdravotnictví</vt:lpstr>
      <vt:lpstr>Noční práce</vt:lpstr>
      <vt:lpstr>Noční práce</vt:lpstr>
      <vt:lpstr>Ukončování pracovních poměrů</vt:lpstr>
      <vt:lpstr>Druhy ukončení</vt:lpstr>
      <vt:lpstr>Zaměstnavatel může dát zaměstnanci výpověď jen z těchto důvodů: </vt:lpstr>
      <vt:lpstr>Dohody o pracích mimo pracovní poměr</vt:lpstr>
      <vt:lpstr>Dohody mimo pracovní poměr </vt:lpstr>
      <vt:lpstr>BOZP</vt:lpstr>
      <vt:lpstr>Povinnosti</vt:lpstr>
      <vt:lpstr>(1) Zaměstnavatel je povinen</vt:lpstr>
      <vt:lpstr>§ 103</vt:lpstr>
      <vt:lpstr>§ 103 Informace a pokyny musí být zajištěny vždy </vt:lpstr>
      <vt:lpstr>Důležité hygienické limity </vt:lpstr>
      <vt:lpstr>Hmotnostné limity</vt:lpstr>
      <vt:lpstr>Hmotnostní limity</vt:lpstr>
    </vt:vector>
  </TitlesOfParts>
  <Company>PrF MU</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Personální politika a profesní vzdělávání</dc:title>
  <dc:creator>76882</dc:creator>
  <cp:lastModifiedBy>Michal Koščík</cp:lastModifiedBy>
  <cp:revision>16</cp:revision>
  <dcterms:created xsi:type="dcterms:W3CDTF">2014-09-08T21:07:55Z</dcterms:created>
  <dcterms:modified xsi:type="dcterms:W3CDTF">2014-10-07T12:36:13Z</dcterms:modified>
</cp:coreProperties>
</file>

<file path=docProps/thumbnail.jpeg>
</file>