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8" r:id="rId10"/>
    <p:sldId id="269" r:id="rId11"/>
    <p:sldId id="263" r:id="rId12"/>
    <p:sldId id="264" r:id="rId13"/>
    <p:sldId id="265" r:id="rId14"/>
    <p:sldId id="266" r:id="rId15"/>
    <p:sldId id="267" r:id="rId16"/>
    <p:sldId id="270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21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úhlý trojúhe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lný tvar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lný tvar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Přímá spojovací čár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4AFEAB-2CD1-4684-905C-52E7A2A96C3A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AFEAB-2CD1-4684-905C-52E7A2A96C3A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AFEAB-2CD1-4684-905C-52E7A2A96C3A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AFEAB-2CD1-4684-905C-52E7A2A96C3A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AFEAB-2CD1-4684-905C-52E7A2A96C3A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Dvojitá šip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Dvojitá šip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AFEAB-2CD1-4684-905C-52E7A2A96C3A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AFEAB-2CD1-4684-905C-52E7A2A96C3A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AFEAB-2CD1-4684-905C-52E7A2A96C3A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14AFEAB-2CD1-4684-905C-52E7A2A96C3A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14AFEAB-2CD1-4684-905C-52E7A2A96C3A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4AFEAB-2CD1-4684-905C-52E7A2A96C3A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úhlý trojúhe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Přímá spojovací čár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vojitá šip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Dvojitá šip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lný tvar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lný tvar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Přímá spojovací čár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14AFEAB-2CD1-4684-905C-52E7A2A96C3A}" type="datetimeFigureOut">
              <a:rPr lang="cs-CZ" smtClean="0"/>
              <a:pPr/>
              <a:t>11.12.2014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381811-1D62-40D2-BACB-948FB39E879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080119"/>
          </a:xfrm>
        </p:spPr>
        <p:txBody>
          <a:bodyPr>
            <a:normAutofit/>
          </a:bodyPr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Výživa ve sportu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Mgr. Kateřina Hortová</a:t>
            </a:r>
          </a:p>
        </p:txBody>
      </p:sp>
      <p:pic>
        <p:nvPicPr>
          <p:cNvPr id="11272" name="Picture 8" descr="http://farm4.staticflickr.com/3381/3472321290_7ea420de26.jpg"/>
          <p:cNvPicPr>
            <a:picLocks noChangeAspect="1" noChangeArrowheads="1"/>
          </p:cNvPicPr>
          <p:nvPr/>
        </p:nvPicPr>
        <p:blipFill>
          <a:blip r:embed="rId2" cstate="print"/>
          <a:srcRect l="8504" t="21580" b="19865"/>
          <a:stretch>
            <a:fillRect/>
          </a:stretch>
        </p:blipFill>
        <p:spPr bwMode="auto">
          <a:xfrm>
            <a:off x="2123728" y="1767738"/>
            <a:ext cx="3312368" cy="3173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Rýsovací fáze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Negativní energetická bilance (není příliš vhodné v závodním období)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Radikální </a:t>
            </a:r>
          </a:p>
          <a:p>
            <a:pPr lvl="2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B 20 – 30 %, S 45 – 55 %, T 20 – 25 %  </a:t>
            </a:r>
            <a:r>
              <a:rPr lang="cs-CZ" sz="1800" dirty="0" smtClean="0">
                <a:latin typeface="Times New Roman"/>
                <a:cs typeface="Times New Roman"/>
              </a:rPr>
              <a:t>→ u fitness sportovců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/>
                <a:cs typeface="Times New Roman"/>
              </a:rPr>
              <a:t>Optimální příjem živin</a:t>
            </a:r>
          </a:p>
          <a:p>
            <a:pPr lvl="2">
              <a:lnSpc>
                <a:spcPct val="150000"/>
              </a:lnSpc>
            </a:pPr>
            <a:r>
              <a:rPr lang="cs-CZ" sz="1800" dirty="0" smtClean="0">
                <a:latin typeface="Times New Roman"/>
                <a:cs typeface="Times New Roman"/>
              </a:rPr>
              <a:t>B 10 – 15 %, S 55 – 60 %, T do 30 % → zohlednit čas pro dosažení ideální hmotnosti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Silové a dynamické sporty IV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Energetická potřeba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Muži – 3000 – 3500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Ženy – 2000 – 2500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Živiny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Příjem S 6 – 7 g/kg, B 1,2 – 1,5 g/kg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Pitný režim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 : B : T    60 % : 15 % : 25 %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Doplňky stravy</a:t>
            </a:r>
          </a:p>
          <a:p>
            <a:pPr lvl="1">
              <a:lnSpc>
                <a:spcPct val="150000"/>
              </a:lnSpc>
            </a:pP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Gainery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AMK, kreatin, kofein, iontové nápoje</a:t>
            </a:r>
          </a:p>
          <a:p>
            <a:pPr lvl="1">
              <a:lnSpc>
                <a:spcPct val="150000"/>
              </a:lnSpc>
            </a:pP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Technické sporty 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://kulturissimo.cz/useruploads/images/redakce/2012/09/d_baletgala_lka_irina_perren.jpg"/>
          <p:cNvPicPr>
            <a:picLocks noChangeAspect="1" noChangeArrowheads="1"/>
          </p:cNvPicPr>
          <p:nvPr/>
        </p:nvPicPr>
        <p:blipFill>
          <a:blip r:embed="rId2" cstate="print"/>
          <a:srcRect l="10080" t="9219" r="12641" b="1660"/>
          <a:stretch>
            <a:fillRect/>
          </a:stretch>
        </p:blipFill>
        <p:spPr bwMode="auto">
          <a:xfrm>
            <a:off x="5652120" y="2492896"/>
            <a:ext cx="331236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825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Výživa před výkonem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Strava lehce stravitelná cca 3 – 4 hod. před výkonem (minimum vlákniny, T, střední množství S 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nižším GI a méně B)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Tekutiny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Výživa v průběhu výkonu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Tekutiny (iontové nápoje)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 případě turnajů x zápasů– ovoce, sacharidové tyčinky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Výživa po výkonu</a:t>
            </a:r>
          </a:p>
          <a:p>
            <a:pPr lvl="1">
              <a:lnSpc>
                <a:spcPct val="150000"/>
              </a:lnSpc>
            </a:pP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Potřeba doplnit svalový glykogen</a:t>
            </a:r>
          </a:p>
          <a:p>
            <a:pPr lvl="2">
              <a:lnSpc>
                <a:spcPct val="150000"/>
              </a:lnSpc>
            </a:pP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1. fáze – velmi rychlá, 30 – 60 min. po výkonu, na inzulinu nezávislá</a:t>
            </a:r>
          </a:p>
          <a:p>
            <a:pPr lvl="2">
              <a:lnSpc>
                <a:spcPct val="150000"/>
              </a:lnSpc>
            </a:pPr>
            <a:r>
              <a:rPr lang="cs-CZ" sz="1300" dirty="0" smtClean="0">
                <a:latin typeface="Times New Roman" pitchFamily="18" charset="0"/>
                <a:cs typeface="Times New Roman" pitchFamily="18" charset="0"/>
              </a:rPr>
              <a:t>2. fáze – pomalejší, ovlivněná inzulinem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1. tekutá –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proteino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–sacharidový koktejl s AMK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tuhá strava – bohatá na S a B</a:t>
            </a:r>
          </a:p>
          <a:p>
            <a:pPr lvl="1">
              <a:lnSpc>
                <a:spcPct val="150000"/>
              </a:lnSpc>
            </a:pP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Technické sporty II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Energetická potřeba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Muži – 3500 – 5000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Ženy – 2500 – 3500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Živiny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Nutná kompenzace velkého EV → ↑ příjem 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 (8 – 12 g/kg)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 (1,0 – 1,2 g/kg) </a:t>
            </a:r>
          </a:p>
          <a:p>
            <a:pPr lvl="2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tekutin (horké a vlhké počasí)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Doplňky stravy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Iontové nápoje, energetické gely, sacharidové tyčinky,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gainery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  AMK, kofein…</a:t>
            </a:r>
          </a:p>
          <a:p>
            <a:pPr lvl="1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Vytrvalostní sporty 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www.prirodni-matrace.cz/files/image/A/0520_Landis_Doping_Cycling_full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604797"/>
            <a:ext cx="3816424" cy="25442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Výživa před výkonem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Lehce stravitelná (↑ množství S se středním až nižším GI) a malé množství B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Dostatečný příjem tekutin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Výživa v průběhu výkonu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Iontové nápoje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Energetické gely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Sacharidové tyčinky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Ovoce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Důležité správné načasování i složení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Výživa po výkonu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1. tekutá –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proteino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–sacharidový koktejl s AMK – co nejdříve po výkonu a s vysokým GI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tuhá strava – vysoký obsah S a střední obsah B</a:t>
            </a:r>
          </a:p>
          <a:p>
            <a:pPr lvl="1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143000"/>
          </a:xfrm>
        </p:spPr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Vytrvalostní sporty II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Závodní den (z pohledu S)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Doplnění S před výkonem (3 – 4 hod.) individuální (metabolismus, citlivost k inzulinu…) </a:t>
            </a:r>
            <a:br>
              <a:rPr lang="cs-CZ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– vstup do aktivity s vyšší glykémií </a:t>
            </a:r>
            <a:r>
              <a:rPr lang="cs-CZ" sz="1600" dirty="0" smtClean="0">
                <a:latin typeface="Times New Roman"/>
                <a:cs typeface="Times New Roman"/>
              </a:rPr>
              <a:t>→ snížená závislost na svalovém glykogenu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/>
                <a:cs typeface="Times New Roman"/>
              </a:rPr>
              <a:t>Pozor na vysoké dávky rychlých S těsně (45 – 30 min.) před výkonem – zvýšení hladiny inzulinu → snížení využívání MK → svaly závislé na S → hypoglykémie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/>
                <a:cs typeface="Times New Roman"/>
              </a:rPr>
              <a:t>Příjem S cca 5 min. před výkonem neovlivní vyplavení inzulinu, díky nástupu adrenalinu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/>
                <a:cs typeface="Times New Roman"/>
              </a:rPr>
              <a:t>S při výkonu šetří svalový glykogen (u aktivit nad 30 min.) – lépe dodávat v menších dávkách a častěji; po cca 1 hod. S ve formě gelu, ovoce, tyčinky… + nápoj, po cca 3 hod. BCAA + S + nápoj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/>
                <a:cs typeface="Times New Roman"/>
              </a:rPr>
              <a:t>S po výkonu – re-syntéza glykogenu a ochrana svalů před </a:t>
            </a:r>
            <a:r>
              <a:rPr lang="cs-CZ" sz="1600" dirty="0" err="1" smtClean="0">
                <a:latin typeface="Times New Roman"/>
                <a:cs typeface="Times New Roman"/>
              </a:rPr>
              <a:t>proteokatabolismem</a:t>
            </a:r>
            <a:r>
              <a:rPr lang="cs-CZ" sz="1600" dirty="0" smtClean="0">
                <a:latin typeface="Times New Roman"/>
                <a:cs typeface="Times New Roman"/>
              </a:rPr>
              <a:t>; S : B 4:1</a:t>
            </a:r>
          </a:p>
          <a:p>
            <a:pPr lvl="1">
              <a:lnSpc>
                <a:spcPct val="150000"/>
              </a:lnSpc>
            </a:pPr>
            <a:endParaRPr lang="cs-CZ" sz="1600" dirty="0" smtClean="0">
              <a:latin typeface="Times New Roman"/>
              <a:cs typeface="Times New Roman"/>
            </a:endParaRPr>
          </a:p>
          <a:p>
            <a:pPr lvl="1"/>
            <a:endParaRPr lang="cs-CZ" sz="1600" dirty="0" smtClean="0">
              <a:latin typeface="Times New Roman"/>
              <a:cs typeface="Times New Roman"/>
            </a:endParaRPr>
          </a:p>
          <a:p>
            <a:pPr lvl="1"/>
            <a:endParaRPr lang="cs-CZ" sz="1600" dirty="0" smtClean="0">
              <a:latin typeface="Times New Roman"/>
              <a:cs typeface="Times New Roman"/>
            </a:endParaRPr>
          </a:p>
          <a:p>
            <a:pPr lvl="1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Vytrvalostní sporty III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4400" b="0" dirty="0" smtClean="0">
                <a:effectLst/>
                <a:latin typeface="Times New Roman" pitchFamily="18" charset="0"/>
                <a:cs typeface="Times New Roman" pitchFamily="18" charset="0"/>
              </a:rPr>
              <a:t>Děkuji za pozornost</a:t>
            </a:r>
            <a:endParaRPr lang="cs-CZ" sz="4400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www.omaa.org.uk/sites/default/files/Boxing-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6101408" cy="4576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Rychlostní a silové sporty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Sprinty, lední hokej, veslování, kanoistika, americký fotbal, box, fitness, sportovní gymnastika, vzpírání…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Technické sporty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Stolní tenis, balet, tanec, skoky na lyžích…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Vytrvalostní sporty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Běhy na dlouhé tratě, cyklistika, běh na lyžích, biatlon, triatlon…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Druhy sportů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endParaRPr lang="cs-CZ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Různý výkon, různý zdroj E 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Group 536"/>
          <p:cNvGraphicFramePr>
            <a:graphicFrameLocks/>
          </p:cNvGraphicFramePr>
          <p:nvPr/>
        </p:nvGraphicFramePr>
        <p:xfrm>
          <a:off x="359595" y="1268760"/>
          <a:ext cx="8532885" cy="5040119"/>
        </p:xfrm>
        <a:graphic>
          <a:graphicData uri="http://schemas.openxmlformats.org/drawingml/2006/table">
            <a:tbl>
              <a:tblPr/>
              <a:tblGrid>
                <a:gridCol w="1433572"/>
                <a:gridCol w="1146274"/>
                <a:gridCol w="1455446"/>
                <a:gridCol w="1598366"/>
                <a:gridCol w="1400029"/>
                <a:gridCol w="1499198"/>
              </a:tblGrid>
              <a:tr h="545793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Podíl jednotlivých substrátů na tvorbě ATP při svalové práci (%)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12815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Běh 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ATP/CP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Glykogen svalový 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anaerobní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oxidace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Glykogen svalový -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aerobní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oxidace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Glykogen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jaterní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Mastné kyseliny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Verdan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7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6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400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7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800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6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1 500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7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5 000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87,5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6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10 000 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97,0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379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Maraton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Verdana" pitchFamily="34" charset="0"/>
                          <a:cs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Systém ATP – CP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Zásoby ATP ve svalu → energie max. do 6 sec. trvání výkonu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Spotřebované ATP re-syntetizováno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kreatinfosfátem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(CP)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CP poskytuje energii až do 15 sec. trvání výkonu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Převažuje u rychlých a silových sportů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Zdroje energie při anaerobní FA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ATP z glukózy a svalového a jaterního glykogenu bez přítomnosti O</a:t>
            </a:r>
            <a:r>
              <a:rPr lang="cs-CZ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→ tvorba laktátu → práce na „kyslíkový dluh“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U výkonů od cca 10 sec. – 2 min. 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Různý výkon, různý zdroj E II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www.fsps.muni.cz/~tvodicka/data/reader/book-5/images/pics/obr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647699"/>
            <a:ext cx="3672408" cy="2093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53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Zdroje energie při aerobní FA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Za dostatečné dodávky O</a:t>
            </a:r>
            <a:r>
              <a:rPr lang="cs-CZ" sz="16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→ E pro svalovou buňku z:</a:t>
            </a:r>
          </a:p>
          <a:p>
            <a:pPr lvl="8">
              <a:lnSpc>
                <a:spcPct val="150000"/>
              </a:lnSpc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Aerobní glykolýzy</a:t>
            </a:r>
          </a:p>
          <a:p>
            <a:pPr lvl="8">
              <a:lnSpc>
                <a:spcPct val="150000"/>
              </a:lnSpc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β-oxidace MK</a:t>
            </a:r>
          </a:p>
          <a:p>
            <a:pPr lvl="8">
              <a:lnSpc>
                <a:spcPct val="150000"/>
              </a:lnSpc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Oxidace AMK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Pro plné zužitkování MK potřeba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pyruvátu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→ „tuky hoří v plameni cukrů“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Převažuje u vytrvalostních sportů</a:t>
            </a:r>
          </a:p>
          <a:p>
            <a:pPr>
              <a:lnSpc>
                <a:spcPct val="150000"/>
              </a:lnSpc>
            </a:pP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Různý výkon, různý zdroj E III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http://www.coachr.org/energysys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856" y="548680"/>
            <a:ext cx="8229600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52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Energetická potřeba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Muži – 3000 – 4000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Ženy – 2000 – 3000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Živiny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↑ aktivní tělesné hmoty → pozitivní EB o 300 – 500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kcal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/den</a:t>
            </a:r>
          </a:p>
          <a:p>
            <a:pPr lvl="2">
              <a:lnSpc>
                <a:spcPct val="150000"/>
              </a:lnSpc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Strava pravidelná – 6 dávek /den</a:t>
            </a:r>
          </a:p>
          <a:p>
            <a:pPr lvl="2">
              <a:lnSpc>
                <a:spcPct val="150000"/>
              </a:lnSpc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Pro anabolický efekt navyšujeme zejména sacharidy (7 – 8 g/kg)</a:t>
            </a:r>
          </a:p>
          <a:p>
            <a:pPr lvl="2">
              <a:lnSpc>
                <a:spcPct val="150000"/>
              </a:lnSpc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Bílkoviny o 1,8 g/kg (aktivní tělesné hmoty)</a:t>
            </a:r>
          </a:p>
          <a:p>
            <a:pPr lvl="2">
              <a:lnSpc>
                <a:spcPct val="150000"/>
              </a:lnSpc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S : B : T   60 – 65 % : 15 – 20 % :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%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Dodržovat pitný režim (kulturisti, boxeři, judisti…)</a:t>
            </a:r>
          </a:p>
          <a:p>
            <a:pPr>
              <a:lnSpc>
                <a:spcPct val="150000"/>
              </a:lnSpc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Doplňky stravy</a:t>
            </a:r>
          </a:p>
          <a:p>
            <a:pPr lvl="1">
              <a:lnSpc>
                <a:spcPct val="150000"/>
              </a:lnSpc>
            </a:pP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Proteino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–sacharidové přípravky, proteinové koncentráty, kreatin, kofein, iontové nápoje</a:t>
            </a:r>
          </a:p>
          <a:p>
            <a:pPr lvl="1"/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Silové a dynamické sporty 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sportuj.com/storage/200711012030_Asafa%20Powell%20rieti%209,74%20reko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1607418"/>
            <a:ext cx="2114550" cy="3333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1053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Výživa před výkonem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Strava lehce stravitelná cca 3 – 4 hod. před výkonem (minimum vlákniny, T, střední množství S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 nižším GI a méně B)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Kreatin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Tekutiny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Výživa v průběhu výkonu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Příjem tekutin (iontové nápoje) – S v nápoji u všech aktivit nad 30 min. (oddálí únavu, zlepší koncentraci, pozitivní vliv na reakce, šetří B…)</a:t>
            </a:r>
          </a:p>
          <a:p>
            <a:pPr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Výživa po výkonu</a:t>
            </a: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1. tekutá – </a:t>
            </a:r>
            <a:r>
              <a:rPr lang="cs-CZ" sz="1600" dirty="0" err="1" smtClean="0">
                <a:latin typeface="Times New Roman" pitchFamily="18" charset="0"/>
                <a:cs typeface="Times New Roman" pitchFamily="18" charset="0"/>
              </a:rPr>
              <a:t>proteino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–sacharidový koktejl s AMK, kreatin (příjem S a B </a:t>
            </a:r>
            <a:r>
              <a:rPr lang="cs-CZ" sz="1600" dirty="0" smtClean="0">
                <a:latin typeface="Times New Roman"/>
                <a:cs typeface="Times New Roman"/>
              </a:rPr>
              <a:t>→ lepší celková regenerace, 3:1)</a:t>
            </a:r>
            <a:endParaRPr lang="cs-CZ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2. tuhá strava – bohatá na S a B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Silové a dynamické sporty II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400" dirty="0" smtClean="0">
                <a:latin typeface="Times New Roman" pitchFamily="18" charset="0"/>
                <a:cs typeface="Times New Roman" pitchFamily="18" charset="0"/>
              </a:rPr>
              <a:t>Objemová fáze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Pozitivní energetická bilance (důležité je množství, kvalita a načasování stravy)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B 10 – 18 %, S 60 – 70 %, T 20 – 25 %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B není potřeba výrazně navyšovat (začátečník x pokročilý)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Nejvíce zastoupené S (pozor na vysoký příjem jednoduchých cukrů)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T 20 % z CEP</a:t>
            </a:r>
          </a:p>
          <a:p>
            <a:pPr lvl="1">
              <a:lnSpc>
                <a:spcPct val="150000"/>
              </a:lnSpc>
            </a:pP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Pitný režim</a:t>
            </a:r>
            <a:endParaRPr lang="cs-CZ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0" dirty="0" smtClean="0">
                <a:effectLst/>
                <a:latin typeface="Times New Roman" pitchFamily="18" charset="0"/>
                <a:cs typeface="Times New Roman" pitchFamily="18" charset="0"/>
              </a:rPr>
              <a:t>Silové a dynamické sporty III</a:t>
            </a:r>
            <a:endParaRPr lang="cs-CZ" b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8034</TotalTime>
  <Words>867</Words>
  <Application>Microsoft Office PowerPoint</Application>
  <PresentationFormat>Předvádění na obrazovce (4:3)</PresentationFormat>
  <Paragraphs>179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Shluk</vt:lpstr>
      <vt:lpstr>Výživa ve sportu</vt:lpstr>
      <vt:lpstr>Druhy sportů</vt:lpstr>
      <vt:lpstr>Různý výkon, různý zdroj E I</vt:lpstr>
      <vt:lpstr>Různý výkon, různý zdroj E II</vt:lpstr>
      <vt:lpstr>Různý výkon, různý zdroj E III</vt:lpstr>
      <vt:lpstr>Snímek 6</vt:lpstr>
      <vt:lpstr>Silové a dynamické sporty I</vt:lpstr>
      <vt:lpstr>Silové a dynamické sporty II</vt:lpstr>
      <vt:lpstr>Silové a dynamické sporty III</vt:lpstr>
      <vt:lpstr>Silové a dynamické sporty IV</vt:lpstr>
      <vt:lpstr>Technické sporty I</vt:lpstr>
      <vt:lpstr>Technické sporty II</vt:lpstr>
      <vt:lpstr>Vytrvalostní sporty I</vt:lpstr>
      <vt:lpstr>Vytrvalostní sporty II</vt:lpstr>
      <vt:lpstr>Vytrvalostní sporty III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Výživa ve sportu</dc:title>
  <dc:creator>Standard</dc:creator>
  <cp:lastModifiedBy>Vaše jméno</cp:lastModifiedBy>
  <cp:revision>94</cp:revision>
  <dcterms:created xsi:type="dcterms:W3CDTF">2013-04-01T17:43:08Z</dcterms:created>
  <dcterms:modified xsi:type="dcterms:W3CDTF">2014-12-11T19:50:52Z</dcterms:modified>
</cp:coreProperties>
</file>