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Acer Customer" initials="VA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2D29F-6774-4D0F-98E4-8E744A3A9514}" type="datetimeFigureOut">
              <a:rPr lang="en-GB" smtClean="0"/>
              <a:t>28/11/2014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97F92-646B-4926-A55D-B8B9D05D9C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7C40-94F1-4E87-BC99-E222AB140C1F}" type="datetimeFigureOut">
              <a:rPr lang="en-GB" smtClean="0"/>
              <a:pPr/>
              <a:t>28/11/2014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FB1B-4480-4EE5-BD01-AC49349CF54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4104456" cy="3600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lgerian" pitchFamily="82" charset="0"/>
              </a:rPr>
              <a:t>CONSTRUCTING 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b="1" dirty="0" smtClean="0">
                <a:latin typeface="Algerian" pitchFamily="82" charset="0"/>
              </a:rPr>
              <a:t>A RESEARCH ARTICLE (RA</a:t>
            </a:r>
            <a:r>
              <a:rPr lang="en-US" b="1" dirty="0" smtClean="0"/>
              <a:t>)</a:t>
            </a:r>
            <a:endParaRPr lang="en-GB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5841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Robert </a:t>
            </a:r>
            <a:r>
              <a:rPr lang="en-US" dirty="0" err="1" smtClean="0"/>
              <a:t>Helán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Radomíra</a:t>
            </a:r>
            <a:r>
              <a:rPr lang="en-US" dirty="0" smtClean="0"/>
              <a:t> </a:t>
            </a:r>
            <a:r>
              <a:rPr lang="en-US" dirty="0" err="1" smtClean="0"/>
              <a:t>Bednářová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Language Centre, Masaryk University</a:t>
            </a:r>
            <a:endParaRPr lang="en-US" dirty="0"/>
          </a:p>
        </p:txBody>
      </p:sp>
      <p:pic>
        <p:nvPicPr>
          <p:cNvPr id="2056" name="Picture 8" descr="http://www.acupuncturecouncilofireland.com/wp-content/uploads/2014/06/research-blog-edited.jpg"/>
          <p:cNvPicPr>
            <a:picLocks noChangeAspect="1" noChangeArrowheads="1"/>
          </p:cNvPicPr>
          <p:nvPr/>
        </p:nvPicPr>
        <p:blipFill>
          <a:blip r:embed="rId2" cstate="print"/>
          <a:srcRect l="23625" r="23501"/>
          <a:stretch>
            <a:fillRect/>
          </a:stretch>
        </p:blipFill>
        <p:spPr bwMode="auto">
          <a:xfrm>
            <a:off x="5292080" y="1268760"/>
            <a:ext cx="3384376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ANSWER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Related research should be mentioned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CITATIONS</a:t>
            </a:r>
          </a:p>
          <a:p>
            <a:endParaRPr lang="en-US" b="1" dirty="0" smtClean="0"/>
          </a:p>
          <a:p>
            <a:r>
              <a:rPr lang="en-US" dirty="0" smtClean="0"/>
              <a:t>Introduction should attract the readers so that they continue reading. Thus, researchers / authors win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of their findings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“COMPETITION” METAPHOR </a:t>
            </a:r>
            <a:br>
              <a:rPr lang="en-US" b="1" dirty="0" smtClean="0"/>
            </a:br>
            <a:r>
              <a:rPr lang="en-US" b="1" dirty="0" smtClean="0"/>
              <a:t>FROM ECOLOGY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</a:t>
            </a:r>
            <a:r>
              <a:rPr lang="en-US" i="1" dirty="0" smtClean="0"/>
              <a:t>Just as plants compete for light and space, so writers of RAs compete for acceptance and recognition.”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What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pattern </a:t>
            </a:r>
            <a:r>
              <a:rPr lang="en-US" dirty="0" smtClean="0"/>
              <a:t>is, as a rule, employed </a:t>
            </a:r>
            <a:r>
              <a:rPr lang="en-US" dirty="0" smtClean="0"/>
              <a:t>in introductions to RAs </a:t>
            </a:r>
            <a:r>
              <a:rPr lang="en-US" dirty="0" smtClean="0"/>
              <a:t>as </a:t>
            </a:r>
            <a:r>
              <a:rPr lang="en-US" dirty="0" smtClean="0"/>
              <a:t>researchers compete for readers and research space?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ANSWER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rhetorical pattern has become known as the </a:t>
            </a:r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CARS </a:t>
            </a:r>
            <a:r>
              <a:rPr lang="en-US" sz="4400" b="1" dirty="0" smtClean="0"/>
              <a:t>model</a:t>
            </a: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What does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CARS</a:t>
            </a:r>
            <a:r>
              <a:rPr lang="en-US" sz="4400" dirty="0" smtClean="0"/>
              <a:t> stand for?</a:t>
            </a:r>
            <a:endParaRPr lang="en-US" sz="44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2915816" y="3068960"/>
            <a:ext cx="33843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CARS</a:t>
            </a:r>
            <a:endParaRPr lang="en-GB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1</a:t>
            </a:r>
            <a:r>
              <a:rPr lang="en-US" b="1" dirty="0" smtClean="0"/>
              <a:t>: </a:t>
            </a:r>
            <a:r>
              <a:rPr lang="en-US" b="1" dirty="0" smtClean="0"/>
              <a:t>CLAIMING </a:t>
            </a:r>
            <a:r>
              <a:rPr lang="en-US" b="1" dirty="0" smtClean="0"/>
              <a:t>CENTRALITY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this move, certain fixed phrases or their variants tend to recur.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1. Can you think of any?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2. Which tense is typically used?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ANSWER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u="sng" dirty="0" smtClean="0"/>
              <a:t>present perfect or present simple</a:t>
            </a:r>
            <a:r>
              <a:rPr lang="en-US" dirty="0" smtClean="0"/>
              <a:t> are often used.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TYPICAL PHRASES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…has been extensively studied…</a:t>
            </a:r>
          </a:p>
          <a:p>
            <a:pPr>
              <a:buNone/>
            </a:pPr>
            <a:r>
              <a:rPr lang="en-US" dirty="0" smtClean="0"/>
              <a:t>…there has been growing interest in…</a:t>
            </a:r>
          </a:p>
          <a:p>
            <a:pPr>
              <a:buNone/>
            </a:pPr>
            <a:r>
              <a:rPr lang="en-US" dirty="0" smtClean="0"/>
              <a:t>Recent studies have focused on…</a:t>
            </a:r>
          </a:p>
          <a:p>
            <a:pPr>
              <a:buNone/>
            </a:pPr>
            <a:r>
              <a:rPr lang="en-US" dirty="0" smtClean="0"/>
              <a:t>It is generally accepted that…</a:t>
            </a:r>
          </a:p>
          <a:p>
            <a:pPr>
              <a:buNone/>
            </a:pPr>
            <a:r>
              <a:rPr lang="en-US" dirty="0" smtClean="0"/>
              <a:t>A major current focus in </a:t>
            </a:r>
            <a:r>
              <a:rPr lang="en-US" dirty="0" smtClean="0"/>
              <a:t>microbiology is</a:t>
            </a:r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2</a:t>
            </a:r>
            <a:r>
              <a:rPr lang="en-US" b="1" dirty="0" smtClean="0"/>
              <a:t>: SUMMARIZING </a:t>
            </a:r>
            <a:r>
              <a:rPr lang="en-US" b="1" dirty="0" smtClean="0"/>
              <a:t>RESEARCH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Note that citations can occur anywhere in an introduction…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What is the role and purpose of citations in academic texts?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ANSWER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The role and purpose of citations:</a:t>
            </a:r>
          </a:p>
          <a:p>
            <a:r>
              <a:rPr lang="en-US" dirty="0" smtClean="0"/>
              <a:t>Acknowledging the intellectual property rights of earlier authors</a:t>
            </a:r>
          </a:p>
          <a:p>
            <a:r>
              <a:rPr lang="en-US" dirty="0" smtClean="0"/>
              <a:t>Showing respect for previous scholars</a:t>
            </a:r>
          </a:p>
          <a:p>
            <a:r>
              <a:rPr lang="en-US" dirty="0" smtClean="0"/>
              <a:t>Giving your arguments greater authority</a:t>
            </a:r>
          </a:p>
          <a:p>
            <a:r>
              <a:rPr lang="en-US" dirty="0" smtClean="0"/>
              <a:t>Helping (promoting) your friends and colleagues</a:t>
            </a:r>
          </a:p>
          <a:p>
            <a:r>
              <a:rPr lang="en-US" dirty="0" smtClean="0"/>
              <a:t>Showing that you are a member of a particular disciplinary community.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SELF-CITATIONS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What’s your view on </a:t>
            </a:r>
            <a:r>
              <a:rPr lang="en-US" b="1" dirty="0" smtClean="0"/>
              <a:t>self-citations</a:t>
            </a:r>
            <a:r>
              <a:rPr lang="en-US" dirty="0" smtClean="0"/>
              <a:t> (citations to an author’s own previously published or presented work)?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CITATIONS AND TENSE USAGE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b="1" dirty="0" smtClean="0"/>
              <a:t>Which tenses are typically used in citing statements?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cs-CZ" dirty="0" smtClean="0"/>
              <a:t>WHAT ARE THE </a:t>
            </a:r>
            <a:r>
              <a:rPr lang="en-US" b="1" dirty="0" smtClean="0"/>
              <a:t>CONVENTIONAL SECTIONS</a:t>
            </a:r>
            <a:endParaRPr lang="en-US" b="1" dirty="0" smtClean="0"/>
          </a:p>
          <a:p>
            <a:pPr algn="ctr">
              <a:buNone/>
            </a:pPr>
            <a:r>
              <a:rPr lang="en-US" dirty="0" smtClean="0"/>
              <a:t>OF A RESEARCH </a:t>
            </a:r>
            <a:r>
              <a:rPr lang="en-US" dirty="0" smtClean="0"/>
              <a:t>ARTICLE (RA)?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b="1" dirty="0" smtClean="0"/>
              <a:t>ANSWER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324528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There are three patterns:</a:t>
            </a:r>
          </a:p>
          <a:p>
            <a:pPr marL="514350" indent="-514350">
              <a:buNone/>
            </a:pPr>
            <a:r>
              <a:rPr lang="en-US" b="1" u="sng" dirty="0" smtClean="0"/>
              <a:t>1. PAST</a:t>
            </a:r>
            <a:r>
              <a:rPr lang="en-US" u="sng" dirty="0" smtClean="0"/>
              <a:t> </a:t>
            </a:r>
            <a:r>
              <a:rPr lang="en-US" dirty="0" smtClean="0"/>
              <a:t>– researcher activity as agent</a:t>
            </a:r>
          </a:p>
          <a:p>
            <a:pPr marL="514350" indent="-514350">
              <a:buNone/>
            </a:pPr>
            <a:r>
              <a:rPr lang="en-US" i="1" dirty="0" smtClean="0"/>
              <a:t>Huang (2007) investigated the causes of airport delays.</a:t>
            </a:r>
          </a:p>
          <a:p>
            <a:pPr marL="514350" indent="-514350">
              <a:buNone/>
            </a:pPr>
            <a:r>
              <a:rPr lang="en-US" b="1" u="sng" dirty="0" smtClean="0"/>
              <a:t>2. PRESENT PERFECT </a:t>
            </a:r>
            <a:r>
              <a:rPr lang="en-US" dirty="0" smtClean="0"/>
              <a:t>– researcher activity not as agent</a:t>
            </a:r>
          </a:p>
          <a:p>
            <a:pPr marL="514350" indent="-514350">
              <a:buNone/>
            </a:pPr>
            <a:r>
              <a:rPr lang="en-US" i="1" dirty="0" smtClean="0"/>
              <a:t>The causes of airport delays have been widely investigated (</a:t>
            </a:r>
            <a:r>
              <a:rPr lang="en-US" i="1" dirty="0" err="1" smtClean="0"/>
              <a:t>Hyon</a:t>
            </a:r>
            <a:r>
              <a:rPr lang="en-US" i="1" dirty="0" smtClean="0"/>
              <a:t>, 2004; Huang, 2007).</a:t>
            </a:r>
          </a:p>
          <a:p>
            <a:pPr marL="514350" indent="-514350">
              <a:buNone/>
            </a:pPr>
            <a:r>
              <a:rPr lang="en-US" b="1" u="sng" dirty="0" smtClean="0"/>
              <a:t>3. PRESENT</a:t>
            </a:r>
            <a:r>
              <a:rPr lang="en-US" u="sng" dirty="0" smtClean="0"/>
              <a:t> </a:t>
            </a:r>
            <a:r>
              <a:rPr lang="en-US" dirty="0" smtClean="0"/>
              <a:t>– no reference to research activity</a:t>
            </a:r>
          </a:p>
          <a:p>
            <a:pPr marL="514350" indent="-514350">
              <a:buNone/>
            </a:pPr>
            <a:r>
              <a:rPr lang="en-US" i="1" dirty="0" smtClean="0"/>
              <a:t>The causes of airport delays are complex (</a:t>
            </a:r>
            <a:r>
              <a:rPr lang="en-US" i="1" dirty="0" err="1" smtClean="0"/>
              <a:t>Hyon</a:t>
            </a:r>
            <a:r>
              <a:rPr lang="en-US" i="1" dirty="0" smtClean="0"/>
              <a:t>, 2004; Huang, 2007)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3</a:t>
            </a:r>
            <a:r>
              <a:rPr lang="en-US" b="1" dirty="0" smtClean="0"/>
              <a:t>: ESTABLISHING </a:t>
            </a:r>
            <a:r>
              <a:rPr lang="en-US" b="1" dirty="0" smtClean="0"/>
              <a:t>THE GAP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OPTIONS (from stronger to weaker claims</a:t>
            </a:r>
            <a:r>
              <a:rPr lang="en-US" dirty="0" smtClean="0"/>
              <a:t>):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Something 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(COUNTER-CLAIMING)</a:t>
            </a:r>
          </a:p>
          <a:p>
            <a:pPr marL="514350" indent="-514350">
              <a:buAutoNum type="arabicPeriod"/>
            </a:pPr>
            <a:r>
              <a:rPr lang="en-US" dirty="0" smtClean="0"/>
              <a:t>Something 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(INDICATING A GAP)</a:t>
            </a:r>
          </a:p>
          <a:p>
            <a:pPr marL="514350" indent="-514350">
              <a:buAutoNum type="arabicPeriod"/>
            </a:pPr>
            <a:r>
              <a:rPr lang="en-US" dirty="0" smtClean="0"/>
              <a:t>Something 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unclear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(RAISING A QUESTION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something (CONTINUING A TRADITION)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LANGUAGE TO INDICATE A GAP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b="1" dirty="0" smtClean="0"/>
              <a:t>What language is typically used to indicate a </a:t>
            </a:r>
            <a:r>
              <a:rPr lang="en-US" b="1" dirty="0" smtClean="0"/>
              <a:t>gap/problem/criticism</a:t>
            </a:r>
            <a:r>
              <a:rPr lang="en-US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ANSWER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NON-COUNT:</a:t>
            </a:r>
          </a:p>
          <a:p>
            <a:pPr>
              <a:buNone/>
            </a:pPr>
            <a:r>
              <a:rPr lang="en-US" i="1" dirty="0" smtClean="0"/>
              <a:t>However, little information…</a:t>
            </a:r>
          </a:p>
          <a:p>
            <a:pPr>
              <a:buNone/>
            </a:pPr>
            <a:r>
              <a:rPr lang="en-US" i="1" dirty="0" smtClean="0"/>
              <a:t>Little attention has been paid to…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b="1" dirty="0" smtClean="0"/>
              <a:t>COUNT:</a:t>
            </a:r>
          </a:p>
          <a:p>
            <a:pPr>
              <a:buNone/>
            </a:pPr>
            <a:r>
              <a:rPr lang="en-US" i="1" dirty="0" smtClean="0"/>
              <a:t>However, few studies…</a:t>
            </a:r>
          </a:p>
          <a:p>
            <a:pPr>
              <a:buNone/>
            </a:pPr>
            <a:r>
              <a:rPr lang="en-US" i="1" dirty="0" smtClean="0"/>
              <a:t>Few investigations have been carried out…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THE DIFFERENCE?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Explain the difference between</a:t>
            </a:r>
          </a:p>
          <a:p>
            <a:pPr marL="514350" indent="-514350">
              <a:buAutoNum type="arabicPeriod"/>
            </a:pPr>
            <a:r>
              <a:rPr lang="en-US" dirty="0" smtClean="0"/>
              <a:t>There is little research…</a:t>
            </a:r>
          </a:p>
          <a:p>
            <a:pPr marL="514350" indent="-514350">
              <a:buAutoNum type="arabicPeriod"/>
            </a:pPr>
            <a:r>
              <a:rPr lang="en-US" dirty="0" smtClean="0"/>
              <a:t>There is a little research…</a:t>
            </a:r>
          </a:p>
          <a:p>
            <a:pPr marL="514350" indent="-514350">
              <a:buAutoNum type="arabicPeriod"/>
            </a:pPr>
            <a:r>
              <a:rPr lang="en-US" dirty="0" smtClean="0"/>
              <a:t>Few investigations…</a:t>
            </a:r>
          </a:p>
          <a:p>
            <a:pPr marL="514350" indent="-514350">
              <a:buAutoNum type="arabicPeriod"/>
            </a:pPr>
            <a:r>
              <a:rPr lang="en-US" dirty="0" smtClean="0"/>
              <a:t>A few investigations…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4</a:t>
            </a:r>
            <a:r>
              <a:rPr lang="en-US" b="1" dirty="0" smtClean="0"/>
              <a:t>: PRESENTING </a:t>
            </a:r>
            <a:r>
              <a:rPr lang="en-US" b="1" dirty="0" smtClean="0"/>
              <a:t>WORK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PURPOSIVE</a:t>
            </a:r>
            <a:r>
              <a:rPr lang="en-US" dirty="0" smtClean="0"/>
              <a:t>: authors indicate their main purpose or purposes.</a:t>
            </a:r>
          </a:p>
          <a:p>
            <a:pPr>
              <a:buNone/>
            </a:pPr>
            <a:r>
              <a:rPr lang="en-US" i="1" dirty="0" smtClean="0"/>
              <a:t>The aim of the present paper is to give…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</a:t>
            </a:r>
            <a:r>
              <a:rPr lang="en-US" dirty="0" smtClean="0"/>
              <a:t>: authors describe the main feature of their research</a:t>
            </a:r>
          </a:p>
          <a:p>
            <a:pPr>
              <a:buNone/>
            </a:pPr>
            <a:r>
              <a:rPr lang="en-US" i="1" dirty="0" smtClean="0"/>
              <a:t>In this paper we give preliminary results for…</a:t>
            </a:r>
            <a:endParaRPr lang="en-US" i="1" dirty="0"/>
          </a:p>
          <a:p>
            <a:pPr>
              <a:buNone/>
            </a:pP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076" r="60443"/>
          <a:stretch>
            <a:fillRect/>
          </a:stretch>
        </p:blipFill>
        <p:spPr bwMode="auto">
          <a:xfrm>
            <a:off x="2771800" y="1268760"/>
            <a:ext cx="3752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26064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Think about how to best link the introduction with the conclusion. 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ANSWER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THE STANDARD PATTERN</a:t>
            </a:r>
            <a:r>
              <a:rPr lang="en-US" dirty="0" smtClean="0"/>
              <a:t> IS “</a:t>
            </a:r>
            <a:r>
              <a:rPr lang="en-US" b="1" dirty="0" err="1" smtClean="0"/>
              <a:t>TAIMRaD</a:t>
            </a:r>
            <a:r>
              <a:rPr lang="en-US" dirty="0" smtClean="0"/>
              <a:t>”, i.e.</a:t>
            </a:r>
          </a:p>
          <a:p>
            <a:r>
              <a:rPr lang="en-US" b="1" dirty="0" smtClean="0"/>
              <a:t>T</a:t>
            </a:r>
            <a:r>
              <a:rPr lang="en-US" dirty="0" smtClean="0"/>
              <a:t>ITLE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BSTRACT</a:t>
            </a:r>
          </a:p>
          <a:p>
            <a:r>
              <a:rPr lang="en-US" b="1" dirty="0" smtClean="0"/>
              <a:t>I</a:t>
            </a:r>
            <a:r>
              <a:rPr lang="en-US" dirty="0" smtClean="0"/>
              <a:t>NTRODUCTION</a:t>
            </a:r>
          </a:p>
          <a:p>
            <a:r>
              <a:rPr lang="en-US" b="1" dirty="0" smtClean="0"/>
              <a:t>M</a:t>
            </a:r>
            <a:r>
              <a:rPr lang="en-US" dirty="0" smtClean="0"/>
              <a:t>ETHODS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ESULTS</a:t>
            </a:r>
          </a:p>
          <a:p>
            <a:pPr>
              <a:buNone/>
            </a:pPr>
            <a:r>
              <a:rPr lang="en-US" b="1" dirty="0" smtClean="0"/>
              <a:t>a</a:t>
            </a:r>
            <a:r>
              <a:rPr lang="en-US" dirty="0" smtClean="0"/>
              <a:t>nd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ISCUSSION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PURPOSES OF RA SECTIONS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the RA in English has developed over the last hundred years or so, the four main sections (IMRD) have become identified with </a:t>
            </a:r>
            <a:r>
              <a:rPr lang="en-US" b="1" dirty="0" smtClean="0"/>
              <a:t>four different purposes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What are they?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PURPOSES OF INTRODUCTIONS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Main</a:t>
            </a:r>
            <a:r>
              <a:rPr lang="en-US" dirty="0" smtClean="0"/>
              <a:t> purpose: to provide the rationale for the paper (general to specific movement)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Secondary</a:t>
            </a:r>
            <a:r>
              <a:rPr lang="en-US" dirty="0" smtClean="0"/>
              <a:t> purpose: to attract interest in the topic – and hence readers.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METHODS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describe methodology, materials/subjects, and procedures (very specific)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RESULTS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describe the findings with commentary (very specific).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PURPOSES </a:t>
            </a:r>
            <a:r>
              <a:rPr lang="en-US" b="1" dirty="0" smtClean="0"/>
              <a:t>OF DISCUSSION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interpret </a:t>
            </a:r>
            <a:r>
              <a:rPr lang="en-US" dirty="0" smtClean="0"/>
              <a:t>the results in a variety of </a:t>
            </a:r>
            <a:r>
              <a:rPr lang="en-US" dirty="0" smtClean="0"/>
              <a:t>ways</a:t>
            </a:r>
          </a:p>
          <a:p>
            <a:r>
              <a:rPr lang="en-US" dirty="0" smtClean="0"/>
              <a:t>To r</a:t>
            </a:r>
            <a:r>
              <a:rPr lang="en-US" dirty="0" smtClean="0"/>
              <a:t>efer </a:t>
            </a:r>
            <a:r>
              <a:rPr lang="en-US" dirty="0" smtClean="0"/>
              <a:t>to statements (hypothesis, research questions, etc.) made in the introduction (specific to general movement).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 INTRODUCTIONS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EFFECTIVE INTRODUCTIONS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should appropriately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situate</a:t>
            </a:r>
            <a:r>
              <a:rPr lang="en-US" dirty="0" smtClean="0"/>
              <a:t> the work within the existing  body of related research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hould attempt 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the audience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r>
              <a:rPr lang="en-US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731</Words>
  <Application>Microsoft Office PowerPoint</Application>
  <PresentationFormat>Předvádění na obrazovce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CONSTRUCTING  A RESEARCH ARTICLE (RA)</vt:lpstr>
      <vt:lpstr>Snímek 2</vt:lpstr>
      <vt:lpstr>ANSWER</vt:lpstr>
      <vt:lpstr>PURPOSES OF RA SECTIONS</vt:lpstr>
      <vt:lpstr>PURPOSES OF INTRODUCTIONS</vt:lpstr>
      <vt:lpstr>PURPOSE OF METHODS</vt:lpstr>
      <vt:lpstr>PURPOSE OF RESULTS</vt:lpstr>
      <vt:lpstr>PURPOSES OF DISCUSSION</vt:lpstr>
      <vt:lpstr>RA INTRODUCTIONS</vt:lpstr>
      <vt:lpstr>ANSWER</vt:lpstr>
      <vt:lpstr>“COMPETITION” METAPHOR  FROM ECOLOGY</vt:lpstr>
      <vt:lpstr>ANSWER</vt:lpstr>
      <vt:lpstr>Snímek 13</vt:lpstr>
      <vt:lpstr>MOVE 1: CLAIMING CENTRALITY</vt:lpstr>
      <vt:lpstr>Snímek 15</vt:lpstr>
      <vt:lpstr>MOVE 2: SUMMARIZING RESEARCH</vt:lpstr>
      <vt:lpstr>ANSWER</vt:lpstr>
      <vt:lpstr>SELF-CITATIONS</vt:lpstr>
      <vt:lpstr>CITATIONS AND TENSE USAGE</vt:lpstr>
      <vt:lpstr>ANSWER</vt:lpstr>
      <vt:lpstr>MOVE 3: ESTABLISHING THE GAP</vt:lpstr>
      <vt:lpstr>LANGUAGE TO INDICATE A GAP</vt:lpstr>
      <vt:lpstr>ANSWER</vt:lpstr>
      <vt:lpstr>WHAT’S THE DIFFERENCE?</vt:lpstr>
      <vt:lpstr>MOVE 4: PRESENTING WORK</vt:lpstr>
      <vt:lpstr>Snímek 26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 A RESEARCH ARTICLE (RA)</dc:title>
  <dc:creator>Valued Acer Customer</dc:creator>
  <cp:lastModifiedBy>Trebor Naleh</cp:lastModifiedBy>
  <cp:revision>5</cp:revision>
  <dcterms:created xsi:type="dcterms:W3CDTF">2013-01-24T23:20:01Z</dcterms:created>
  <dcterms:modified xsi:type="dcterms:W3CDTF">2014-11-28T10:39:54Z</dcterms:modified>
</cp:coreProperties>
</file>