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7" r:id="rId6"/>
    <p:sldId id="257" r:id="rId7"/>
    <p:sldId id="258" r:id="rId8"/>
    <p:sldId id="259" r:id="rId9"/>
    <p:sldId id="262" r:id="rId10"/>
    <p:sldId id="260" r:id="rId11"/>
    <p:sldId id="261" r:id="rId12"/>
    <p:sldId id="263"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8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610DA9A8-4129-47B6-9D97-6286B18B2B8B}" type="datetimeFigureOut">
              <a:rPr lang="cs-CZ" smtClean="0"/>
              <a:pPr/>
              <a:t>28.11.2014</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59B0D257-DF19-4C28-962B-066DBC95C596}"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10DA9A8-4129-47B6-9D97-6286B18B2B8B}" type="datetimeFigureOut">
              <a:rPr lang="cs-CZ" smtClean="0"/>
              <a:pPr/>
              <a:t>28.11.2014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10DA9A8-4129-47B6-9D97-6286B18B2B8B}" type="datetimeFigureOut">
              <a:rPr lang="cs-CZ" smtClean="0"/>
              <a:pPr/>
              <a:t>28.11.2014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610DA9A8-4129-47B6-9D97-6286B18B2B8B}" type="datetimeFigureOut">
              <a:rPr lang="cs-CZ" smtClean="0"/>
              <a:pPr/>
              <a:t>28.11.2014</a:t>
            </a:fld>
            <a:endParaRPr lang="cs-CZ"/>
          </a:p>
        </p:txBody>
      </p:sp>
      <p:sp>
        <p:nvSpPr>
          <p:cNvPr id="9" name="Zástupný symbol pro číslo snímku 8"/>
          <p:cNvSpPr>
            <a:spLocks noGrp="1"/>
          </p:cNvSpPr>
          <p:nvPr>
            <p:ph type="sldNum" sz="quarter" idx="15"/>
          </p:nvPr>
        </p:nvSpPr>
        <p:spPr/>
        <p:txBody>
          <a:bodyPr rtlCol="0"/>
          <a:lstStyle/>
          <a:p>
            <a:fld id="{59B0D257-DF19-4C28-962B-066DBC95C596}"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610DA9A8-4129-47B6-9D97-6286B18B2B8B}" type="datetimeFigureOut">
              <a:rPr lang="cs-CZ" smtClean="0"/>
              <a:pPr/>
              <a:t>28.11.2014</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59B0D257-DF19-4C28-962B-066DBC95C596}"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610DA9A8-4129-47B6-9D97-6286B18B2B8B}" type="datetimeFigureOut">
              <a:rPr lang="cs-CZ" smtClean="0"/>
              <a:pPr/>
              <a:t>28.11.2014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9B0D257-DF19-4C28-962B-066DBC95C596}"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610DA9A8-4129-47B6-9D97-6286B18B2B8B}" type="datetimeFigureOut">
              <a:rPr lang="cs-CZ" smtClean="0"/>
              <a:pPr/>
              <a:t>28.11.2014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9B0D257-DF19-4C28-962B-066DBC95C596}"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610DA9A8-4129-47B6-9D97-6286B18B2B8B}" type="datetimeFigureOut">
              <a:rPr lang="cs-CZ" smtClean="0"/>
              <a:pPr/>
              <a:t>28.11.2014</a:t>
            </a:fld>
            <a:endParaRPr lang="cs-CZ"/>
          </a:p>
        </p:txBody>
      </p:sp>
      <p:sp>
        <p:nvSpPr>
          <p:cNvPr id="7" name="Zástupný symbol pro číslo snímku 6"/>
          <p:cNvSpPr>
            <a:spLocks noGrp="1"/>
          </p:cNvSpPr>
          <p:nvPr>
            <p:ph type="sldNum" sz="quarter" idx="11"/>
          </p:nvPr>
        </p:nvSpPr>
        <p:spPr/>
        <p:txBody>
          <a:bodyPr rtlCol="0"/>
          <a:lstStyle/>
          <a:p>
            <a:fld id="{59B0D257-DF19-4C28-962B-066DBC95C596}"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10DA9A8-4129-47B6-9D97-6286B18B2B8B}" type="datetimeFigureOut">
              <a:rPr lang="cs-CZ" smtClean="0"/>
              <a:pPr/>
              <a:t>28.11.2014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9B0D257-DF19-4C28-962B-066DBC95C59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610DA9A8-4129-47B6-9D97-6286B18B2B8B}" type="datetimeFigureOut">
              <a:rPr lang="cs-CZ" smtClean="0"/>
              <a:pPr/>
              <a:t>28.11.2014</a:t>
            </a:fld>
            <a:endParaRPr lang="cs-CZ"/>
          </a:p>
        </p:txBody>
      </p:sp>
      <p:sp>
        <p:nvSpPr>
          <p:cNvPr id="22" name="Zástupný symbol pro číslo snímku 21"/>
          <p:cNvSpPr>
            <a:spLocks noGrp="1"/>
          </p:cNvSpPr>
          <p:nvPr>
            <p:ph type="sldNum" sz="quarter" idx="15"/>
          </p:nvPr>
        </p:nvSpPr>
        <p:spPr/>
        <p:txBody>
          <a:bodyPr rtlCol="0"/>
          <a:lstStyle/>
          <a:p>
            <a:fld id="{59B0D257-DF19-4C28-962B-066DBC95C596}"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610DA9A8-4129-47B6-9D97-6286B18B2B8B}" type="datetimeFigureOut">
              <a:rPr lang="cs-CZ" smtClean="0"/>
              <a:pPr/>
              <a:t>28.11.2014</a:t>
            </a:fld>
            <a:endParaRPr lang="cs-CZ"/>
          </a:p>
        </p:txBody>
      </p:sp>
      <p:sp>
        <p:nvSpPr>
          <p:cNvPr id="18" name="Zástupný symbol pro číslo snímku 17"/>
          <p:cNvSpPr>
            <a:spLocks noGrp="1"/>
          </p:cNvSpPr>
          <p:nvPr>
            <p:ph type="sldNum" sz="quarter" idx="11"/>
          </p:nvPr>
        </p:nvSpPr>
        <p:spPr/>
        <p:txBody>
          <a:bodyPr rtlCol="0"/>
          <a:lstStyle/>
          <a:p>
            <a:fld id="{59B0D257-DF19-4C28-962B-066DBC95C596}"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10DA9A8-4129-47B6-9D97-6286B18B2B8B}" type="datetimeFigureOut">
              <a:rPr lang="cs-CZ" smtClean="0"/>
              <a:pPr/>
              <a:t>28.11.2014</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9B0D257-DF19-4C28-962B-066DBC95C59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5400" dirty="0" smtClean="0"/>
              <a:t>Šikana</a:t>
            </a:r>
            <a:endParaRPr lang="cs-CZ" sz="5400" dirty="0"/>
          </a:p>
        </p:txBody>
      </p:sp>
      <p:sp>
        <p:nvSpPr>
          <p:cNvPr id="3" name="Podnadpis 2"/>
          <p:cNvSpPr>
            <a:spLocks noGrp="1"/>
          </p:cNvSpPr>
          <p:nvPr>
            <p:ph type="subTitle" idx="1"/>
          </p:nvPr>
        </p:nvSpPr>
        <p:spPr/>
        <p:txBody>
          <a:bodyPr/>
          <a:lstStyle/>
          <a:p>
            <a:r>
              <a:rPr lang="cs-CZ" dirty="0" smtClean="0"/>
              <a:t>Mgr. Kateřina </a:t>
            </a:r>
            <a:r>
              <a:rPr lang="cs-CZ" dirty="0" err="1" smtClean="0"/>
              <a:t>Lojdová</a:t>
            </a:r>
            <a:r>
              <a:rPr lang="cs-CZ" dirty="0" smtClean="0"/>
              <a:t>, </a:t>
            </a:r>
            <a:r>
              <a:rPr lang="cs-CZ" dirty="0" err="1" smtClean="0"/>
              <a:t>Ph.D</a:t>
            </a:r>
            <a:r>
              <a:rPr lang="cs-CZ" dirty="0" smtClean="0"/>
              <a:t>.</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b="1" dirty="0" err="1"/>
              <a:t>Aktéři</a:t>
            </a:r>
            <a:r>
              <a:rPr lang="en-US" b="1" dirty="0"/>
              <a:t> </a:t>
            </a:r>
            <a:r>
              <a:rPr lang="en-US" b="1" dirty="0" err="1"/>
              <a:t>šikany</a:t>
            </a:r>
            <a:r>
              <a:rPr lang="cs-CZ" b="1" dirty="0"/>
              <a:t/>
            </a:r>
            <a:br>
              <a:rPr lang="cs-CZ" b="1" dirty="0"/>
            </a:br>
            <a:endParaRPr lang="cs-CZ" dirty="0"/>
          </a:p>
        </p:txBody>
      </p:sp>
      <p:sp>
        <p:nvSpPr>
          <p:cNvPr id="3" name="Zástupný symbol pro obsah 2"/>
          <p:cNvSpPr>
            <a:spLocks noGrp="1"/>
          </p:cNvSpPr>
          <p:nvPr>
            <p:ph sz="quarter" idx="1"/>
          </p:nvPr>
        </p:nvSpPr>
        <p:spPr/>
        <p:txBody>
          <a:bodyPr>
            <a:normAutofit/>
          </a:bodyPr>
          <a:lstStyle/>
          <a:p>
            <a:r>
              <a:rPr lang="cs-CZ" dirty="0" smtClean="0"/>
              <a:t>Jak si představujete typického agresora?</a:t>
            </a:r>
          </a:p>
          <a:p>
            <a:pPr lvl="1">
              <a:buNone/>
            </a:pPr>
            <a:r>
              <a:rPr lang="en-US" dirty="0"/>
              <a:t>1. </a:t>
            </a:r>
            <a:r>
              <a:rPr lang="en-US" dirty="0" err="1"/>
              <a:t>Agresivní</a:t>
            </a:r>
            <a:r>
              <a:rPr lang="en-US" dirty="0"/>
              <a:t> a </a:t>
            </a:r>
            <a:r>
              <a:rPr lang="en-US" dirty="0" err="1"/>
              <a:t>primitivní</a:t>
            </a:r>
            <a:r>
              <a:rPr lang="en-US" dirty="0"/>
              <a:t> </a:t>
            </a:r>
            <a:endParaRPr lang="cs-CZ" dirty="0"/>
          </a:p>
          <a:p>
            <a:pPr lvl="1">
              <a:buNone/>
            </a:pPr>
            <a:r>
              <a:rPr lang="en-US" dirty="0"/>
              <a:t>2. </a:t>
            </a:r>
            <a:r>
              <a:rPr lang="en-US" dirty="0" err="1"/>
              <a:t>Slušný</a:t>
            </a:r>
            <a:r>
              <a:rPr lang="en-US" dirty="0"/>
              <a:t> a </a:t>
            </a:r>
            <a:r>
              <a:rPr lang="en-US" dirty="0" err="1"/>
              <a:t>kultivovaný</a:t>
            </a:r>
            <a:r>
              <a:rPr lang="en-US" dirty="0"/>
              <a:t> </a:t>
            </a:r>
            <a:r>
              <a:rPr lang="en-US" dirty="0" err="1"/>
              <a:t>agresor</a:t>
            </a:r>
            <a:r>
              <a:rPr lang="en-US" dirty="0"/>
              <a:t> - </a:t>
            </a:r>
            <a:r>
              <a:rPr lang="en-US" dirty="0" err="1"/>
              <a:t>šikanuje</a:t>
            </a:r>
            <a:r>
              <a:rPr lang="en-US" dirty="0"/>
              <a:t> v </a:t>
            </a:r>
            <a:r>
              <a:rPr lang="en-US" dirty="0" err="1"/>
              <a:t>tajnosti</a:t>
            </a:r>
            <a:endParaRPr lang="cs-CZ" dirty="0"/>
          </a:p>
          <a:p>
            <a:pPr lvl="1">
              <a:buNone/>
            </a:pPr>
            <a:r>
              <a:rPr lang="en-US" dirty="0"/>
              <a:t>3. </a:t>
            </a:r>
            <a:r>
              <a:rPr lang="en-US" dirty="0" err="1"/>
              <a:t>Srandista</a:t>
            </a:r>
            <a:r>
              <a:rPr lang="en-US" dirty="0"/>
              <a:t>, </a:t>
            </a:r>
            <a:r>
              <a:rPr lang="en-US" dirty="0" err="1"/>
              <a:t>oblíbený</a:t>
            </a:r>
            <a:r>
              <a:rPr lang="en-US" dirty="0"/>
              <a:t> - </a:t>
            </a:r>
            <a:r>
              <a:rPr lang="en-US" dirty="0" err="1"/>
              <a:t>šikanuje</a:t>
            </a:r>
            <a:r>
              <a:rPr lang="en-US" dirty="0"/>
              <a:t> pro </a:t>
            </a:r>
            <a:r>
              <a:rPr lang="en-US" dirty="0" err="1"/>
              <a:t>pobavení</a:t>
            </a:r>
            <a:endParaRPr lang="cs-CZ" dirty="0"/>
          </a:p>
          <a:p>
            <a:r>
              <a:rPr lang="cs-CZ" dirty="0" smtClean="0"/>
              <a:t>Kdo se může stát obětí šikany?</a:t>
            </a:r>
            <a:endParaRPr lang="cs-CZ" dirty="0"/>
          </a:p>
          <a:p>
            <a:pPr lvl="1">
              <a:buNone/>
            </a:pPr>
            <a:r>
              <a:rPr lang="en-US" dirty="0"/>
              <a:t>1. </a:t>
            </a:r>
            <a:r>
              <a:rPr lang="en-US" dirty="0" err="1"/>
              <a:t>Dítě</a:t>
            </a:r>
            <a:r>
              <a:rPr lang="en-US" dirty="0"/>
              <a:t> </a:t>
            </a:r>
            <a:r>
              <a:rPr lang="en-US" dirty="0" err="1"/>
              <a:t>pasivní</a:t>
            </a:r>
            <a:r>
              <a:rPr lang="en-US" dirty="0"/>
              <a:t>, </a:t>
            </a:r>
            <a:r>
              <a:rPr lang="en-US" dirty="0" err="1"/>
              <a:t>úzkostné</a:t>
            </a:r>
            <a:r>
              <a:rPr lang="en-US" dirty="0"/>
              <a:t> a </a:t>
            </a:r>
            <a:r>
              <a:rPr lang="en-US" dirty="0" err="1"/>
              <a:t>nejisté</a:t>
            </a:r>
            <a:r>
              <a:rPr lang="en-US" dirty="0"/>
              <a:t> </a:t>
            </a:r>
            <a:endParaRPr lang="cs-CZ" dirty="0"/>
          </a:p>
          <a:p>
            <a:pPr lvl="1">
              <a:buNone/>
            </a:pPr>
            <a:r>
              <a:rPr lang="en-US" dirty="0"/>
              <a:t>2. </a:t>
            </a:r>
            <a:r>
              <a:rPr lang="en-US" dirty="0" err="1"/>
              <a:t>Dítě</a:t>
            </a:r>
            <a:r>
              <a:rPr lang="en-US" dirty="0"/>
              <a:t> </a:t>
            </a:r>
            <a:r>
              <a:rPr lang="en-US" dirty="0" err="1" smtClean="0"/>
              <a:t>provokující</a:t>
            </a:r>
            <a:r>
              <a:rPr lang="cs-CZ" dirty="0" smtClean="0"/>
              <a:t>, odlišné</a:t>
            </a:r>
          </a:p>
          <a:p>
            <a:pPr lvl="1">
              <a:buNone/>
            </a:pPr>
            <a:r>
              <a:rPr lang="cs-CZ" dirty="0" smtClean="0"/>
              <a:t>3. Každý</a:t>
            </a:r>
          </a:p>
          <a:p>
            <a:endParaRPr lang="cs-CZ" dirty="0"/>
          </a:p>
          <a:p>
            <a:pPr>
              <a:buNone/>
            </a:pPr>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Vyšetřování šikany</a:t>
            </a:r>
            <a:br>
              <a:rPr lang="cs-CZ" dirty="0" smtClean="0"/>
            </a:br>
            <a:endParaRPr lang="cs-CZ" dirty="0"/>
          </a:p>
        </p:txBody>
      </p:sp>
      <p:sp>
        <p:nvSpPr>
          <p:cNvPr id="3" name="Zástupný symbol pro obsah 2"/>
          <p:cNvSpPr>
            <a:spLocks noGrp="1"/>
          </p:cNvSpPr>
          <p:nvPr>
            <p:ph sz="quarter" idx="1"/>
          </p:nvPr>
        </p:nvSpPr>
        <p:spPr/>
        <p:txBody>
          <a:bodyPr>
            <a:normAutofit/>
          </a:bodyPr>
          <a:lstStyle/>
          <a:p>
            <a:pPr>
              <a:buNone/>
            </a:pPr>
            <a:r>
              <a:rPr lang="en-US" u="sng" dirty="0" err="1"/>
              <a:t>pravidla</a:t>
            </a:r>
            <a:r>
              <a:rPr lang="en-US" u="sng" dirty="0"/>
              <a:t> </a:t>
            </a:r>
            <a:r>
              <a:rPr lang="en-US" u="sng" dirty="0" err="1"/>
              <a:t>vyšetřování</a:t>
            </a:r>
            <a:r>
              <a:rPr lang="en-US" u="sng" dirty="0"/>
              <a:t> </a:t>
            </a:r>
            <a:r>
              <a:rPr lang="en-US" u="sng" dirty="0" err="1"/>
              <a:t>šikany</a:t>
            </a:r>
            <a:endParaRPr lang="cs-CZ" dirty="0"/>
          </a:p>
          <a:p>
            <a:pPr>
              <a:buNone/>
            </a:pPr>
            <a:r>
              <a:rPr lang="en-US" dirty="0"/>
              <a:t>1. </a:t>
            </a:r>
            <a:r>
              <a:rPr lang="en-US" dirty="0" err="1"/>
              <a:t>Chránit</a:t>
            </a:r>
            <a:r>
              <a:rPr lang="en-US" dirty="0"/>
              <a:t> </a:t>
            </a:r>
            <a:r>
              <a:rPr lang="en-US" dirty="0" err="1"/>
              <a:t>zdroj</a:t>
            </a:r>
            <a:r>
              <a:rPr lang="en-US" dirty="0"/>
              <a:t> </a:t>
            </a:r>
            <a:r>
              <a:rPr lang="en-US" dirty="0" err="1"/>
              <a:t>informací</a:t>
            </a:r>
            <a:endParaRPr lang="cs-CZ" dirty="0"/>
          </a:p>
          <a:p>
            <a:pPr>
              <a:buNone/>
            </a:pPr>
            <a:r>
              <a:rPr lang="en-US" dirty="0"/>
              <a:t>2. </a:t>
            </a:r>
            <a:r>
              <a:rPr lang="en-US" dirty="0" err="1"/>
              <a:t>Prozradit</a:t>
            </a:r>
            <a:r>
              <a:rPr lang="en-US" dirty="0"/>
              <a:t> co </a:t>
            </a:r>
            <a:r>
              <a:rPr lang="en-US" dirty="0" err="1"/>
              <a:t>nejméně</a:t>
            </a:r>
            <a:r>
              <a:rPr lang="en-US" dirty="0"/>
              <a:t> o tom, co </a:t>
            </a:r>
            <a:r>
              <a:rPr lang="en-US" dirty="0" err="1"/>
              <a:t>nám</a:t>
            </a:r>
            <a:r>
              <a:rPr lang="en-US" dirty="0"/>
              <a:t> je a </a:t>
            </a:r>
            <a:r>
              <a:rPr lang="en-US" dirty="0" err="1"/>
              <a:t>není</a:t>
            </a:r>
            <a:r>
              <a:rPr lang="en-US" dirty="0"/>
              <a:t> </a:t>
            </a:r>
            <a:r>
              <a:rPr lang="en-US" dirty="0" err="1"/>
              <a:t>známo</a:t>
            </a:r>
            <a:endParaRPr lang="cs-CZ" dirty="0"/>
          </a:p>
          <a:p>
            <a:pPr>
              <a:buNone/>
            </a:pPr>
            <a:r>
              <a:rPr lang="en-US" dirty="0"/>
              <a:t>3. </a:t>
            </a:r>
            <a:r>
              <a:rPr lang="en-US" dirty="0" err="1"/>
              <a:t>Vyslechnout</a:t>
            </a:r>
            <a:r>
              <a:rPr lang="en-US" dirty="0"/>
              <a:t> </a:t>
            </a:r>
            <a:r>
              <a:rPr lang="en-US" dirty="0" err="1"/>
              <a:t>poškozeného</a:t>
            </a:r>
            <a:r>
              <a:rPr lang="en-US" dirty="0"/>
              <a:t>, </a:t>
            </a:r>
            <a:r>
              <a:rPr lang="en-US" dirty="0" err="1"/>
              <a:t>obviněného</a:t>
            </a:r>
            <a:r>
              <a:rPr lang="en-US" dirty="0"/>
              <a:t> a </a:t>
            </a:r>
            <a:r>
              <a:rPr lang="en-US" dirty="0" err="1"/>
              <a:t>svědky</a:t>
            </a:r>
            <a:r>
              <a:rPr lang="en-US" dirty="0"/>
              <a:t> </a:t>
            </a:r>
            <a:r>
              <a:rPr lang="en-US" dirty="0" err="1"/>
              <a:t>každého</a:t>
            </a:r>
            <a:r>
              <a:rPr lang="en-US" dirty="0"/>
              <a:t> </a:t>
            </a:r>
            <a:r>
              <a:rPr lang="en-US" dirty="0" err="1"/>
              <a:t>zvlášť</a:t>
            </a:r>
            <a:r>
              <a:rPr lang="en-US" dirty="0"/>
              <a:t> </a:t>
            </a:r>
            <a:endParaRPr lang="cs-CZ" dirty="0" smtClean="0"/>
          </a:p>
          <a:p>
            <a:pPr>
              <a:buNone/>
            </a:pPr>
            <a:r>
              <a:rPr lang="cs-CZ" dirty="0" smtClean="0"/>
              <a:t>4. U rozhovoru s obviněným je možné využít „taktiku výslechu“</a:t>
            </a:r>
            <a:endParaRPr lang="cs-CZ" dirty="0"/>
          </a:p>
          <a:p>
            <a:pPr>
              <a:buNone/>
            </a:pPr>
            <a:r>
              <a:rPr lang="en-US" dirty="0"/>
              <a:t>4. </a:t>
            </a:r>
            <a:r>
              <a:rPr lang="en-US" dirty="0" err="1"/>
              <a:t>Všechny</a:t>
            </a:r>
            <a:r>
              <a:rPr lang="en-US" dirty="0"/>
              <a:t> </a:t>
            </a:r>
            <a:r>
              <a:rPr lang="en-US" dirty="0" err="1"/>
              <a:t>výpovědi</a:t>
            </a:r>
            <a:r>
              <a:rPr lang="en-US" dirty="0"/>
              <a:t> </a:t>
            </a:r>
            <a:r>
              <a:rPr lang="en-US" dirty="0" err="1"/>
              <a:t>pečlivě</a:t>
            </a:r>
            <a:r>
              <a:rPr lang="en-US" dirty="0"/>
              <a:t> </a:t>
            </a:r>
            <a:r>
              <a:rPr lang="en-US" dirty="0" err="1"/>
              <a:t>zaznamenat</a:t>
            </a:r>
            <a:r>
              <a:rPr lang="en-US" dirty="0" smtClean="0"/>
              <a:t>.</a:t>
            </a: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vyšetřování</a:t>
            </a:r>
            <a:endParaRPr lang="cs-CZ" dirty="0"/>
          </a:p>
        </p:txBody>
      </p:sp>
      <p:sp>
        <p:nvSpPr>
          <p:cNvPr id="3" name="Zástupný symbol pro obsah 2"/>
          <p:cNvSpPr>
            <a:spLocks noGrp="1"/>
          </p:cNvSpPr>
          <p:nvPr>
            <p:ph sz="quarter" idx="1"/>
          </p:nvPr>
        </p:nvSpPr>
        <p:spPr/>
        <p:txBody>
          <a:bodyPr/>
          <a:lstStyle/>
          <a:p>
            <a:pPr>
              <a:buNone/>
            </a:pPr>
            <a:r>
              <a:rPr lang="cs-CZ" b="1" dirty="0" smtClean="0"/>
              <a:t>Seřaďte jednotlivé kroky:</a:t>
            </a:r>
          </a:p>
          <a:p>
            <a:pPr>
              <a:buNone/>
            </a:pPr>
            <a:r>
              <a:rPr lang="cs-CZ" dirty="0" smtClean="0"/>
              <a:t>Ochrana oběti</a:t>
            </a:r>
          </a:p>
          <a:p>
            <a:pPr>
              <a:buNone/>
            </a:pPr>
            <a:r>
              <a:rPr lang="cs-CZ" dirty="0" smtClean="0"/>
              <a:t>Rozhovor s agresory</a:t>
            </a:r>
          </a:p>
          <a:p>
            <a:pPr>
              <a:buNone/>
            </a:pPr>
            <a:r>
              <a:rPr lang="cs-CZ" dirty="0" smtClean="0"/>
              <a:t>Rozhovor s informátory a oběťmi</a:t>
            </a:r>
          </a:p>
          <a:p>
            <a:pPr>
              <a:buNone/>
            </a:pPr>
            <a:r>
              <a:rPr lang="cs-CZ" dirty="0" smtClean="0"/>
              <a:t>Nalezení vhodných svědků</a:t>
            </a:r>
          </a:p>
          <a:p>
            <a:pPr>
              <a:buNone/>
            </a:pPr>
            <a:r>
              <a:rPr lang="cs-CZ" dirty="0"/>
              <a:t>R</a:t>
            </a:r>
            <a:r>
              <a:rPr lang="cs-CZ" dirty="0" smtClean="0"/>
              <a:t>ozhovory se svědky</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Agresivita ve škole</a:t>
            </a:r>
            <a:endParaRPr lang="cs-CZ" dirty="0"/>
          </a:p>
        </p:txBody>
      </p:sp>
      <p:sp>
        <p:nvSpPr>
          <p:cNvPr id="3" name="Zástupný symbol pro obsah 2"/>
          <p:cNvSpPr>
            <a:spLocks noGrp="1"/>
          </p:cNvSpPr>
          <p:nvPr>
            <p:ph sz="quarter" idx="1"/>
          </p:nvPr>
        </p:nvSpPr>
        <p:spPr/>
        <p:txBody>
          <a:bodyPr/>
          <a:lstStyle/>
          <a:p>
            <a:r>
              <a:rPr lang="cs-CZ" dirty="0" smtClean="0"/>
              <a:t>Jaké podoby agresivity se mohou objevit ve škole?</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1472" y="571480"/>
            <a:ext cx="7467600" cy="1143000"/>
          </a:xfrm>
        </p:spPr>
        <p:txBody>
          <a:bodyPr>
            <a:normAutofit fontScale="90000"/>
          </a:bodyPr>
          <a:lstStyle/>
          <a:p>
            <a:pPr algn="ctr"/>
            <a:r>
              <a:rPr lang="cs-CZ" sz="4000" dirty="0" smtClean="0"/>
              <a:t>Agresivita ve škole</a:t>
            </a:r>
            <a:r>
              <a:rPr lang="cs-CZ" dirty="0" smtClean="0"/>
              <a:t/>
            </a:r>
            <a:br>
              <a:rPr lang="cs-CZ" dirty="0" smtClean="0"/>
            </a:br>
            <a:r>
              <a:rPr lang="cs-CZ" dirty="0" smtClean="0"/>
              <a:t>netradiční pohled: rvačka jako kulturní forma“ (D. Bittnerová)</a:t>
            </a:r>
            <a:endParaRPr lang="cs-CZ" dirty="0"/>
          </a:p>
        </p:txBody>
      </p:sp>
      <p:sp>
        <p:nvSpPr>
          <p:cNvPr id="3" name="Zástupný symbol pro obsah 2"/>
          <p:cNvSpPr>
            <a:spLocks noGrp="1"/>
          </p:cNvSpPr>
          <p:nvPr>
            <p:ph sz="quarter" idx="1"/>
          </p:nvPr>
        </p:nvSpPr>
        <p:spPr/>
        <p:txBody>
          <a:bodyPr/>
          <a:lstStyle/>
          <a:p>
            <a:pPr lvl="0">
              <a:buNone/>
            </a:pPr>
            <a:endParaRPr lang="cs-CZ" dirty="0" smtClean="0"/>
          </a:p>
          <a:p>
            <a:pPr lvl="0"/>
            <a:r>
              <a:rPr lang="cs-CZ" dirty="0" smtClean="0"/>
              <a:t>HRY S NÁSILÍM</a:t>
            </a:r>
          </a:p>
          <a:p>
            <a:pPr lvl="0">
              <a:buNone/>
            </a:pPr>
            <a:r>
              <a:rPr lang="cs-CZ" dirty="0" smtClean="0"/>
              <a:t>	- charakteristika rvačky jako kulturní formy</a:t>
            </a:r>
          </a:p>
          <a:p>
            <a:pPr lvl="0"/>
            <a:endParaRPr lang="cs-CZ" dirty="0" smtClean="0"/>
          </a:p>
          <a:p>
            <a:pPr lvl="0"/>
            <a:r>
              <a:rPr lang="cs-CZ" dirty="0" smtClean="0"/>
              <a:t>SCÉNÁŘ A STRATEGIE HER S NÁSILÍM</a:t>
            </a:r>
          </a:p>
          <a:p>
            <a:pPr lvl="0">
              <a:buNone/>
            </a:pPr>
            <a:r>
              <a:rPr lang="cs-CZ" dirty="0" smtClean="0"/>
              <a:t> 	- provokace – honička – zápas</a:t>
            </a:r>
          </a:p>
          <a:p>
            <a:pPr lvl="0">
              <a:buNone/>
            </a:pPr>
            <a:r>
              <a:rPr lang="cs-CZ" dirty="0" smtClean="0"/>
              <a:t>	- hranice hry</a:t>
            </a:r>
          </a:p>
          <a:p>
            <a:pPr lvl="0">
              <a:buNone/>
            </a:pPr>
            <a:r>
              <a:rPr lang="cs-CZ" dirty="0" smtClean="0"/>
              <a:t>	- teatrální prvky</a:t>
            </a:r>
          </a:p>
          <a:p>
            <a:pPr lvl="0">
              <a:buNone/>
            </a:pPr>
            <a:r>
              <a:rPr lang="cs-CZ" dirty="0" smtClean="0"/>
              <a:t>	- slovník her s násilím </a:t>
            </a:r>
          </a:p>
          <a:p>
            <a:r>
              <a:rPr lang="cs-CZ" dirty="0" smtClean="0"/>
              <a:t>NÁSILÍ U DÍVEK</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Mimo roli: Helena</a:t>
            </a:r>
            <a:endParaRPr lang="cs-CZ" dirty="0"/>
          </a:p>
        </p:txBody>
      </p:sp>
      <p:sp>
        <p:nvSpPr>
          <p:cNvPr id="3" name="Zástupný symbol pro obsah 2"/>
          <p:cNvSpPr>
            <a:spLocks noGrp="1"/>
          </p:cNvSpPr>
          <p:nvPr>
            <p:ph sz="quarter" idx="1"/>
          </p:nvPr>
        </p:nvSpPr>
        <p:spPr/>
        <p:txBody>
          <a:bodyPr>
            <a:normAutofit/>
          </a:bodyPr>
          <a:lstStyle/>
          <a:p>
            <a:r>
              <a:rPr lang="cs-CZ" dirty="0" smtClean="0"/>
              <a:t>„Fanda se proboxovává z hloučku, pohyby jsou teatrální – hraje si. Střetává se se Tomášem a buší do něho jako do boxovacího pytle. Volá: “Jsem automatická mlátička.” Tomáš před ním ustupuje k lavicím a otáčí se k Fandovi zády. Přichází Helena a dává Fandovi ránu. Fanda ale neví co má dělat, tak odchází na chodbu. Helena ho však následuje. Fanda před ní utíká, vrací se do třídy. Zde ho Helena pošťuchuje, opírá Fandu o zeď a bouchá ho. Fanda volá: “Pani učitelko pomoc. Pokus o znásilnění.” Helena si ještě do něj</a:t>
            </a:r>
          </a:p>
          <a:p>
            <a:pPr>
              <a:buNone/>
            </a:pPr>
            <a:r>
              <a:rPr lang="cs-CZ" dirty="0" smtClean="0"/>
              <a:t>	plácne a jde pryč.“ (19.4.2001)</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Agresivita jako problém</a:t>
            </a:r>
            <a:endParaRPr lang="cs-CZ" dirty="0"/>
          </a:p>
        </p:txBody>
      </p:sp>
      <p:sp>
        <p:nvSpPr>
          <p:cNvPr id="3" name="Zástupný symbol pro obsah 2"/>
          <p:cNvSpPr>
            <a:spLocks noGrp="1"/>
          </p:cNvSpPr>
          <p:nvPr>
            <p:ph sz="quarter" idx="1"/>
          </p:nvPr>
        </p:nvSpPr>
        <p:spPr/>
        <p:txBody>
          <a:bodyPr/>
          <a:lstStyle/>
          <a:p>
            <a:pPr algn="ctr">
              <a:buNone/>
            </a:pPr>
            <a:endParaRPr lang="cs-CZ" dirty="0" smtClean="0"/>
          </a:p>
          <a:p>
            <a:pPr algn="ctr"/>
            <a:endParaRPr lang="cs-CZ" dirty="0" smtClean="0"/>
          </a:p>
          <a:p>
            <a:pPr algn="ctr">
              <a:spcBef>
                <a:spcPct val="0"/>
              </a:spcBef>
              <a:buNone/>
            </a:pPr>
            <a:r>
              <a:rPr lang="cs-CZ" dirty="0" smtClean="0"/>
              <a:t>Čím se liší zkušenosti Jirky a Květy od her s násilím?</a:t>
            </a:r>
          </a:p>
          <a:p>
            <a:pPr algn="ctr">
              <a:spcBef>
                <a:spcPct val="0"/>
              </a:spcBef>
              <a:buNone/>
            </a:pPr>
            <a:endParaRPr lang="cs-CZ" dirty="0" smtClean="0"/>
          </a:p>
          <a:p>
            <a:pPr algn="ctr">
              <a:spcBef>
                <a:spcPct val="0"/>
              </a:spcBef>
              <a:buNone/>
            </a:pPr>
            <a:r>
              <a:rPr lang="cs-CZ" dirty="0" smtClean="0"/>
              <a:t>Kdy je agresivita problematická?</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Definice šikany</a:t>
            </a:r>
            <a:endParaRPr lang="cs-CZ" dirty="0"/>
          </a:p>
        </p:txBody>
      </p:sp>
      <p:sp>
        <p:nvSpPr>
          <p:cNvPr id="3" name="Zástupný symbol pro obsah 2"/>
          <p:cNvSpPr>
            <a:spLocks noGrp="1"/>
          </p:cNvSpPr>
          <p:nvPr>
            <p:ph sz="quarter" idx="1"/>
          </p:nvPr>
        </p:nvSpPr>
        <p:spPr/>
        <p:txBody>
          <a:bodyPr/>
          <a:lstStyle/>
          <a:p>
            <a:pPr lvl="0"/>
            <a:r>
              <a:rPr lang="en-US" dirty="0" err="1"/>
              <a:t>ponižující</a:t>
            </a:r>
            <a:r>
              <a:rPr lang="en-US" dirty="0"/>
              <a:t> </a:t>
            </a:r>
            <a:r>
              <a:rPr lang="en-US" dirty="0" err="1"/>
              <a:t>chování</a:t>
            </a:r>
            <a:r>
              <a:rPr lang="en-US" dirty="0"/>
              <a:t> </a:t>
            </a:r>
            <a:r>
              <a:rPr lang="en-US" dirty="0" err="1"/>
              <a:t>jednotlivce</a:t>
            </a:r>
            <a:r>
              <a:rPr lang="en-US" dirty="0"/>
              <a:t> </a:t>
            </a:r>
            <a:r>
              <a:rPr lang="en-US" dirty="0" err="1"/>
              <a:t>nebo</a:t>
            </a:r>
            <a:r>
              <a:rPr lang="en-US" dirty="0"/>
              <a:t> </a:t>
            </a:r>
            <a:r>
              <a:rPr lang="en-US" dirty="0" err="1"/>
              <a:t>skupiny</a:t>
            </a:r>
            <a:r>
              <a:rPr lang="en-US" dirty="0"/>
              <a:t> </a:t>
            </a:r>
            <a:r>
              <a:rPr lang="en-US" dirty="0" err="1"/>
              <a:t>vůči</a:t>
            </a:r>
            <a:r>
              <a:rPr lang="en-US" dirty="0"/>
              <a:t> </a:t>
            </a:r>
            <a:r>
              <a:rPr lang="en-US" dirty="0" err="1"/>
              <a:t>slabšímu</a:t>
            </a:r>
            <a:r>
              <a:rPr lang="en-US" dirty="0"/>
              <a:t> </a:t>
            </a:r>
            <a:r>
              <a:rPr lang="en-US" dirty="0" err="1"/>
              <a:t>jedinci</a:t>
            </a:r>
            <a:r>
              <a:rPr lang="en-US" dirty="0"/>
              <a:t>, </a:t>
            </a:r>
            <a:r>
              <a:rPr lang="en-US" dirty="0" err="1"/>
              <a:t>který</a:t>
            </a:r>
            <a:r>
              <a:rPr lang="en-US" dirty="0"/>
              <a:t> </a:t>
            </a:r>
            <a:r>
              <a:rPr lang="en-US" dirty="0" err="1"/>
              <a:t>nemůže</a:t>
            </a:r>
            <a:r>
              <a:rPr lang="en-US" dirty="0"/>
              <a:t> </a:t>
            </a:r>
            <a:r>
              <a:rPr lang="en-US" dirty="0" err="1"/>
              <a:t>ze</a:t>
            </a:r>
            <a:r>
              <a:rPr lang="en-US" dirty="0"/>
              <a:t> </a:t>
            </a:r>
            <a:r>
              <a:rPr lang="en-US" dirty="0" err="1"/>
              <a:t>situace</a:t>
            </a:r>
            <a:r>
              <a:rPr lang="en-US" dirty="0"/>
              <a:t> </a:t>
            </a:r>
            <a:r>
              <a:rPr lang="en-US" dirty="0" err="1" smtClean="0"/>
              <a:t>uniknout</a:t>
            </a:r>
            <a:endParaRPr lang="cs-CZ" dirty="0"/>
          </a:p>
          <a:p>
            <a:r>
              <a:rPr lang="en-US" dirty="0" err="1"/>
              <a:t>prosazováním</a:t>
            </a:r>
            <a:r>
              <a:rPr lang="en-US" dirty="0"/>
              <a:t> </a:t>
            </a:r>
            <a:r>
              <a:rPr lang="en-US" dirty="0" err="1"/>
              <a:t>interpersonální</a:t>
            </a:r>
            <a:r>
              <a:rPr lang="en-US" dirty="0"/>
              <a:t> </a:t>
            </a:r>
            <a:r>
              <a:rPr lang="en-US" dirty="0" err="1"/>
              <a:t>síly</a:t>
            </a:r>
            <a:r>
              <a:rPr lang="en-US" dirty="0"/>
              <a:t> </a:t>
            </a:r>
            <a:r>
              <a:rPr lang="en-US" dirty="0" err="1"/>
              <a:t>přes</a:t>
            </a:r>
            <a:r>
              <a:rPr lang="en-US" dirty="0"/>
              <a:t> </a:t>
            </a:r>
            <a:r>
              <a:rPr lang="en-US" dirty="0" err="1"/>
              <a:t>agresivitu</a:t>
            </a:r>
            <a:r>
              <a:rPr lang="en-US" dirty="0"/>
              <a:t>. </a:t>
            </a:r>
            <a:r>
              <a:rPr lang="en-US" dirty="0" err="1"/>
              <a:t>Zahrnuje</a:t>
            </a:r>
            <a:r>
              <a:rPr lang="en-US" dirty="0"/>
              <a:t> </a:t>
            </a:r>
            <a:r>
              <a:rPr lang="en-US" dirty="0" err="1"/>
              <a:t>negativní</a:t>
            </a:r>
            <a:r>
              <a:rPr lang="en-US" dirty="0"/>
              <a:t> </a:t>
            </a:r>
            <a:r>
              <a:rPr lang="en-US" dirty="0" err="1"/>
              <a:t>fyzický</a:t>
            </a:r>
            <a:r>
              <a:rPr lang="en-US" dirty="0"/>
              <a:t> </a:t>
            </a:r>
            <a:r>
              <a:rPr lang="en-US" dirty="0" err="1"/>
              <a:t>nebo</a:t>
            </a:r>
            <a:r>
              <a:rPr lang="en-US" dirty="0"/>
              <a:t> </a:t>
            </a:r>
            <a:r>
              <a:rPr lang="en-US" dirty="0" err="1"/>
              <a:t>verbální</a:t>
            </a:r>
            <a:r>
              <a:rPr lang="en-US" dirty="0"/>
              <a:t> </a:t>
            </a:r>
            <a:r>
              <a:rPr lang="en-US" dirty="0" err="1"/>
              <a:t>akt</a:t>
            </a:r>
            <a:r>
              <a:rPr lang="en-US" dirty="0"/>
              <a:t>, </a:t>
            </a:r>
            <a:r>
              <a:rPr lang="en-US" dirty="0" err="1"/>
              <a:t>způsobuje</a:t>
            </a:r>
            <a:r>
              <a:rPr lang="en-US" dirty="0"/>
              <a:t> </a:t>
            </a:r>
            <a:r>
              <a:rPr lang="en-US" dirty="0" err="1"/>
              <a:t>úzkost</a:t>
            </a:r>
            <a:r>
              <a:rPr lang="en-US" dirty="0"/>
              <a:t> </a:t>
            </a:r>
            <a:r>
              <a:rPr lang="en-US" dirty="0" err="1"/>
              <a:t>oběti</a:t>
            </a:r>
            <a:r>
              <a:rPr lang="en-US" dirty="0"/>
              <a:t>, je </a:t>
            </a:r>
            <a:r>
              <a:rPr lang="en-US" dirty="0" err="1"/>
              <a:t>opakovaný</a:t>
            </a:r>
            <a:r>
              <a:rPr lang="en-US" dirty="0"/>
              <a:t> v </a:t>
            </a:r>
            <a:r>
              <a:rPr lang="en-US" dirty="0" err="1"/>
              <a:t>průběhu</a:t>
            </a:r>
            <a:r>
              <a:rPr lang="en-US" dirty="0"/>
              <a:t> </a:t>
            </a:r>
            <a:r>
              <a:rPr lang="en-US" dirty="0" err="1"/>
              <a:t>času</a:t>
            </a:r>
            <a:r>
              <a:rPr lang="en-US" dirty="0"/>
              <a:t> a </a:t>
            </a:r>
            <a:r>
              <a:rPr lang="en-US" dirty="0" err="1"/>
              <a:t>zahrnuje</a:t>
            </a:r>
            <a:r>
              <a:rPr lang="en-US" dirty="0"/>
              <a:t> </a:t>
            </a:r>
            <a:r>
              <a:rPr lang="en-US" dirty="0" err="1"/>
              <a:t>sílu</a:t>
            </a:r>
            <a:r>
              <a:rPr lang="en-US" dirty="0"/>
              <a:t> </a:t>
            </a:r>
            <a:r>
              <a:rPr lang="en-US" dirty="0" err="1"/>
              <a:t>lišící</a:t>
            </a:r>
            <a:r>
              <a:rPr lang="en-US" dirty="0"/>
              <a:t> se </a:t>
            </a:r>
            <a:r>
              <a:rPr lang="en-US" dirty="0" err="1"/>
              <a:t>mezi</a:t>
            </a:r>
            <a:r>
              <a:rPr lang="en-US" dirty="0"/>
              <a:t> </a:t>
            </a:r>
            <a:r>
              <a:rPr lang="en-US" dirty="0" err="1"/>
              <a:t>šikanujícími</a:t>
            </a:r>
            <a:r>
              <a:rPr lang="en-US" dirty="0"/>
              <a:t> a </a:t>
            </a:r>
            <a:r>
              <a:rPr lang="en-US" dirty="0" err="1"/>
              <a:t>jejich</a:t>
            </a:r>
            <a:r>
              <a:rPr lang="en-US" dirty="0"/>
              <a:t> </a:t>
            </a:r>
            <a:r>
              <a:rPr lang="en-US" dirty="0" err="1" smtClean="0"/>
              <a:t>oběťmi</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5</a:t>
            </a:r>
            <a:r>
              <a:rPr lang="en-US" dirty="0" smtClean="0"/>
              <a:t> P</a:t>
            </a:r>
            <a:r>
              <a:rPr lang="cs-CZ" dirty="0" smtClean="0"/>
              <a:t> šikany</a:t>
            </a:r>
            <a:r>
              <a:rPr lang="en-US" dirty="0" smtClean="0"/>
              <a:t>:</a:t>
            </a:r>
            <a:endParaRPr lang="cs-CZ" dirty="0"/>
          </a:p>
        </p:txBody>
      </p:sp>
      <p:sp>
        <p:nvSpPr>
          <p:cNvPr id="3" name="Zástupný symbol pro obsah 2"/>
          <p:cNvSpPr>
            <a:spLocks noGrp="1"/>
          </p:cNvSpPr>
          <p:nvPr>
            <p:ph sz="quarter" idx="1"/>
          </p:nvPr>
        </p:nvSpPr>
        <p:spPr/>
        <p:txBody>
          <a:bodyPr>
            <a:normAutofit/>
          </a:bodyPr>
          <a:lstStyle/>
          <a:p>
            <a:pPr>
              <a:buNone/>
            </a:pPr>
            <a:r>
              <a:rPr lang="en-US" sz="3600" dirty="0"/>
              <a:t>1. Power </a:t>
            </a:r>
            <a:endParaRPr lang="cs-CZ" sz="3600" dirty="0"/>
          </a:p>
          <a:p>
            <a:pPr>
              <a:buNone/>
            </a:pPr>
            <a:r>
              <a:rPr lang="en-US" sz="3600" dirty="0"/>
              <a:t>2. </a:t>
            </a:r>
            <a:r>
              <a:rPr lang="en-US" sz="3600" dirty="0" smtClean="0"/>
              <a:t>Persistence</a:t>
            </a:r>
            <a:endParaRPr lang="cs-CZ" sz="3600" dirty="0"/>
          </a:p>
          <a:p>
            <a:pPr>
              <a:buNone/>
            </a:pPr>
            <a:r>
              <a:rPr lang="en-US" sz="3600" dirty="0"/>
              <a:t>3. </a:t>
            </a:r>
            <a:r>
              <a:rPr lang="en-US" sz="3600" dirty="0" smtClean="0"/>
              <a:t>Peers</a:t>
            </a:r>
            <a:endParaRPr lang="cs-CZ" sz="3600" dirty="0"/>
          </a:p>
          <a:p>
            <a:pPr>
              <a:buNone/>
            </a:pPr>
            <a:r>
              <a:rPr lang="en-US" sz="3600" dirty="0"/>
              <a:t>4. </a:t>
            </a:r>
            <a:r>
              <a:rPr lang="en-US" sz="3600" dirty="0" smtClean="0"/>
              <a:t>Purpose</a:t>
            </a:r>
            <a:endParaRPr lang="cs-CZ" sz="3600" dirty="0"/>
          </a:p>
          <a:p>
            <a:pPr>
              <a:buNone/>
            </a:pPr>
            <a:r>
              <a:rPr lang="en-US" sz="3600" dirty="0"/>
              <a:t>5. </a:t>
            </a:r>
            <a:r>
              <a:rPr lang="en-US" sz="3600" dirty="0" smtClean="0"/>
              <a:t>Perception</a:t>
            </a:r>
            <a:endParaRPr lang="cs-CZ" sz="3600" dirty="0"/>
          </a:p>
          <a:p>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
            </a:r>
            <a:br>
              <a:rPr lang="cs-CZ" b="1" dirty="0" smtClean="0"/>
            </a:br>
            <a:r>
              <a:rPr lang="en-US" b="1" dirty="0" err="1" smtClean="0"/>
              <a:t>Vývojové</a:t>
            </a:r>
            <a:r>
              <a:rPr lang="en-US" b="1" dirty="0" smtClean="0"/>
              <a:t> </a:t>
            </a:r>
            <a:r>
              <a:rPr lang="en-US" b="1" dirty="0" err="1" smtClean="0"/>
              <a:t>stupně</a:t>
            </a:r>
            <a:r>
              <a:rPr lang="en-US" b="1" dirty="0" smtClean="0"/>
              <a:t> </a:t>
            </a:r>
            <a:r>
              <a:rPr lang="en-US" b="1" dirty="0" err="1" smtClean="0"/>
              <a:t>šikan</a:t>
            </a:r>
            <a:r>
              <a:rPr lang="cs-CZ" b="1" dirty="0" smtClean="0"/>
              <a:t>y</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lstStyle/>
          <a:p>
            <a:pPr marL="514350" lvl="0" indent="-514350">
              <a:buFont typeface="+mj-lt"/>
              <a:buAutoNum type="arabicPeriod"/>
            </a:pPr>
            <a:r>
              <a:rPr lang="en-US" dirty="0" err="1" smtClean="0"/>
              <a:t>stupeň</a:t>
            </a:r>
            <a:r>
              <a:rPr lang="en-US" dirty="0" smtClean="0"/>
              <a:t> </a:t>
            </a:r>
            <a:r>
              <a:rPr lang="en-US" dirty="0"/>
              <a:t>– </a:t>
            </a:r>
            <a:r>
              <a:rPr lang="en-US" dirty="0" err="1"/>
              <a:t>zrod</a:t>
            </a:r>
            <a:r>
              <a:rPr lang="en-US" dirty="0"/>
              <a:t> </a:t>
            </a:r>
            <a:r>
              <a:rPr lang="en-US" dirty="0" err="1"/>
              <a:t>ostrakismu</a:t>
            </a:r>
            <a:r>
              <a:rPr lang="en-US" dirty="0"/>
              <a:t> </a:t>
            </a:r>
            <a:endParaRPr lang="cs-CZ" dirty="0"/>
          </a:p>
          <a:p>
            <a:pPr marL="514350" lvl="0" indent="-514350">
              <a:buFont typeface="+mj-lt"/>
              <a:buAutoNum type="arabicPeriod"/>
            </a:pPr>
            <a:r>
              <a:rPr lang="en-US" dirty="0" err="1"/>
              <a:t>stupeň</a:t>
            </a:r>
            <a:r>
              <a:rPr lang="en-US" dirty="0"/>
              <a:t> – </a:t>
            </a:r>
            <a:r>
              <a:rPr lang="en-US" dirty="0" err="1"/>
              <a:t>fyzická</a:t>
            </a:r>
            <a:r>
              <a:rPr lang="en-US" dirty="0"/>
              <a:t> </a:t>
            </a:r>
            <a:r>
              <a:rPr lang="en-US" dirty="0" err="1"/>
              <a:t>agrese</a:t>
            </a:r>
            <a:r>
              <a:rPr lang="en-US" dirty="0"/>
              <a:t> a </a:t>
            </a:r>
            <a:r>
              <a:rPr lang="en-US" dirty="0" err="1"/>
              <a:t>přitvrzování</a:t>
            </a:r>
            <a:r>
              <a:rPr lang="en-US" dirty="0"/>
              <a:t> </a:t>
            </a:r>
            <a:r>
              <a:rPr lang="en-US" dirty="0" err="1"/>
              <a:t>manipulace</a:t>
            </a:r>
            <a:endParaRPr lang="cs-CZ" dirty="0"/>
          </a:p>
          <a:p>
            <a:pPr marL="514350" lvl="0" indent="-514350">
              <a:buFont typeface="+mj-lt"/>
              <a:buAutoNum type="arabicPeriod"/>
            </a:pPr>
            <a:r>
              <a:rPr lang="en-US" dirty="0" err="1"/>
              <a:t>stupeň</a:t>
            </a:r>
            <a:r>
              <a:rPr lang="en-US" dirty="0"/>
              <a:t> – </a:t>
            </a:r>
            <a:r>
              <a:rPr lang="en-US" dirty="0" err="1"/>
              <a:t>vytvoření</a:t>
            </a:r>
            <a:r>
              <a:rPr lang="en-US" dirty="0"/>
              <a:t> </a:t>
            </a:r>
            <a:r>
              <a:rPr lang="en-US" dirty="0" err="1"/>
              <a:t>jádra</a:t>
            </a:r>
            <a:r>
              <a:rPr lang="en-US" dirty="0"/>
              <a:t> </a:t>
            </a:r>
            <a:endParaRPr lang="cs-CZ" dirty="0"/>
          </a:p>
          <a:p>
            <a:pPr marL="514350" lvl="0" indent="-514350">
              <a:buFont typeface="+mj-lt"/>
              <a:buAutoNum type="arabicPeriod"/>
            </a:pPr>
            <a:r>
              <a:rPr lang="en-US" dirty="0" err="1"/>
              <a:t>stupeň</a:t>
            </a:r>
            <a:r>
              <a:rPr lang="en-US" dirty="0"/>
              <a:t> – </a:t>
            </a:r>
            <a:r>
              <a:rPr lang="en-US" dirty="0" err="1"/>
              <a:t>většina</a:t>
            </a:r>
            <a:r>
              <a:rPr lang="en-US" dirty="0"/>
              <a:t> </a:t>
            </a:r>
            <a:r>
              <a:rPr lang="en-US" dirty="0" err="1"/>
              <a:t>přijímá</a:t>
            </a:r>
            <a:r>
              <a:rPr lang="en-US" dirty="0"/>
              <a:t> </a:t>
            </a:r>
            <a:r>
              <a:rPr lang="en-US" dirty="0" err="1"/>
              <a:t>normy</a:t>
            </a:r>
            <a:r>
              <a:rPr lang="en-US" dirty="0"/>
              <a:t> </a:t>
            </a:r>
            <a:r>
              <a:rPr lang="en-US" dirty="0" err="1"/>
              <a:t>agresorů</a:t>
            </a:r>
            <a:endParaRPr lang="cs-CZ" dirty="0"/>
          </a:p>
          <a:p>
            <a:pPr marL="514350" lvl="0" indent="-514350">
              <a:buFont typeface="+mj-lt"/>
              <a:buAutoNum type="arabicPeriod"/>
            </a:pPr>
            <a:r>
              <a:rPr lang="en-US" dirty="0" err="1"/>
              <a:t>stupeň</a:t>
            </a:r>
            <a:r>
              <a:rPr lang="en-US" dirty="0"/>
              <a:t> – </a:t>
            </a:r>
            <a:r>
              <a:rPr lang="en-US" dirty="0" err="1"/>
              <a:t>dokonalá</a:t>
            </a:r>
            <a:r>
              <a:rPr lang="en-US" dirty="0"/>
              <a:t> </a:t>
            </a:r>
            <a:r>
              <a:rPr lang="en-US" dirty="0" err="1"/>
              <a:t>šikana</a:t>
            </a:r>
            <a:r>
              <a:rPr lang="en-US" dirty="0"/>
              <a:t> </a:t>
            </a:r>
            <a:endParaRPr lang="cs-CZ" dirty="0"/>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P</a:t>
            </a:r>
            <a:r>
              <a:rPr lang="en-US" dirty="0" err="1" smtClean="0"/>
              <a:t>rojevy</a:t>
            </a:r>
            <a:r>
              <a:rPr lang="en-US" dirty="0" smtClean="0"/>
              <a:t> </a:t>
            </a:r>
            <a:r>
              <a:rPr lang="en-US" dirty="0" err="1" smtClean="0"/>
              <a:t>šikany</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lstStyle/>
          <a:p>
            <a:pPr lvl="0"/>
            <a:r>
              <a:rPr lang="en-US" b="1" i="1" dirty="0" err="1" smtClean="0"/>
              <a:t>přímé</a:t>
            </a:r>
            <a:r>
              <a:rPr lang="en-US" b="1" i="1" dirty="0" smtClean="0"/>
              <a:t> </a:t>
            </a:r>
            <a:r>
              <a:rPr lang="en-US" b="1" i="1" dirty="0" err="1"/>
              <a:t>projevy</a:t>
            </a:r>
            <a:r>
              <a:rPr lang="en-US" b="1" i="1" dirty="0"/>
              <a:t>:</a:t>
            </a:r>
            <a:r>
              <a:rPr lang="en-US" b="1" dirty="0"/>
              <a:t> </a:t>
            </a:r>
            <a:endParaRPr lang="cs-CZ" b="1" dirty="0" smtClean="0"/>
          </a:p>
          <a:p>
            <a:pPr lvl="0">
              <a:buNone/>
            </a:pPr>
            <a:r>
              <a:rPr lang="cs-CZ" dirty="0"/>
              <a:t>	</a:t>
            </a:r>
            <a:r>
              <a:rPr lang="en-US" dirty="0" err="1" smtClean="0"/>
              <a:t>posměch</a:t>
            </a:r>
            <a:r>
              <a:rPr lang="cs-CZ" dirty="0" smtClean="0"/>
              <a:t> (přezdívky, nadávky, hrubé žerty</a:t>
            </a:r>
            <a:r>
              <a:rPr lang="cs-CZ" dirty="0"/>
              <a:t>)</a:t>
            </a:r>
            <a:r>
              <a:rPr lang="en-US" dirty="0" smtClean="0"/>
              <a:t> </a:t>
            </a:r>
            <a:r>
              <a:rPr lang="en-US" dirty="0" err="1" smtClean="0"/>
              <a:t>kritika</a:t>
            </a:r>
            <a:r>
              <a:rPr lang="en-US" dirty="0" smtClean="0"/>
              <a:t>, </a:t>
            </a:r>
            <a:r>
              <a:rPr lang="en-US" dirty="0" err="1"/>
              <a:t>příkazy</a:t>
            </a:r>
            <a:r>
              <a:rPr lang="en-US" dirty="0" smtClean="0"/>
              <a:t>,</a:t>
            </a:r>
            <a:r>
              <a:rPr lang="cs-CZ" dirty="0" smtClean="0"/>
              <a:t> kterým se dítě podřizuje</a:t>
            </a:r>
            <a:r>
              <a:rPr lang="en-US" dirty="0" smtClean="0"/>
              <a:t> </a:t>
            </a:r>
            <a:r>
              <a:rPr lang="en-US" dirty="0" err="1"/>
              <a:t>strkání</a:t>
            </a:r>
            <a:r>
              <a:rPr lang="en-US" dirty="0"/>
              <a:t>, </a:t>
            </a:r>
            <a:r>
              <a:rPr lang="en-US" dirty="0" err="1" smtClean="0"/>
              <a:t>bití</a:t>
            </a:r>
            <a:r>
              <a:rPr lang="en-US" dirty="0"/>
              <a:t>, </a:t>
            </a:r>
            <a:r>
              <a:rPr lang="en-US" dirty="0" err="1"/>
              <a:t>kopání</a:t>
            </a:r>
            <a:endParaRPr lang="cs-CZ" dirty="0"/>
          </a:p>
          <a:p>
            <a:pPr lvl="0"/>
            <a:r>
              <a:rPr lang="en-US" b="1" i="1" dirty="0" err="1"/>
              <a:t>nepřímé</a:t>
            </a:r>
            <a:r>
              <a:rPr lang="en-US" b="1" i="1" dirty="0"/>
              <a:t> </a:t>
            </a:r>
            <a:r>
              <a:rPr lang="en-US" b="1" i="1" dirty="0" err="1" smtClean="0"/>
              <a:t>projevy</a:t>
            </a:r>
            <a:r>
              <a:rPr lang="en-US" b="1" i="1" dirty="0" smtClean="0"/>
              <a:t>:</a:t>
            </a:r>
            <a:r>
              <a:rPr lang="en-US" b="1" dirty="0" smtClean="0"/>
              <a:t> </a:t>
            </a:r>
            <a:endParaRPr lang="cs-CZ" b="1" dirty="0" smtClean="0"/>
          </a:p>
          <a:p>
            <a:pPr lvl="0">
              <a:buNone/>
            </a:pPr>
            <a:r>
              <a:rPr lang="cs-CZ" dirty="0"/>
              <a:t>	</a:t>
            </a:r>
            <a:r>
              <a:rPr lang="en-US" dirty="0" err="1" smtClean="0"/>
              <a:t>dítě</a:t>
            </a:r>
            <a:r>
              <a:rPr lang="en-US" dirty="0" smtClean="0"/>
              <a:t> </a:t>
            </a:r>
            <a:r>
              <a:rPr lang="en-US" dirty="0"/>
              <a:t>je </a:t>
            </a:r>
            <a:r>
              <a:rPr lang="en-US" dirty="0" err="1"/>
              <a:t>často</a:t>
            </a:r>
            <a:r>
              <a:rPr lang="en-US" dirty="0"/>
              <a:t> </a:t>
            </a:r>
            <a:r>
              <a:rPr lang="en-US" dirty="0" err="1"/>
              <a:t>samo</a:t>
            </a:r>
            <a:r>
              <a:rPr lang="en-US" dirty="0"/>
              <a:t>, je </a:t>
            </a:r>
            <a:r>
              <a:rPr lang="en-US" dirty="0" err="1"/>
              <a:t>ustrašené</a:t>
            </a:r>
            <a:r>
              <a:rPr lang="en-US" dirty="0"/>
              <a:t>, </a:t>
            </a:r>
            <a:r>
              <a:rPr lang="en-US" dirty="0" err="1"/>
              <a:t>zhoršuje</a:t>
            </a:r>
            <a:r>
              <a:rPr lang="en-US" dirty="0"/>
              <a:t> se </a:t>
            </a:r>
            <a:r>
              <a:rPr lang="en-US" dirty="0" err="1"/>
              <a:t>jeho</a:t>
            </a:r>
            <a:r>
              <a:rPr lang="en-US" dirty="0"/>
              <a:t> </a:t>
            </a:r>
            <a:r>
              <a:rPr lang="en-US" dirty="0" err="1"/>
              <a:t>školní</a:t>
            </a:r>
            <a:r>
              <a:rPr lang="en-US" dirty="0"/>
              <a:t> </a:t>
            </a:r>
            <a:r>
              <a:rPr lang="en-US" dirty="0" err="1" smtClean="0"/>
              <a:t>prospěch</a:t>
            </a:r>
            <a:r>
              <a:rPr lang="cs-CZ" dirty="0" smtClean="0"/>
              <a:t>, má poškozené věci, vyhledává přítomnost dospělých osob…</a:t>
            </a:r>
            <a:endParaRPr lang="cs-CZ" dirty="0"/>
          </a:p>
          <a:p>
            <a:endParaRPr 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79</TotalTime>
  <Words>388</Words>
  <Application>Microsoft Office PowerPoint</Application>
  <PresentationFormat>Předvádění na obrazovce (4:3)</PresentationFormat>
  <Paragraphs>67</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Arkýř</vt:lpstr>
      <vt:lpstr>Šikana</vt:lpstr>
      <vt:lpstr>Agresivita ve škole</vt:lpstr>
      <vt:lpstr>Agresivita ve škole netradiční pohled: rvačka jako kulturní forma“ (D. Bittnerová)</vt:lpstr>
      <vt:lpstr>Mimo roli: Helena</vt:lpstr>
      <vt:lpstr>Agresivita jako problém</vt:lpstr>
      <vt:lpstr>Definice šikany</vt:lpstr>
      <vt:lpstr>5 P šikany:</vt:lpstr>
      <vt:lpstr> Vývojové stupně šikany </vt:lpstr>
      <vt:lpstr> Projevy šikany </vt:lpstr>
      <vt:lpstr>Aktéři šikany </vt:lpstr>
      <vt:lpstr>Vyšetřování šikany </vt:lpstr>
      <vt:lpstr>Postup vyšetřování</vt:lpstr>
    </vt:vector>
  </TitlesOfParts>
  <Compan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Šikana</dc:title>
  <dc:creator>X</dc:creator>
  <cp:lastModifiedBy>lektor</cp:lastModifiedBy>
  <cp:revision>10</cp:revision>
  <dcterms:created xsi:type="dcterms:W3CDTF">2012-11-19T18:02:41Z</dcterms:created>
  <dcterms:modified xsi:type="dcterms:W3CDTF">2014-11-28T14:08:11Z</dcterms:modified>
</cp:coreProperties>
</file>