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57" r:id="rId7"/>
    <p:sldId id="258" r:id="rId8"/>
    <p:sldId id="259" r:id="rId9"/>
    <p:sldId id="262" r:id="rId10"/>
    <p:sldId id="260" r:id="rId11"/>
    <p:sldId id="261" r:id="rId12"/>
    <p:sldId id="263"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28.11.2014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28.11.2014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28.11.2014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28.11.2014</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28.11.2014</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28.11.2014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28.11.2014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28.11.2014</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28.11.2014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28.11.2014</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28.11.2014</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28.11.2014</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400" dirty="0" smtClean="0"/>
              <a:t>Šikana</a:t>
            </a:r>
            <a:endParaRPr lang="cs-CZ" sz="5400" dirty="0"/>
          </a:p>
        </p:txBody>
      </p:sp>
      <p:sp>
        <p:nvSpPr>
          <p:cNvPr id="3" name="Podnadpis 2"/>
          <p:cNvSpPr>
            <a:spLocks noGrp="1"/>
          </p:cNvSpPr>
          <p:nvPr>
            <p:ph type="subTitle" idx="1"/>
          </p:nvPr>
        </p:nvSpPr>
        <p:spPr/>
        <p:txBody>
          <a:bodyPr/>
          <a:lstStyle/>
          <a:p>
            <a:r>
              <a:rPr lang="cs-CZ" dirty="0" smtClean="0"/>
              <a:t>Mgr. Kateřina </a:t>
            </a:r>
            <a:r>
              <a:rPr lang="cs-CZ" dirty="0" err="1" smtClean="0"/>
              <a:t>Lojdová</a:t>
            </a:r>
            <a:r>
              <a:rPr lang="cs-CZ" dirty="0" smtClean="0"/>
              <a:t>, </a:t>
            </a:r>
            <a:r>
              <a:rPr lang="cs-CZ" dirty="0" err="1" smtClean="0"/>
              <a:t>Ph.D</a:t>
            </a:r>
            <a:r>
              <a:rPr lang="cs-CZ" dirty="0" smtClean="0"/>
              <a: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err="1"/>
              <a:t>Aktéři</a:t>
            </a:r>
            <a:r>
              <a:rPr lang="en-US" b="1" dirty="0"/>
              <a:t> </a:t>
            </a:r>
            <a:r>
              <a:rPr lang="en-US" b="1" dirty="0" err="1"/>
              <a:t>šikany</a:t>
            </a:r>
            <a:r>
              <a:rPr lang="cs-CZ" b="1" dirty="0"/>
              <a:t/>
            </a:r>
            <a:br>
              <a:rPr lang="cs-CZ" b="1" dirty="0"/>
            </a:br>
            <a:endParaRPr lang="cs-CZ" dirty="0"/>
          </a:p>
        </p:txBody>
      </p:sp>
      <p:sp>
        <p:nvSpPr>
          <p:cNvPr id="3" name="Zástupný symbol pro obsah 2"/>
          <p:cNvSpPr>
            <a:spLocks noGrp="1"/>
          </p:cNvSpPr>
          <p:nvPr>
            <p:ph sz="quarter" idx="1"/>
          </p:nvPr>
        </p:nvSpPr>
        <p:spPr/>
        <p:txBody>
          <a:bodyPr>
            <a:normAutofit/>
          </a:bodyPr>
          <a:lstStyle/>
          <a:p>
            <a:r>
              <a:rPr lang="cs-CZ" dirty="0" smtClean="0"/>
              <a:t>Jak si představujete typického agresora?</a:t>
            </a:r>
          </a:p>
          <a:p>
            <a:pPr lvl="1">
              <a:buNone/>
            </a:pPr>
            <a:r>
              <a:rPr lang="en-US" dirty="0"/>
              <a:t>1. </a:t>
            </a:r>
            <a:r>
              <a:rPr lang="en-US" dirty="0" err="1"/>
              <a:t>Agresivní</a:t>
            </a:r>
            <a:r>
              <a:rPr lang="en-US" dirty="0"/>
              <a:t> a </a:t>
            </a:r>
            <a:r>
              <a:rPr lang="en-US" dirty="0" err="1"/>
              <a:t>primitivní</a:t>
            </a:r>
            <a:r>
              <a:rPr lang="en-US" dirty="0"/>
              <a:t> </a:t>
            </a:r>
            <a:endParaRPr lang="cs-CZ" dirty="0"/>
          </a:p>
          <a:p>
            <a:pPr lvl="1">
              <a:buNone/>
            </a:pPr>
            <a:r>
              <a:rPr lang="en-US" dirty="0"/>
              <a:t>2. </a:t>
            </a:r>
            <a:r>
              <a:rPr lang="en-US" dirty="0" err="1"/>
              <a:t>Slušný</a:t>
            </a:r>
            <a:r>
              <a:rPr lang="en-US" dirty="0"/>
              <a:t> a </a:t>
            </a:r>
            <a:r>
              <a:rPr lang="en-US" dirty="0" err="1"/>
              <a:t>kultivovaný</a:t>
            </a:r>
            <a:r>
              <a:rPr lang="en-US" dirty="0"/>
              <a:t> </a:t>
            </a:r>
            <a:r>
              <a:rPr lang="en-US" dirty="0" err="1"/>
              <a:t>agresor</a:t>
            </a:r>
            <a:r>
              <a:rPr lang="en-US" dirty="0"/>
              <a:t> - </a:t>
            </a:r>
            <a:r>
              <a:rPr lang="en-US" dirty="0" err="1"/>
              <a:t>šikanuje</a:t>
            </a:r>
            <a:r>
              <a:rPr lang="en-US" dirty="0"/>
              <a:t> v </a:t>
            </a:r>
            <a:r>
              <a:rPr lang="en-US" dirty="0" err="1"/>
              <a:t>tajnosti</a:t>
            </a:r>
            <a:endParaRPr lang="cs-CZ" dirty="0"/>
          </a:p>
          <a:p>
            <a:pPr lvl="1">
              <a:buNone/>
            </a:pPr>
            <a:r>
              <a:rPr lang="en-US" dirty="0"/>
              <a:t>3. </a:t>
            </a:r>
            <a:r>
              <a:rPr lang="en-US" dirty="0" err="1"/>
              <a:t>Srandista</a:t>
            </a:r>
            <a:r>
              <a:rPr lang="en-US" dirty="0"/>
              <a:t>, </a:t>
            </a:r>
            <a:r>
              <a:rPr lang="en-US" dirty="0" err="1"/>
              <a:t>oblíbený</a:t>
            </a:r>
            <a:r>
              <a:rPr lang="en-US" dirty="0"/>
              <a:t> - </a:t>
            </a:r>
            <a:r>
              <a:rPr lang="en-US" dirty="0" err="1"/>
              <a:t>šikanuje</a:t>
            </a:r>
            <a:r>
              <a:rPr lang="en-US" dirty="0"/>
              <a:t> pro </a:t>
            </a:r>
            <a:r>
              <a:rPr lang="en-US" dirty="0" err="1"/>
              <a:t>pobavení</a:t>
            </a:r>
            <a:endParaRPr lang="cs-CZ" dirty="0"/>
          </a:p>
          <a:p>
            <a:r>
              <a:rPr lang="cs-CZ" dirty="0" smtClean="0"/>
              <a:t>Kdo se může stát obětí šikany?</a:t>
            </a:r>
            <a:endParaRPr lang="cs-CZ" dirty="0"/>
          </a:p>
          <a:p>
            <a:pPr lvl="1">
              <a:buNone/>
            </a:pPr>
            <a:r>
              <a:rPr lang="en-US" dirty="0"/>
              <a:t>1. </a:t>
            </a:r>
            <a:r>
              <a:rPr lang="en-US" dirty="0" err="1"/>
              <a:t>Dítě</a:t>
            </a:r>
            <a:r>
              <a:rPr lang="en-US" dirty="0"/>
              <a:t> </a:t>
            </a:r>
            <a:r>
              <a:rPr lang="en-US" dirty="0" err="1"/>
              <a:t>pasivní</a:t>
            </a:r>
            <a:r>
              <a:rPr lang="en-US" dirty="0"/>
              <a:t>, </a:t>
            </a:r>
            <a:r>
              <a:rPr lang="en-US" dirty="0" err="1"/>
              <a:t>úzkostné</a:t>
            </a:r>
            <a:r>
              <a:rPr lang="en-US" dirty="0"/>
              <a:t> a </a:t>
            </a:r>
            <a:r>
              <a:rPr lang="en-US" dirty="0" err="1"/>
              <a:t>nejisté</a:t>
            </a:r>
            <a:r>
              <a:rPr lang="en-US" dirty="0"/>
              <a:t> </a:t>
            </a:r>
            <a:endParaRPr lang="cs-CZ" dirty="0"/>
          </a:p>
          <a:p>
            <a:pPr lvl="1">
              <a:buNone/>
            </a:pPr>
            <a:r>
              <a:rPr lang="en-US" dirty="0"/>
              <a:t>2. </a:t>
            </a:r>
            <a:r>
              <a:rPr lang="en-US" dirty="0" err="1"/>
              <a:t>Dítě</a:t>
            </a:r>
            <a:r>
              <a:rPr lang="en-US" dirty="0"/>
              <a:t> </a:t>
            </a:r>
            <a:r>
              <a:rPr lang="en-US" dirty="0" err="1" smtClean="0"/>
              <a:t>provokující</a:t>
            </a:r>
            <a:r>
              <a:rPr lang="cs-CZ" dirty="0" smtClean="0"/>
              <a:t>, odlišné</a:t>
            </a:r>
          </a:p>
          <a:p>
            <a:pPr lvl="1">
              <a:buNone/>
            </a:pPr>
            <a:r>
              <a:rPr lang="cs-CZ" dirty="0" smtClean="0"/>
              <a:t>3. Každý</a:t>
            </a:r>
          </a:p>
          <a:p>
            <a:endParaRPr lang="cs-CZ" dirty="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Vyšetřování šikany</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en-US" dirty="0"/>
              <a:t>4.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vyšetřování</a:t>
            </a:r>
            <a:endParaRPr lang="cs-CZ" dirty="0"/>
          </a:p>
        </p:txBody>
      </p:sp>
      <p:sp>
        <p:nvSpPr>
          <p:cNvPr id="3" name="Zástupný symbol pro obsah 2"/>
          <p:cNvSpPr>
            <a:spLocks noGrp="1"/>
          </p:cNvSpPr>
          <p:nvPr>
            <p:ph sz="quarter"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a oběťmi</a:t>
            </a:r>
          </a:p>
          <a:p>
            <a:pPr>
              <a:buNone/>
            </a:pPr>
            <a:r>
              <a:rPr lang="cs-CZ" dirty="0" smtClean="0"/>
              <a:t>Nalezení vhodných svědků</a:t>
            </a:r>
          </a:p>
          <a:p>
            <a:pPr>
              <a:buNone/>
            </a:pPr>
            <a:r>
              <a:rPr lang="cs-CZ" dirty="0"/>
              <a:t>R</a:t>
            </a:r>
            <a:r>
              <a:rPr lang="cs-CZ" dirty="0" smtClean="0"/>
              <a:t>ozhovory se svědky</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Agresivita ve škole</a:t>
            </a:r>
            <a:endParaRPr lang="cs-CZ" dirty="0"/>
          </a:p>
        </p:txBody>
      </p:sp>
      <p:sp>
        <p:nvSpPr>
          <p:cNvPr id="3" name="Zástupný symbol pro obsah 2"/>
          <p:cNvSpPr>
            <a:spLocks noGrp="1"/>
          </p:cNvSpPr>
          <p:nvPr>
            <p:ph sz="quarter" idx="1"/>
          </p:nvPr>
        </p:nvSpPr>
        <p:spPr/>
        <p:txBody>
          <a:bodyPr/>
          <a:lstStyle/>
          <a:p>
            <a:r>
              <a:rPr lang="cs-CZ" dirty="0" smtClean="0"/>
              <a:t>Jaké podoby agresivity se mohou objevit ve škole?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 (D. Bittnerová)</a:t>
            </a:r>
            <a:endParaRPr lang="cs-CZ" dirty="0"/>
          </a:p>
        </p:txBody>
      </p:sp>
      <p:sp>
        <p:nvSpPr>
          <p:cNvPr id="3" name="Zástupný symbol pro obsah 2"/>
          <p:cNvSpPr>
            <a:spLocks noGrp="1"/>
          </p:cNvSpPr>
          <p:nvPr>
            <p:ph sz="quarter" idx="1"/>
          </p:nvPr>
        </p:nvSpPr>
        <p:spPr/>
        <p:txBody>
          <a:bodyPr/>
          <a:lstStyle/>
          <a:p>
            <a:pPr lvl="0">
              <a:buNone/>
            </a:pPr>
            <a:endParaRPr lang="cs-CZ" dirty="0" smtClean="0"/>
          </a:p>
          <a:p>
            <a:pPr lvl="0"/>
            <a:r>
              <a:rPr lang="cs-CZ" dirty="0" smtClean="0"/>
              <a:t>HRY S NÁSILÍM</a:t>
            </a:r>
          </a:p>
          <a:p>
            <a:pPr lvl="0">
              <a:buNone/>
            </a:pPr>
            <a:r>
              <a:rPr lang="cs-CZ" dirty="0" smtClean="0"/>
              <a:t>	- charakteristika rvačky jako kulturní formy</a:t>
            </a:r>
          </a:p>
          <a:p>
            <a:pPr lvl="0"/>
            <a:endParaRPr lang="cs-CZ" dirty="0" smtClean="0"/>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 roli: Helena</a:t>
            </a:r>
            <a:endParaRPr lang="cs-CZ" dirty="0"/>
          </a:p>
        </p:txBody>
      </p:sp>
      <p:sp>
        <p:nvSpPr>
          <p:cNvPr id="3" name="Zástupný symbol pro obsah 2"/>
          <p:cNvSpPr>
            <a:spLocks noGrp="1"/>
          </p:cNvSpPr>
          <p:nvPr>
            <p:ph sz="quarter" idx="1"/>
          </p:nvPr>
        </p:nvSpPr>
        <p:spPr/>
        <p:txBody>
          <a:bodyPr>
            <a:normAutofit/>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buNone/>
            </a:pPr>
            <a:endParaRPr lang="cs-CZ" dirty="0" smtClean="0"/>
          </a:p>
          <a:p>
            <a:pPr algn="ctr"/>
            <a:endParaRPr lang="cs-CZ" dirty="0" smtClean="0"/>
          </a:p>
          <a:p>
            <a:pPr algn="ctr">
              <a:spcBef>
                <a:spcPct val="0"/>
              </a:spcBef>
              <a:buNone/>
            </a:pPr>
            <a:r>
              <a:rPr lang="cs-CZ" dirty="0" smtClean="0"/>
              <a:t>Čím se liší zkušenosti Jirky a Květy od her s násilím?</a:t>
            </a:r>
          </a:p>
          <a:p>
            <a:pPr algn="ctr">
              <a:spcBef>
                <a:spcPct val="0"/>
              </a:spcBef>
              <a:buNone/>
            </a:pPr>
            <a:endParaRPr lang="cs-CZ" dirty="0" smtClean="0"/>
          </a:p>
          <a:p>
            <a:pPr algn="ctr">
              <a:spcBef>
                <a:spcPct val="0"/>
              </a:spcBef>
              <a:buNone/>
            </a:pPr>
            <a:r>
              <a:rPr lang="cs-CZ" dirty="0" smtClean="0"/>
              <a:t>Kdy je agresivita problematická?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Definice šikany</a:t>
            </a:r>
            <a:endParaRPr lang="cs-CZ" dirty="0"/>
          </a:p>
        </p:txBody>
      </p:sp>
      <p:sp>
        <p:nvSpPr>
          <p:cNvPr id="3" name="Zástupný symbol pro obsah 2"/>
          <p:cNvSpPr>
            <a:spLocks noGrp="1"/>
          </p:cNvSpPr>
          <p:nvPr>
            <p:ph sz="quarter" idx="1"/>
          </p:nvPr>
        </p:nvSpPr>
        <p:spPr/>
        <p:txBody>
          <a:bodyPr/>
          <a:lstStyle/>
          <a:p>
            <a:pPr lvl="0"/>
            <a:r>
              <a:rPr lang="en-US" dirty="0" err="1"/>
              <a:t>ponižující</a:t>
            </a:r>
            <a:r>
              <a:rPr lang="en-US" dirty="0"/>
              <a:t> </a:t>
            </a:r>
            <a:r>
              <a:rPr lang="en-US" dirty="0" err="1"/>
              <a:t>chování</a:t>
            </a:r>
            <a:r>
              <a:rPr lang="en-US" dirty="0"/>
              <a:t> </a:t>
            </a:r>
            <a:r>
              <a:rPr lang="en-US" dirty="0" err="1"/>
              <a:t>jednotlivce</a:t>
            </a:r>
            <a:r>
              <a:rPr lang="en-US" dirty="0"/>
              <a:t> </a:t>
            </a:r>
            <a:r>
              <a:rPr lang="en-US" dirty="0" err="1"/>
              <a:t>nebo</a:t>
            </a:r>
            <a:r>
              <a:rPr lang="en-US" dirty="0"/>
              <a:t> </a:t>
            </a:r>
            <a:r>
              <a:rPr lang="en-US" dirty="0" err="1"/>
              <a:t>skupiny</a:t>
            </a:r>
            <a:r>
              <a:rPr lang="en-US" dirty="0"/>
              <a:t> </a:t>
            </a:r>
            <a:r>
              <a:rPr lang="en-US" dirty="0" err="1"/>
              <a:t>vůči</a:t>
            </a:r>
            <a:r>
              <a:rPr lang="en-US" dirty="0"/>
              <a:t> </a:t>
            </a:r>
            <a:r>
              <a:rPr lang="en-US" dirty="0" err="1"/>
              <a:t>slabšímu</a:t>
            </a:r>
            <a:r>
              <a:rPr lang="en-US" dirty="0"/>
              <a:t> </a:t>
            </a:r>
            <a:r>
              <a:rPr lang="en-US" dirty="0" err="1"/>
              <a:t>jedinci</a:t>
            </a:r>
            <a:r>
              <a:rPr lang="en-US" dirty="0"/>
              <a:t>, </a:t>
            </a:r>
            <a:r>
              <a:rPr lang="en-US" dirty="0" err="1"/>
              <a:t>který</a:t>
            </a:r>
            <a:r>
              <a:rPr lang="en-US" dirty="0"/>
              <a:t> </a:t>
            </a:r>
            <a:r>
              <a:rPr lang="en-US" dirty="0" err="1"/>
              <a:t>nemůže</a:t>
            </a:r>
            <a:r>
              <a:rPr lang="en-US" dirty="0"/>
              <a:t> </a:t>
            </a:r>
            <a:r>
              <a:rPr lang="en-US" dirty="0" err="1"/>
              <a:t>ze</a:t>
            </a:r>
            <a:r>
              <a:rPr lang="en-US" dirty="0"/>
              <a:t> </a:t>
            </a:r>
            <a:r>
              <a:rPr lang="en-US" dirty="0" err="1"/>
              <a:t>situace</a:t>
            </a:r>
            <a:r>
              <a:rPr lang="en-US" dirty="0"/>
              <a:t> </a:t>
            </a:r>
            <a:r>
              <a:rPr lang="en-US" dirty="0" err="1" smtClean="0"/>
              <a:t>uniknout</a:t>
            </a:r>
            <a:endParaRPr lang="cs-CZ" dirty="0"/>
          </a:p>
          <a:p>
            <a:r>
              <a:rPr lang="en-US" dirty="0" err="1"/>
              <a:t>prosazováním</a:t>
            </a:r>
            <a:r>
              <a:rPr lang="en-US" dirty="0"/>
              <a:t> </a:t>
            </a:r>
            <a:r>
              <a:rPr lang="en-US" dirty="0" err="1"/>
              <a:t>interpersonální</a:t>
            </a:r>
            <a:r>
              <a:rPr lang="en-US" dirty="0"/>
              <a:t> </a:t>
            </a:r>
            <a:r>
              <a:rPr lang="en-US" dirty="0" err="1"/>
              <a:t>síly</a:t>
            </a:r>
            <a:r>
              <a:rPr lang="en-US" dirty="0"/>
              <a:t> </a:t>
            </a:r>
            <a:r>
              <a:rPr lang="en-US" dirty="0" err="1"/>
              <a:t>přes</a:t>
            </a:r>
            <a:r>
              <a:rPr lang="en-US" dirty="0"/>
              <a:t> </a:t>
            </a:r>
            <a:r>
              <a:rPr lang="en-US" dirty="0" err="1"/>
              <a:t>agresivitu</a:t>
            </a:r>
            <a:r>
              <a:rPr lang="en-US" dirty="0"/>
              <a:t>. </a:t>
            </a:r>
            <a:r>
              <a:rPr lang="en-US" dirty="0" err="1"/>
              <a:t>Zahrnuje</a:t>
            </a:r>
            <a:r>
              <a:rPr lang="en-US" dirty="0"/>
              <a:t> </a:t>
            </a:r>
            <a:r>
              <a:rPr lang="en-US" dirty="0" err="1"/>
              <a:t>negativní</a:t>
            </a:r>
            <a:r>
              <a:rPr lang="en-US" dirty="0"/>
              <a:t> </a:t>
            </a:r>
            <a:r>
              <a:rPr lang="en-US" dirty="0" err="1"/>
              <a:t>fyzický</a:t>
            </a:r>
            <a:r>
              <a:rPr lang="en-US" dirty="0"/>
              <a:t> </a:t>
            </a:r>
            <a:r>
              <a:rPr lang="en-US" dirty="0" err="1"/>
              <a:t>nebo</a:t>
            </a:r>
            <a:r>
              <a:rPr lang="en-US" dirty="0"/>
              <a:t> </a:t>
            </a:r>
            <a:r>
              <a:rPr lang="en-US" dirty="0" err="1"/>
              <a:t>verbální</a:t>
            </a:r>
            <a:r>
              <a:rPr lang="en-US" dirty="0"/>
              <a:t> </a:t>
            </a:r>
            <a:r>
              <a:rPr lang="en-US" dirty="0" err="1"/>
              <a:t>akt</a:t>
            </a:r>
            <a:r>
              <a:rPr lang="en-US" dirty="0"/>
              <a:t>, </a:t>
            </a:r>
            <a:r>
              <a:rPr lang="en-US" dirty="0" err="1"/>
              <a:t>způsobuje</a:t>
            </a:r>
            <a:r>
              <a:rPr lang="en-US" dirty="0"/>
              <a:t> </a:t>
            </a:r>
            <a:r>
              <a:rPr lang="en-US" dirty="0" err="1"/>
              <a:t>úzkost</a:t>
            </a:r>
            <a:r>
              <a:rPr lang="en-US" dirty="0"/>
              <a:t> </a:t>
            </a:r>
            <a:r>
              <a:rPr lang="en-US" dirty="0" err="1"/>
              <a:t>oběti</a:t>
            </a:r>
            <a:r>
              <a:rPr lang="en-US" dirty="0"/>
              <a:t>, je </a:t>
            </a:r>
            <a:r>
              <a:rPr lang="en-US" dirty="0" err="1"/>
              <a:t>opakovaný</a:t>
            </a:r>
            <a:r>
              <a:rPr lang="en-US" dirty="0"/>
              <a:t> v </a:t>
            </a:r>
            <a:r>
              <a:rPr lang="en-US" dirty="0" err="1"/>
              <a:t>průběhu</a:t>
            </a:r>
            <a:r>
              <a:rPr lang="en-US" dirty="0"/>
              <a:t> </a:t>
            </a:r>
            <a:r>
              <a:rPr lang="en-US" dirty="0" err="1"/>
              <a:t>času</a:t>
            </a:r>
            <a:r>
              <a:rPr lang="en-US" dirty="0"/>
              <a:t> a </a:t>
            </a:r>
            <a:r>
              <a:rPr lang="en-US" dirty="0" err="1"/>
              <a:t>zahrnuje</a:t>
            </a:r>
            <a:r>
              <a:rPr lang="en-US" dirty="0"/>
              <a:t> </a:t>
            </a:r>
            <a:r>
              <a:rPr lang="en-US" dirty="0" err="1"/>
              <a:t>sílu</a:t>
            </a:r>
            <a:r>
              <a:rPr lang="en-US" dirty="0"/>
              <a:t> </a:t>
            </a:r>
            <a:r>
              <a:rPr lang="en-US" dirty="0" err="1"/>
              <a:t>lišící</a:t>
            </a:r>
            <a:r>
              <a:rPr lang="en-US" dirty="0"/>
              <a:t> se </a:t>
            </a:r>
            <a:r>
              <a:rPr lang="en-US" dirty="0" err="1"/>
              <a:t>mezi</a:t>
            </a:r>
            <a:r>
              <a:rPr lang="en-US" dirty="0"/>
              <a:t> </a:t>
            </a:r>
            <a:r>
              <a:rPr lang="en-US" dirty="0" err="1"/>
              <a:t>šikanujícími</a:t>
            </a:r>
            <a:r>
              <a:rPr lang="en-US" dirty="0"/>
              <a:t> a </a:t>
            </a:r>
            <a:r>
              <a:rPr lang="en-US" dirty="0" err="1"/>
              <a:t>jejich</a:t>
            </a:r>
            <a:r>
              <a:rPr lang="en-US" dirty="0"/>
              <a:t> </a:t>
            </a:r>
            <a:r>
              <a:rPr lang="en-US" dirty="0" err="1" smtClean="0"/>
              <a:t>oběťmi</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a:t>
            </a:r>
            <a:r>
              <a:rPr lang="en-US" dirty="0" smtClean="0"/>
              <a:t> P</a:t>
            </a:r>
            <a:r>
              <a:rPr lang="cs-CZ" dirty="0" smtClean="0"/>
              <a:t> šikany</a:t>
            </a:r>
            <a:r>
              <a:rPr lang="en-US" dirty="0" smtClean="0"/>
              <a:t>:</a:t>
            </a:r>
            <a:endParaRPr lang="cs-CZ" dirty="0"/>
          </a:p>
        </p:txBody>
      </p:sp>
      <p:sp>
        <p:nvSpPr>
          <p:cNvPr id="3" name="Zástupný symbol pro obsah 2"/>
          <p:cNvSpPr>
            <a:spLocks noGrp="1"/>
          </p:cNvSpPr>
          <p:nvPr>
            <p:ph sz="quarter" idx="1"/>
          </p:nvPr>
        </p:nvSpPr>
        <p:spPr/>
        <p:txBody>
          <a:bodyPr>
            <a:normAutofit/>
          </a:bodyPr>
          <a:lstStyle/>
          <a:p>
            <a:pPr>
              <a:buNone/>
            </a:pPr>
            <a:r>
              <a:rPr lang="en-US" sz="3600" dirty="0"/>
              <a:t>1. Power </a:t>
            </a:r>
            <a:endParaRPr lang="cs-CZ" sz="3600" dirty="0"/>
          </a:p>
          <a:p>
            <a:pPr>
              <a:buNone/>
            </a:pPr>
            <a:r>
              <a:rPr lang="en-US" sz="3600" dirty="0"/>
              <a:t>2. </a:t>
            </a:r>
            <a:r>
              <a:rPr lang="en-US" sz="3600" dirty="0" smtClean="0"/>
              <a:t>Persistence</a:t>
            </a:r>
            <a:endParaRPr lang="cs-CZ" sz="3600" dirty="0"/>
          </a:p>
          <a:p>
            <a:pPr>
              <a:buNone/>
            </a:pPr>
            <a:r>
              <a:rPr lang="en-US" sz="3600" dirty="0"/>
              <a:t>3. </a:t>
            </a:r>
            <a:r>
              <a:rPr lang="en-US" sz="3600" dirty="0" smtClean="0"/>
              <a:t>Peers</a:t>
            </a:r>
            <a:endParaRPr lang="cs-CZ" sz="3600" dirty="0"/>
          </a:p>
          <a:p>
            <a:pPr>
              <a:buNone/>
            </a:pPr>
            <a:r>
              <a:rPr lang="en-US" sz="3600" dirty="0"/>
              <a:t>4. </a:t>
            </a:r>
            <a:r>
              <a:rPr lang="en-US" sz="3600" dirty="0" smtClean="0"/>
              <a:t>Purpose</a:t>
            </a:r>
            <a:endParaRPr lang="cs-CZ" sz="3600" dirty="0"/>
          </a:p>
          <a:p>
            <a:pPr>
              <a:buNone/>
            </a:pPr>
            <a:r>
              <a:rPr lang="en-US" sz="3600" dirty="0"/>
              <a:t>5. </a:t>
            </a:r>
            <a:r>
              <a:rPr lang="en-US" sz="3600" dirty="0" smtClean="0"/>
              <a:t>Perception</a:t>
            </a:r>
            <a:endParaRPr lang="cs-CZ" sz="3600" dirty="0"/>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err="1" smtClean="0"/>
              <a:t>Vývojové</a:t>
            </a:r>
            <a:r>
              <a:rPr lang="en-US" b="1" dirty="0" smtClean="0"/>
              <a:t> </a:t>
            </a:r>
            <a:r>
              <a:rPr lang="en-US" b="1" dirty="0" err="1" smtClean="0"/>
              <a:t>stupně</a:t>
            </a:r>
            <a:r>
              <a:rPr lang="en-US" b="1" dirty="0" smtClean="0"/>
              <a:t> </a:t>
            </a:r>
            <a:r>
              <a:rPr lang="en-US" b="1" dirty="0" err="1" smtClean="0"/>
              <a:t>šikan</a:t>
            </a:r>
            <a:r>
              <a:rPr lang="cs-CZ" b="1" dirty="0" smtClean="0"/>
              <a:t>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marL="514350" lvl="0" indent="-514350">
              <a:buFont typeface="+mj-lt"/>
              <a:buAutoNum type="arabicPeriod"/>
            </a:pPr>
            <a:r>
              <a:rPr lang="en-US" dirty="0" err="1" smtClean="0"/>
              <a:t>stupeň</a:t>
            </a:r>
            <a:r>
              <a:rPr lang="en-US" dirty="0" smtClean="0"/>
              <a:t> </a:t>
            </a:r>
            <a:r>
              <a:rPr lang="en-US" dirty="0"/>
              <a:t>– </a:t>
            </a:r>
            <a:r>
              <a:rPr lang="en-US" dirty="0" err="1"/>
              <a:t>zrod</a:t>
            </a:r>
            <a:r>
              <a:rPr lang="en-US" dirty="0"/>
              <a:t> </a:t>
            </a:r>
            <a:r>
              <a:rPr lang="en-US" dirty="0" err="1"/>
              <a:t>ostrakismu</a:t>
            </a:r>
            <a:r>
              <a:rPr lang="en-US" dirty="0"/>
              <a:t> </a:t>
            </a:r>
            <a:endParaRPr lang="cs-CZ" dirty="0"/>
          </a:p>
          <a:p>
            <a:pPr marL="514350" lvl="0" indent="-514350">
              <a:buFont typeface="+mj-lt"/>
              <a:buAutoNum type="arabicPeriod"/>
            </a:pPr>
            <a:r>
              <a:rPr lang="en-US" dirty="0" err="1"/>
              <a:t>stupeň</a:t>
            </a:r>
            <a:r>
              <a:rPr lang="en-US" dirty="0"/>
              <a:t> – </a:t>
            </a:r>
            <a:r>
              <a:rPr lang="en-US" dirty="0" err="1"/>
              <a:t>fyzická</a:t>
            </a:r>
            <a:r>
              <a:rPr lang="en-US" dirty="0"/>
              <a:t> </a:t>
            </a:r>
            <a:r>
              <a:rPr lang="en-US" dirty="0" err="1"/>
              <a:t>agrese</a:t>
            </a:r>
            <a:r>
              <a:rPr lang="en-US" dirty="0"/>
              <a:t> a </a:t>
            </a:r>
            <a:r>
              <a:rPr lang="en-US" dirty="0" err="1"/>
              <a:t>přitvrzování</a:t>
            </a:r>
            <a:r>
              <a:rPr lang="en-US" dirty="0"/>
              <a:t> </a:t>
            </a:r>
            <a:r>
              <a:rPr lang="en-US" dirty="0" err="1"/>
              <a:t>manipulace</a:t>
            </a:r>
            <a:endParaRPr lang="cs-CZ" dirty="0"/>
          </a:p>
          <a:p>
            <a:pPr marL="514350" lvl="0" indent="-514350">
              <a:buFont typeface="+mj-lt"/>
              <a:buAutoNum type="arabicPeriod"/>
            </a:pPr>
            <a:r>
              <a:rPr lang="en-US" dirty="0" err="1"/>
              <a:t>stupeň</a:t>
            </a:r>
            <a:r>
              <a:rPr lang="en-US" dirty="0"/>
              <a:t> – </a:t>
            </a:r>
            <a:r>
              <a:rPr lang="en-US" dirty="0" err="1"/>
              <a:t>vytvoření</a:t>
            </a:r>
            <a:r>
              <a:rPr lang="en-US" dirty="0"/>
              <a:t> </a:t>
            </a:r>
            <a:r>
              <a:rPr lang="en-US" dirty="0" err="1"/>
              <a:t>jádra</a:t>
            </a:r>
            <a:r>
              <a:rPr lang="en-US" dirty="0"/>
              <a:t> </a:t>
            </a:r>
            <a:endParaRPr lang="cs-CZ" dirty="0"/>
          </a:p>
          <a:p>
            <a:pPr marL="514350" lvl="0" indent="-514350">
              <a:buFont typeface="+mj-lt"/>
              <a:buAutoNum type="arabicPeriod"/>
            </a:pPr>
            <a:r>
              <a:rPr lang="en-US" dirty="0" err="1"/>
              <a:t>stupeň</a:t>
            </a:r>
            <a:r>
              <a:rPr lang="en-US" dirty="0"/>
              <a:t> – </a:t>
            </a:r>
            <a:r>
              <a:rPr lang="en-US" dirty="0" err="1"/>
              <a:t>většina</a:t>
            </a:r>
            <a:r>
              <a:rPr lang="en-US" dirty="0"/>
              <a:t> </a:t>
            </a:r>
            <a:r>
              <a:rPr lang="en-US" dirty="0" err="1"/>
              <a:t>přijímá</a:t>
            </a:r>
            <a:r>
              <a:rPr lang="en-US" dirty="0"/>
              <a:t> </a:t>
            </a:r>
            <a:r>
              <a:rPr lang="en-US" dirty="0" err="1"/>
              <a:t>normy</a:t>
            </a:r>
            <a:r>
              <a:rPr lang="en-US" dirty="0"/>
              <a:t> </a:t>
            </a:r>
            <a:r>
              <a:rPr lang="en-US" dirty="0" err="1"/>
              <a:t>agresorů</a:t>
            </a:r>
            <a:endParaRPr lang="cs-CZ" dirty="0"/>
          </a:p>
          <a:p>
            <a:pPr marL="514350" lvl="0" indent="-514350">
              <a:buFont typeface="+mj-lt"/>
              <a:buAutoNum type="arabicPeriod"/>
            </a:pPr>
            <a:r>
              <a:rPr lang="en-US" dirty="0" err="1"/>
              <a:t>stupeň</a:t>
            </a:r>
            <a:r>
              <a:rPr lang="en-US" dirty="0"/>
              <a:t> – </a:t>
            </a:r>
            <a:r>
              <a:rPr lang="en-US" dirty="0" err="1"/>
              <a:t>dokonalá</a:t>
            </a:r>
            <a:r>
              <a:rPr lang="en-US" dirty="0"/>
              <a:t> </a:t>
            </a:r>
            <a:r>
              <a:rPr lang="en-US" dirty="0" err="1"/>
              <a:t>šikana</a:t>
            </a:r>
            <a:r>
              <a:rPr lang="en-US" dirty="0"/>
              <a:t> </a:t>
            </a:r>
            <a:endParaRPr lang="cs-CZ" dirty="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388</Words>
  <Application>Microsoft Office PowerPoint</Application>
  <PresentationFormat>Předvádění na obrazovce (4:3)</PresentationFormat>
  <Paragraphs>67</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Arkýř</vt:lpstr>
      <vt:lpstr>Šikana</vt:lpstr>
      <vt:lpstr>Agresivita ve škole</vt:lpstr>
      <vt:lpstr>Agresivita ve škole netradiční pohled: rvačka jako kulturní forma“ (D. Bittnerová)</vt:lpstr>
      <vt:lpstr>Mimo roli: Helena</vt:lpstr>
      <vt:lpstr>Agresivita jako problém</vt:lpstr>
      <vt:lpstr>Definice šikany</vt:lpstr>
      <vt:lpstr>5 P šikany:</vt:lpstr>
      <vt:lpstr> Vývojové stupně šikany </vt:lpstr>
      <vt:lpstr> Projevy šikany </vt:lpstr>
      <vt:lpstr>Aktéři šikany </vt:lpstr>
      <vt:lpstr>Vyšetřování šikany </vt:lpstr>
      <vt:lpstr>Postup vyšetřování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lektor</cp:lastModifiedBy>
  <cp:revision>10</cp:revision>
  <dcterms:created xsi:type="dcterms:W3CDTF">2012-11-19T18:02:41Z</dcterms:created>
  <dcterms:modified xsi:type="dcterms:W3CDTF">2014-11-28T14:08:11Z</dcterms:modified>
</cp:coreProperties>
</file>