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7.xml" ContentType="application/inkml+xml"/>
  <Override PartName="/ppt/ink/ink8.xml" ContentType="application/inkml+xml"/>
  <Override PartName="/ppt/notesSlides/notesSlide1.xml" ContentType="application/vnd.openxmlformats-officedocument.presentationml.notesSlide+xml"/>
  <Override PartName="/ppt/ink/ink9.xml" ContentType="application/inkml+xml"/>
  <Override PartName="/ppt/notesSlides/notesSlide2.xml" ContentType="application/vnd.openxmlformats-officedocument.presentationml.notesSlide+xml"/>
  <Override PartName="/ppt/ink/ink10.xml" ContentType="application/inkml+xml"/>
  <Override PartName="/ppt/notesSlides/notesSlide3.xml" ContentType="application/vnd.openxmlformats-officedocument.presentationml.notesSlide+xml"/>
  <Override PartName="/ppt/ink/ink11.xml" ContentType="application/inkml+xml"/>
  <Override PartName="/ppt/notesSlides/notesSlide4.xml" ContentType="application/vnd.openxmlformats-officedocument.presentationml.notesSlide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notesSlides/notesSlide6.xml" ContentType="application/vnd.openxmlformats-officedocument.presentationml.notesSlide+xml"/>
  <Override PartName="/ppt/ink/ink14.xml" ContentType="application/inkml+xml"/>
  <Override PartName="/ppt/notesSlides/notesSlide7.xml" ContentType="application/vnd.openxmlformats-officedocument.presentationml.notesSlide+xml"/>
  <Override PartName="/ppt/ink/ink15.xml" ContentType="application/inkml+xml"/>
  <Override PartName="/ppt/notesSlides/notesSlide8.xml" ContentType="application/vnd.openxmlformats-officedocument.presentationml.notesSlide+xml"/>
  <Override PartName="/ppt/ink/ink16.xml" ContentType="application/inkml+xml"/>
  <Override PartName="/ppt/notesSlides/notesSlide9.xml" ContentType="application/vnd.openxmlformats-officedocument.presentationml.notesSlide+xml"/>
  <Override PartName="/ppt/ink/ink17.xml" ContentType="application/inkml+xml"/>
  <Override PartName="/ppt/notesSlides/notesSlide10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2"/>
  </p:notesMasterIdLst>
  <p:sldIdLst>
    <p:sldId id="256" r:id="rId2"/>
    <p:sldId id="300" r:id="rId3"/>
    <p:sldId id="312" r:id="rId4"/>
    <p:sldId id="313" r:id="rId5"/>
    <p:sldId id="319" r:id="rId6"/>
    <p:sldId id="318" r:id="rId7"/>
    <p:sldId id="329" r:id="rId8"/>
    <p:sldId id="315" r:id="rId9"/>
    <p:sldId id="320" r:id="rId10"/>
    <p:sldId id="322" r:id="rId11"/>
    <p:sldId id="323" r:id="rId12"/>
    <p:sldId id="324" r:id="rId13"/>
    <p:sldId id="325" r:id="rId14"/>
    <p:sldId id="310" r:id="rId15"/>
    <p:sldId id="332" r:id="rId16"/>
    <p:sldId id="333" r:id="rId17"/>
    <p:sldId id="308" r:id="rId18"/>
    <p:sldId id="321" r:id="rId19"/>
    <p:sldId id="309" r:id="rId20"/>
    <p:sldId id="299" r:id="rId21"/>
    <p:sldId id="337" r:id="rId22"/>
    <p:sldId id="338" r:id="rId23"/>
    <p:sldId id="326" r:id="rId24"/>
    <p:sldId id="327" r:id="rId25"/>
    <p:sldId id="328" r:id="rId26"/>
    <p:sldId id="340" r:id="rId27"/>
    <p:sldId id="341" r:id="rId28"/>
    <p:sldId id="342" r:id="rId29"/>
    <p:sldId id="344" r:id="rId30"/>
    <p:sldId id="364" r:id="rId31"/>
    <p:sldId id="357" r:id="rId32"/>
    <p:sldId id="356" r:id="rId33"/>
    <p:sldId id="365" r:id="rId34"/>
    <p:sldId id="343" r:id="rId35"/>
    <p:sldId id="359" r:id="rId36"/>
    <p:sldId id="360" r:id="rId37"/>
    <p:sldId id="361" r:id="rId38"/>
    <p:sldId id="362" r:id="rId39"/>
    <p:sldId id="363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22" autoAdjust="0"/>
  </p:normalViewPr>
  <p:slideViewPr>
    <p:cSldViewPr>
      <p:cViewPr varScale="1">
        <p:scale>
          <a:sx n="118" d="100"/>
          <a:sy n="118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FA316-270B-4D86-841B-7318B9A38CD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AEB58C7-BF36-4451-88DB-3D874E56CBA9}">
      <dgm:prSet/>
      <dgm:spPr/>
      <dgm:t>
        <a:bodyPr/>
        <a:lstStyle/>
        <a:p>
          <a:pPr rtl="0"/>
          <a:r>
            <a:rPr lang="cs-CZ" smtClean="0"/>
            <a:t>K indikacím patří: </a:t>
          </a:r>
          <a:endParaRPr lang="cs-CZ"/>
        </a:p>
      </dgm:t>
    </dgm:pt>
    <dgm:pt modelId="{7D4E75AA-6985-4547-A349-08E90D35729D}" type="parTrans" cxnId="{1B4D1AAD-A406-446B-A61B-7C3CD2735011}">
      <dgm:prSet/>
      <dgm:spPr/>
      <dgm:t>
        <a:bodyPr/>
        <a:lstStyle/>
        <a:p>
          <a:endParaRPr lang="cs-CZ"/>
        </a:p>
      </dgm:t>
    </dgm:pt>
    <dgm:pt modelId="{7DFAE075-01EF-4FE7-A8E3-BCF087932D41}" type="sibTrans" cxnId="{1B4D1AAD-A406-446B-A61B-7C3CD2735011}">
      <dgm:prSet/>
      <dgm:spPr/>
      <dgm:t>
        <a:bodyPr/>
        <a:lstStyle/>
        <a:p>
          <a:endParaRPr lang="cs-CZ"/>
        </a:p>
      </dgm:t>
    </dgm:pt>
    <dgm:pt modelId="{D3071FD3-84AD-4497-BDF7-B50774EA3B17}">
      <dgm:prSet/>
      <dgm:spPr/>
      <dgm:t>
        <a:bodyPr/>
        <a:lstStyle/>
        <a:p>
          <a:pPr rtl="0"/>
          <a:r>
            <a:rPr lang="cs-CZ" smtClean="0"/>
            <a:t>– zástava dechu a oběhu</a:t>
          </a:r>
          <a:endParaRPr lang="cs-CZ"/>
        </a:p>
      </dgm:t>
    </dgm:pt>
    <dgm:pt modelId="{B3250BA5-E89A-4584-809C-59FFF430CE77}" type="parTrans" cxnId="{053DB007-AB47-46C1-ADD0-D0338D15155F}">
      <dgm:prSet/>
      <dgm:spPr/>
      <dgm:t>
        <a:bodyPr/>
        <a:lstStyle/>
        <a:p>
          <a:endParaRPr lang="cs-CZ"/>
        </a:p>
      </dgm:t>
    </dgm:pt>
    <dgm:pt modelId="{56F5D1E6-576B-4553-A6F4-E15731F6DD6C}" type="sibTrans" cxnId="{053DB007-AB47-46C1-ADD0-D0338D15155F}">
      <dgm:prSet/>
      <dgm:spPr/>
      <dgm:t>
        <a:bodyPr/>
        <a:lstStyle/>
        <a:p>
          <a:endParaRPr lang="cs-CZ"/>
        </a:p>
      </dgm:t>
    </dgm:pt>
    <dgm:pt modelId="{6996A3C9-D4A8-48EF-A3F8-792233D68A99}">
      <dgm:prSet/>
      <dgm:spPr/>
      <dgm:t>
        <a:bodyPr/>
        <a:lstStyle/>
        <a:p>
          <a:pPr rtl="0"/>
          <a:r>
            <a:rPr lang="cs-CZ" smtClean="0"/>
            <a:t>- těžká respirační insuficience</a:t>
          </a:r>
          <a:endParaRPr lang="cs-CZ"/>
        </a:p>
      </dgm:t>
    </dgm:pt>
    <dgm:pt modelId="{98ED2FE5-451F-46A9-91EF-0EAA4B7C37DC}" type="parTrans" cxnId="{3E6DCF88-B5AD-462A-AD60-6C8DC85D856C}">
      <dgm:prSet/>
      <dgm:spPr/>
      <dgm:t>
        <a:bodyPr/>
        <a:lstStyle/>
        <a:p>
          <a:endParaRPr lang="cs-CZ"/>
        </a:p>
      </dgm:t>
    </dgm:pt>
    <dgm:pt modelId="{453A3206-1FEA-4C9A-A181-49981446BBE6}" type="sibTrans" cxnId="{3E6DCF88-B5AD-462A-AD60-6C8DC85D856C}">
      <dgm:prSet/>
      <dgm:spPr/>
      <dgm:t>
        <a:bodyPr/>
        <a:lstStyle/>
        <a:p>
          <a:endParaRPr lang="cs-CZ"/>
        </a:p>
      </dgm:t>
    </dgm:pt>
    <dgm:pt modelId="{30D13355-45AB-423A-81BB-DD1B60CF4C26}">
      <dgm:prSet/>
      <dgm:spPr/>
      <dgm:t>
        <a:bodyPr/>
        <a:lstStyle/>
        <a:p>
          <a:pPr rtl="0"/>
          <a:r>
            <a:rPr lang="cs-CZ" smtClean="0"/>
            <a:t>- srdeční selhání</a:t>
          </a:r>
          <a:endParaRPr lang="cs-CZ"/>
        </a:p>
      </dgm:t>
    </dgm:pt>
    <dgm:pt modelId="{D83F0BA2-117C-449B-9C86-0285ADDD23F6}" type="parTrans" cxnId="{ABD1D641-D221-485A-B639-C17332B4C655}">
      <dgm:prSet/>
      <dgm:spPr/>
      <dgm:t>
        <a:bodyPr/>
        <a:lstStyle/>
        <a:p>
          <a:endParaRPr lang="cs-CZ"/>
        </a:p>
      </dgm:t>
    </dgm:pt>
    <dgm:pt modelId="{EC5ECDA3-34CB-40BB-B03E-2684F36F7A98}" type="sibTrans" cxnId="{ABD1D641-D221-485A-B639-C17332B4C655}">
      <dgm:prSet/>
      <dgm:spPr/>
      <dgm:t>
        <a:bodyPr/>
        <a:lstStyle/>
        <a:p>
          <a:endParaRPr lang="cs-CZ"/>
        </a:p>
      </dgm:t>
    </dgm:pt>
    <dgm:pt modelId="{FEC5F93F-D948-412E-9F20-3639CF8F4E6E}">
      <dgm:prSet/>
      <dgm:spPr/>
      <dgm:t>
        <a:bodyPr/>
        <a:lstStyle/>
        <a:p>
          <a:pPr rtl="0"/>
          <a:r>
            <a:rPr lang="cs-CZ" smtClean="0"/>
            <a:t>- šokové stavy</a:t>
          </a:r>
          <a:endParaRPr lang="cs-CZ"/>
        </a:p>
      </dgm:t>
    </dgm:pt>
    <dgm:pt modelId="{4EB1552F-5ABB-4FAA-853C-9C614449B55F}" type="parTrans" cxnId="{A46FBF36-8BD9-4205-BA6A-9AF8E8B9CB1F}">
      <dgm:prSet/>
      <dgm:spPr/>
      <dgm:t>
        <a:bodyPr/>
        <a:lstStyle/>
        <a:p>
          <a:endParaRPr lang="cs-CZ"/>
        </a:p>
      </dgm:t>
    </dgm:pt>
    <dgm:pt modelId="{8EA7FC55-A954-4A23-A2E7-111A5C6150CF}" type="sibTrans" cxnId="{A46FBF36-8BD9-4205-BA6A-9AF8E8B9CB1F}">
      <dgm:prSet/>
      <dgm:spPr/>
      <dgm:t>
        <a:bodyPr/>
        <a:lstStyle/>
        <a:p>
          <a:endParaRPr lang="cs-CZ"/>
        </a:p>
      </dgm:t>
    </dgm:pt>
    <dgm:pt modelId="{4F3A9250-2712-4907-A348-C8C82F9AE1CD}">
      <dgm:prSet/>
      <dgm:spPr/>
      <dgm:t>
        <a:bodyPr/>
        <a:lstStyle/>
        <a:p>
          <a:pPr rtl="0"/>
          <a:r>
            <a:rPr lang="cs-CZ" smtClean="0"/>
            <a:t>- polytraumata</a:t>
          </a:r>
          <a:endParaRPr lang="cs-CZ"/>
        </a:p>
      </dgm:t>
    </dgm:pt>
    <dgm:pt modelId="{6F35A7B7-7A51-4DD3-A4E4-6C3748CC3B0D}" type="parTrans" cxnId="{5C6FF3D6-B5CB-4575-B613-420D28A58816}">
      <dgm:prSet/>
      <dgm:spPr/>
      <dgm:t>
        <a:bodyPr/>
        <a:lstStyle/>
        <a:p>
          <a:endParaRPr lang="cs-CZ"/>
        </a:p>
      </dgm:t>
    </dgm:pt>
    <dgm:pt modelId="{D09B4483-3D94-4404-9D4C-0A0B10E9715A}" type="sibTrans" cxnId="{5C6FF3D6-B5CB-4575-B613-420D28A58816}">
      <dgm:prSet/>
      <dgm:spPr/>
      <dgm:t>
        <a:bodyPr/>
        <a:lstStyle/>
        <a:p>
          <a:endParaRPr lang="cs-CZ"/>
        </a:p>
      </dgm:t>
    </dgm:pt>
    <dgm:pt modelId="{1478DA09-BE9F-4CCD-8CEB-FB5210893322}">
      <dgm:prSet/>
      <dgm:spPr/>
      <dgm:t>
        <a:bodyPr/>
        <a:lstStyle/>
        <a:p>
          <a:pPr rtl="0"/>
          <a:r>
            <a:rPr lang="cs-CZ" smtClean="0"/>
            <a:t>- poúrazové a pooperační stavy</a:t>
          </a:r>
          <a:endParaRPr lang="cs-CZ"/>
        </a:p>
      </dgm:t>
    </dgm:pt>
    <dgm:pt modelId="{42E591F7-B99F-494E-AE1F-21595067B581}" type="parTrans" cxnId="{BFBF5B4B-D051-4C1F-A0DF-EEDB7EAAE803}">
      <dgm:prSet/>
      <dgm:spPr/>
      <dgm:t>
        <a:bodyPr/>
        <a:lstStyle/>
        <a:p>
          <a:endParaRPr lang="cs-CZ"/>
        </a:p>
      </dgm:t>
    </dgm:pt>
    <dgm:pt modelId="{8C928D6D-F0A3-439C-B2E6-A2534310919C}" type="sibTrans" cxnId="{BFBF5B4B-D051-4C1F-A0DF-EEDB7EAAE803}">
      <dgm:prSet/>
      <dgm:spPr/>
      <dgm:t>
        <a:bodyPr/>
        <a:lstStyle/>
        <a:p>
          <a:endParaRPr lang="cs-CZ"/>
        </a:p>
      </dgm:t>
    </dgm:pt>
    <dgm:pt modelId="{715D7040-5C72-415C-BEF2-C8C867C22011}">
      <dgm:prSet/>
      <dgm:spPr/>
      <dgm:t>
        <a:bodyPr/>
        <a:lstStyle/>
        <a:p>
          <a:pPr rtl="0"/>
          <a:r>
            <a:rPr lang="cs-CZ" dirty="0" smtClean="0"/>
            <a:t>- intoxikace</a:t>
          </a:r>
          <a:endParaRPr lang="cs-CZ" dirty="0"/>
        </a:p>
      </dgm:t>
    </dgm:pt>
    <dgm:pt modelId="{014EAAAD-35BE-4287-9695-DF0D011A6335}" type="parTrans" cxnId="{D0607925-EBEC-4A46-9880-156D903EDF75}">
      <dgm:prSet/>
      <dgm:spPr/>
      <dgm:t>
        <a:bodyPr/>
        <a:lstStyle/>
        <a:p>
          <a:endParaRPr lang="cs-CZ"/>
        </a:p>
      </dgm:t>
    </dgm:pt>
    <dgm:pt modelId="{1432AFC9-C1EB-4013-98A0-7992093BCA9B}" type="sibTrans" cxnId="{D0607925-EBEC-4A46-9880-156D903EDF75}">
      <dgm:prSet/>
      <dgm:spPr/>
      <dgm:t>
        <a:bodyPr/>
        <a:lstStyle/>
        <a:p>
          <a:endParaRPr lang="cs-CZ"/>
        </a:p>
      </dgm:t>
    </dgm:pt>
    <dgm:pt modelId="{5C70B2F1-CC33-465E-9F61-89054EECB58F}">
      <dgm:prSet/>
      <dgm:spPr/>
      <dgm:t>
        <a:bodyPr/>
        <a:lstStyle/>
        <a:p>
          <a:pPr rtl="0"/>
          <a:r>
            <a:rPr lang="cs-CZ" smtClean="0"/>
            <a:t>- kraniocerebrální traumata</a:t>
          </a:r>
          <a:endParaRPr lang="cs-CZ"/>
        </a:p>
      </dgm:t>
    </dgm:pt>
    <dgm:pt modelId="{9B20B2EE-A39C-4C36-ABFF-AA1C05A85328}" type="parTrans" cxnId="{76C9BABF-C9E2-4407-9978-EA8BBF6F56C0}">
      <dgm:prSet/>
      <dgm:spPr/>
      <dgm:t>
        <a:bodyPr/>
        <a:lstStyle/>
        <a:p>
          <a:endParaRPr lang="cs-CZ"/>
        </a:p>
      </dgm:t>
    </dgm:pt>
    <dgm:pt modelId="{CD570C9A-948B-4F8D-B163-BAF20B1A1B5E}" type="sibTrans" cxnId="{76C9BABF-C9E2-4407-9978-EA8BBF6F56C0}">
      <dgm:prSet/>
      <dgm:spPr/>
      <dgm:t>
        <a:bodyPr/>
        <a:lstStyle/>
        <a:p>
          <a:endParaRPr lang="cs-CZ"/>
        </a:p>
      </dgm:t>
    </dgm:pt>
    <dgm:pt modelId="{228B8F93-5B89-4805-BD29-32DD57576897}" type="pres">
      <dgm:prSet presAssocID="{980FA316-270B-4D86-841B-7318B9A38C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43FBE95-489E-446A-A350-89E5C0B78EA9}" type="pres">
      <dgm:prSet presAssocID="{1AEB58C7-BF36-4451-88DB-3D874E56CBA9}" presName="composite" presStyleCnt="0"/>
      <dgm:spPr/>
    </dgm:pt>
    <dgm:pt modelId="{A4D4BBD8-6C6D-4324-A7B4-F6F9C5531882}" type="pres">
      <dgm:prSet presAssocID="{1AEB58C7-BF36-4451-88DB-3D874E56CBA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6372534-18F1-4EF1-A850-60A2E4B10F40}" type="pres">
      <dgm:prSet presAssocID="{1AEB58C7-BF36-4451-88DB-3D874E56CBA9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0D37732-9340-42F9-8203-687B332E9E1C}" type="presOf" srcId="{1AEB58C7-BF36-4451-88DB-3D874E56CBA9}" destId="{A4D4BBD8-6C6D-4324-A7B4-F6F9C5531882}" srcOrd="0" destOrd="0" presId="urn:microsoft.com/office/officeart/2005/8/layout/chevron2"/>
    <dgm:cxn modelId="{21FED497-1F8A-40BB-A715-7D82E63621F2}" type="presOf" srcId="{1478DA09-BE9F-4CCD-8CEB-FB5210893322}" destId="{16372534-18F1-4EF1-A850-60A2E4B10F40}" srcOrd="0" destOrd="5" presId="urn:microsoft.com/office/officeart/2005/8/layout/chevron2"/>
    <dgm:cxn modelId="{76C9BABF-C9E2-4407-9978-EA8BBF6F56C0}" srcId="{1AEB58C7-BF36-4451-88DB-3D874E56CBA9}" destId="{5C70B2F1-CC33-465E-9F61-89054EECB58F}" srcOrd="7" destOrd="0" parTransId="{9B20B2EE-A39C-4C36-ABFF-AA1C05A85328}" sibTransId="{CD570C9A-948B-4F8D-B163-BAF20B1A1B5E}"/>
    <dgm:cxn modelId="{1B4D1AAD-A406-446B-A61B-7C3CD2735011}" srcId="{980FA316-270B-4D86-841B-7318B9A38CD4}" destId="{1AEB58C7-BF36-4451-88DB-3D874E56CBA9}" srcOrd="0" destOrd="0" parTransId="{7D4E75AA-6985-4547-A349-08E90D35729D}" sibTransId="{7DFAE075-01EF-4FE7-A8E3-BCF087932D41}"/>
    <dgm:cxn modelId="{3E6DCF88-B5AD-462A-AD60-6C8DC85D856C}" srcId="{1AEB58C7-BF36-4451-88DB-3D874E56CBA9}" destId="{6996A3C9-D4A8-48EF-A3F8-792233D68A99}" srcOrd="1" destOrd="0" parTransId="{98ED2FE5-451F-46A9-91EF-0EAA4B7C37DC}" sibTransId="{453A3206-1FEA-4C9A-A181-49981446BBE6}"/>
    <dgm:cxn modelId="{ABD1D641-D221-485A-B639-C17332B4C655}" srcId="{1AEB58C7-BF36-4451-88DB-3D874E56CBA9}" destId="{30D13355-45AB-423A-81BB-DD1B60CF4C26}" srcOrd="2" destOrd="0" parTransId="{D83F0BA2-117C-449B-9C86-0285ADDD23F6}" sibTransId="{EC5ECDA3-34CB-40BB-B03E-2684F36F7A98}"/>
    <dgm:cxn modelId="{0B662C41-3A37-41D9-B77C-AEFFB384E82A}" type="presOf" srcId="{30D13355-45AB-423A-81BB-DD1B60CF4C26}" destId="{16372534-18F1-4EF1-A850-60A2E4B10F40}" srcOrd="0" destOrd="2" presId="urn:microsoft.com/office/officeart/2005/8/layout/chevron2"/>
    <dgm:cxn modelId="{87D2A441-D21A-4A87-B3C8-783157328EFA}" type="presOf" srcId="{5C70B2F1-CC33-465E-9F61-89054EECB58F}" destId="{16372534-18F1-4EF1-A850-60A2E4B10F40}" srcOrd="0" destOrd="7" presId="urn:microsoft.com/office/officeart/2005/8/layout/chevron2"/>
    <dgm:cxn modelId="{EB136E81-71AD-4014-B9A6-D10CCCE43628}" type="presOf" srcId="{D3071FD3-84AD-4497-BDF7-B50774EA3B17}" destId="{16372534-18F1-4EF1-A850-60A2E4B10F40}" srcOrd="0" destOrd="0" presId="urn:microsoft.com/office/officeart/2005/8/layout/chevron2"/>
    <dgm:cxn modelId="{A46FBF36-8BD9-4205-BA6A-9AF8E8B9CB1F}" srcId="{1AEB58C7-BF36-4451-88DB-3D874E56CBA9}" destId="{FEC5F93F-D948-412E-9F20-3639CF8F4E6E}" srcOrd="3" destOrd="0" parTransId="{4EB1552F-5ABB-4FAA-853C-9C614449B55F}" sibTransId="{8EA7FC55-A954-4A23-A2E7-111A5C6150CF}"/>
    <dgm:cxn modelId="{6A082A52-2F4F-4D7F-8FB8-662DFF0ABCFE}" type="presOf" srcId="{715D7040-5C72-415C-BEF2-C8C867C22011}" destId="{16372534-18F1-4EF1-A850-60A2E4B10F40}" srcOrd="0" destOrd="6" presId="urn:microsoft.com/office/officeart/2005/8/layout/chevron2"/>
    <dgm:cxn modelId="{00AB5EE3-EE97-4E4A-A57F-B1A53AB71020}" type="presOf" srcId="{FEC5F93F-D948-412E-9F20-3639CF8F4E6E}" destId="{16372534-18F1-4EF1-A850-60A2E4B10F40}" srcOrd="0" destOrd="3" presId="urn:microsoft.com/office/officeart/2005/8/layout/chevron2"/>
    <dgm:cxn modelId="{1F3CFC08-CB0A-4759-A29E-369EF8CF529C}" type="presOf" srcId="{6996A3C9-D4A8-48EF-A3F8-792233D68A99}" destId="{16372534-18F1-4EF1-A850-60A2E4B10F40}" srcOrd="0" destOrd="1" presId="urn:microsoft.com/office/officeart/2005/8/layout/chevron2"/>
    <dgm:cxn modelId="{F5BE8C9D-6E36-4DFB-8E63-73269553DF41}" type="presOf" srcId="{980FA316-270B-4D86-841B-7318B9A38CD4}" destId="{228B8F93-5B89-4805-BD29-32DD57576897}" srcOrd="0" destOrd="0" presId="urn:microsoft.com/office/officeart/2005/8/layout/chevron2"/>
    <dgm:cxn modelId="{053DB007-AB47-46C1-ADD0-D0338D15155F}" srcId="{1AEB58C7-BF36-4451-88DB-3D874E56CBA9}" destId="{D3071FD3-84AD-4497-BDF7-B50774EA3B17}" srcOrd="0" destOrd="0" parTransId="{B3250BA5-E89A-4584-809C-59FFF430CE77}" sibTransId="{56F5D1E6-576B-4553-A6F4-E15731F6DD6C}"/>
    <dgm:cxn modelId="{BFBF5B4B-D051-4C1F-A0DF-EEDB7EAAE803}" srcId="{1AEB58C7-BF36-4451-88DB-3D874E56CBA9}" destId="{1478DA09-BE9F-4CCD-8CEB-FB5210893322}" srcOrd="5" destOrd="0" parTransId="{42E591F7-B99F-494E-AE1F-21595067B581}" sibTransId="{8C928D6D-F0A3-439C-B2E6-A2534310919C}"/>
    <dgm:cxn modelId="{D0607925-EBEC-4A46-9880-156D903EDF75}" srcId="{1AEB58C7-BF36-4451-88DB-3D874E56CBA9}" destId="{715D7040-5C72-415C-BEF2-C8C867C22011}" srcOrd="6" destOrd="0" parTransId="{014EAAAD-35BE-4287-9695-DF0D011A6335}" sibTransId="{1432AFC9-C1EB-4013-98A0-7992093BCA9B}"/>
    <dgm:cxn modelId="{3EEB9BCC-38D4-41A2-A318-73A6F80D0387}" type="presOf" srcId="{4F3A9250-2712-4907-A348-C8C82F9AE1CD}" destId="{16372534-18F1-4EF1-A850-60A2E4B10F40}" srcOrd="0" destOrd="4" presId="urn:microsoft.com/office/officeart/2005/8/layout/chevron2"/>
    <dgm:cxn modelId="{5C6FF3D6-B5CB-4575-B613-420D28A58816}" srcId="{1AEB58C7-BF36-4451-88DB-3D874E56CBA9}" destId="{4F3A9250-2712-4907-A348-C8C82F9AE1CD}" srcOrd="4" destOrd="0" parTransId="{6F35A7B7-7A51-4DD3-A4E4-6C3748CC3B0D}" sibTransId="{D09B4483-3D94-4404-9D4C-0A0B10E9715A}"/>
    <dgm:cxn modelId="{0415457D-4BE6-462E-A1E2-83DFA7218742}" type="presParOf" srcId="{228B8F93-5B89-4805-BD29-32DD57576897}" destId="{443FBE95-489E-446A-A350-89E5C0B78EA9}" srcOrd="0" destOrd="0" presId="urn:microsoft.com/office/officeart/2005/8/layout/chevron2"/>
    <dgm:cxn modelId="{5E670810-3E18-44D3-9C93-DB1581697DC7}" type="presParOf" srcId="{443FBE95-489E-446A-A350-89E5C0B78EA9}" destId="{A4D4BBD8-6C6D-4324-A7B4-F6F9C5531882}" srcOrd="0" destOrd="0" presId="urn:microsoft.com/office/officeart/2005/8/layout/chevron2"/>
    <dgm:cxn modelId="{AE02CD7F-918A-45FF-AB2F-9BD5BAACF2A7}" type="presParOf" srcId="{443FBE95-489E-446A-A350-89E5C0B78EA9}" destId="{16372534-18F1-4EF1-A850-60A2E4B10F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4BBD8-6C6D-4324-A7B4-F6F9C5531882}">
      <dsp:nvSpPr>
        <dsp:cNvPr id="0" name=""/>
        <dsp:cNvSpPr/>
      </dsp:nvSpPr>
      <dsp:spPr>
        <a:xfrm rot="5400000">
          <a:off x="-526346" y="526346"/>
          <a:ext cx="3508977" cy="24562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smtClean="0"/>
            <a:t>K indikacím patří: </a:t>
          </a:r>
          <a:endParaRPr lang="cs-CZ" sz="3400" kern="1200"/>
        </a:p>
      </dsp:txBody>
      <dsp:txXfrm rot="-5400000">
        <a:off x="2" y="1228141"/>
        <a:ext cx="2456283" cy="1052694"/>
      </dsp:txXfrm>
    </dsp:sp>
    <dsp:sp modelId="{16372534-18F1-4EF1-A850-60A2E4B10F40}">
      <dsp:nvSpPr>
        <dsp:cNvPr id="0" name=""/>
        <dsp:cNvSpPr/>
      </dsp:nvSpPr>
      <dsp:spPr>
        <a:xfrm rot="5400000">
          <a:off x="3476382" y="-1020099"/>
          <a:ext cx="2280835" cy="43210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smtClean="0"/>
            <a:t>– zástava dechu a oběhu</a:t>
          </a:r>
          <a:endParaRPr lang="cs-CZ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smtClean="0"/>
            <a:t>- těžká respirační insuficience</a:t>
          </a:r>
          <a:endParaRPr lang="cs-CZ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smtClean="0"/>
            <a:t>- srdeční selhání</a:t>
          </a:r>
          <a:endParaRPr lang="cs-CZ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smtClean="0"/>
            <a:t>- šokové stavy</a:t>
          </a:r>
          <a:endParaRPr lang="cs-CZ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smtClean="0"/>
            <a:t>- polytraumata</a:t>
          </a:r>
          <a:endParaRPr lang="cs-CZ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smtClean="0"/>
            <a:t>- poúrazové a pooperační stavy</a:t>
          </a:r>
          <a:endParaRPr lang="cs-CZ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- intoxikace</a:t>
          </a:r>
          <a:endParaRPr lang="cs-CZ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smtClean="0"/>
            <a:t>- kraniocerebrální traumata</a:t>
          </a:r>
          <a:endParaRPr lang="cs-CZ" sz="1500" kern="1200"/>
        </a:p>
      </dsp:txBody>
      <dsp:txXfrm rot="-5400000">
        <a:off x="2456284" y="111340"/>
        <a:ext cx="4209692" cy="2058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511328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511328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511328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511328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511328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" units="1/cm"/>
          <inkml:channelProperty channel="Y" name="resolution" value="38" units="1/cm"/>
        </inkml:channelProperties>
      </inkml:inkSource>
      <inkml:timestamp xml:id="ts0" timeString="2007-01-28T15:31:16.718"/>
    </inkml:context>
    <inkml:brush xml:id="br0">
      <inkml:brushProperty name="width" value="0.05292" units="cm"/>
      <inkml:brushProperty name="height" value="0.05292" units="cm"/>
      <inkml:brushProperty name="color" value="#CCCC99"/>
      <inkml:brushProperty name="fitToCurve" value="1"/>
      <inkml:brushProperty name="ignorePressure" value="1"/>
    </inkml:brush>
  </inkml:definitions>
  <inkml:trace contextRef="#ctx0" brushRef="#br0">181 0,'0'0,"0"25,0-25,0 25,0-25,0 25,0-25,0 25,0 0,-24-25,24 25,0-1,-25 1,25-25,0 25,0 0,0-25,0 25,0 0,0-25,0 25,0-25,-25 0,25 0,0 25,0-25,0 24,-25-24,25 0,0 25,0-25,0 25,0-25,0 25,0-25</inkml:trace>
  <inkml:trace contextRef="#ctx0" brushRef="#br0" timeOffset="23703">429 0,'-25'0,"25"0,0 25,-25-25,1 0,24 0,0 25,-25-25,25 0,-25 25,25-25,-25 0,1 0,24 0,0 25,0-25,-25 0,0 0,25 0,0 25,-25-25,25 0,-24 0,24 0,-25 0,25 0,-25 0,25 0,0 25,-25-25,25 0,-24 0,24 0,0 24,-25-24,25 0,0 25,-25-25,25 0,0 0,25 0,-25 0,25 0,-25 0,24 0,-24 0,0 25,0-25,25 0,-25 0,25 25,0 0,-1 0,-24-25,50 50,-50-26,25-24,-1 25,-24 0,25-25,-25 25,25-25,-25 25,25 0,-25-25,0 25,24-25,-24 0,0 0,0 0,0 0,0 0,0 25</inkml:trace>
  <inkml:trace contextRef="#ctx0" brushRef="#br0" timeOffset="138328">478 125,'-24'0,"-1"0,25 0,0 0,-25 0,25 0,0 25,-25-25,25 0,0 24,-24-24,24 0,0 25,0-25,0 25,0-25,0 25,0-25,0 25,0 0,0-25,0 25,0-25,0 25,0-25,0 0,0 0,0 0,0 0,0 24,0-24,0 25,0-25,0 0,0 25,0-25,0 0,0 0,0 0,0 0,24 0,-24 0,25 0,-25 0,25 0,-25 0,25 0,-1 0,-24 0,25 0,-25-25,0 0,0 25,25 0,-25-24,0-1,0 25,25 0,-25-25,0 25,0-25,0 25,0-25,0 25,0-25,0 0,0 25,0-25,0 25,0-24,0 24,-25 0,0 0,25 0,-25 0,25 0,-24 0,24 0,-50 0,50 0</inkml:trace>
  <inkml:trace contextRef="#ctx0" brushRef="#br0" timeOffset="141594">677 100,'0'0,"0"25,0-25,0 25,0-25,0 24,0-24,0 25,0 0,0-25,0 25,0-25,0 25,0-25,0 25,0 0,0-25,0 25,0-25,0 24,0-24,0 25,0 0,0-25,0 25,0-25,0 25,0-25,0 0,24 0,-24 0,25 0,-25 0,25 0,-25 0,25 0,-1 0,-24 0,25 0,-25-25</inkml:trace>
  <inkml:trace contextRef="#ctx0" brushRef="#br0" timeOffset="145422">825 174,'0'0,"0"25,0-25,0 25,0-25,0 25,0 0,0-25,0 25,0-25,0 25,0-25</inkml:trace>
  <inkml:trace contextRef="#ctx0" brushRef="#br0" timeOffset="149375">850 150,'0'0,"0"0,0 0,0 0,0 0,0 0,0 24,0-24,0 0,0 0,0 0,0 25,0-25,25 0,-25 0,0 25,0-25,0 0,0 25,24-25,-24 0,0 0,0 0,25 0,-25 0,0 0,0 0,0 0,0 0,25 0,-25 0,0 25,0-25,25 0,-25 0,0 25,0-25,24 0,-24-25,0 0,0 25,25 0,-25-25,0 0,0 25,25 0,-25 0,0-25,0 25,0-24,0 24,25 0,-25-25,0 25,24 0,-24-25,0 25,0 25,0-25,0 25,0-25,25 0,-25 0,0 24,0-24,0 25,0-25,0 0,0 0,0 0,0 25,0-25,0 0,0 0,0 25,0-25,0 0,0 25,0-25,0 0,0 0,0 0,0 25,25-25,-25 25,0-25,0 0,25 25,-25-25,0 24,0-24,0 25,0 0,0-25,0 25,0-25,0 0</inkml:trace>
  <inkml:trace contextRef="#ctx0" brushRef="#br0" timeOffset="173313">1345 150,'0'0,"0"24,0-24,0 25,0-25,0 25,-25-25,25 0,0 25,-25-25,25 0,0 25,0-25,0 25,0-25,0 25,0-25,0 25,0-1,0-24,-24 0,24 0,-25 0,25 0,0 25,0-25,0 25,0-25,0 25,0-25,0 25</inkml:trace>
  <inkml:trace contextRef="#ctx0" brushRef="#br0" timeOffset="175407">1345 100,'25'0,"-25"0,0 0,0 25,0-25,0 0,0 0,0 0,0 0,24 0,-24 25,0-25,0 0,0 0,0 0,0 24,0-24,0 0,0 0,0 0,0 25,0-25,0 25,0-25,0 0,0 25,25-25,-25 25,25-25,-25 0,0 25,25-25,-25 25,0-25,0 0,24 0,-24 25,0-25,0 0,25 0,-25 0,0 24,0-24,25 0,-25 0,0 25,0-25,25 0,-25 25,24-25,-24 25,25-25,0 0,-25 0,0 0,0 0</inkml:trace>
  <inkml:trace contextRef="#ctx0" brushRef="#br0" timeOffset="178672">1370 373,'0'0,"24"0,-24 0,25 0,-25 0,25 0,0 0,-1 0,-24 0,25 0,-25 0</inkml:trace>
  <inkml:trace contextRef="#ctx0" brushRef="#br0" timeOffset="323844">503 25,'0'0,"25"0,-25 0,25 0,-25 0,25 0,-25 0,24 0,1 0,-25 0,25 0,-25 0,25 0,-25 0,24 0,1 0,-25 0,25 0,-25 0,25 0,-25 0,24 0,1 0,-25 0,25 0,0 0,-1 0,-24 0,25 0,-25 0,25 0,-25 0,25 0,-25 0,49 0,-49 0,25 0,-25 0,25 0,-1 0,-24 0,25 0,-25 0,25 0,0 0,-1 0,1 0,0 0,0 0,-1 0,-24 0,50 0,-25 0,-1 0,-24 0,25 0,-25 0,25 0,-25 0,25 0,-1 0,-24 0,25 0,0 0,-25 0,25 0,-1 0,1 0,25 0,-25 0,24 0,1 0,-1 0,-24 0,0 0,-1 0,-24 0,25 0,25 0,-50 0,49 0,1 0,24 0,-49 0,49 0,-49 0,24 0,1 0,-26 0,1 0,-25 0</inkml:trace>
  <inkml:trace contextRef="#ctx0" brushRef="#br0" timeOffset="327125">2409 50,'0'0,"-24"0,24 0,-25 0,0 0,25 25,-25 0,25-25,-49 50,49-50,-50 49,50 1,-49 0,49-25,0 0,-25 24,25-24,-25 0,25 25,0-50,0 25,0 0,0 0,0-25,0 24,0-24</inkml:trace>
  <inkml:trace contextRef="#ctx0" brushRef="#br0" timeOffset="450797">1741 274,'0'0,"25"0,-25 0,25 0,-25 0,24 0,-24-25,0 25,25 0,-25 0,0-25,0 25,25 0,-25 0,25 0,-25 0,24 0,-24 0,0-25,0 25,0 0,0 25,0-25,0 0,0 25,0-25,0 25,0-25,0 25,0-25,0 25,0 0,0-25,0 24,0-24,0 25,0-25,0 25,0 0,0-25,0 25,0-25,0 25,0-25,0 25,0 0,0-50,0 0</inkml:trace>
  <inkml:trace contextRef="#ctx0" brushRef="#br0" timeOffset="477797">2409 324,'-24'0,"24"0,0 25,-25-25,0 0,25 0,0 24,0-24,0 25,0-25,-25 0,25 0,0 25,0-25,-24 0,24 0,0 25,0-25,0 25,0-25,0 25,0-25,0 25,0 0,0-25,0 0,0 0,0 25,0-25,0 0,0 0,24 0,-24 0,25 0,-25 0,25 0,-25 0,25 0,-1 0,-24 0,25 0,-25-25,0 25,25 0,-25 0,0-25,0 0,0 25,25 0,-25-25,0 0,0 25,0-25,0 0,0 25,0-25,-25 25,0 0,25 0,-25 0,25 0,-24 0,24 0,0 0</inkml:trace>
  <inkml:trace contextRef="#ctx0" brushRef="#br0" timeOffset="504172">2508 249,'0'0,"25"0,-25 0,25 0,-25 0,25 0,-1 0,1 0,25 0,-1 0,-49 0,50 0,-25 0,-25 0,24 0,1 0,-25 0,0 0,0 0,25 0,-25 0,0 25,0-25,0 25,0-25,0 25,0-25,-25 0,25 0,-25 0,25 0,0 25,0-25,0 24,0-24,-24 0,24 0,-25 0,25 0,0 25,-25-25,25 0,-25 0,25 0,0 25,-25-25,25 0,-24 0,24 0,0 25,0-25,-25 0,0 0,25 0,0 25,0-25,0 25,0-25,0 25,0-25,0 25,0 0,0-25,0 24,0-24,0 25,0-25,0 25</inkml:trace>
  <inkml:trace contextRef="#ctx0" brushRef="#br0" timeOffset="-7.20576E12">2632 423,'0'0,"25"0,-25 0,25 0,-25 0,24 0,-24 0,25 0,0 0,0 0,-25 0,25 0,-1 0,-24 0,0 0,0 0,25 0,-25 0,0 0,25 0,0 0,-1 0,1 0,0 0,0 0,-25 0,24 0,-48 0,-1 0,25 0,-25 0,25 0,-25 0,1 0,-26 0,1 0,-1 0,25 0,0 0,-24 0,49 0,-25 0,25 0,-25 0,25 0,-24 0,24 0,-25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A41C0-2D99-43C8-A526-8A96046F21BA}" type="datetimeFigureOut">
              <a:rPr lang="cs-CZ" smtClean="0"/>
              <a:t>9.10.2014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DA1A1-BF63-42F5-86C8-0E80B5436A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00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BCE899-E742-4651-836E-CE69C4801334}" type="slidenum">
              <a:rPr lang="cs-CZ" altLang="cs-CZ" smtClean="0"/>
              <a:pPr eaLnBrk="1" hangingPunct="1">
                <a:spcBef>
                  <a:spcPct val="0"/>
                </a:spcBef>
              </a:pPr>
              <a:t>26</a:t>
            </a:fld>
            <a:endParaRPr lang="cs-CZ" altLang="cs-CZ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501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B1FA5B-8F68-43CE-B000-740FF648BE96}" type="slidenum">
              <a:rPr lang="cs-CZ" altLang="cs-CZ"/>
              <a:pPr eaLnBrk="1" hangingPunct="1"/>
              <a:t>39</a:t>
            </a:fld>
            <a:endParaRPr lang="cs-CZ" alt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A0C180-C0A9-4E3D-8FE9-BEF6773E9137}" type="slidenum">
              <a:rPr lang="cs-CZ" altLang="cs-CZ" smtClean="0"/>
              <a:pPr eaLnBrk="1" hangingPunct="1">
                <a:spcBef>
                  <a:spcPct val="0"/>
                </a:spcBef>
              </a:pPr>
              <a:t>27</a:t>
            </a:fld>
            <a:endParaRPr lang="cs-CZ" altLang="cs-CZ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501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2FB4C2-E328-4F17-9D7D-C1CF5F7246E6}" type="slidenum">
              <a:rPr lang="cs-CZ" altLang="cs-CZ" smtClean="0"/>
              <a:pPr eaLnBrk="1" hangingPunct="1">
                <a:spcBef>
                  <a:spcPct val="0"/>
                </a:spcBef>
              </a:pPr>
              <a:t>28</a:t>
            </a:fld>
            <a:endParaRPr lang="cs-CZ" altLang="cs-CZ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501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59A530-ADC3-464F-A77F-277A00B68574}" type="slidenum">
              <a:rPr lang="cs-CZ" altLang="cs-CZ" smtClean="0"/>
              <a:pPr eaLnBrk="1" hangingPunct="1">
                <a:spcBef>
                  <a:spcPct val="0"/>
                </a:spcBef>
              </a:pPr>
              <a:t>29</a:t>
            </a:fld>
            <a:endParaRPr lang="cs-CZ" altLang="cs-CZ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501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0E8D3E-C5C4-4DCE-B150-D46C7EAAC6B9}" type="slidenum">
              <a:rPr lang="cs-CZ" altLang="cs-CZ" smtClean="0"/>
              <a:pPr eaLnBrk="1" hangingPunct="1">
                <a:spcBef>
                  <a:spcPct val="0"/>
                </a:spcBef>
              </a:pPr>
              <a:t>32</a:t>
            </a:fld>
            <a:endParaRPr lang="cs-CZ" altLang="cs-CZ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501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19A5E7-68AA-413A-A47A-93D866F8C7BF}" type="slidenum">
              <a:rPr lang="cs-CZ" altLang="cs-CZ"/>
              <a:pPr eaLnBrk="1" hangingPunct="1"/>
              <a:t>35</a:t>
            </a:fld>
            <a:endParaRPr lang="cs-CZ" alt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A2B3D-D32C-431A-9AA6-515F4E457987}" type="slidenum">
              <a:rPr lang="cs-CZ" altLang="cs-CZ"/>
              <a:pPr eaLnBrk="1" hangingPunct="1"/>
              <a:t>36</a:t>
            </a:fld>
            <a:endParaRPr lang="cs-CZ" alt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707A45-FF11-48E3-8ADB-C74AC7064D64}" type="slidenum">
              <a:rPr lang="cs-CZ" altLang="cs-CZ"/>
              <a:pPr eaLnBrk="1" hangingPunct="1"/>
              <a:t>37</a:t>
            </a:fld>
            <a:endParaRPr lang="cs-CZ" alt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E639140-A43F-4423-ACB8-CFEF49112E2D}" type="slidenum">
              <a:rPr lang="cs-CZ" altLang="cs-CZ"/>
              <a:pPr eaLnBrk="1" hangingPunct="1"/>
              <a:t>38</a:t>
            </a:fld>
            <a:endParaRPr lang="cs-CZ" altLang="cs-CZ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33F97A8-A9A5-4A15-95D6-268D07433DC6}" type="datetimeFigureOut">
              <a:rPr lang="cs-CZ" smtClean="0"/>
              <a:t>9.10.2014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8034D1-5061-4DAD-8256-DA9EB7F1885E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97A8-A9A5-4A15-95D6-268D07433DC6}" type="datetimeFigureOut">
              <a:rPr lang="cs-CZ" smtClean="0"/>
              <a:t>9.10.2014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34D1-5061-4DAD-8256-DA9EB7F188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97A8-A9A5-4A15-95D6-268D07433DC6}" type="datetimeFigureOut">
              <a:rPr lang="cs-CZ" smtClean="0"/>
              <a:t>9.10.2014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34D1-5061-4DAD-8256-DA9EB7F188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D4FF8-4193-4CEA-98FE-773341FC2E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61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97A8-A9A5-4A15-95D6-268D07433DC6}" type="datetimeFigureOut">
              <a:rPr lang="cs-CZ" smtClean="0"/>
              <a:t>9.10.2014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34D1-5061-4DAD-8256-DA9EB7F188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97A8-A9A5-4A15-95D6-268D07433DC6}" type="datetimeFigureOut">
              <a:rPr lang="cs-CZ" smtClean="0"/>
              <a:t>9.10.2014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34D1-5061-4DAD-8256-DA9EB7F188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97A8-A9A5-4A15-95D6-268D07433DC6}" type="datetimeFigureOut">
              <a:rPr lang="cs-CZ" smtClean="0"/>
              <a:t>9.10.2014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34D1-5061-4DAD-8256-DA9EB7F1885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97A8-A9A5-4A15-95D6-268D07433DC6}" type="datetimeFigureOut">
              <a:rPr lang="cs-CZ" smtClean="0"/>
              <a:t>9.10.2014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34D1-5061-4DAD-8256-DA9EB7F188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97A8-A9A5-4A15-95D6-268D07433DC6}" type="datetimeFigureOut">
              <a:rPr lang="cs-CZ" smtClean="0"/>
              <a:t>9.10.2014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34D1-5061-4DAD-8256-DA9EB7F188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97A8-A9A5-4A15-95D6-268D07433DC6}" type="datetimeFigureOut">
              <a:rPr lang="cs-CZ" smtClean="0"/>
              <a:t>9.10.2014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34D1-5061-4DAD-8256-DA9EB7F188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97A8-A9A5-4A15-95D6-268D07433DC6}" type="datetimeFigureOut">
              <a:rPr lang="cs-CZ" smtClean="0"/>
              <a:t>9.10.2014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34D1-5061-4DAD-8256-DA9EB7F1885E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97A8-A9A5-4A15-95D6-268D07433DC6}" type="datetimeFigureOut">
              <a:rPr lang="cs-CZ" smtClean="0"/>
              <a:t>9.10.2014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034D1-5061-4DAD-8256-DA9EB7F188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33F97A8-A9A5-4A15-95D6-268D07433DC6}" type="datetimeFigureOut">
              <a:rPr lang="cs-CZ" smtClean="0"/>
              <a:t>9.10.2014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38034D1-5061-4DAD-8256-DA9EB7F1885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kolar@med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0" y="2276872"/>
            <a:ext cx="3744416" cy="216024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Specifická epidemiologická rizika  v  intenzivní  péči  o  pacienta</a:t>
            </a:r>
            <a:endParaRPr lang="cs-CZ" sz="3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528200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                         Kolářová Marie</a:t>
            </a:r>
          </a:p>
          <a:p>
            <a:r>
              <a:rPr lang="cs-CZ" dirty="0" smtClean="0"/>
              <a:t>                   </a:t>
            </a:r>
            <a:r>
              <a:rPr lang="cs-CZ" dirty="0" err="1" smtClean="0">
                <a:hlinkClick r:id="rId2"/>
              </a:rPr>
              <a:t>mkolar</a:t>
            </a:r>
            <a:r>
              <a:rPr lang="en-US" dirty="0" smtClean="0">
                <a:hlinkClick r:id="rId2"/>
              </a:rPr>
              <a:t>@</a:t>
            </a:r>
            <a:r>
              <a:rPr lang="en-US" dirty="0" err="1" smtClean="0">
                <a:hlinkClick r:id="rId2"/>
              </a:rPr>
              <a:t>med.muni.c</a:t>
            </a:r>
            <a:r>
              <a:rPr lang="cs-CZ" dirty="0" smtClean="0">
                <a:hlinkClick r:id="rId2"/>
              </a:rPr>
              <a:t>z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                           </a:t>
            </a:r>
            <a:r>
              <a:rPr lang="cs-CZ" dirty="0" smtClean="0"/>
              <a:t>podzim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94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57238" y="0"/>
            <a:ext cx="10944226" cy="727233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0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5360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16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AutoShape 2"/>
          <p:cNvSpPr>
            <a:spLocks noGrp="1" noChangeAspect="1" noChangeArrowheads="1"/>
          </p:cNvSpPr>
          <p:nvPr>
            <p:ph type="title"/>
          </p:nvPr>
        </p:nvSpPr>
        <p:spPr>
          <a:xfrm>
            <a:off x="755026" y="548680"/>
            <a:ext cx="7313208" cy="151216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000" b="1" i="1" dirty="0" err="1" smtClean="0">
                <a:latin typeface="Arial Narrow" panose="020B0606020202030204" pitchFamily="34" charset="0"/>
              </a:rPr>
              <a:t>Staphylococcus</a:t>
            </a:r>
            <a:r>
              <a:rPr lang="cs-CZ" sz="2000" b="1" i="1" dirty="0" smtClean="0">
                <a:latin typeface="Arial Narrow" panose="020B0606020202030204" pitchFamily="34" charset="0"/>
              </a:rPr>
              <a:t> aureus</a:t>
            </a:r>
            <a:r>
              <a:rPr lang="cs-CZ" sz="2000" b="1" dirty="0" smtClean="0">
                <a:latin typeface="Arial Narrow" panose="020B0606020202030204" pitchFamily="34" charset="0"/>
              </a:rPr>
              <a:t> in a </a:t>
            </a:r>
            <a:r>
              <a:rPr lang="cs-CZ" sz="2000" b="1" dirty="0" err="1" smtClean="0">
                <a:latin typeface="Arial Narrow" panose="020B0606020202030204" pitchFamily="34" charset="0"/>
              </a:rPr>
              <a:t>patient</a:t>
            </a:r>
            <a:r>
              <a:rPr lang="cs-CZ" sz="2000" b="1" dirty="0" smtClean="0">
                <a:latin typeface="Arial Narrow" panose="020B0606020202030204" pitchFamily="34" charset="0"/>
              </a:rPr>
              <a:t> </a:t>
            </a:r>
            <a:r>
              <a:rPr lang="cs-CZ" sz="2000" b="1" dirty="0" err="1" smtClean="0">
                <a:latin typeface="Arial Narrow" panose="020B0606020202030204" pitchFamily="34" charset="0"/>
              </a:rPr>
              <a:t>who</a:t>
            </a:r>
            <a:r>
              <a:rPr lang="cs-CZ" sz="2000" b="1" dirty="0" smtClean="0">
                <a:latin typeface="Arial Narrow" panose="020B0606020202030204" pitchFamily="34" charset="0"/>
              </a:rPr>
              <a:t> has a </a:t>
            </a:r>
            <a:r>
              <a:rPr lang="cs-CZ" sz="2000" b="1" dirty="0" err="1" smtClean="0">
                <a:latin typeface="Arial Narrow" panose="020B0606020202030204" pitchFamily="34" charset="0"/>
              </a:rPr>
              <a:t>Hickman</a:t>
            </a:r>
            <a:r>
              <a:rPr lang="cs-CZ" sz="2000" b="1" dirty="0" smtClean="0">
                <a:latin typeface="Arial Narrow" panose="020B0606020202030204" pitchFamily="34" charset="0"/>
              </a:rPr>
              <a:t> </a:t>
            </a:r>
            <a:r>
              <a:rPr lang="cs-CZ" sz="2000" b="1" dirty="0" err="1" smtClean="0">
                <a:latin typeface="Arial Narrow" panose="020B0606020202030204" pitchFamily="34" charset="0"/>
              </a:rPr>
              <a:t>catheter</a:t>
            </a:r>
            <a:r>
              <a:rPr lang="cs-CZ" sz="2000" b="1" dirty="0" smtClean="0">
                <a:latin typeface="Arial Narrow" panose="020B0606020202030204" pitchFamily="34" charset="0"/>
              </a:rPr>
              <a:t>. </a:t>
            </a:r>
            <a:r>
              <a:rPr lang="cs-CZ" sz="2000" b="1" dirty="0" err="1" smtClean="0">
                <a:latin typeface="Arial Narrow" panose="020B0606020202030204" pitchFamily="34" charset="0"/>
              </a:rPr>
              <a:t>The</a:t>
            </a:r>
            <a:r>
              <a:rPr lang="cs-CZ" sz="2000" b="1" dirty="0" smtClean="0">
                <a:latin typeface="Arial Narrow" panose="020B0606020202030204" pitchFamily="34" charset="0"/>
              </a:rPr>
              <a:t> </a:t>
            </a:r>
            <a:r>
              <a:rPr lang="cs-CZ" sz="2000" b="1" dirty="0" err="1" smtClean="0">
                <a:latin typeface="Arial Narrow" panose="020B0606020202030204" pitchFamily="34" charset="0"/>
              </a:rPr>
              <a:t>extending</a:t>
            </a:r>
            <a:r>
              <a:rPr lang="cs-CZ" sz="2000" b="1" dirty="0" smtClean="0">
                <a:latin typeface="Arial Narrow" panose="020B0606020202030204" pitchFamily="34" charset="0"/>
              </a:rPr>
              <a:t> </a:t>
            </a:r>
            <a:r>
              <a:rPr lang="cs-CZ" sz="2000" b="1" dirty="0" err="1" smtClean="0">
                <a:latin typeface="Arial Narrow" panose="020B0606020202030204" pitchFamily="34" charset="0"/>
              </a:rPr>
              <a:t>cellulitis</a:t>
            </a:r>
            <a:r>
              <a:rPr lang="cs-CZ" sz="2000" b="1" dirty="0" smtClean="0">
                <a:latin typeface="Arial Narrow" panose="020B0606020202030204" pitchFamily="34" charset="0"/>
              </a:rPr>
              <a:t> (maximum </a:t>
            </a:r>
            <a:r>
              <a:rPr lang="cs-CZ" sz="2000" b="1" dirty="0" err="1" smtClean="0">
                <a:latin typeface="Arial Narrow" panose="020B0606020202030204" pitchFamily="34" charset="0"/>
              </a:rPr>
              <a:t>extent</a:t>
            </a:r>
            <a:r>
              <a:rPr lang="cs-CZ" sz="2000" b="1" dirty="0" smtClean="0">
                <a:latin typeface="Arial Narrow" panose="020B0606020202030204" pitchFamily="34" charset="0"/>
              </a:rPr>
              <a:t> </a:t>
            </a:r>
            <a:r>
              <a:rPr lang="cs-CZ" sz="2000" b="1" dirty="0" err="1" smtClean="0">
                <a:latin typeface="Arial Narrow" panose="020B0606020202030204" pitchFamily="34" charset="0"/>
              </a:rPr>
              <a:t>shown</a:t>
            </a:r>
            <a:r>
              <a:rPr lang="cs-CZ" sz="2000" b="1" dirty="0" smtClean="0">
                <a:latin typeface="Arial Narrow" panose="020B0606020202030204" pitchFamily="34" charset="0"/>
              </a:rPr>
              <a:t> by </a:t>
            </a:r>
            <a:r>
              <a:rPr lang="cs-CZ" sz="2000" b="1" dirty="0" err="1" smtClean="0">
                <a:latin typeface="Arial Narrow" panose="020B0606020202030204" pitchFamily="34" charset="0"/>
              </a:rPr>
              <a:t>black</a:t>
            </a:r>
            <a:r>
              <a:rPr lang="cs-CZ" sz="2000" b="1" dirty="0" smtClean="0">
                <a:latin typeface="Arial Narrow" panose="020B0606020202030204" pitchFamily="34" charset="0"/>
              </a:rPr>
              <a:t> </a:t>
            </a:r>
            <a:r>
              <a:rPr lang="cs-CZ" sz="2000" b="1" dirty="0" err="1" smtClean="0">
                <a:latin typeface="Arial Narrow" panose="020B0606020202030204" pitchFamily="34" charset="0"/>
              </a:rPr>
              <a:t>marker</a:t>
            </a:r>
            <a:r>
              <a:rPr lang="cs-CZ" sz="2000" b="1" dirty="0" smtClean="0">
                <a:latin typeface="Arial Narrow" panose="020B0606020202030204" pitchFamily="34" charset="0"/>
              </a:rPr>
              <a:t> </a:t>
            </a:r>
            <a:r>
              <a:rPr lang="cs-CZ" sz="2000" b="1" dirty="0" err="1" smtClean="0">
                <a:latin typeface="Arial Narrow" panose="020B0606020202030204" pitchFamily="34" charset="0"/>
              </a:rPr>
              <a:t>pen</a:t>
            </a:r>
            <a:r>
              <a:rPr lang="cs-CZ" sz="2000" b="1" dirty="0" smtClean="0">
                <a:latin typeface="Arial Narrow" panose="020B0606020202030204" pitchFamily="34" charset="0"/>
              </a:rPr>
              <a:t> line) has </a:t>
            </a:r>
            <a:r>
              <a:rPr lang="cs-CZ" sz="2000" b="1" dirty="0" err="1" smtClean="0">
                <a:latin typeface="Arial Narrow" panose="020B0606020202030204" pitchFamily="34" charset="0"/>
              </a:rPr>
              <a:t>responded</a:t>
            </a:r>
            <a:r>
              <a:rPr lang="cs-CZ" sz="2000" b="1" dirty="0" smtClean="0">
                <a:latin typeface="Arial Narrow" panose="020B0606020202030204" pitchFamily="34" charset="0"/>
              </a:rPr>
              <a:t> but </a:t>
            </a:r>
            <a:r>
              <a:rPr lang="cs-CZ" sz="2000" b="1" dirty="0" err="1" smtClean="0">
                <a:latin typeface="Arial Narrow" panose="020B0606020202030204" pitchFamily="34" charset="0"/>
              </a:rPr>
              <a:t>the</a:t>
            </a:r>
            <a:r>
              <a:rPr lang="cs-CZ" sz="2000" b="1" dirty="0" smtClean="0">
                <a:latin typeface="Arial Narrow" panose="020B0606020202030204" pitchFamily="34" charset="0"/>
              </a:rPr>
              <a:t> </a:t>
            </a:r>
            <a:r>
              <a:rPr lang="cs-CZ" sz="2000" b="1" dirty="0" err="1" smtClean="0">
                <a:latin typeface="Arial Narrow" panose="020B0606020202030204" pitchFamily="34" charset="0"/>
              </a:rPr>
              <a:t>local</a:t>
            </a:r>
            <a:r>
              <a:rPr lang="cs-CZ" sz="2000" b="1" dirty="0" smtClean="0">
                <a:latin typeface="Arial Narrow" panose="020B0606020202030204" pitchFamily="34" charset="0"/>
              </a:rPr>
              <a:t> </a:t>
            </a:r>
            <a:r>
              <a:rPr lang="cs-CZ" sz="2000" b="1" dirty="0" err="1" smtClean="0">
                <a:latin typeface="Arial Narrow" panose="020B0606020202030204" pitchFamily="34" charset="0"/>
              </a:rPr>
              <a:t>tunnel</a:t>
            </a:r>
            <a:r>
              <a:rPr lang="cs-CZ" sz="2000" b="1" dirty="0" smtClean="0">
                <a:latin typeface="Arial Narrow" panose="020B0606020202030204" pitchFamily="34" charset="0"/>
              </a:rPr>
              <a:t> </a:t>
            </a:r>
            <a:r>
              <a:rPr lang="cs-CZ" sz="2000" b="1" dirty="0" err="1" smtClean="0">
                <a:latin typeface="Arial Narrow" panose="020B0606020202030204" pitchFamily="34" charset="0"/>
              </a:rPr>
              <a:t>infection</a:t>
            </a:r>
            <a:r>
              <a:rPr lang="cs-CZ" sz="2000" b="1" dirty="0" smtClean="0">
                <a:latin typeface="Arial Narrow" panose="020B0606020202030204" pitchFamily="34" charset="0"/>
              </a:rPr>
              <a:t> </a:t>
            </a:r>
            <a:r>
              <a:rPr lang="cs-CZ" sz="2000" b="1" dirty="0" err="1" smtClean="0">
                <a:latin typeface="Arial Narrow" panose="020B0606020202030204" pitchFamily="34" charset="0"/>
              </a:rPr>
              <a:t>persists</a:t>
            </a:r>
            <a:r>
              <a:rPr lang="cs-CZ" sz="2000" b="1" dirty="0" smtClean="0">
                <a:latin typeface="Arial Narrow" panose="020B0606020202030204" pitchFamily="34" charset="0"/>
              </a:rPr>
              <a:t> and </a:t>
            </a:r>
            <a:r>
              <a:rPr lang="cs-CZ" sz="2000" b="1" dirty="0" err="1" smtClean="0">
                <a:latin typeface="Arial Narrow" panose="020B0606020202030204" pitchFamily="34" charset="0"/>
              </a:rPr>
              <a:t>mandates</a:t>
            </a:r>
            <a:r>
              <a:rPr lang="cs-CZ" sz="2000" b="1" dirty="0" smtClean="0">
                <a:latin typeface="Arial Narrow" panose="020B0606020202030204" pitchFamily="34" charset="0"/>
              </a:rPr>
              <a:t> line </a:t>
            </a:r>
            <a:r>
              <a:rPr lang="cs-CZ" sz="2000" b="1" dirty="0" err="1" smtClean="0">
                <a:latin typeface="Arial Narrow" panose="020B0606020202030204" pitchFamily="34" charset="0"/>
              </a:rPr>
              <a:t>removal</a:t>
            </a:r>
            <a:r>
              <a:rPr lang="cs-CZ" sz="2000" b="1" dirty="0" smtClean="0">
                <a:latin typeface="Arial Narrow" panose="020B0606020202030204" pitchFamily="34" charset="0"/>
              </a:rPr>
              <a:t>.</a:t>
            </a: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</a:rPr>
            </a:br>
            <a:endParaRPr lang="cs-CZ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8229600" cy="41148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46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546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37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764704"/>
            <a:ext cx="7200800" cy="7920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2400" dirty="0" err="1" smtClean="0">
                <a:latin typeface="Arial Narrow" panose="020B0606020202030204" pitchFamily="34" charset="0"/>
              </a:rPr>
              <a:t>Catheter</a:t>
            </a:r>
            <a:r>
              <a:rPr lang="cs-CZ" sz="2400" dirty="0" smtClean="0">
                <a:latin typeface="Arial Narrow" panose="020B0606020202030204" pitchFamily="34" charset="0"/>
              </a:rPr>
              <a:t> exit </a:t>
            </a:r>
            <a:r>
              <a:rPr lang="cs-CZ" sz="2400" dirty="0" err="1" smtClean="0">
                <a:latin typeface="Arial Narrow" panose="020B0606020202030204" pitchFamily="34" charset="0"/>
              </a:rPr>
              <a:t>site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infection</a:t>
            </a:r>
            <a:r>
              <a:rPr lang="cs-CZ" sz="2400" dirty="0" smtClean="0">
                <a:latin typeface="Arial Narrow" panose="020B0606020202030204" pitchFamily="34" charset="0"/>
              </a:rPr>
              <a:t> in a </a:t>
            </a:r>
            <a:r>
              <a:rPr lang="cs-CZ" sz="2400" dirty="0" err="1" smtClean="0">
                <a:latin typeface="Arial Narrow" panose="020B0606020202030204" pitchFamily="34" charset="0"/>
              </a:rPr>
              <a:t>patient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with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central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venous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catheterization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through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the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jugular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vein</a:t>
            </a:r>
            <a:r>
              <a:rPr lang="cs-CZ" sz="2400" dirty="0" smtClean="0">
                <a:latin typeface="Arial Narrow" panose="020B0606020202030204" pitchFamily="34" charset="0"/>
              </a:rPr>
              <a:t>. </a:t>
            </a:r>
            <a:endParaRPr lang="cs-CZ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8229600" cy="41148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56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556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83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8381628" cy="10801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400" dirty="0" err="1" smtClean="0">
                <a:latin typeface="Arial Narrow" panose="020B0606020202030204" pitchFamily="34" charset="0"/>
              </a:rPr>
              <a:t>Diffuse</a:t>
            </a:r>
            <a:r>
              <a:rPr lang="cs-CZ" sz="2400" dirty="0" smtClean="0">
                <a:latin typeface="Arial Narrow" panose="020B0606020202030204" pitchFamily="34" charset="0"/>
              </a:rPr>
              <a:t> skin </a:t>
            </a:r>
            <a:r>
              <a:rPr lang="cs-CZ" sz="2400" dirty="0" err="1" smtClean="0">
                <a:latin typeface="Arial Narrow" panose="020B0606020202030204" pitchFamily="34" charset="0"/>
              </a:rPr>
              <a:t>involvement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with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petechial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lesions</a:t>
            </a:r>
            <a:r>
              <a:rPr lang="cs-CZ" sz="2400" dirty="0" smtClean="0">
                <a:latin typeface="Arial Narrow" panose="020B0606020202030204" pitchFamily="34" charset="0"/>
              </a:rPr>
              <a:t> in a </a:t>
            </a:r>
            <a:r>
              <a:rPr lang="cs-CZ" sz="2400" dirty="0" err="1" smtClean="0">
                <a:latin typeface="Arial Narrow" panose="020B0606020202030204" pitchFamily="34" charset="0"/>
              </a:rPr>
              <a:t>patient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with</a:t>
            </a:r>
            <a:r>
              <a:rPr lang="cs-CZ" sz="2400" i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Staphylococcus</a:t>
            </a:r>
            <a:r>
              <a:rPr lang="cs-CZ" sz="2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aureus </a:t>
            </a:r>
            <a:r>
              <a:rPr lang="cs-CZ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bacteremia</a:t>
            </a:r>
            <a:r>
              <a:rPr lang="cs-CZ" sz="2400" dirty="0" smtClean="0">
                <a:latin typeface="Arial Narrow" panose="020B0606020202030204" pitchFamily="34" charset="0"/>
              </a:rPr>
              <a:t>, </a:t>
            </a:r>
            <a:r>
              <a:rPr lang="cs-CZ" sz="2400" dirty="0" err="1" smtClean="0">
                <a:latin typeface="Arial Narrow" panose="020B0606020202030204" pitchFamily="34" charset="0"/>
              </a:rPr>
              <a:t>endocarditis</a:t>
            </a:r>
            <a:r>
              <a:rPr lang="cs-CZ" sz="2400" dirty="0" smtClean="0">
                <a:latin typeface="Arial Narrow" panose="020B0606020202030204" pitchFamily="34" charset="0"/>
              </a:rPr>
              <a:t> and </a:t>
            </a:r>
            <a:r>
              <a:rPr lang="cs-CZ" sz="2400" dirty="0" err="1" smtClean="0">
                <a:latin typeface="Arial Narrow" panose="020B0606020202030204" pitchFamily="34" charset="0"/>
              </a:rPr>
              <a:t>acute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aortic</a:t>
            </a:r>
            <a:r>
              <a:rPr lang="cs-CZ" sz="2400" dirty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insufficiency</a:t>
            </a:r>
            <a:r>
              <a:rPr lang="cs-CZ" sz="2400" dirty="0" smtClean="0">
                <a:latin typeface="Arial Narrow" panose="020B0606020202030204" pitchFamily="34" charset="0"/>
              </a:rPr>
              <a:t>.</a:t>
            </a:r>
            <a:br>
              <a:rPr lang="cs-CZ" sz="2400" dirty="0" smtClean="0">
                <a:latin typeface="Arial Narrow" panose="020B0606020202030204" pitchFamily="34" charset="0"/>
              </a:rPr>
            </a:br>
            <a:endParaRPr lang="cs-CZ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9144000" cy="537368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66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566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23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UMĚLÁ PLICNÍ VENTILACE V INTENZIVNÍ PÉČI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148496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561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kolar\Pictures\images2413FHU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28325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11560" y="2636912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sz="2400" dirty="0" smtClean="0">
                <a:latin typeface="Arial Narrow" panose="020B0606020202030204" pitchFamily="34" charset="0"/>
              </a:rPr>
              <a:t>Pneumonie </a:t>
            </a:r>
            <a:r>
              <a:rPr lang="cs-CZ" sz="2400" dirty="0">
                <a:latin typeface="Arial Narrow" panose="020B0606020202030204" pitchFamily="34" charset="0"/>
              </a:rPr>
              <a:t>(PNEU) je druhou nejčastěji se </a:t>
            </a:r>
            <a:r>
              <a:rPr lang="cs-CZ" sz="2400" dirty="0" smtClean="0">
                <a:latin typeface="Arial Narrow" panose="020B0606020202030204" pitchFamily="34" charset="0"/>
              </a:rPr>
              <a:t>vyskytující</a:t>
            </a:r>
          </a:p>
          <a:p>
            <a:r>
              <a:rPr lang="cs-CZ" sz="2400" dirty="0" err="1" smtClean="0">
                <a:latin typeface="Arial Narrow" panose="020B0606020202030204" pitchFamily="34" charset="0"/>
              </a:rPr>
              <a:t>nozokomiální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>
                <a:latin typeface="Arial Narrow" panose="020B0606020202030204" pitchFamily="34" charset="0"/>
              </a:rPr>
              <a:t>nákazou (NN</a:t>
            </a:r>
            <a:r>
              <a:rPr lang="cs-CZ" sz="2400" dirty="0" smtClean="0">
                <a:latin typeface="Arial Narrow" panose="020B0606020202030204" pitchFamily="34" charset="0"/>
              </a:rPr>
              <a:t>);  VAP </a:t>
            </a:r>
            <a:r>
              <a:rPr lang="cs-CZ" sz="2400" dirty="0">
                <a:latin typeface="Arial Narrow" panose="020B0606020202030204" pitchFamily="34" charset="0"/>
              </a:rPr>
              <a:t>nejčastější nákazou získanou na JIP (incidence se pohybuje mezi 9 - 67%, nebo 4,4- 51 případů na 1 000 ventilátorových dní). </a:t>
            </a:r>
            <a:endParaRPr lang="cs-CZ" sz="2400" dirty="0" smtClean="0">
              <a:latin typeface="Arial Narrow" panose="020B0606020202030204" pitchFamily="34" charset="0"/>
            </a:endParaRPr>
          </a:p>
          <a:p>
            <a:r>
              <a:rPr lang="cs-CZ" sz="2400" dirty="0" smtClean="0">
                <a:latin typeface="Arial Narrow" panose="020B0606020202030204" pitchFamily="34" charset="0"/>
              </a:rPr>
              <a:t>Je </a:t>
            </a:r>
            <a:r>
              <a:rPr lang="cs-CZ" sz="2400" dirty="0">
                <a:latin typeface="Arial Narrow" panose="020B0606020202030204" pitchFamily="34" charset="0"/>
              </a:rPr>
              <a:t>příčinou signifikantně vyšší morbidity a mortality (10% - 40%) s prodloužením hospitalizace a s nárůstem nákladů na léčbu. </a:t>
            </a:r>
            <a:endParaRPr lang="cs-CZ" sz="2400" dirty="0" smtClean="0">
              <a:latin typeface="Arial Narrow" panose="020B0606020202030204" pitchFamily="34" charset="0"/>
            </a:endParaRPr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25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692696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</a:t>
            </a:r>
            <a:r>
              <a:rPr lang="cs-CZ" sz="2400" dirty="0">
                <a:latin typeface="Arial Narrow" panose="020B0606020202030204" pitchFamily="34" charset="0"/>
              </a:rPr>
              <a:t>U kriticky nemocných pacientů jsou </a:t>
            </a:r>
            <a:r>
              <a:rPr lang="cs-CZ" sz="2400" dirty="0" smtClean="0">
                <a:latin typeface="Arial Narrow" panose="020B0606020202030204" pitchFamily="34" charset="0"/>
              </a:rPr>
              <a:t>alterované přirozené </a:t>
            </a:r>
            <a:r>
              <a:rPr lang="cs-CZ" sz="2400" dirty="0">
                <a:latin typeface="Arial Narrow" panose="020B0606020202030204" pitchFamily="34" charset="0"/>
              </a:rPr>
              <a:t>obranné </a:t>
            </a:r>
            <a:r>
              <a:rPr lang="cs-CZ" sz="2400" dirty="0" smtClean="0">
                <a:latin typeface="Arial Narrow" panose="020B0606020202030204" pitchFamily="34" charset="0"/>
              </a:rPr>
              <a:t>mechanizmy (</a:t>
            </a:r>
            <a:r>
              <a:rPr lang="cs-CZ" sz="2400" dirty="0" err="1" smtClean="0">
                <a:latin typeface="Arial Narrow" panose="020B0606020202030204" pitchFamily="34" charset="0"/>
              </a:rPr>
              <a:t>kašlací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>
                <a:latin typeface="Arial Narrow" panose="020B0606020202030204" pitchFamily="34" charset="0"/>
              </a:rPr>
              <a:t>reflex, </a:t>
            </a:r>
            <a:r>
              <a:rPr lang="cs-CZ" sz="2400" dirty="0" err="1" smtClean="0">
                <a:latin typeface="Arial Narrow" panose="020B0606020202030204" pitchFamily="34" charset="0"/>
              </a:rPr>
              <a:t>mukociliární</a:t>
            </a: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 err="1" smtClean="0">
                <a:latin typeface="Arial Narrow" panose="020B0606020202030204" pitchFamily="34" charset="0"/>
              </a:rPr>
              <a:t>clearance</a:t>
            </a:r>
            <a:r>
              <a:rPr lang="cs-CZ" sz="2400" dirty="0" smtClean="0">
                <a:latin typeface="Arial Narrow" panose="020B0606020202030204" pitchFamily="34" charset="0"/>
              </a:rPr>
              <a:t>,  složky </a:t>
            </a:r>
            <a:r>
              <a:rPr lang="cs-CZ" sz="2400" dirty="0">
                <a:latin typeface="Arial Narrow" panose="020B0606020202030204" pitchFamily="34" charset="0"/>
              </a:rPr>
              <a:t>imunitního </a:t>
            </a:r>
            <a:r>
              <a:rPr lang="cs-CZ" sz="2400" dirty="0" smtClean="0">
                <a:latin typeface="Arial Narrow" panose="020B0606020202030204" pitchFamily="34" charset="0"/>
              </a:rPr>
              <a:t>systému).</a:t>
            </a:r>
          </a:p>
          <a:p>
            <a:endParaRPr lang="cs-CZ" sz="2400" dirty="0" smtClean="0">
              <a:latin typeface="Arial Narrow" panose="020B0606020202030204" pitchFamily="34" charset="0"/>
            </a:endParaRPr>
          </a:p>
          <a:p>
            <a:r>
              <a:rPr lang="cs-CZ" sz="2400" dirty="0">
                <a:latin typeface="Arial Narrow" panose="020B0606020202030204" pitchFamily="34" charset="0"/>
              </a:rPr>
              <a:t>Baktérie se dostávají do dolních dýchacích </a:t>
            </a:r>
            <a:r>
              <a:rPr lang="cs-CZ" sz="2400" dirty="0" smtClean="0">
                <a:latin typeface="Arial Narrow" panose="020B0606020202030204" pitchFamily="34" charset="0"/>
              </a:rPr>
              <a:t>cest: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 Narrow" panose="020B0606020202030204" pitchFamily="34" charset="0"/>
              </a:rPr>
              <a:t> </a:t>
            </a:r>
            <a:r>
              <a:rPr lang="cs-CZ" sz="2400" dirty="0">
                <a:latin typeface="Arial Narrow" panose="020B0606020202030204" pitchFamily="34" charset="0"/>
              </a:rPr>
              <a:t>aspirací </a:t>
            </a:r>
            <a:r>
              <a:rPr lang="cs-CZ" sz="2400" dirty="0" err="1">
                <a:latin typeface="Arial Narrow" panose="020B0606020202030204" pitchFamily="34" charset="0"/>
              </a:rPr>
              <a:t>orofaryngeální</a:t>
            </a:r>
            <a:r>
              <a:rPr lang="cs-CZ" sz="2400" dirty="0">
                <a:latin typeface="Arial Narrow" panose="020B0606020202030204" pitchFamily="34" charset="0"/>
              </a:rPr>
              <a:t> flory a flóry souvisejících struktur (</a:t>
            </a:r>
            <a:r>
              <a:rPr lang="cs-CZ" sz="2400" dirty="0" err="1">
                <a:latin typeface="Arial Narrow" panose="020B0606020202030204" pitchFamily="34" charset="0"/>
              </a:rPr>
              <a:t>paranasálních</a:t>
            </a:r>
            <a:r>
              <a:rPr lang="cs-CZ" sz="2400" dirty="0">
                <a:latin typeface="Arial Narrow" panose="020B0606020202030204" pitchFamily="34" charset="0"/>
              </a:rPr>
              <a:t> dutin, dentálních plaků), </a:t>
            </a:r>
            <a:endParaRPr lang="cs-CZ" sz="24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 Narrow" panose="020B0606020202030204" pitchFamily="34" charset="0"/>
              </a:rPr>
              <a:t>inhalací </a:t>
            </a:r>
            <a:r>
              <a:rPr lang="cs-CZ" sz="2400" dirty="0">
                <a:latin typeface="Arial Narrow" panose="020B0606020202030204" pitchFamily="34" charset="0"/>
              </a:rPr>
              <a:t>aerosolu obsahující mikroorganizmy (při inhalační terapii, anestézii, při nebulizaci vzduchu nebulizátory) </a:t>
            </a:r>
            <a:endParaRPr lang="cs-CZ" sz="24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 Narrow" panose="020B0606020202030204" pitchFamily="34" charset="0"/>
              </a:rPr>
              <a:t>méně </a:t>
            </a:r>
            <a:r>
              <a:rPr lang="cs-CZ" sz="2400" dirty="0">
                <a:latin typeface="Arial Narrow" panose="020B0606020202030204" pitchFamily="34" charset="0"/>
              </a:rPr>
              <a:t>často hematogenně nebo (vzácně, spíše hypoteticky) translokací ze zažívacího traktu.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 Narrow" panose="020B0606020202030204" pitchFamily="34" charset="0"/>
              </a:rPr>
              <a:t>Význam </a:t>
            </a:r>
            <a:r>
              <a:rPr lang="cs-CZ" sz="2400" dirty="0">
                <a:latin typeface="Arial Narrow" panose="020B0606020202030204" pitchFamily="34" charset="0"/>
              </a:rPr>
              <a:t>žaludku jako rezervoáru infekce je </a:t>
            </a:r>
            <a:r>
              <a:rPr lang="cs-CZ" sz="2400" dirty="0" smtClean="0">
                <a:latin typeface="Arial Narrow" panose="020B0606020202030204" pitchFamily="34" charset="0"/>
              </a:rPr>
              <a:t>diskutovaný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latin typeface="Arial Narrow" panose="020B0606020202030204" pitchFamily="34" charset="0"/>
              </a:rPr>
              <a:t>Hematogenní </a:t>
            </a:r>
            <a:r>
              <a:rPr lang="cs-CZ" sz="2400" dirty="0">
                <a:latin typeface="Arial Narrow" panose="020B0606020202030204" pitchFamily="34" charset="0"/>
              </a:rPr>
              <a:t>cesta ze vzdáleného infekčního ložiska (purulentní flebitida, pravostranná endokarditida) je vzácná, stejně jako přenos infekce translokací nebo </a:t>
            </a:r>
            <a:r>
              <a:rPr lang="cs-CZ" sz="2400" dirty="0" err="1">
                <a:latin typeface="Arial Narrow" panose="020B0606020202030204" pitchFamily="34" charset="0"/>
              </a:rPr>
              <a:t>lymfogenní</a:t>
            </a:r>
            <a:r>
              <a:rPr lang="cs-CZ" sz="2400" dirty="0">
                <a:latin typeface="Arial Narrow" panose="020B0606020202030204" pitchFamily="34" charset="0"/>
              </a:rPr>
              <a:t> cestou</a:t>
            </a:r>
            <a:r>
              <a:rPr lang="cs-CZ" sz="2400" dirty="0" smtClean="0">
                <a:latin typeface="Arial Narrow" panose="020B0606020202030204" pitchFamily="34" charset="0"/>
              </a:rPr>
              <a:t>.</a:t>
            </a:r>
          </a:p>
          <a:p>
            <a:endParaRPr lang="cs-CZ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240650" cy="576064"/>
          </a:xfrm>
        </p:spPr>
        <p:txBody>
          <a:bodyPr>
            <a:normAutofit fontScale="90000"/>
          </a:bodyPr>
          <a:lstStyle/>
          <a:p>
            <a:r>
              <a:rPr lang="cs-CZ" b="1" u="sng" dirty="0" smtClean="0">
                <a:latin typeface="Arial Narrow" panose="020B0606020202030204" pitchFamily="34" charset="0"/>
              </a:rPr>
              <a:t>Močové katétry</a:t>
            </a:r>
            <a:endParaRPr lang="cs-CZ" b="1" u="sng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7992888" cy="4968552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68580" indent="0">
              <a:buNone/>
            </a:pPr>
            <a:r>
              <a:rPr lang="cs-CZ" dirty="0" smtClean="0">
                <a:latin typeface="Arial Narrow" panose="020B0606020202030204" pitchFamily="34" charset="0"/>
              </a:rPr>
              <a:t>Za </a:t>
            </a:r>
            <a:r>
              <a:rPr lang="cs-CZ" dirty="0">
                <a:latin typeface="Arial Narrow" panose="020B0606020202030204" pitchFamily="34" charset="0"/>
              </a:rPr>
              <a:t>fyziologických podmínek se bakteriální flóra distálního </a:t>
            </a:r>
            <a:r>
              <a:rPr lang="cs-CZ" dirty="0" smtClean="0">
                <a:latin typeface="Arial Narrow" panose="020B0606020202030204" pitchFamily="34" charset="0"/>
              </a:rPr>
              <a:t>  </a:t>
            </a:r>
          </a:p>
          <a:p>
            <a:pPr marL="68580" indent="0">
              <a:buNone/>
            </a:pP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smtClean="0">
                <a:latin typeface="Arial Narrow" panose="020B0606020202030204" pitchFamily="34" charset="0"/>
              </a:rPr>
              <a:t>     úseku </a:t>
            </a:r>
            <a:r>
              <a:rPr lang="cs-CZ" dirty="0">
                <a:latin typeface="Arial Narrow" panose="020B0606020202030204" pitchFamily="34" charset="0"/>
              </a:rPr>
              <a:t>močové trubice, která má tendenci migrovat do </a:t>
            </a:r>
            <a:endParaRPr lang="cs-CZ" dirty="0" smtClean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smtClean="0">
                <a:latin typeface="Arial Narrow" panose="020B0606020202030204" pitchFamily="34" charset="0"/>
              </a:rPr>
              <a:t>      močového </a:t>
            </a:r>
            <a:r>
              <a:rPr lang="cs-CZ" dirty="0">
                <a:latin typeface="Arial Narrow" panose="020B0606020202030204" pitchFamily="34" charset="0"/>
              </a:rPr>
              <a:t>měchýře, močením neustále odplavuje. </a:t>
            </a:r>
            <a:endParaRPr lang="cs-CZ" dirty="0" smtClean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r>
              <a:rPr lang="cs-CZ" dirty="0" smtClean="0">
                <a:latin typeface="Arial Narrow" panose="020B0606020202030204" pitchFamily="34" charset="0"/>
              </a:rPr>
              <a:t>Zavedením </a:t>
            </a:r>
            <a:r>
              <a:rPr lang="cs-CZ" dirty="0">
                <a:latin typeface="Arial Narrow" panose="020B0606020202030204" pitchFamily="34" charset="0"/>
              </a:rPr>
              <a:t>katétru se tento přirozený čistící </a:t>
            </a:r>
            <a:r>
              <a:rPr lang="cs-CZ" dirty="0" smtClean="0">
                <a:latin typeface="Arial Narrow" panose="020B0606020202030204" pitchFamily="34" charset="0"/>
              </a:rPr>
              <a:t>mechanizmus</a:t>
            </a:r>
          </a:p>
          <a:p>
            <a:pPr marL="68580" indent="0">
              <a:buNone/>
            </a:pP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smtClean="0">
                <a:latin typeface="Arial Narrow" panose="020B0606020202030204" pitchFamily="34" charset="0"/>
              </a:rPr>
              <a:t>      </a:t>
            </a:r>
            <a:r>
              <a:rPr lang="cs-CZ" dirty="0">
                <a:latin typeface="Arial Narrow" panose="020B0606020202030204" pitchFamily="34" charset="0"/>
              </a:rPr>
              <a:t>obchází a perineální a uretrální flora putuje </a:t>
            </a:r>
            <a:r>
              <a:rPr lang="cs-CZ" dirty="0" smtClean="0">
                <a:latin typeface="Arial Narrow" panose="020B0606020202030204" pitchFamily="34" charset="0"/>
              </a:rPr>
              <a:t>do močového </a:t>
            </a:r>
          </a:p>
          <a:p>
            <a:pPr marL="68580" indent="0">
              <a:buNone/>
            </a:pP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smtClean="0">
                <a:latin typeface="Arial Narrow" panose="020B0606020202030204" pitchFamily="34" charset="0"/>
              </a:rPr>
              <a:t>       měchýře</a:t>
            </a:r>
            <a:r>
              <a:rPr lang="cs-CZ" dirty="0">
                <a:latin typeface="Arial Narrow" panose="020B0606020202030204" pitchFamily="34" charset="0"/>
              </a:rPr>
              <a:t>. </a:t>
            </a:r>
            <a:endParaRPr lang="cs-CZ" dirty="0" smtClean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r>
              <a:rPr lang="cs-CZ" dirty="0">
                <a:latin typeface="Arial Narrow" panose="020B0606020202030204" pitchFamily="34" charset="0"/>
              </a:rPr>
              <a:t>Infekce močového traktu (UTI) je nejčastěji se vyskytující </a:t>
            </a:r>
            <a:r>
              <a:rPr lang="cs-CZ" dirty="0" err="1">
                <a:latin typeface="Arial Narrow" panose="020B0606020202030204" pitchFamily="34" charset="0"/>
              </a:rPr>
              <a:t>nosokomiální</a:t>
            </a:r>
            <a:r>
              <a:rPr lang="cs-CZ" dirty="0">
                <a:latin typeface="Arial Narrow" panose="020B0606020202030204" pitchFamily="34" charset="0"/>
              </a:rPr>
              <a:t> infekcí (NI), představuje více než 30 % všech hlášených NI pacientů akutní i dlouhodobé péče. </a:t>
            </a:r>
          </a:p>
          <a:p>
            <a:pPr marL="68580" indent="0">
              <a:buNone/>
            </a:pPr>
            <a:endParaRPr lang="cs-CZ" dirty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r>
              <a:rPr lang="cs-CZ" dirty="0">
                <a:latin typeface="Arial Narrow" panose="020B0606020202030204" pitchFamily="34" charset="0"/>
              </a:rPr>
              <a:t>Většina těchto infekcí (66 – 86%) vzniká v příčinné souvislosti s močovým katétrem nebo s urologicko-endoskopickým zákrokem (10%).</a:t>
            </a:r>
          </a:p>
          <a:p>
            <a:pPr marL="68580" indent="0">
              <a:buNone/>
            </a:pP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smtClean="0"/>
          </a:p>
        </p:txBody>
      </p:sp>
      <p:pic>
        <p:nvPicPr>
          <p:cNvPr id="23555" name="Picture 3" descr="cathu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7456674" cy="529128"/>
          </a:xfrm>
        </p:spPr>
        <p:txBody>
          <a:bodyPr>
            <a:normAutofit fontScale="90000"/>
          </a:bodyPr>
          <a:lstStyle/>
          <a:p>
            <a:r>
              <a:rPr lang="cs-CZ" b="1" u="sng" dirty="0">
                <a:latin typeface="Arial Narrow" panose="020B0606020202030204" pitchFamily="34" charset="0"/>
              </a:rPr>
              <a:t>Močové katétry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844824"/>
            <a:ext cx="7209249" cy="3987805"/>
          </a:xfrm>
        </p:spPr>
        <p:txBody>
          <a:bodyPr>
            <a:normAutofit/>
          </a:bodyPr>
          <a:lstStyle/>
          <a:p>
            <a:endParaRPr lang="cs-CZ" dirty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r>
              <a:rPr lang="cs-CZ" dirty="0" smtClean="0">
                <a:latin typeface="Arial Narrow" panose="020B0606020202030204" pitchFamily="34" charset="0"/>
              </a:rPr>
              <a:t>Kromě </a:t>
            </a:r>
            <a:r>
              <a:rPr lang="cs-CZ" dirty="0">
                <a:latin typeface="Arial Narrow" panose="020B0606020202030204" pitchFamily="34" charset="0"/>
              </a:rPr>
              <a:t>vzácné hematogenně vzniklé pyelonefritidy, způsobené výhradně </a:t>
            </a:r>
            <a:r>
              <a:rPr lang="cs-CZ" i="1" dirty="0" err="1">
                <a:latin typeface="Arial Narrow" panose="020B0606020202030204" pitchFamily="34" charset="0"/>
              </a:rPr>
              <a:t>Staphylococcus</a:t>
            </a:r>
            <a:r>
              <a:rPr lang="cs-CZ" i="1" dirty="0">
                <a:latin typeface="Arial Narrow" panose="020B0606020202030204" pitchFamily="34" charset="0"/>
              </a:rPr>
              <a:t> aureus</a:t>
            </a:r>
            <a:r>
              <a:rPr lang="cs-CZ" dirty="0">
                <a:latin typeface="Arial Narrow" panose="020B0606020202030204" pitchFamily="34" charset="0"/>
              </a:rPr>
              <a:t>, </a:t>
            </a:r>
            <a:r>
              <a:rPr lang="cs-CZ" dirty="0" smtClean="0">
                <a:latin typeface="Arial Narrow" panose="020B0606020202030204" pitchFamily="34" charset="0"/>
              </a:rPr>
              <a:t>většina </a:t>
            </a:r>
            <a:r>
              <a:rPr lang="cs-CZ" dirty="0">
                <a:latin typeface="Arial Narrow" panose="020B0606020202030204" pitchFamily="34" charset="0"/>
              </a:rPr>
              <a:t>mikroorganizmů vyvolávající CAUTI pochází </a:t>
            </a:r>
            <a:r>
              <a:rPr lang="cs-CZ" dirty="0" smtClean="0">
                <a:latin typeface="Arial Narrow" panose="020B0606020202030204" pitchFamily="34" charset="0"/>
              </a:rPr>
              <a:t>z: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latin typeface="Arial Narrow" panose="020B0606020202030204" pitchFamily="34" charset="0"/>
              </a:rPr>
              <a:t>pacientovy </a:t>
            </a:r>
            <a:r>
              <a:rPr lang="cs-CZ" dirty="0">
                <a:latin typeface="Arial Narrow" panose="020B0606020202030204" pitchFamily="34" charset="0"/>
              </a:rPr>
              <a:t>rektální nebo </a:t>
            </a:r>
            <a:r>
              <a:rPr lang="cs-CZ" dirty="0" err="1">
                <a:latin typeface="Arial Narrow" panose="020B0606020202030204" pitchFamily="34" charset="0"/>
              </a:rPr>
              <a:t>perianální</a:t>
            </a:r>
            <a:r>
              <a:rPr lang="cs-CZ" dirty="0">
                <a:latin typeface="Arial Narrow" panose="020B0606020202030204" pitchFamily="34" charset="0"/>
              </a:rPr>
              <a:t> flóry nebo z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latin typeface="Arial Narrow" panose="020B0606020202030204" pitchFamily="34" charset="0"/>
              </a:rPr>
              <a:t>rukou </a:t>
            </a:r>
            <a:r>
              <a:rPr lang="cs-CZ" dirty="0">
                <a:latin typeface="Arial Narrow" panose="020B0606020202030204" pitchFamily="34" charset="0"/>
              </a:rPr>
              <a:t>ošetřujícího zdravotnického personálu při zavádění nebo ošetřování (manipulací) se sběrným systémem. </a:t>
            </a:r>
          </a:p>
        </p:txBody>
      </p:sp>
    </p:spTree>
    <p:extLst>
      <p:ext uri="{BB962C8B-B14F-4D97-AF65-F5344CB8AC3E}">
        <p14:creationId xmlns:p14="http://schemas.microsoft.com/office/powerpoint/2010/main" val="9746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027664"/>
            <a:ext cx="7992888" cy="1143000"/>
          </a:xfrm>
        </p:spPr>
        <p:txBody>
          <a:bodyPr>
            <a:noAutofit/>
          </a:bodyPr>
          <a:lstStyle/>
          <a:p>
            <a:r>
              <a:rPr lang="cs-CZ" sz="2000" i="1" dirty="0">
                <a:solidFill>
                  <a:schemeClr val="tx1"/>
                </a:solidFill>
                <a:latin typeface="Arial Narrow" panose="020B0606020202030204" pitchFamily="34" charset="0"/>
              </a:rPr>
              <a:t>Intenzivní (neodkladná) péče</a:t>
            </a:r>
            <a:r>
              <a:rPr lang="cs-CZ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je vysoce specializovaná diagnostická a léčebná činnost ve zdravotnických zařízeních určená nemocným s hrozícím nebo nastalým reverzibilním selháním životních funkcí s nutností jejich podpory nebo dočasné náhrady. </a:t>
            </a:r>
          </a:p>
        </p:txBody>
      </p:sp>
      <p:pic>
        <p:nvPicPr>
          <p:cNvPr id="1026" name="Picture 2" descr="C:\Users\mkolar\Pictures\najipu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2204657"/>
            <a:ext cx="6336704" cy="424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9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548680"/>
            <a:ext cx="7137241" cy="5283949"/>
          </a:xfrm>
        </p:spPr>
        <p:txBody>
          <a:bodyPr>
            <a:normAutofit fontScale="77500" lnSpcReduction="20000"/>
          </a:bodyPr>
          <a:lstStyle/>
          <a:p>
            <a:endParaRPr lang="cs-CZ" dirty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r>
              <a:rPr lang="cs-CZ" dirty="0" smtClean="0">
                <a:latin typeface="Arial Narrow" panose="020B0606020202030204" pitchFamily="34" charset="0"/>
              </a:rPr>
              <a:t>Mikroorganizmy </a:t>
            </a:r>
            <a:r>
              <a:rPr lang="cs-CZ" dirty="0">
                <a:latin typeface="Arial Narrow" panose="020B0606020202030204" pitchFamily="34" charset="0"/>
              </a:rPr>
              <a:t>vstupují při zavedeném katétru do močových cest dvojí cestou: </a:t>
            </a:r>
            <a:endParaRPr lang="cs-CZ" dirty="0" smtClean="0">
              <a:latin typeface="Arial Narrow" panose="020B0606020202030204" pitchFamily="34" charset="0"/>
            </a:endParaRPr>
          </a:p>
          <a:p>
            <a:endParaRPr lang="cs-CZ" dirty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r>
              <a:rPr lang="cs-CZ" b="1" dirty="0" err="1" smtClean="0">
                <a:latin typeface="Arial Narrow" panose="020B0606020202030204" pitchFamily="34" charset="0"/>
              </a:rPr>
              <a:t>extraluminálně</a:t>
            </a:r>
            <a:r>
              <a:rPr lang="cs-CZ" b="1" dirty="0">
                <a:latin typeface="Arial Narrow" panose="020B0606020202030204" pitchFamily="34" charset="0"/>
              </a:rPr>
              <a:t>: </a:t>
            </a:r>
          </a:p>
          <a:p>
            <a:r>
              <a:rPr lang="cs-CZ" dirty="0">
                <a:latin typeface="Arial Narrow" panose="020B0606020202030204" pitchFamily="34" charset="0"/>
              </a:rPr>
              <a:t>a) časná infekce – vzniká přímou inokulací mikroorganizmů při zavádění katétru </a:t>
            </a:r>
          </a:p>
          <a:p>
            <a:r>
              <a:rPr lang="cs-CZ" dirty="0">
                <a:latin typeface="Arial Narrow" panose="020B0606020202030204" pitchFamily="34" charset="0"/>
              </a:rPr>
              <a:t>b) pozdní infekce - kdy mikroorganizmy stoupají z perinea kapilárním vzlínáním v tenkém souvislém mukosním filmu po zevním povrchu </a:t>
            </a:r>
            <a:r>
              <a:rPr lang="cs-CZ" dirty="0" smtClean="0">
                <a:latin typeface="Arial Narrow" panose="020B0606020202030204" pitchFamily="34" charset="0"/>
              </a:rPr>
              <a:t>katétru</a:t>
            </a:r>
          </a:p>
          <a:p>
            <a:r>
              <a:rPr lang="cs-CZ" dirty="0" err="1" smtClean="0">
                <a:latin typeface="Arial Narrow" panose="020B0606020202030204" pitchFamily="34" charset="0"/>
              </a:rPr>
              <a:t>Extraluminální</a:t>
            </a:r>
            <a:r>
              <a:rPr lang="cs-CZ" dirty="0" smtClean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cesty šíření mají větší význam u žen (krátká </a:t>
            </a:r>
            <a:r>
              <a:rPr lang="cs-CZ" dirty="0" err="1">
                <a:latin typeface="Arial Narrow" panose="020B0606020202030204" pitchFamily="34" charset="0"/>
              </a:rPr>
              <a:t>uretra</a:t>
            </a:r>
            <a:r>
              <a:rPr lang="cs-CZ" dirty="0">
                <a:latin typeface="Arial Narrow" panose="020B0606020202030204" pitchFamily="34" charset="0"/>
              </a:rPr>
              <a:t> a vzdálenost od análního ústí). Bylo zjištěno, že vysoká kožní bakteriální nálož </a:t>
            </a:r>
            <a:r>
              <a:rPr lang="cs-CZ" dirty="0" err="1">
                <a:latin typeface="Arial Narrow" panose="020B0606020202030204" pitchFamily="34" charset="0"/>
              </a:rPr>
              <a:t>periuretrálně</a:t>
            </a:r>
            <a:r>
              <a:rPr lang="cs-CZ" dirty="0">
                <a:latin typeface="Arial Narrow" panose="020B0606020202030204" pitchFamily="34" charset="0"/>
              </a:rPr>
              <a:t> je nejrizikovější faktor pro obě pohlaví. </a:t>
            </a:r>
          </a:p>
          <a:p>
            <a:r>
              <a:rPr lang="cs-CZ" dirty="0" err="1">
                <a:latin typeface="Arial Narrow" panose="020B0606020202030204" pitchFamily="34" charset="0"/>
              </a:rPr>
              <a:t>Extraluminárně</a:t>
            </a:r>
            <a:r>
              <a:rPr lang="cs-CZ" dirty="0">
                <a:latin typeface="Arial Narrow" panose="020B0606020202030204" pitchFamily="34" charset="0"/>
              </a:rPr>
              <a:t> se podílí na vzniku CAUTI je významnější, nežli u </a:t>
            </a:r>
            <a:r>
              <a:rPr lang="cs-CZ" dirty="0" err="1">
                <a:latin typeface="Arial Narrow" panose="020B0606020202030204" pitchFamily="34" charset="0"/>
              </a:rPr>
              <a:t>intraluminární</a:t>
            </a:r>
            <a:r>
              <a:rPr lang="cs-CZ" dirty="0">
                <a:latin typeface="Arial Narrow" panose="020B0606020202030204" pitchFamily="34" charset="0"/>
              </a:rPr>
              <a:t> cesty (pro G+ koky v poměru 79% versus 21%, pro G- tyčinky v poměru 57% versus 43%, a kvasinky 69% k 31%). </a:t>
            </a:r>
          </a:p>
          <a:p>
            <a:pPr marL="68580" indent="0">
              <a:buNone/>
            </a:pPr>
            <a:endParaRPr lang="cs-CZ" dirty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r>
              <a:rPr lang="cs-CZ" b="1" dirty="0" err="1" smtClean="0">
                <a:latin typeface="Arial Narrow" panose="020B0606020202030204" pitchFamily="34" charset="0"/>
              </a:rPr>
              <a:t>intraluminálně</a:t>
            </a:r>
            <a:r>
              <a:rPr lang="cs-CZ" dirty="0" smtClean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– refluxem mikroorganizmů, když dojde k poškození uzavřeného drenážního systému, nebo kontaminací moče ve sběrném vaku </a:t>
            </a:r>
          </a:p>
          <a:p>
            <a:pPr marL="68580" indent="0">
              <a:buNone/>
            </a:pP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848872" cy="64807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Arial Narrow" panose="020B0606020202030204" pitchFamily="34" charset="0"/>
              </a:rPr>
              <a:t>Operační výkon a  riziko infekce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772816"/>
            <a:ext cx="7632848" cy="4464496"/>
          </a:xfrm>
        </p:spPr>
        <p:txBody>
          <a:bodyPr/>
          <a:lstStyle/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endParaRPr lang="cs-CZ" dirty="0"/>
          </a:p>
        </p:txBody>
      </p:sp>
      <p:pic>
        <p:nvPicPr>
          <p:cNvPr id="3074" name="Picture 2" descr="C:\Users\mkolar\Pictures\imagesXYYGY5V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3951312" cy="26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kolar\Pictures\F16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912" y="3134123"/>
            <a:ext cx="3753543" cy="28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1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cs-CZ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Trendy vybraných IMCHV 2008 - 2011</a:t>
            </a:r>
            <a:endParaRPr sz="2800" dirty="0">
              <a:latin typeface="Arial Narrow" panose="020B0606020202030204" pitchFamily="34" charset="0"/>
            </a:endParaRPr>
          </a:p>
        </p:txBody>
      </p:sp>
      <p:pic>
        <p:nvPicPr>
          <p:cNvPr id="262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000" y="1052736"/>
            <a:ext cx="7848872" cy="3168352"/>
          </a:xfrm>
          <a:prstGeom prst="rect">
            <a:avLst/>
          </a:prstGeom>
          <a:ln w="9360">
            <a:noFill/>
          </a:ln>
        </p:spPr>
      </p:pic>
      <p:sp>
        <p:nvSpPr>
          <p:cNvPr id="2" name="Obdélník 1"/>
          <p:cNvSpPr/>
          <p:nvPr/>
        </p:nvSpPr>
        <p:spPr>
          <a:xfrm>
            <a:off x="755576" y="3244334"/>
            <a:ext cx="5076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rgbClr val="000000"/>
                </a:solidFill>
                <a:latin typeface="Calibri"/>
              </a:rPr>
              <a:t>Koronární bypass (CABG)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8000" y="4221088"/>
            <a:ext cx="7996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Arial Narrow" panose="020B0606020202030204" pitchFamily="34" charset="0"/>
              </a:rPr>
              <a:t>Koronární bypass (CABG)</a:t>
            </a:r>
            <a:r>
              <a:rPr lang="cs-CZ" dirty="0">
                <a:latin typeface="Arial Narrow" panose="020B0606020202030204" pitchFamily="34" charset="0"/>
              </a:rPr>
              <a:t>      </a:t>
            </a:r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N = 41 725 operací, IMCHV = 3,5% (1 467)</a:t>
            </a:r>
            <a:endParaRPr lang="pt-BR" dirty="0">
              <a:latin typeface="Arial Narrow" panose="020B060602020203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Arial Narrow" panose="020B0606020202030204" pitchFamily="34" charset="0"/>
              </a:rPr>
              <a:t>Cholecystektomie(CHOL)        </a:t>
            </a:r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N = 80 563, IMCHV = 1,4% (1 149)</a:t>
            </a:r>
            <a:endParaRPr lang="pt-BR" dirty="0">
              <a:latin typeface="Arial Narrow" panose="020B060602020203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Arial Narrow" panose="020B0606020202030204" pitchFamily="34" charset="0"/>
              </a:rPr>
              <a:t>Chirurgie tlustého střeva (COLO)   </a:t>
            </a:r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N = 51 526, IMCHV = 9,5% (4 893)</a:t>
            </a:r>
            <a:endParaRPr lang="pt-BR" dirty="0">
              <a:latin typeface="Arial Narrow" panose="020B060602020203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Arial Narrow" panose="020B0606020202030204" pitchFamily="34" charset="0"/>
              </a:rPr>
              <a:t>Císařský řez (CSEC)               </a:t>
            </a:r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N = 167 202, IMCHV = 2,9% (4 894)</a:t>
            </a:r>
            <a:endParaRPr lang="pt-BR" dirty="0">
              <a:latin typeface="Arial Narrow" panose="020B060602020203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Arial Narrow" panose="020B0606020202030204" pitchFamily="34" charset="0"/>
              </a:rPr>
              <a:t>Náhrada kyčelního/kolenního kloubu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Arial Narrow" panose="020B0606020202030204" pitchFamily="34" charset="0"/>
              </a:rPr>
              <a:t>(HPRO / KPRO</a:t>
            </a:r>
            <a:r>
              <a:rPr lang="cs-CZ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 </a:t>
            </a:r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N = </a:t>
            </a:r>
            <a:r>
              <a:rPr lang="pt-BR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267 985/187 786, IMCHV = 1,0% / 0,7%</a:t>
            </a:r>
            <a:endParaRPr lang="pt-BR" sz="1600" dirty="0">
              <a:latin typeface="Arial Narrow" panose="020B0606020202030204" pitchFamily="34" charset="0"/>
            </a:endParaRPr>
          </a:p>
          <a:p>
            <a:r>
              <a:rPr lang="cs-CZ" dirty="0" err="1">
                <a:solidFill>
                  <a:srgbClr val="000000"/>
                </a:solidFill>
                <a:latin typeface="Calibri"/>
              </a:rPr>
              <a:t>Laminectomie</a:t>
            </a:r>
            <a:r>
              <a:rPr lang="cs-CZ" dirty="0">
                <a:solidFill>
                  <a:srgbClr val="000000"/>
                </a:solidFill>
                <a:latin typeface="Calibri"/>
              </a:rPr>
              <a:t> (LAM)             </a:t>
            </a:r>
            <a:r>
              <a:rPr lang="pt-BR" dirty="0">
                <a:solidFill>
                  <a:srgbClr val="000000"/>
                </a:solidFill>
                <a:latin typeface="Calibri"/>
              </a:rPr>
              <a:t>N = 14 681, IMCHV = </a:t>
            </a:r>
            <a:r>
              <a:rPr lang="pt-BR" u="sng" dirty="0">
                <a:solidFill>
                  <a:srgbClr val="000000"/>
                </a:solidFill>
                <a:latin typeface="Calibri"/>
              </a:rPr>
              <a:t>0,8%</a:t>
            </a:r>
            <a:r>
              <a:rPr lang="pt-BR" dirty="0">
                <a:solidFill>
                  <a:srgbClr val="000000"/>
                </a:solidFill>
                <a:latin typeface="Calibri"/>
              </a:rPr>
              <a:t> (122)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79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8726" y="260648"/>
            <a:ext cx="6105722" cy="12241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b="1" dirty="0">
                <a:latin typeface="Arial Narrow" panose="020B0606020202030204" pitchFamily="34" charset="0"/>
              </a:rPr>
              <a:t>Řešení infekčních komplikací po operaci kloubních náhrad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95288" y="1484313"/>
            <a:ext cx="8748712" cy="5373687"/>
          </a:xfrm>
          <a:prstGeom prst="rect">
            <a:avLst/>
          </a:prstGeom>
        </p:spPr>
        <p:txBody>
          <a:bodyPr/>
          <a:lstStyle/>
          <a:p>
            <a:r>
              <a:rPr lang="cs-CZ" altLang="cs-CZ" dirty="0" smtClean="0">
                <a:latin typeface="Arial Narrow" panose="020B0606020202030204" pitchFamily="34" charset="0"/>
              </a:rPr>
              <a:t>                         </a:t>
            </a:r>
            <a:r>
              <a:rPr lang="cs-CZ" altLang="cs-CZ" i="1" dirty="0" smtClean="0">
                <a:latin typeface="Arial Narrow" panose="020B0606020202030204" pitchFamily="34" charset="0"/>
              </a:rPr>
              <a:t>Typický RTG obraz infikované náhrady kyčelního    </a:t>
            </a:r>
          </a:p>
          <a:p>
            <a:r>
              <a:rPr lang="cs-CZ" altLang="cs-CZ" i="1" dirty="0">
                <a:latin typeface="Arial Narrow" panose="020B0606020202030204" pitchFamily="34" charset="0"/>
              </a:rPr>
              <a:t> </a:t>
            </a:r>
            <a:r>
              <a:rPr lang="cs-CZ" altLang="cs-CZ" i="1" dirty="0" smtClean="0">
                <a:latin typeface="Arial Narrow" panose="020B0606020202030204" pitchFamily="34" charset="0"/>
              </a:rPr>
              <a:t>                         kloubu s lakunárními projasněními a rychlou migrací</a:t>
            </a:r>
            <a:r>
              <a:rPr lang="cs-CZ" altLang="cs-CZ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cs-CZ" altLang="cs-CZ" dirty="0" smtClean="0">
                <a:latin typeface="Arial Narrow" panose="020B0606020202030204" pitchFamily="34" charset="0"/>
              </a:rPr>
              <a:t>                           </a:t>
            </a:r>
          </a:p>
          <a:p>
            <a:endParaRPr lang="cs-CZ" altLang="cs-CZ" dirty="0" smtClean="0">
              <a:latin typeface="Arial Narrow" panose="020B0606020202030204" pitchFamily="34" charset="0"/>
            </a:endParaRPr>
          </a:p>
          <a:p>
            <a:pPr algn="ctr"/>
            <a:endParaRPr lang="cs-CZ" altLang="cs-CZ" dirty="0" smtClean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endParaRPr lang="cs-CZ" altLang="cs-CZ" dirty="0" smtClean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r>
              <a:rPr lang="cs-CZ" altLang="cs-CZ" dirty="0" smtClean="0">
                <a:latin typeface="Arial Narrow" panose="020B0606020202030204" pitchFamily="34" charset="0"/>
              </a:rPr>
              <a:t>Díky pečlivé přípravě pacientů, zavedení super sterilních sálů a </a:t>
            </a:r>
          </a:p>
          <a:p>
            <a:pPr marL="68580" indent="0">
              <a:buNone/>
            </a:pPr>
            <a:r>
              <a:rPr lang="cs-CZ" altLang="cs-CZ" dirty="0" smtClean="0">
                <a:latin typeface="Arial Narrow" panose="020B0606020202030204" pitchFamily="34" charset="0"/>
              </a:rPr>
              <a:t>speciálnímu režimu na nich, </a:t>
            </a:r>
          </a:p>
          <a:p>
            <a:pPr marL="68580" indent="0">
              <a:buNone/>
            </a:pPr>
            <a:r>
              <a:rPr lang="cs-CZ" altLang="cs-CZ" dirty="0" smtClean="0">
                <a:latin typeface="Arial Narrow" panose="020B0606020202030204" pitchFamily="34" charset="0"/>
              </a:rPr>
              <a:t>díky lepší operační technice a preventivnímu podávání antibiotik byla </a:t>
            </a:r>
          </a:p>
          <a:p>
            <a:pPr marL="68580" indent="0">
              <a:buNone/>
            </a:pPr>
            <a:r>
              <a:rPr lang="cs-CZ" altLang="cs-CZ" b="1" dirty="0" smtClean="0">
                <a:latin typeface="Arial Narrow" panose="020B0606020202030204" pitchFamily="34" charset="0"/>
              </a:rPr>
              <a:t>incidence hluboké infekce snížena na  jedno až dvě procenta.</a:t>
            </a:r>
            <a:r>
              <a:rPr lang="cs-CZ" altLang="cs-CZ" dirty="0" smtClean="0">
                <a:latin typeface="Arial Narrow" panose="020B0606020202030204" pitchFamily="34" charset="0"/>
              </a:rPr>
              <a:t> </a:t>
            </a:r>
          </a:p>
          <a:p>
            <a:pPr marL="68580" indent="0">
              <a:buNone/>
            </a:pPr>
            <a:r>
              <a:rPr lang="cs-CZ" altLang="cs-CZ" sz="1800" dirty="0" smtClean="0">
                <a:latin typeface="Arial Narrow" panose="020B0606020202030204" pitchFamily="34" charset="0"/>
              </a:rPr>
              <a:t>MUDr. David Jahoda, doc. MUDr. Pavel Vavřík, CSc., MUDr. Ivan </a:t>
            </a:r>
            <a:r>
              <a:rPr lang="cs-CZ" altLang="cs-CZ" sz="1800" dirty="0" err="1" smtClean="0">
                <a:latin typeface="Arial Narrow" panose="020B0606020202030204" pitchFamily="34" charset="0"/>
              </a:rPr>
              <a:t>Landor</a:t>
            </a:r>
            <a:r>
              <a:rPr lang="cs-CZ" altLang="cs-CZ" sz="1800" dirty="0" smtClean="0">
                <a:latin typeface="Arial Narrow" panose="020B0606020202030204" pitchFamily="34" charset="0"/>
              </a:rPr>
              <a:t>, CSc., I. ortopedická klinika FN Motol a UK 1. LF, Praha, foto z archivu autora </a:t>
            </a:r>
          </a:p>
        </p:txBody>
      </p:sp>
      <p:pic>
        <p:nvPicPr>
          <p:cNvPr id="28676" name="Picture 2" descr="C:\Users\mkolar\Pictures\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2479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81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80920" cy="93610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cs-CZ" sz="2000" dirty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cs-CZ" sz="200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An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acutely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infected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knee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replacement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The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site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was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washed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out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but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the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infection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failed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to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resolve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 At re-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operation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the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implant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was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found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to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be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loose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and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it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needed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to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be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removed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  <a:r>
              <a:rPr lang="cs-CZ" sz="2000" i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Staphylococcus</a:t>
            </a:r>
            <a:r>
              <a:rPr lang="cs-CZ" sz="2000" i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aureus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was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grown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from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deep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specimens</a:t>
            </a:r>
            <a:r>
              <a:rPr lang="cs-CZ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628775"/>
            <a:ext cx="8713788" cy="496887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36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4336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47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sinus tract discharging from an infected total hip replacement. </a:t>
            </a:r>
            <a:r>
              <a:rPr lang="cs-CZ" sz="20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Staphylococcus aureus </a:t>
            </a:r>
            <a:r>
              <a:rPr lang="cs-CZ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was grown from deep specimens. Note the Koebner phenomenon; this patient's psoriasis was probably a significant risk factor for infection.</a:t>
            </a:r>
            <a:br>
              <a:rPr lang="cs-CZ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sz="20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8569325" cy="504031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4438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28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F005E"/>
              </a:gs>
              <a:gs pos="50000">
                <a:srgbClr val="6600CC"/>
              </a:gs>
              <a:gs pos="100000">
                <a:srgbClr val="2F005E"/>
              </a:gs>
            </a:gsLst>
            <a:lin ang="5400000" scaled="1"/>
          </a:gradFill>
          <a:ln cap="flat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457200" indent="-457200" algn="ctr" eaLnBrk="1" hangingPunct="1">
              <a:buFontTx/>
              <a:buNone/>
            </a:pPr>
            <a:r>
              <a:rPr lang="cs-CZ" altLang="cs-CZ" sz="2000" b="1" u="sng" smtClean="0">
                <a:solidFill>
                  <a:srgbClr val="FFCC00"/>
                </a:solidFill>
              </a:rPr>
              <a:t>PROCES    ŠÍŘENÍ  NÁKAZY</a:t>
            </a:r>
          </a:p>
          <a:p>
            <a:pPr marL="457200" indent="-457200" algn="ctr" eaLnBrk="1" hangingPunct="1">
              <a:buFontTx/>
              <a:buNone/>
            </a:pPr>
            <a:r>
              <a:rPr lang="cs-CZ" altLang="cs-CZ" sz="2400" b="1" u="sng" smtClean="0">
                <a:solidFill>
                  <a:srgbClr val="FFFF00"/>
                </a:solidFill>
              </a:rPr>
              <a:t>Protiepidemická opatření</a:t>
            </a:r>
            <a:r>
              <a:rPr lang="cs-CZ" altLang="cs-CZ" sz="2000" b="1" u="sng" smtClean="0">
                <a:solidFill>
                  <a:srgbClr val="FFCC00"/>
                </a:solidFill>
              </a:rPr>
              <a:t> </a:t>
            </a:r>
          </a:p>
          <a:p>
            <a:pPr marL="457200" indent="-457200" algn="ctr" eaLnBrk="1" hangingPunct="1">
              <a:buFontTx/>
              <a:buNone/>
            </a:pPr>
            <a:endParaRPr lang="cs-CZ" altLang="cs-CZ" sz="2000" b="1" u="sng" smtClean="0">
              <a:solidFill>
                <a:srgbClr val="FFCC00"/>
              </a:solidFill>
            </a:endParaRPr>
          </a:p>
          <a:p>
            <a:pPr marL="457200" indent="-457200" algn="ctr" eaLnBrk="1" hangingPunct="1">
              <a:buFontTx/>
              <a:buNone/>
            </a:pPr>
            <a:endParaRPr lang="cs-CZ" altLang="cs-CZ" sz="2000" b="1" u="sng" smtClean="0">
              <a:solidFill>
                <a:srgbClr val="FFCC00"/>
              </a:solidFill>
            </a:endParaRPr>
          </a:p>
          <a:p>
            <a:pPr marL="457200" indent="-457200" algn="ctr" eaLnBrk="1" hangingPunct="1">
              <a:buFontTx/>
              <a:buNone/>
            </a:pPr>
            <a:r>
              <a:rPr lang="cs-CZ" altLang="cs-CZ" sz="1600" b="1" i="1" smtClean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1066800" y="2205038"/>
            <a:ext cx="1905000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1800" b="1" u="sng">
                <a:solidFill>
                  <a:srgbClr val="FF0000"/>
                </a:solidFill>
                <a:latin typeface="Arial" charset="0"/>
              </a:rPr>
              <a:t>ZDROJ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1800" b="1" u="sng">
                <a:solidFill>
                  <a:srgbClr val="FF0000"/>
                </a:solidFill>
                <a:latin typeface="Arial" charset="0"/>
              </a:rPr>
              <a:t> NÁKAZY</a:t>
            </a:r>
            <a:endParaRPr kumimoji="1" lang="cs-CZ" altLang="cs-CZ" sz="1600" b="1" u="sng">
              <a:solidFill>
                <a:srgbClr val="FF0000"/>
              </a:solidFill>
            </a:endParaRPr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3779838" y="2205038"/>
            <a:ext cx="20574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1800" b="1" u="sng">
                <a:solidFill>
                  <a:srgbClr val="FF0000"/>
                </a:solidFill>
                <a:latin typeface="Arial" charset="0"/>
              </a:rPr>
              <a:t>PŘENOS</a:t>
            </a:r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6553200" y="2133600"/>
            <a:ext cx="1905000" cy="14398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1800" b="1" u="sng">
                <a:solidFill>
                  <a:srgbClr val="FF0000"/>
                </a:solidFill>
                <a:latin typeface="Arial" charset="0"/>
              </a:rPr>
              <a:t>VNÍMAVÝ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1800" b="1" u="sng">
                <a:solidFill>
                  <a:srgbClr val="FF0000"/>
                </a:solidFill>
                <a:latin typeface="Arial" charset="0"/>
              </a:rPr>
              <a:t>JEDINEC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3276600" y="2924175"/>
            <a:ext cx="4318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6084888" y="2924175"/>
            <a:ext cx="358775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1476375" y="2060575"/>
            <a:ext cx="792163" cy="1368425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V="1">
            <a:off x="1403350" y="1989138"/>
            <a:ext cx="1152525" cy="1368425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2438400" y="2971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F005E"/>
                    </a:gs>
                    <a:gs pos="50000">
                      <a:srgbClr val="6600CC"/>
                    </a:gs>
                    <a:gs pos="100000">
                      <a:srgbClr val="2F005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cs-CZ" altLang="cs-CZ" sz="2400">
              <a:solidFill>
                <a:schemeClr val="tx1"/>
              </a:solidFill>
            </a:endParaRPr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1476375" y="3500438"/>
            <a:ext cx="561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F005E"/>
                    </a:gs>
                    <a:gs pos="50000">
                      <a:srgbClr val="6600CC"/>
                    </a:gs>
                    <a:gs pos="100000">
                      <a:srgbClr val="2F005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000" b="1">
                <a:solidFill>
                  <a:srgbClr val="FFFF00"/>
                </a:solidFill>
                <a:latin typeface="Arial" charset="0"/>
              </a:rPr>
              <a:t>Včasné rozpoznání a diagnóza nemoci</a:t>
            </a:r>
          </a:p>
        </p:txBody>
      </p:sp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1476375" y="3933825"/>
            <a:ext cx="3167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F005E"/>
                    </a:gs>
                    <a:gs pos="50000">
                      <a:srgbClr val="6600CC"/>
                    </a:gs>
                    <a:gs pos="100000">
                      <a:srgbClr val="2F005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000" b="1">
                <a:solidFill>
                  <a:srgbClr val="FFFF00"/>
                </a:solidFill>
                <a:latin typeface="Arial" charset="0"/>
              </a:rPr>
              <a:t>Izolace v nemocnici</a:t>
            </a:r>
          </a:p>
        </p:txBody>
      </p:sp>
      <p:sp>
        <p:nvSpPr>
          <p:cNvPr id="173069" name="Text Box 13"/>
          <p:cNvSpPr txBox="1">
            <a:spLocks noChangeArrowheads="1"/>
          </p:cNvSpPr>
          <p:nvPr/>
        </p:nvSpPr>
        <p:spPr bwMode="auto">
          <a:xfrm>
            <a:off x="1403350" y="4365625"/>
            <a:ext cx="4537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F005E"/>
                    </a:gs>
                    <a:gs pos="50000">
                      <a:srgbClr val="6600CC"/>
                    </a:gs>
                    <a:gs pos="100000">
                      <a:srgbClr val="2F005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000" b="1">
                <a:solidFill>
                  <a:srgbClr val="FFFF00"/>
                </a:solidFill>
                <a:latin typeface="Arial" charset="0"/>
              </a:rPr>
              <a:t> Izolace v domácím prostředí</a:t>
            </a:r>
          </a:p>
        </p:txBody>
      </p:sp>
      <p:sp>
        <p:nvSpPr>
          <p:cNvPr id="173070" name="Text Box 14"/>
          <p:cNvSpPr txBox="1">
            <a:spLocks noChangeArrowheads="1"/>
          </p:cNvSpPr>
          <p:nvPr/>
        </p:nvSpPr>
        <p:spPr bwMode="auto">
          <a:xfrm>
            <a:off x="1403350" y="4797425"/>
            <a:ext cx="3673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F005E"/>
                    </a:gs>
                    <a:gs pos="50000">
                      <a:srgbClr val="6600CC"/>
                    </a:gs>
                    <a:gs pos="100000">
                      <a:srgbClr val="2F005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000" b="1">
                <a:solidFill>
                  <a:srgbClr val="FFFF00"/>
                </a:solidFill>
                <a:latin typeface="Arial" charset="0"/>
              </a:rPr>
              <a:t> Léčení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307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7307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59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7" grpId="0" autoUpdateAnimBg="0"/>
      <p:bldP spid="173068" grpId="0" autoUpdateAnimBg="0"/>
      <p:bldP spid="173069" grpId="0" autoUpdateAnimBg="0"/>
      <p:bldP spid="17307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F005E"/>
              </a:gs>
              <a:gs pos="50000">
                <a:srgbClr val="6600CC"/>
              </a:gs>
              <a:gs pos="100000">
                <a:srgbClr val="2F005E"/>
              </a:gs>
            </a:gsLst>
            <a:lin ang="5400000" scaled="1"/>
          </a:gradFill>
          <a:ln cap="flat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457200" indent="-457200" algn="ctr" eaLnBrk="1" hangingPunct="1">
              <a:buFontTx/>
              <a:buNone/>
            </a:pPr>
            <a:r>
              <a:rPr lang="cs-CZ" altLang="cs-CZ" sz="2000" b="1" u="sng" smtClean="0">
                <a:solidFill>
                  <a:srgbClr val="FFCC00"/>
                </a:solidFill>
              </a:rPr>
              <a:t>PROCES    ŠÍŘENÍ  NÁKAZY</a:t>
            </a:r>
          </a:p>
          <a:p>
            <a:pPr marL="457200" indent="-457200" algn="ctr" eaLnBrk="1" hangingPunct="1">
              <a:buFontTx/>
              <a:buNone/>
            </a:pPr>
            <a:r>
              <a:rPr lang="cs-CZ" altLang="cs-CZ" sz="2400" b="1" u="sng" smtClean="0">
                <a:solidFill>
                  <a:srgbClr val="FFFF00"/>
                </a:solidFill>
              </a:rPr>
              <a:t>Protiepidemická opatření</a:t>
            </a:r>
            <a:r>
              <a:rPr lang="cs-CZ" altLang="cs-CZ" sz="2000" b="1" u="sng" smtClean="0">
                <a:solidFill>
                  <a:srgbClr val="FFCC00"/>
                </a:solidFill>
              </a:rPr>
              <a:t> </a:t>
            </a:r>
          </a:p>
          <a:p>
            <a:pPr marL="457200" indent="-457200" algn="ctr" eaLnBrk="1" hangingPunct="1">
              <a:buFontTx/>
              <a:buNone/>
            </a:pPr>
            <a:endParaRPr lang="cs-CZ" altLang="cs-CZ" sz="2000" b="1" u="sng" smtClean="0">
              <a:solidFill>
                <a:srgbClr val="FFCC00"/>
              </a:solidFill>
            </a:endParaRPr>
          </a:p>
          <a:p>
            <a:pPr marL="457200" indent="-457200" algn="ctr" eaLnBrk="1" hangingPunct="1">
              <a:buFontTx/>
              <a:buNone/>
            </a:pPr>
            <a:endParaRPr lang="cs-CZ" altLang="cs-CZ" sz="2000" b="1" u="sng" smtClean="0">
              <a:solidFill>
                <a:srgbClr val="FFCC00"/>
              </a:solidFill>
            </a:endParaRPr>
          </a:p>
          <a:p>
            <a:pPr marL="457200" indent="-457200" algn="ctr" eaLnBrk="1" hangingPunct="1">
              <a:buFontTx/>
              <a:buNone/>
            </a:pPr>
            <a:r>
              <a:rPr lang="cs-CZ" altLang="cs-CZ" sz="1600" b="1" i="1" smtClean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44035" name="Oval 3"/>
          <p:cNvSpPr>
            <a:spLocks noChangeArrowheads="1"/>
          </p:cNvSpPr>
          <p:nvPr/>
        </p:nvSpPr>
        <p:spPr bwMode="auto">
          <a:xfrm>
            <a:off x="1066800" y="2205038"/>
            <a:ext cx="1905000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1800" b="1" u="sng">
                <a:solidFill>
                  <a:srgbClr val="FF0000"/>
                </a:solidFill>
                <a:latin typeface="Arial" charset="0"/>
              </a:rPr>
              <a:t>ZDROJ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1800" b="1" u="sng">
                <a:solidFill>
                  <a:srgbClr val="FF0000"/>
                </a:solidFill>
                <a:latin typeface="Arial" charset="0"/>
              </a:rPr>
              <a:t> NÁKAZY</a:t>
            </a:r>
            <a:endParaRPr kumimoji="1" lang="cs-CZ" altLang="cs-CZ" sz="1600" b="1" u="sng">
              <a:solidFill>
                <a:srgbClr val="FF0000"/>
              </a:solidFill>
            </a:endParaRP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3779838" y="2205038"/>
            <a:ext cx="20574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1800" b="1" u="sng">
                <a:solidFill>
                  <a:srgbClr val="FF0000"/>
                </a:solidFill>
                <a:latin typeface="Arial" charset="0"/>
              </a:rPr>
              <a:t>PŘENOS</a:t>
            </a:r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6553200" y="2133600"/>
            <a:ext cx="1905000" cy="14398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1800" b="1" u="sng">
                <a:solidFill>
                  <a:srgbClr val="FF0000"/>
                </a:solidFill>
                <a:latin typeface="Arial" charset="0"/>
              </a:rPr>
              <a:t>VNÍMAVÝ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1800" b="1" u="sng">
                <a:solidFill>
                  <a:srgbClr val="FF0000"/>
                </a:solidFill>
                <a:latin typeface="Arial" charset="0"/>
              </a:rPr>
              <a:t>JEDINEC</a:t>
            </a: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3276600" y="2924175"/>
            <a:ext cx="4318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6084888" y="2924175"/>
            <a:ext cx="358775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6659563" y="1989138"/>
            <a:ext cx="1800225" cy="1584325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V="1">
            <a:off x="7019925" y="1989138"/>
            <a:ext cx="1368425" cy="1655762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438400" y="2971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F005E"/>
                    </a:gs>
                    <a:gs pos="50000">
                      <a:srgbClr val="6600CC"/>
                    </a:gs>
                    <a:gs pos="100000">
                      <a:srgbClr val="2F005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cs-CZ" altLang="cs-CZ" sz="2400">
              <a:solidFill>
                <a:schemeClr val="tx1"/>
              </a:solidFill>
            </a:endParaRPr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1692275" y="3500438"/>
            <a:ext cx="6119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F005E"/>
                    </a:gs>
                    <a:gs pos="50000">
                      <a:srgbClr val="6600CC"/>
                    </a:gs>
                    <a:gs pos="100000">
                      <a:srgbClr val="2F005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000" b="1">
                <a:solidFill>
                  <a:srgbClr val="FFFF00"/>
                </a:solidFill>
                <a:latin typeface="Arial" charset="0"/>
              </a:rPr>
              <a:t>Zdravý životní styl - otužování, sport, pohyb, výživa, dostatek spánku , </a:t>
            </a:r>
          </a:p>
        </p:txBody>
      </p:sp>
      <p:sp>
        <p:nvSpPr>
          <p:cNvPr id="175116" name="Text Box 12"/>
          <p:cNvSpPr txBox="1">
            <a:spLocks noChangeArrowheads="1"/>
          </p:cNvSpPr>
          <p:nvPr/>
        </p:nvSpPr>
        <p:spPr bwMode="auto">
          <a:xfrm>
            <a:off x="1835150" y="4365625"/>
            <a:ext cx="3744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F005E"/>
                    </a:gs>
                    <a:gs pos="50000">
                      <a:srgbClr val="6600CC"/>
                    </a:gs>
                    <a:gs pos="100000">
                      <a:srgbClr val="2F005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000" b="1">
                <a:solidFill>
                  <a:srgbClr val="FFFF00"/>
                </a:solidFill>
                <a:latin typeface="Arial" charset="0"/>
              </a:rPr>
              <a:t> Imunizace aktivní</a:t>
            </a:r>
          </a:p>
        </p:txBody>
      </p:sp>
      <p:sp>
        <p:nvSpPr>
          <p:cNvPr id="175117" name="Text Box 13"/>
          <p:cNvSpPr txBox="1">
            <a:spLocks noChangeArrowheads="1"/>
          </p:cNvSpPr>
          <p:nvPr/>
        </p:nvSpPr>
        <p:spPr bwMode="auto">
          <a:xfrm>
            <a:off x="1619250" y="4918075"/>
            <a:ext cx="455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F005E"/>
                    </a:gs>
                    <a:gs pos="50000">
                      <a:srgbClr val="6600CC"/>
                    </a:gs>
                    <a:gs pos="100000">
                      <a:srgbClr val="2F005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000" b="1">
                <a:solidFill>
                  <a:srgbClr val="FFFF00"/>
                </a:solidFill>
                <a:latin typeface="Arial" charset="0"/>
              </a:rPr>
              <a:t>    Imunizace pasivní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51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751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088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5" grpId="0" autoUpdateAnimBg="0"/>
      <p:bldP spid="175116" grpId="0" autoUpdateAnimBg="0"/>
      <p:bldP spid="17511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F005E"/>
              </a:gs>
              <a:gs pos="50000">
                <a:srgbClr val="6600CC"/>
              </a:gs>
              <a:gs pos="100000">
                <a:srgbClr val="2F005E"/>
              </a:gs>
            </a:gsLst>
            <a:lin ang="5400000" scaled="1"/>
          </a:gradFill>
          <a:ln cap="flat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457200" indent="-457200" algn="ctr" eaLnBrk="1" hangingPunct="1">
              <a:buFontTx/>
              <a:buNone/>
            </a:pPr>
            <a:r>
              <a:rPr lang="cs-CZ" altLang="cs-CZ" sz="2000" b="1" u="sng" smtClean="0">
                <a:solidFill>
                  <a:srgbClr val="FFCC00"/>
                </a:solidFill>
              </a:rPr>
              <a:t>PROCES    ŠÍŘENÍ  NÁKAZY</a:t>
            </a:r>
          </a:p>
          <a:p>
            <a:pPr marL="457200" indent="-457200" algn="ctr" eaLnBrk="1" hangingPunct="1">
              <a:buFontTx/>
              <a:buNone/>
            </a:pPr>
            <a:r>
              <a:rPr lang="cs-CZ" altLang="cs-CZ" sz="2400" b="1" u="sng" smtClean="0">
                <a:solidFill>
                  <a:srgbClr val="FFFF00"/>
                </a:solidFill>
              </a:rPr>
              <a:t>Protiepidemická opatření</a:t>
            </a:r>
            <a:r>
              <a:rPr lang="cs-CZ" altLang="cs-CZ" sz="2000" b="1" u="sng" smtClean="0">
                <a:solidFill>
                  <a:srgbClr val="FFCC00"/>
                </a:solidFill>
              </a:rPr>
              <a:t> </a:t>
            </a:r>
          </a:p>
          <a:p>
            <a:pPr marL="457200" indent="-457200" algn="ctr" eaLnBrk="1" hangingPunct="1">
              <a:buFontTx/>
              <a:buNone/>
            </a:pPr>
            <a:endParaRPr lang="cs-CZ" altLang="cs-CZ" sz="2000" b="1" u="sng" smtClean="0">
              <a:solidFill>
                <a:srgbClr val="FFCC00"/>
              </a:solidFill>
            </a:endParaRPr>
          </a:p>
          <a:p>
            <a:pPr marL="457200" indent="-457200" algn="ctr" eaLnBrk="1" hangingPunct="1">
              <a:buFontTx/>
              <a:buNone/>
            </a:pPr>
            <a:endParaRPr lang="cs-CZ" altLang="cs-CZ" sz="2000" b="1" u="sng" smtClean="0">
              <a:solidFill>
                <a:srgbClr val="FFCC00"/>
              </a:solidFill>
            </a:endParaRPr>
          </a:p>
          <a:p>
            <a:pPr marL="457200" indent="-457200" algn="ctr" eaLnBrk="1" hangingPunct="1">
              <a:buFontTx/>
              <a:buNone/>
            </a:pPr>
            <a:r>
              <a:rPr lang="cs-CZ" altLang="cs-CZ" sz="1600" b="1" i="1" smtClean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1066800" y="2205038"/>
            <a:ext cx="1905000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1800" b="1" u="sng">
                <a:solidFill>
                  <a:srgbClr val="FF0000"/>
                </a:solidFill>
                <a:latin typeface="Arial" charset="0"/>
              </a:rPr>
              <a:t>ZDROJ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1800" b="1" u="sng">
                <a:solidFill>
                  <a:srgbClr val="FF0000"/>
                </a:solidFill>
                <a:latin typeface="Arial" charset="0"/>
              </a:rPr>
              <a:t> NÁKAZY</a:t>
            </a:r>
            <a:endParaRPr kumimoji="1" lang="cs-CZ" altLang="cs-CZ" sz="1600" b="1" u="sng">
              <a:solidFill>
                <a:srgbClr val="FF0000"/>
              </a:solidFill>
            </a:endParaRPr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3779838" y="2205038"/>
            <a:ext cx="20574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1800" b="1" u="sng">
                <a:solidFill>
                  <a:srgbClr val="FF0000"/>
                </a:solidFill>
                <a:latin typeface="Arial" charset="0"/>
              </a:rPr>
              <a:t>PŘENOS</a:t>
            </a:r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6553200" y="2133600"/>
            <a:ext cx="1905000" cy="14398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1800" b="1" u="sng">
                <a:solidFill>
                  <a:srgbClr val="FF0000"/>
                </a:solidFill>
                <a:latin typeface="Arial" charset="0"/>
              </a:rPr>
              <a:t>VNÍMAVÝ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1800" b="1" u="sng">
                <a:solidFill>
                  <a:srgbClr val="FF0000"/>
                </a:solidFill>
                <a:latin typeface="Arial" charset="0"/>
              </a:rPr>
              <a:t>JEDINEC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3276600" y="2924175"/>
            <a:ext cx="4318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6084888" y="2924175"/>
            <a:ext cx="358775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4067175" y="2060575"/>
            <a:ext cx="1368425" cy="1512888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V="1">
            <a:off x="3924300" y="2205038"/>
            <a:ext cx="1800225" cy="1223962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2438400" y="2971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F005E"/>
                    </a:gs>
                    <a:gs pos="50000">
                      <a:srgbClr val="6600CC"/>
                    </a:gs>
                    <a:gs pos="100000">
                      <a:srgbClr val="2F005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cs-CZ" altLang="cs-CZ" sz="2400">
              <a:solidFill>
                <a:schemeClr val="tx1"/>
              </a:solidFill>
            </a:endParaRP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2590800" y="3500438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F005E"/>
                    </a:gs>
                    <a:gs pos="50000">
                      <a:srgbClr val="6600CC"/>
                    </a:gs>
                    <a:gs pos="100000">
                      <a:srgbClr val="2F005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000" b="1">
                <a:solidFill>
                  <a:srgbClr val="FFFF00"/>
                </a:solidFill>
                <a:latin typeface="Arial" charset="0"/>
              </a:rPr>
              <a:t>MYTÍ , (DEZINFEKCE)  RUKOU,</a:t>
            </a:r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2590800" y="3933825"/>
            <a:ext cx="5510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F005E"/>
                    </a:gs>
                    <a:gs pos="50000">
                      <a:srgbClr val="6600CC"/>
                    </a:gs>
                    <a:gs pos="100000">
                      <a:srgbClr val="2F005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000" b="1">
                <a:solidFill>
                  <a:srgbClr val="FFFF00"/>
                </a:solidFill>
                <a:latin typeface="Arial" charset="0"/>
              </a:rPr>
              <a:t>Praní prádla, větrání,  úklid na vlhko, malování</a:t>
            </a:r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2590800" y="4652963"/>
            <a:ext cx="5797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F005E"/>
                    </a:gs>
                    <a:gs pos="50000">
                      <a:srgbClr val="6600CC"/>
                    </a:gs>
                    <a:gs pos="100000">
                      <a:srgbClr val="2F005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000" b="1">
                <a:solidFill>
                  <a:srgbClr val="FFFF00"/>
                </a:solidFill>
                <a:latin typeface="Arial" charset="0"/>
              </a:rPr>
              <a:t>Kvalitní pitná voda, tepelná úprava stravy, </a:t>
            </a:r>
          </a:p>
        </p:txBody>
      </p:sp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2590800" y="5084763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F005E"/>
                    </a:gs>
                    <a:gs pos="50000">
                      <a:srgbClr val="6600CC"/>
                    </a:gs>
                    <a:gs pos="100000">
                      <a:srgbClr val="2F005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000" b="1">
                <a:solidFill>
                  <a:srgbClr val="FFFF00"/>
                </a:solidFill>
                <a:latin typeface="Arial" charset="0"/>
              </a:rPr>
              <a:t>Likvidace odpadů, …….</a:t>
            </a:r>
          </a:p>
        </p:txBody>
      </p:sp>
      <p:sp>
        <p:nvSpPr>
          <p:cNvPr id="177167" name="Text Box 15"/>
          <p:cNvSpPr txBox="1">
            <a:spLocks noChangeArrowheads="1"/>
          </p:cNvSpPr>
          <p:nvPr/>
        </p:nvSpPr>
        <p:spPr bwMode="auto">
          <a:xfrm>
            <a:off x="2268538" y="5445125"/>
            <a:ext cx="4043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F005E"/>
                    </a:gs>
                    <a:gs pos="50000">
                      <a:srgbClr val="6600CC"/>
                    </a:gs>
                    <a:gs pos="100000">
                      <a:srgbClr val="2F005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000" b="1">
                <a:solidFill>
                  <a:srgbClr val="FFFF00"/>
                </a:solidFill>
                <a:latin typeface="Arial" charset="0"/>
              </a:rPr>
              <a:t>    Dezinfekce, sterilizace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716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7716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513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3" grpId="0" autoUpdateAnimBg="0"/>
      <p:bldP spid="177164" grpId="0" autoUpdateAnimBg="0"/>
      <p:bldP spid="177165" grpId="0" autoUpdateAnimBg="0"/>
      <p:bldP spid="177166" grpId="0" autoUpdateAnimBg="0"/>
      <p:bldP spid="17716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F005E"/>
              </a:gs>
              <a:gs pos="50000">
                <a:srgbClr val="6600CC"/>
              </a:gs>
              <a:gs pos="100000">
                <a:srgbClr val="2F005E"/>
              </a:gs>
            </a:gsLst>
            <a:lin ang="5400000" scaled="1"/>
          </a:gradFill>
          <a:ln cap="flat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buFontTx/>
              <a:buNone/>
            </a:pPr>
            <a:endParaRPr lang="cs-CZ" altLang="cs-CZ" sz="2000" b="1" u="sng" smtClean="0">
              <a:solidFill>
                <a:srgbClr val="FFCC00"/>
              </a:solidFill>
            </a:endParaRPr>
          </a:p>
          <a:p>
            <a:pPr eaLnBrk="1" hangingPunct="1">
              <a:buFontTx/>
              <a:buNone/>
            </a:pPr>
            <a:endParaRPr lang="cs-CZ" altLang="cs-CZ" sz="1600" b="1" i="1" smtClean="0">
              <a:solidFill>
                <a:srgbClr val="FFCC00"/>
              </a:solidFill>
            </a:endParaRPr>
          </a:p>
        </p:txBody>
      </p:sp>
      <p:sp>
        <p:nvSpPr>
          <p:cNvPr id="47107" name="Oval 3"/>
          <p:cNvSpPr>
            <a:spLocks noChangeArrowheads="1"/>
          </p:cNvSpPr>
          <p:nvPr/>
        </p:nvSpPr>
        <p:spPr bwMode="auto">
          <a:xfrm>
            <a:off x="3810000" y="1143000"/>
            <a:ext cx="20574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400" b="1" u="sng">
                <a:solidFill>
                  <a:schemeClr val="tx1"/>
                </a:solidFill>
                <a:latin typeface="Arial" charset="0"/>
              </a:rPr>
              <a:t>PACIENT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438400" y="2971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F005E"/>
                    </a:gs>
                    <a:gs pos="50000">
                      <a:srgbClr val="6600CC"/>
                    </a:gs>
                    <a:gs pos="100000">
                      <a:srgbClr val="2F005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cs-CZ" altLang="cs-CZ" sz="2400">
              <a:solidFill>
                <a:schemeClr val="tx1"/>
              </a:solidFill>
            </a:endParaRPr>
          </a:p>
        </p:txBody>
      </p:sp>
      <p:sp>
        <p:nvSpPr>
          <p:cNvPr id="183301" name="AutoShape 5"/>
          <p:cNvSpPr>
            <a:spLocks noChangeArrowheads="1"/>
          </p:cNvSpPr>
          <p:nvPr/>
        </p:nvSpPr>
        <p:spPr bwMode="auto">
          <a:xfrm rot="-5596877">
            <a:off x="650082" y="2166143"/>
            <a:ext cx="4495800" cy="3421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12" y="11830"/>
                </a:moveTo>
                <a:cubicBezTo>
                  <a:pt x="18061" y="11489"/>
                  <a:pt x="18086" y="11144"/>
                  <a:pt x="18086" y="10800"/>
                </a:cubicBezTo>
                <a:cubicBezTo>
                  <a:pt x="18086" y="6776"/>
                  <a:pt x="14823" y="3514"/>
                  <a:pt x="10800" y="3514"/>
                </a:cubicBezTo>
                <a:cubicBezTo>
                  <a:pt x="6776" y="3514"/>
                  <a:pt x="3514" y="6776"/>
                  <a:pt x="3514" y="10800"/>
                </a:cubicBezTo>
                <a:cubicBezTo>
                  <a:pt x="3513" y="12062"/>
                  <a:pt x="3842" y="13303"/>
                  <a:pt x="4466" y="14401"/>
                </a:cubicBezTo>
                <a:lnTo>
                  <a:pt x="1411" y="16137"/>
                </a:lnTo>
                <a:cubicBezTo>
                  <a:pt x="486" y="14510"/>
                  <a:pt x="0" y="12671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311"/>
                  <a:pt x="21563" y="11821"/>
                  <a:pt x="21491" y="12328"/>
                </a:cubicBezTo>
                <a:lnTo>
                  <a:pt x="24164" y="12710"/>
                </a:lnTo>
                <a:lnTo>
                  <a:pt x="19121" y="16492"/>
                </a:lnTo>
                <a:lnTo>
                  <a:pt x="15339" y="11448"/>
                </a:lnTo>
                <a:lnTo>
                  <a:pt x="18012" y="1183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400">
                <a:solidFill>
                  <a:srgbClr val="FF0000"/>
                </a:solidFill>
              </a:rPr>
              <a:t>ČISTÁ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400">
                <a:solidFill>
                  <a:srgbClr val="FF0000"/>
                </a:solidFill>
              </a:rPr>
              <a:t>STRANA</a:t>
            </a:r>
            <a:r>
              <a:rPr kumimoji="1" lang="cs-CZ" altLang="cs-CZ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3302" name="AutoShape 6"/>
          <p:cNvSpPr>
            <a:spLocks noChangeArrowheads="1"/>
          </p:cNvSpPr>
          <p:nvPr/>
        </p:nvSpPr>
        <p:spPr bwMode="auto">
          <a:xfrm rot="4137750">
            <a:off x="4460876" y="1092200"/>
            <a:ext cx="4248150" cy="4314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44" y="11320"/>
                </a:moveTo>
                <a:cubicBezTo>
                  <a:pt x="18056" y="11147"/>
                  <a:pt x="18063" y="10973"/>
                  <a:pt x="18063" y="10800"/>
                </a:cubicBezTo>
                <a:cubicBezTo>
                  <a:pt x="18063" y="6788"/>
                  <a:pt x="14811" y="3537"/>
                  <a:pt x="10800" y="3537"/>
                </a:cubicBezTo>
                <a:cubicBezTo>
                  <a:pt x="6788" y="3537"/>
                  <a:pt x="3537" y="6788"/>
                  <a:pt x="3537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58"/>
                  <a:pt x="21590" y="11316"/>
                  <a:pt x="21572" y="11574"/>
                </a:cubicBezTo>
                <a:lnTo>
                  <a:pt x="24265" y="11768"/>
                </a:lnTo>
                <a:lnTo>
                  <a:pt x="19488" y="15904"/>
                </a:lnTo>
                <a:lnTo>
                  <a:pt x="15351" y="11127"/>
                </a:lnTo>
                <a:lnTo>
                  <a:pt x="18044" y="11320"/>
                </a:lnTo>
                <a:close/>
              </a:path>
            </a:pathLst>
          </a:custGeom>
          <a:solidFill>
            <a:srgbClr val="CCE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cs-CZ" altLang="cs-CZ" sz="24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cs-CZ" altLang="cs-CZ" sz="24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400">
                <a:solidFill>
                  <a:srgbClr val="FF0000"/>
                </a:solidFill>
              </a:rPr>
              <a:t>NEČISTÁ </a:t>
            </a:r>
            <a:br>
              <a:rPr kumimoji="1" lang="cs-CZ" altLang="cs-CZ" sz="2400">
                <a:solidFill>
                  <a:srgbClr val="FF0000"/>
                </a:solidFill>
              </a:rPr>
            </a:br>
            <a:r>
              <a:rPr kumimoji="1" lang="cs-CZ" altLang="cs-CZ" sz="2400">
                <a:solidFill>
                  <a:srgbClr val="FF0000"/>
                </a:solidFill>
              </a:rPr>
              <a:t>STRANA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4953000" y="5486400"/>
            <a:ext cx="76200" cy="76200"/>
          </a:xfrm>
          <a:prstGeom prst="rect">
            <a:avLst/>
          </a:prstGeom>
          <a:gradFill rotWithShape="0">
            <a:gsLst>
              <a:gs pos="0">
                <a:srgbClr val="2F005E"/>
              </a:gs>
              <a:gs pos="50000">
                <a:srgbClr val="6600CC"/>
              </a:gs>
              <a:gs pos="100000">
                <a:srgbClr val="2F005E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4038600" y="4267200"/>
            <a:ext cx="2209800" cy="1752600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400">
                <a:solidFill>
                  <a:schemeClr val="bg1"/>
                </a:solidFill>
              </a:rPr>
              <a:t>PRANÍ,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400">
                <a:solidFill>
                  <a:schemeClr val="bg1"/>
                </a:solidFill>
              </a:rPr>
              <a:t>MYTÍ  NÁDOBÍ,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400">
                <a:solidFill>
                  <a:schemeClr val="bg1"/>
                </a:solidFill>
              </a:rPr>
              <a:t>DEZINFEKCE,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400">
                <a:solidFill>
                  <a:schemeClr val="bg1"/>
                </a:solidFill>
              </a:rPr>
              <a:t>STERILIZACE</a:t>
            </a: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H="1">
            <a:off x="3962400" y="2667000"/>
            <a:ext cx="1752600" cy="1219200"/>
          </a:xfrm>
          <a:prstGeom prst="line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cs-CZ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3962400" y="2590800"/>
            <a:ext cx="1752600" cy="1295400"/>
          </a:xfrm>
          <a:prstGeom prst="line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cs-CZ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0" y="0"/>
            <a:ext cx="2916238" cy="1773238"/>
          </a:xfrm>
          <a:prstGeom prst="curvedRightArrow">
            <a:avLst>
              <a:gd name="adj1" fmla="val 30083"/>
              <a:gd name="adj2" fmla="val 48231"/>
              <a:gd name="adj3" fmla="val 54819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 flipH="1">
            <a:off x="6300788" y="404813"/>
            <a:ext cx="2843212" cy="720725"/>
          </a:xfrm>
          <a:prstGeom prst="leftArrow">
            <a:avLst>
              <a:gd name="adj1" fmla="val 58926"/>
              <a:gd name="adj2" fmla="val 1003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tx2"/>
                </a:solidFill>
                <a:latin typeface="Arial" charset="0"/>
              </a:rPr>
              <a:t>ODPAD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2392363" y="712788"/>
            <a:ext cx="365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800" b="1" u="sng">
                <a:solidFill>
                  <a:srgbClr val="99FFCC"/>
                </a:solidFill>
                <a:latin typeface="Arial" charset="0"/>
              </a:rPr>
              <a:t>A) JEDNORÁZOVÉ    POMŮCKY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468313" y="2708275"/>
            <a:ext cx="8675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2400" b="1" u="sng">
                <a:solidFill>
                  <a:schemeClr val="tx2"/>
                </a:solidFill>
                <a:latin typeface="Arial" charset="0"/>
              </a:rPr>
              <a:t>B) Pomůcky   pro  opakované  použití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331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8331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569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 animBg="1" autoUpdateAnimBg="0"/>
      <p:bldP spid="18330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980728"/>
            <a:ext cx="8064896" cy="518457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dirty="0">
                <a:latin typeface="Arial Narrow" panose="020B0606020202030204" pitchFamily="34" charset="0"/>
              </a:rPr>
              <a:t>Pacienti zde hospitalizovaní jsou ohroženi větším </a:t>
            </a:r>
            <a:r>
              <a:rPr lang="cs-CZ" dirty="0" smtClean="0">
                <a:latin typeface="Arial Narrow" panose="020B0606020202030204" pitchFamily="34" charset="0"/>
              </a:rPr>
              <a:t>rizikem spjatá </a:t>
            </a:r>
            <a:r>
              <a:rPr lang="cs-CZ" dirty="0">
                <a:latin typeface="Arial Narrow" panose="020B0606020202030204" pitchFamily="34" charset="0"/>
              </a:rPr>
              <a:t>s intenzivní a resuscitační péčí</a:t>
            </a:r>
            <a:r>
              <a:rPr lang="cs-CZ" dirty="0" smtClean="0">
                <a:latin typeface="Arial Narrow" panose="020B0606020202030204" pitchFamily="34" charset="0"/>
              </a:rPr>
              <a:t>.</a:t>
            </a:r>
          </a:p>
          <a:p>
            <a:pPr marL="68580" indent="0">
              <a:buNone/>
            </a:pPr>
            <a:endParaRPr lang="cs-CZ" dirty="0" smtClean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r>
              <a:rPr lang="cs-CZ" dirty="0" smtClean="0">
                <a:latin typeface="Arial Narrow" panose="020B0606020202030204" pitchFamily="34" charset="0"/>
              </a:rPr>
              <a:t>NN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smtClean="0">
                <a:latin typeface="Arial Narrow" panose="020B0606020202030204" pitchFamily="34" charset="0"/>
              </a:rPr>
              <a:t>na </a:t>
            </a:r>
            <a:r>
              <a:rPr lang="cs-CZ" dirty="0">
                <a:latin typeface="Arial Narrow" panose="020B0606020202030204" pitchFamily="34" charset="0"/>
              </a:rPr>
              <a:t>pracovištích intenzivní medicíny tvoří přibližně 25 % ze všech </a:t>
            </a:r>
            <a:r>
              <a:rPr lang="cs-CZ" dirty="0" err="1" smtClean="0">
                <a:latin typeface="Arial Narrow" panose="020B0606020202030204" pitchFamily="34" charset="0"/>
              </a:rPr>
              <a:t>nozokomiálních</a:t>
            </a:r>
            <a:r>
              <a:rPr lang="cs-CZ" dirty="0" smtClean="0">
                <a:latin typeface="Arial Narrow" panose="020B0606020202030204" pitchFamily="34" charset="0"/>
              </a:rPr>
              <a:t> infekcí</a:t>
            </a:r>
            <a:r>
              <a:rPr lang="cs-CZ" dirty="0">
                <a:latin typeface="Arial Narrow" panose="020B0606020202030204" pitchFamily="34" charset="0"/>
              </a:rPr>
              <a:t>. </a:t>
            </a:r>
            <a:endParaRPr lang="cs-CZ" dirty="0" smtClean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r>
              <a:rPr lang="cs-CZ" dirty="0" smtClean="0">
                <a:latin typeface="Arial Narrow" panose="020B0606020202030204" pitchFamily="34" charset="0"/>
              </a:rPr>
              <a:t>Jejich </a:t>
            </a:r>
            <a:r>
              <a:rPr lang="cs-CZ" dirty="0">
                <a:latin typeface="Arial Narrow" panose="020B0606020202030204" pitchFamily="34" charset="0"/>
              </a:rPr>
              <a:t>incidence na těchto pracovištích je desetkrát vyšší než na </a:t>
            </a:r>
            <a:r>
              <a:rPr lang="cs-CZ" dirty="0" smtClean="0">
                <a:latin typeface="Arial Narrow" panose="020B0606020202030204" pitchFamily="34" charset="0"/>
              </a:rPr>
              <a:t>odděleních standardní </a:t>
            </a:r>
            <a:r>
              <a:rPr lang="cs-CZ" dirty="0">
                <a:latin typeface="Arial Narrow" panose="020B0606020202030204" pitchFamily="34" charset="0"/>
              </a:rPr>
              <a:t>péče. </a:t>
            </a:r>
          </a:p>
        </p:txBody>
      </p:sp>
    </p:spTree>
    <p:extLst>
      <p:ext uri="{BB962C8B-B14F-4D97-AF65-F5344CB8AC3E}">
        <p14:creationId xmlns:p14="http://schemas.microsoft.com/office/powerpoint/2010/main" val="36851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136904" cy="432048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Zásady </a:t>
            </a:r>
            <a:r>
              <a:rPr lang="cs-CZ" altLang="cs-CZ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protiepidemického  režimu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12776"/>
            <a:ext cx="8352928" cy="5040560"/>
          </a:xfrm>
        </p:spPr>
        <p:txBody>
          <a:bodyPr>
            <a:normAutofit fontScale="70000" lnSpcReduction="20000"/>
          </a:bodyPr>
          <a:lstStyle/>
          <a:p>
            <a:pPr marL="68580" indent="0" eaLnBrk="1" hangingPunct="1">
              <a:lnSpc>
                <a:spcPct val="120000"/>
              </a:lnSpc>
              <a:buNone/>
              <a:defRPr/>
            </a:pPr>
            <a:r>
              <a:rPr lang="cs-CZ" altLang="cs-CZ" sz="2600" dirty="0" smtClean="0">
                <a:latin typeface="Arial Narrow" panose="020B0606020202030204" pitchFamily="34" charset="0"/>
              </a:rPr>
              <a:t>Cílem nastavení preventivních protiepidemických režimů v péči o pacienta je eliminovat nejméně jeden ze tří článku epidemického procesu (= zdroj nákazy, přenos původce, vnímavý jedinec) a tak </a:t>
            </a:r>
            <a:r>
              <a:rPr lang="cs-CZ" altLang="cs-CZ" sz="3100" b="1" u="sng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přerušit proces šíření infekcí</a:t>
            </a:r>
            <a:r>
              <a:rPr lang="cs-CZ" altLang="cs-CZ" sz="310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altLang="cs-CZ" sz="2600" dirty="0" smtClean="0">
                <a:latin typeface="Arial Narrow" panose="020B0606020202030204" pitchFamily="34" charset="0"/>
              </a:rPr>
              <a:t>v nemocničních podmínkách </a:t>
            </a:r>
            <a:r>
              <a:rPr lang="cs-CZ" altLang="cs-CZ" sz="2600" dirty="0" err="1" smtClean="0">
                <a:latin typeface="Arial Narrow" panose="020B0606020202030204" pitchFamily="34" charset="0"/>
              </a:rPr>
              <a:t>tj</a:t>
            </a:r>
            <a:r>
              <a:rPr lang="cs-CZ" altLang="cs-CZ" sz="2600" dirty="0" smtClean="0">
                <a:latin typeface="Arial Narrow" panose="020B0606020202030204" pitchFamily="34" charset="0"/>
              </a:rPr>
              <a:t>:</a:t>
            </a:r>
          </a:p>
          <a:p>
            <a:pPr marL="68580" indent="0" eaLnBrk="1" hangingPunct="1">
              <a:lnSpc>
                <a:spcPct val="120000"/>
              </a:lnSpc>
              <a:buNone/>
              <a:defRPr/>
            </a:pPr>
            <a:endParaRPr lang="cs-CZ" altLang="cs-CZ" sz="2800" dirty="0" smtClean="0">
              <a:latin typeface="Arial Narrow" panose="020B0606020202030204" pitchFamily="34" charset="0"/>
            </a:endParaRPr>
          </a:p>
          <a:p>
            <a:pPr marL="68580" indent="0" eaLnBrk="1" hangingPunct="1">
              <a:lnSpc>
                <a:spcPct val="80000"/>
              </a:lnSpc>
              <a:buNone/>
              <a:defRPr/>
            </a:pPr>
            <a:r>
              <a:rPr lang="cs-CZ" altLang="cs-CZ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</a:t>
            </a:r>
            <a:r>
              <a:rPr lang="cs-CZ" altLang="cs-CZ" sz="2800" dirty="0" smtClean="0">
                <a:latin typeface="Arial Narrow" panose="020B0606020202030204" pitchFamily="34" charset="0"/>
              </a:rPr>
              <a:t>. Identifikovat </a:t>
            </a:r>
            <a:r>
              <a:rPr lang="cs-CZ" altLang="cs-CZ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zdroje nákazy mezi pacienty i zdravotníky ( i potenciální)</a:t>
            </a:r>
            <a:r>
              <a:rPr lang="cs-CZ" altLang="cs-CZ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</a:t>
            </a:r>
            <a:r>
              <a:rPr lang="cs-CZ" altLang="cs-CZ" sz="2800" dirty="0" smtClean="0">
                <a:latin typeface="Arial Narrow" panose="020B0606020202030204" pitchFamily="34" charset="0"/>
              </a:rPr>
              <a:t>a </a:t>
            </a:r>
          </a:p>
          <a:p>
            <a:pPr marL="68580" indent="0" eaLnBrk="1" hangingPunct="1">
              <a:lnSpc>
                <a:spcPct val="80000"/>
              </a:lnSpc>
              <a:buNone/>
              <a:defRPr/>
            </a:pPr>
            <a:r>
              <a:rPr lang="cs-CZ" altLang="cs-CZ" sz="2800" dirty="0" smtClean="0">
                <a:latin typeface="Arial Narrow" panose="020B0606020202030204" pitchFamily="34" charset="0"/>
              </a:rPr>
              <a:t>    eliminovat je nastavením </a:t>
            </a:r>
            <a:r>
              <a:rPr lang="cs-CZ" altLang="cs-CZ" sz="2800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bariéry</a:t>
            </a:r>
            <a:r>
              <a:rPr lang="cs-CZ" altLang="cs-CZ" sz="2800" dirty="0" smtClean="0">
                <a:latin typeface="Arial Narrow" panose="020B0606020202030204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dirty="0" smtClean="0">
                <a:latin typeface="Arial Narrow" panose="020B0606020202030204" pitchFamily="34" charset="0"/>
              </a:rPr>
              <a:t> </a:t>
            </a:r>
            <a:r>
              <a:rPr lang="cs-CZ" altLang="cs-CZ" sz="280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izolací  zdroje nákazy </a:t>
            </a:r>
            <a:r>
              <a:rPr lang="cs-CZ" altLang="cs-CZ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různé intenzity </a:t>
            </a:r>
            <a:r>
              <a:rPr lang="cs-CZ" altLang="cs-CZ" sz="2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(* na infekčním odd. ,* na samostatném pokoji</a:t>
            </a:r>
            <a:r>
              <a:rPr lang="cs-CZ" altLang="cs-CZ" sz="2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),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altLang="cs-CZ" sz="280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léčením zdroje nákazy </a:t>
            </a:r>
            <a:r>
              <a:rPr lang="cs-CZ" altLang="cs-CZ" sz="23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apod</a:t>
            </a:r>
            <a:endParaRPr lang="cs-CZ" altLang="cs-CZ" sz="23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68580" indent="0" eaLnBrk="1" hangingPunct="1">
              <a:lnSpc>
                <a:spcPct val="80000"/>
              </a:lnSpc>
              <a:buNone/>
              <a:defRPr/>
            </a:pPr>
            <a:endParaRPr lang="cs-CZ" altLang="cs-CZ" sz="2800" b="1" u="sng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68580" indent="0">
              <a:lnSpc>
                <a:spcPct val="80000"/>
              </a:lnSpc>
              <a:buNone/>
              <a:defRPr/>
            </a:pPr>
            <a:r>
              <a:rPr lang="cs-CZ" altLang="cs-CZ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  <a:r>
              <a:rPr lang="cs-CZ" altLang="cs-CZ" sz="2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cs-CZ" altLang="cs-CZ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Zvážit možné </a:t>
            </a:r>
            <a:r>
              <a:rPr lang="cs-CZ" altLang="cs-CZ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způsoby přenosu původců </a:t>
            </a:r>
            <a:r>
              <a:rPr lang="cs-CZ" altLang="cs-CZ" sz="2800" dirty="0">
                <a:solidFill>
                  <a:schemeClr val="tx1"/>
                </a:solidFill>
                <a:latin typeface="Arial Narrow" panose="020B0606020202030204" pitchFamily="34" charset="0"/>
              </a:rPr>
              <a:t>od </a:t>
            </a:r>
            <a:r>
              <a:rPr lang="cs-CZ" altLang="cs-CZ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okamžiku příjmu pacienta a </a:t>
            </a:r>
          </a:p>
          <a:p>
            <a:pPr marL="68580" indent="0">
              <a:lnSpc>
                <a:spcPct val="80000"/>
              </a:lnSpc>
              <a:buNone/>
              <a:defRPr/>
            </a:pPr>
            <a:r>
              <a:rPr lang="cs-CZ" altLang="cs-CZ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cs-CZ" altLang="cs-CZ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potom během  konkrétních diagnosticko-terapeuticko-ošetřovatelských </a:t>
            </a:r>
          </a:p>
          <a:p>
            <a:pPr marL="68580" indent="0">
              <a:lnSpc>
                <a:spcPct val="80000"/>
              </a:lnSpc>
              <a:buNone/>
              <a:defRPr/>
            </a:pPr>
            <a:r>
              <a:rPr lang="cs-CZ" altLang="cs-CZ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cs-CZ" altLang="cs-CZ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procesů a nastavit konkrétní preventivní </a:t>
            </a:r>
            <a:r>
              <a:rPr lang="cs-CZ" altLang="cs-CZ" sz="2800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bariéru</a:t>
            </a:r>
            <a:r>
              <a:rPr lang="cs-CZ" altLang="cs-CZ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která  případný přenos   </a:t>
            </a:r>
          </a:p>
          <a:p>
            <a:pPr marL="68580" indent="0">
              <a:lnSpc>
                <a:spcPct val="80000"/>
              </a:lnSpc>
              <a:buNone/>
              <a:defRPr/>
            </a:pPr>
            <a:r>
              <a:rPr lang="cs-CZ" altLang="cs-CZ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cs-CZ" altLang="cs-CZ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zablokuje.</a:t>
            </a:r>
          </a:p>
          <a:p>
            <a:pPr marL="68580" indent="0">
              <a:lnSpc>
                <a:spcPct val="80000"/>
              </a:lnSpc>
              <a:buNone/>
              <a:defRPr/>
            </a:pPr>
            <a:endParaRPr lang="cs-CZ" altLang="cs-CZ" sz="2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68580" indent="0">
              <a:lnSpc>
                <a:spcPct val="80000"/>
              </a:lnSpc>
              <a:buNone/>
              <a:defRPr/>
            </a:pPr>
            <a:r>
              <a:rPr lang="cs-CZ" altLang="cs-CZ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3.</a:t>
            </a:r>
            <a:r>
              <a:rPr lang="cs-CZ" altLang="cs-CZ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Ovlivnit pozitivně vnímavost pacientů je málo realizovatelné naopak v důsledku </a:t>
            </a:r>
          </a:p>
          <a:p>
            <a:pPr marL="68580" indent="0">
              <a:lnSpc>
                <a:spcPct val="80000"/>
              </a:lnSpc>
              <a:buNone/>
              <a:defRPr/>
            </a:pPr>
            <a:r>
              <a:rPr lang="cs-CZ" altLang="cs-CZ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cs-CZ" altLang="cs-CZ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základního onemocnění, v souvislosti s celou řadou úkonů (vč. vzniku </a:t>
            </a:r>
          </a:p>
          <a:p>
            <a:pPr marL="68580" indent="0">
              <a:lnSpc>
                <a:spcPct val="80000"/>
              </a:lnSpc>
              <a:buNone/>
              <a:defRPr/>
            </a:pPr>
            <a:r>
              <a:rPr lang="cs-CZ" altLang="cs-CZ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cs-CZ" altLang="cs-CZ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nefyziologických vstupů), operačních zákroků a terapie (</a:t>
            </a:r>
            <a:r>
              <a:rPr lang="cs-CZ" altLang="cs-CZ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imunosupresiva</a:t>
            </a:r>
            <a:r>
              <a:rPr lang="cs-CZ" altLang="cs-CZ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či léky s </a:t>
            </a:r>
          </a:p>
          <a:p>
            <a:pPr marL="68580" indent="0">
              <a:lnSpc>
                <a:spcPct val="80000"/>
              </a:lnSpc>
              <a:buNone/>
              <a:defRPr/>
            </a:pPr>
            <a:r>
              <a:rPr lang="cs-CZ" altLang="cs-CZ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cs-CZ" altLang="cs-CZ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</a:t>
            </a:r>
            <a:r>
              <a:rPr lang="cs-CZ" altLang="cs-CZ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imunodepresivními</a:t>
            </a:r>
            <a:r>
              <a:rPr lang="cs-CZ" altLang="cs-CZ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vedlejšími účinky), </a:t>
            </a:r>
          </a:p>
          <a:p>
            <a:pPr marL="68580" indent="0">
              <a:lnSpc>
                <a:spcPct val="80000"/>
              </a:lnSpc>
              <a:buNone/>
              <a:defRPr/>
            </a:pPr>
            <a:endParaRPr lang="cs-CZ" altLang="cs-CZ" sz="2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832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76672"/>
            <a:ext cx="8208912" cy="6120680"/>
          </a:xfrm>
        </p:spPr>
        <p:txBody>
          <a:bodyPr>
            <a:normAutofit/>
          </a:bodyPr>
          <a:lstStyle/>
          <a:p>
            <a:pPr marL="68580" indent="0" eaLnBrk="1" hangingPunct="1">
              <a:buNone/>
            </a:pPr>
            <a:endParaRPr lang="cs-CZ" altLang="cs-CZ" sz="44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68580" indent="0" eaLnBrk="1" hangingPunct="1">
              <a:buNone/>
            </a:pPr>
            <a:r>
              <a:rPr lang="cs-CZ" altLang="cs-CZ" sz="4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Bariérová ošetřovatelská péče</a:t>
            </a:r>
          </a:p>
          <a:p>
            <a:pPr marL="68580" indent="0" eaLnBrk="1" hangingPunct="1">
              <a:buNone/>
            </a:pPr>
            <a:r>
              <a:rPr lang="cs-CZ" altLang="cs-CZ" dirty="0" smtClean="0">
                <a:latin typeface="Arial Narrow" panose="020B0606020202030204" pitchFamily="34" charset="0"/>
              </a:rPr>
              <a:t>je systém pracovních a organizačních opatření a používání postupů, které mají zabránit přenosu mikroorganizmů :</a:t>
            </a:r>
          </a:p>
          <a:p>
            <a:pPr marL="68580" indent="0" eaLnBrk="1" hangingPunct="1">
              <a:buNone/>
            </a:pPr>
            <a:r>
              <a:rPr lang="cs-CZ" altLang="cs-CZ" dirty="0" smtClean="0">
                <a:latin typeface="Arial Narrow" panose="020B0606020202030204" pitchFamily="34" charset="0"/>
              </a:rPr>
              <a:t>                                                                         </a:t>
            </a:r>
          </a:p>
          <a:p>
            <a:pPr marL="68580" indent="0" eaLnBrk="1" hangingPunct="1">
              <a:buNone/>
            </a:pPr>
            <a:endParaRPr lang="cs-CZ" altLang="cs-CZ" dirty="0">
              <a:latin typeface="Arial Narrow" panose="020B0606020202030204" pitchFamily="34" charset="0"/>
            </a:endParaRPr>
          </a:p>
          <a:p>
            <a:pPr marL="68580" indent="0" eaLnBrk="1" hangingPunct="1">
              <a:buNone/>
            </a:pPr>
            <a:r>
              <a:rPr lang="cs-CZ" altLang="cs-CZ" dirty="0" smtClean="0">
                <a:latin typeface="Arial Narrow" panose="020B0606020202030204" pitchFamily="34" charset="0"/>
              </a:rPr>
              <a:t> </a:t>
            </a:r>
          </a:p>
          <a:p>
            <a:pPr marL="68580" indent="0" eaLnBrk="1" hangingPunct="1">
              <a:buNone/>
            </a:pPr>
            <a:endParaRPr lang="cs-CZ" altLang="cs-CZ" dirty="0" smtClean="0">
              <a:latin typeface="Arial Narrow" panose="020B0606020202030204" pitchFamily="34" charset="0"/>
            </a:endParaRPr>
          </a:p>
          <a:p>
            <a:pPr marL="68580" indent="0" eaLnBrk="1" hangingPunct="1">
              <a:buNone/>
            </a:pPr>
            <a:endParaRPr lang="cs-CZ" altLang="cs-CZ" dirty="0">
              <a:latin typeface="Arial Narrow" panose="020B0606020202030204" pitchFamily="34" charset="0"/>
            </a:endParaRPr>
          </a:p>
          <a:p>
            <a:pPr marL="68580" indent="0" eaLnBrk="1" hangingPunct="1">
              <a:buNone/>
            </a:pPr>
            <a:endParaRPr lang="cs-CZ" altLang="cs-CZ" dirty="0" smtClean="0">
              <a:latin typeface="Arial Narrow" panose="020B0606020202030204" pitchFamily="34" charset="0"/>
            </a:endParaRPr>
          </a:p>
          <a:p>
            <a:pPr marL="68580" indent="0" eaLnBrk="1" hangingPunct="1">
              <a:buNone/>
            </a:pPr>
            <a:r>
              <a:rPr lang="cs-CZ" altLang="cs-CZ" dirty="0" smtClean="0">
                <a:latin typeface="Arial Narrow" panose="020B0606020202030204" pitchFamily="34" charset="0"/>
              </a:rPr>
              <a:t>Cílem je ochránit vysoce vnímavé pacienty  a zabránit vzniku nemocničních profesionálních  infekcí</a:t>
            </a:r>
          </a:p>
          <a:p>
            <a:pPr marL="68580" indent="0" eaLnBrk="1" hangingPunct="1">
              <a:buNone/>
            </a:pPr>
            <a:endParaRPr lang="cs-CZ" altLang="cs-CZ" dirty="0" smtClean="0">
              <a:latin typeface="Arial Narrow" panose="020B0606020202030204" pitchFamily="34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371600" y="30480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400" b="1" u="sng">
                <a:solidFill>
                  <a:srgbClr val="FF0000"/>
                </a:solidFill>
                <a:latin typeface="Arial" charset="0"/>
              </a:rPr>
              <a:t>pacient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499992" y="3048000"/>
            <a:ext cx="1905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400" b="1" u="sng">
                <a:solidFill>
                  <a:srgbClr val="FF0000"/>
                </a:solidFill>
                <a:latin typeface="Arial" charset="0"/>
              </a:rPr>
              <a:t>pacient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404254" y="3788535"/>
            <a:ext cx="1872346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400" b="1" u="sng" dirty="0">
                <a:solidFill>
                  <a:srgbClr val="FF0000"/>
                </a:solidFill>
                <a:latin typeface="Arial" charset="0"/>
              </a:rPr>
              <a:t>pacient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499992" y="4592392"/>
            <a:ext cx="1977008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400" b="1" u="sng" dirty="0">
                <a:solidFill>
                  <a:srgbClr val="FF0000"/>
                </a:solidFill>
                <a:latin typeface="Arial" charset="0"/>
              </a:rPr>
              <a:t>pacient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499992" y="3788535"/>
            <a:ext cx="1904999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400" b="1" u="sng" dirty="0">
                <a:solidFill>
                  <a:srgbClr val="FF0000"/>
                </a:solidFill>
                <a:latin typeface="Arial" charset="0"/>
              </a:rPr>
              <a:t>zdravotník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404254" y="4592392"/>
            <a:ext cx="1872346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cs-CZ" altLang="cs-CZ" sz="2400" b="1" u="sng" dirty="0">
                <a:solidFill>
                  <a:srgbClr val="FF0000"/>
                </a:solidFill>
                <a:latin typeface="Arial" charset="0"/>
              </a:rPr>
              <a:t>zdravotník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483634" y="3329189"/>
            <a:ext cx="800334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402068" y="4142704"/>
            <a:ext cx="8819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3402068" y="4935292"/>
            <a:ext cx="881900" cy="13952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059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Zástupný symbol pro obsah 186369"/>
          <p:cNvGrpSpPr>
            <a:grpSpLocks/>
          </p:cNvGrpSpPr>
          <p:nvPr/>
        </p:nvGrpSpPr>
        <p:grpSpPr bwMode="auto">
          <a:xfrm>
            <a:off x="-973138" y="73025"/>
            <a:ext cx="11306176" cy="6784975"/>
            <a:chOff x="612" y="546"/>
            <a:chExt cx="4763" cy="3192"/>
          </a:xfrm>
        </p:grpSpPr>
        <p:sp>
          <p:nvSpPr>
            <p:cNvPr id="3" name="_s5124"/>
            <p:cNvSpPr>
              <a:spLocks noChangeShapeType="1"/>
            </p:cNvSpPr>
            <p:nvPr/>
          </p:nvSpPr>
          <p:spPr bwMode="auto">
            <a:xfrm flipH="1" flipV="1">
              <a:off x="2513" y="1144"/>
              <a:ext cx="392" cy="8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" name="_s5125"/>
            <p:cNvSpPr>
              <a:spLocks noChangeArrowheads="1"/>
            </p:cNvSpPr>
            <p:nvPr/>
          </p:nvSpPr>
          <p:spPr bwMode="auto">
            <a:xfrm>
              <a:off x="2219" y="756"/>
              <a:ext cx="409" cy="409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Stavebně-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techn.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předpoklady</a:t>
              </a:r>
            </a:p>
          </p:txBody>
        </p:sp>
        <p:sp>
          <p:nvSpPr>
            <p:cNvPr id="5" name="_s5126"/>
            <p:cNvSpPr>
              <a:spLocks noChangeShapeType="1"/>
            </p:cNvSpPr>
            <p:nvPr/>
          </p:nvSpPr>
          <p:spPr bwMode="auto">
            <a:xfrm flipH="1" flipV="1">
              <a:off x="2128" y="1451"/>
              <a:ext cx="707" cy="5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_s5127"/>
            <p:cNvSpPr>
              <a:spLocks noChangeArrowheads="1"/>
            </p:cNvSpPr>
            <p:nvPr/>
          </p:nvSpPr>
          <p:spPr bwMode="auto">
            <a:xfrm>
              <a:off x="1763" y="1121"/>
              <a:ext cx="409" cy="409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Mikroklimatické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 podmínky</a:t>
              </a:r>
              <a:endParaRPr kumimoji="0" lang="cs-CZ" altLang="cs-CZ" sz="17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7" name="_s5128"/>
            <p:cNvSpPr>
              <a:spLocks noChangeShapeType="1"/>
            </p:cNvSpPr>
            <p:nvPr/>
          </p:nvSpPr>
          <p:spPr bwMode="auto">
            <a:xfrm flipH="1" flipV="1">
              <a:off x="1915" y="1895"/>
              <a:ext cx="881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_s5129"/>
            <p:cNvSpPr>
              <a:spLocks noChangeArrowheads="1"/>
            </p:cNvSpPr>
            <p:nvPr/>
          </p:nvSpPr>
          <p:spPr bwMode="auto">
            <a:xfrm>
              <a:off x="1511" y="1647"/>
              <a:ext cx="409" cy="409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Lůžko,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Lůžkoviny,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prádlo</a:t>
              </a:r>
            </a:p>
          </p:txBody>
        </p:sp>
        <p:sp>
          <p:nvSpPr>
            <p:cNvPr id="9" name="_s5130"/>
            <p:cNvSpPr>
              <a:spLocks noChangeShapeType="1"/>
            </p:cNvSpPr>
            <p:nvPr/>
          </p:nvSpPr>
          <p:spPr bwMode="auto">
            <a:xfrm flipH="1">
              <a:off x="1915" y="2187"/>
              <a:ext cx="882" cy="2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_s5131"/>
            <p:cNvSpPr>
              <a:spLocks noChangeArrowheads="1"/>
            </p:cNvSpPr>
            <p:nvPr/>
          </p:nvSpPr>
          <p:spPr bwMode="auto">
            <a:xfrm>
              <a:off x="1512" y="2230"/>
              <a:ext cx="409" cy="409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Strava,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Narrow" pitchFamily="34" charset="0"/>
                </a:rPr>
                <a:t>voda</a:t>
              </a:r>
            </a:p>
          </p:txBody>
        </p:sp>
        <p:sp>
          <p:nvSpPr>
            <p:cNvPr id="11" name="_s5132"/>
            <p:cNvSpPr>
              <a:spLocks noChangeShapeType="1"/>
            </p:cNvSpPr>
            <p:nvPr/>
          </p:nvSpPr>
          <p:spPr bwMode="auto">
            <a:xfrm flipH="1">
              <a:off x="2129" y="2268"/>
              <a:ext cx="708" cy="5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_s5133"/>
            <p:cNvSpPr>
              <a:spLocks noChangeArrowheads="1"/>
            </p:cNvSpPr>
            <p:nvPr/>
          </p:nvSpPr>
          <p:spPr bwMode="auto">
            <a:xfrm>
              <a:off x="1766" y="2755"/>
              <a:ext cx="409" cy="409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Hygienické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zázemí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pro pacienta</a:t>
              </a:r>
            </a:p>
          </p:txBody>
        </p:sp>
        <p:sp>
          <p:nvSpPr>
            <p:cNvPr id="13" name="_s5134"/>
            <p:cNvSpPr>
              <a:spLocks noChangeShapeType="1"/>
            </p:cNvSpPr>
            <p:nvPr/>
          </p:nvSpPr>
          <p:spPr bwMode="auto">
            <a:xfrm flipH="1">
              <a:off x="2515" y="2323"/>
              <a:ext cx="393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_s5135"/>
            <p:cNvSpPr>
              <a:spLocks noChangeArrowheads="1"/>
            </p:cNvSpPr>
            <p:nvPr/>
          </p:nvSpPr>
          <p:spPr bwMode="auto">
            <a:xfrm>
              <a:off x="2222" y="3118"/>
              <a:ext cx="409" cy="409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Úklid,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transport</a:t>
              </a:r>
            </a:p>
          </p:txBody>
        </p:sp>
        <p:sp>
          <p:nvSpPr>
            <p:cNvPr id="15" name="_s5136"/>
            <p:cNvSpPr>
              <a:spLocks noChangeShapeType="1"/>
            </p:cNvSpPr>
            <p:nvPr/>
          </p:nvSpPr>
          <p:spPr bwMode="auto">
            <a:xfrm>
              <a:off x="2995" y="2342"/>
              <a:ext cx="1" cy="9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_s5137"/>
            <p:cNvSpPr>
              <a:spLocks noChangeArrowheads="1"/>
            </p:cNvSpPr>
            <p:nvPr/>
          </p:nvSpPr>
          <p:spPr bwMode="auto">
            <a:xfrm>
              <a:off x="2791" y="3247"/>
              <a:ext cx="409" cy="409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Specifické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vstupy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– zdravotnické prostředky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 </a:t>
              </a:r>
            </a:p>
          </p:txBody>
        </p:sp>
        <p:sp>
          <p:nvSpPr>
            <p:cNvPr id="17" name="_s5138"/>
            <p:cNvSpPr>
              <a:spLocks noChangeShapeType="1"/>
            </p:cNvSpPr>
            <p:nvPr/>
          </p:nvSpPr>
          <p:spPr bwMode="auto">
            <a:xfrm>
              <a:off x="3082" y="2322"/>
              <a:ext cx="394" cy="8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_s5139"/>
            <p:cNvSpPr>
              <a:spLocks noChangeArrowheads="1"/>
            </p:cNvSpPr>
            <p:nvPr/>
          </p:nvSpPr>
          <p:spPr bwMode="auto">
            <a:xfrm>
              <a:off x="3359" y="3117"/>
              <a:ext cx="409" cy="4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500" b="1" i="0" u="none" strike="noStrike" cap="none" normalizeH="0" baseline="0" smtClean="0">
                  <a:ln>
                    <a:noFill/>
                  </a:ln>
                  <a:solidFill>
                    <a:srgbClr val="660066"/>
                  </a:solidFill>
                  <a:effectLst/>
                  <a:latin typeface="Arial Narrow" pitchFamily="34" charset="0"/>
                </a:rPr>
                <a:t>Emise</a:t>
              </a:r>
            </a:p>
          </p:txBody>
        </p:sp>
        <p:sp>
          <p:nvSpPr>
            <p:cNvPr id="19" name="_s5140"/>
            <p:cNvSpPr>
              <a:spLocks noChangeShapeType="1"/>
            </p:cNvSpPr>
            <p:nvPr/>
          </p:nvSpPr>
          <p:spPr bwMode="auto">
            <a:xfrm>
              <a:off x="3152" y="2266"/>
              <a:ext cx="708" cy="5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_s5141"/>
            <p:cNvSpPr>
              <a:spLocks noChangeArrowheads="1"/>
            </p:cNvSpPr>
            <p:nvPr/>
          </p:nvSpPr>
          <p:spPr bwMode="auto">
            <a:xfrm>
              <a:off x="3815" y="2753"/>
              <a:ext cx="409" cy="4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500" b="1" i="0" u="none" strike="noStrike" cap="none" normalizeH="0" baseline="0" smtClean="0">
                  <a:ln>
                    <a:noFill/>
                  </a:ln>
                  <a:solidFill>
                    <a:srgbClr val="660066"/>
                  </a:solidFill>
                  <a:effectLst/>
                  <a:latin typeface="Arial Narrow" pitchFamily="34" charset="0"/>
                </a:rPr>
                <a:t>Odpadní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500" b="1" i="0" u="none" strike="noStrike" cap="none" normalizeH="0" baseline="0" smtClean="0">
                  <a:ln>
                    <a:noFill/>
                  </a:ln>
                  <a:solidFill>
                    <a:srgbClr val="660066"/>
                  </a:solidFill>
                  <a:effectLst/>
                  <a:latin typeface="Arial Narrow" pitchFamily="34" charset="0"/>
                </a:rPr>
                <a:t> vody</a:t>
              </a:r>
            </a:p>
          </p:txBody>
        </p:sp>
        <p:sp>
          <p:nvSpPr>
            <p:cNvPr id="21" name="_s5142"/>
            <p:cNvSpPr>
              <a:spLocks noChangeShapeType="1"/>
            </p:cNvSpPr>
            <p:nvPr/>
          </p:nvSpPr>
          <p:spPr bwMode="auto">
            <a:xfrm>
              <a:off x="3191" y="2185"/>
              <a:ext cx="882" cy="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_s5143"/>
            <p:cNvSpPr>
              <a:spLocks noChangeArrowheads="1"/>
            </p:cNvSpPr>
            <p:nvPr/>
          </p:nvSpPr>
          <p:spPr bwMode="auto">
            <a:xfrm>
              <a:off x="4068" y="2227"/>
              <a:ext cx="409" cy="4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500" b="1" i="0" u="none" strike="noStrike" cap="none" normalizeH="0" baseline="0" smtClean="0">
                  <a:ln>
                    <a:noFill/>
                  </a:ln>
                  <a:solidFill>
                    <a:srgbClr val="660066"/>
                  </a:solidFill>
                  <a:effectLst/>
                  <a:latin typeface="Arial Narrow" pitchFamily="34" charset="0"/>
                </a:rPr>
                <a:t>Chemické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500" b="1" i="0" u="none" strike="noStrike" cap="none" normalizeH="0" baseline="0" smtClean="0">
                  <a:ln>
                    <a:noFill/>
                  </a:ln>
                  <a:solidFill>
                    <a:srgbClr val="660066"/>
                  </a:solidFill>
                  <a:effectLst/>
                  <a:latin typeface="Arial Narrow" pitchFamily="34" charset="0"/>
                </a:rPr>
                <a:t> odpady</a:t>
              </a:r>
            </a:p>
          </p:txBody>
        </p:sp>
        <p:sp>
          <p:nvSpPr>
            <p:cNvPr id="23" name="_s5144"/>
            <p:cNvSpPr>
              <a:spLocks noChangeShapeType="1"/>
            </p:cNvSpPr>
            <p:nvPr/>
          </p:nvSpPr>
          <p:spPr bwMode="auto">
            <a:xfrm flipV="1">
              <a:off x="3191" y="1893"/>
              <a:ext cx="881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_s5145"/>
            <p:cNvSpPr>
              <a:spLocks noChangeArrowheads="1"/>
            </p:cNvSpPr>
            <p:nvPr/>
          </p:nvSpPr>
          <p:spPr bwMode="auto">
            <a:xfrm>
              <a:off x="4067" y="1644"/>
              <a:ext cx="409" cy="4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500" b="1" i="0" u="none" strike="noStrike" cap="none" normalizeH="0" baseline="0" smtClean="0">
                  <a:ln>
                    <a:noFill/>
                  </a:ln>
                  <a:solidFill>
                    <a:srgbClr val="660066"/>
                  </a:solidFill>
                  <a:effectLst/>
                  <a:latin typeface="Arial Narrow" pitchFamily="34" charset="0"/>
                </a:rPr>
                <a:t>Radioaktivní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500" b="1" i="0" u="none" strike="noStrike" cap="none" normalizeH="0" baseline="0" smtClean="0">
                  <a:ln>
                    <a:noFill/>
                  </a:ln>
                  <a:solidFill>
                    <a:srgbClr val="660066"/>
                  </a:solidFill>
                  <a:effectLst/>
                  <a:latin typeface="Arial Narrow" pitchFamily="34" charset="0"/>
                </a:rPr>
                <a:t>odpady</a:t>
              </a:r>
            </a:p>
          </p:txBody>
        </p:sp>
        <p:sp>
          <p:nvSpPr>
            <p:cNvPr id="25" name="_s5146"/>
            <p:cNvSpPr>
              <a:spLocks noChangeShapeType="1"/>
            </p:cNvSpPr>
            <p:nvPr/>
          </p:nvSpPr>
          <p:spPr bwMode="auto">
            <a:xfrm flipV="1">
              <a:off x="3152" y="1450"/>
              <a:ext cx="706" cy="5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_s5147"/>
            <p:cNvSpPr>
              <a:spLocks noChangeArrowheads="1"/>
            </p:cNvSpPr>
            <p:nvPr/>
          </p:nvSpPr>
          <p:spPr bwMode="auto">
            <a:xfrm>
              <a:off x="3814" y="1119"/>
              <a:ext cx="409" cy="4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500" b="1" i="0" u="none" strike="noStrike" cap="none" normalizeH="0" baseline="0" smtClean="0">
                  <a:ln>
                    <a:noFill/>
                  </a:ln>
                  <a:solidFill>
                    <a:srgbClr val="660066"/>
                  </a:solidFill>
                  <a:effectLst/>
                  <a:latin typeface="Arial Narrow" pitchFamily="34" charset="0"/>
                </a:rPr>
                <a:t>Komunální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500" b="1" i="0" u="none" strike="noStrike" cap="none" normalizeH="0" baseline="0" smtClean="0">
                  <a:ln>
                    <a:noFill/>
                  </a:ln>
                  <a:solidFill>
                    <a:srgbClr val="660066"/>
                  </a:solidFill>
                  <a:effectLst/>
                  <a:latin typeface="Arial Narrow" pitchFamily="34" charset="0"/>
                </a:rPr>
                <a:t>odpady</a:t>
              </a:r>
            </a:p>
          </p:txBody>
        </p:sp>
        <p:sp>
          <p:nvSpPr>
            <p:cNvPr id="27" name="_s5148"/>
            <p:cNvSpPr>
              <a:spLocks noChangeShapeType="1"/>
            </p:cNvSpPr>
            <p:nvPr/>
          </p:nvSpPr>
          <p:spPr bwMode="auto">
            <a:xfrm flipV="1">
              <a:off x="3081" y="1143"/>
              <a:ext cx="392" cy="8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_s5149"/>
            <p:cNvSpPr>
              <a:spLocks noChangeArrowheads="1"/>
            </p:cNvSpPr>
            <p:nvPr/>
          </p:nvSpPr>
          <p:spPr bwMode="auto">
            <a:xfrm>
              <a:off x="3358" y="755"/>
              <a:ext cx="409" cy="4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660066"/>
                  </a:solidFill>
                  <a:effectLst/>
                  <a:latin typeface="Arial Narrow" pitchFamily="34" charset="0"/>
                </a:rPr>
                <a:t>Infekční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660066"/>
                  </a:solidFill>
                  <a:effectLst/>
                  <a:latin typeface="Arial Narrow" pitchFamily="34" charset="0"/>
                </a:rPr>
                <a:t>odpady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700" b="1" i="0" u="none" strike="noStrike" cap="none" normalizeH="0" baseline="0" smtClean="0">
                  <a:ln>
                    <a:noFill/>
                  </a:ln>
                  <a:solidFill>
                    <a:srgbClr val="660066"/>
                  </a:solidFill>
                  <a:effectLst/>
                  <a:latin typeface="Arial Narrow" pitchFamily="34" charset="0"/>
                </a:rPr>
                <a:t>vč. ostrých</a:t>
              </a:r>
            </a:p>
          </p:txBody>
        </p:sp>
        <p:sp>
          <p:nvSpPr>
            <p:cNvPr id="29" name="_s5150"/>
            <p:cNvSpPr>
              <a:spLocks noChangeShapeType="1"/>
            </p:cNvSpPr>
            <p:nvPr/>
          </p:nvSpPr>
          <p:spPr bwMode="auto">
            <a:xfrm flipV="1">
              <a:off x="2993" y="1034"/>
              <a:ext cx="0" cy="9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_s5151"/>
            <p:cNvSpPr>
              <a:spLocks noChangeArrowheads="1"/>
            </p:cNvSpPr>
            <p:nvPr/>
          </p:nvSpPr>
          <p:spPr bwMode="auto">
            <a:xfrm>
              <a:off x="2789" y="626"/>
              <a:ext cx="409" cy="409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22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31" name="_s5152"/>
            <p:cNvSpPr>
              <a:spLocks noChangeArrowheads="1"/>
            </p:cNvSpPr>
            <p:nvPr/>
          </p:nvSpPr>
          <p:spPr bwMode="auto">
            <a:xfrm>
              <a:off x="2789" y="1938"/>
              <a:ext cx="409" cy="4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altLang="cs-CZ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057" name="AutoShape 33"/>
          <p:cNvSpPr>
            <a:spLocks noChangeArrowheads="1"/>
          </p:cNvSpPr>
          <p:nvPr/>
        </p:nvSpPr>
        <p:spPr bwMode="auto">
          <a:xfrm>
            <a:off x="3203575" y="1916113"/>
            <a:ext cx="2808288" cy="25209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709 w 21600"/>
              <a:gd name="T13" fmla="*/ 6980 h 21600"/>
              <a:gd name="T14" fmla="*/ 17891 w 21600"/>
              <a:gd name="T15" fmla="*/ 146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195"/>
                </a:lnTo>
                <a:lnTo>
                  <a:pt x="6980" y="4195"/>
                </a:lnTo>
                <a:lnTo>
                  <a:pt x="6980" y="6980"/>
                </a:lnTo>
                <a:lnTo>
                  <a:pt x="4195" y="6980"/>
                </a:lnTo>
                <a:lnTo>
                  <a:pt x="4195" y="6480"/>
                </a:lnTo>
                <a:lnTo>
                  <a:pt x="0" y="10800"/>
                </a:lnTo>
                <a:lnTo>
                  <a:pt x="4195" y="15120"/>
                </a:lnTo>
                <a:lnTo>
                  <a:pt x="4195" y="14620"/>
                </a:lnTo>
                <a:lnTo>
                  <a:pt x="6980" y="14620"/>
                </a:lnTo>
                <a:lnTo>
                  <a:pt x="6980" y="17405"/>
                </a:lnTo>
                <a:lnTo>
                  <a:pt x="6480" y="17405"/>
                </a:lnTo>
                <a:lnTo>
                  <a:pt x="10800" y="21600"/>
                </a:lnTo>
                <a:lnTo>
                  <a:pt x="15120" y="17405"/>
                </a:lnTo>
                <a:lnTo>
                  <a:pt x="14620" y="17405"/>
                </a:lnTo>
                <a:lnTo>
                  <a:pt x="14620" y="14620"/>
                </a:lnTo>
                <a:lnTo>
                  <a:pt x="17405" y="14620"/>
                </a:lnTo>
                <a:lnTo>
                  <a:pt x="17405" y="15120"/>
                </a:lnTo>
                <a:lnTo>
                  <a:pt x="21600" y="10800"/>
                </a:lnTo>
                <a:lnTo>
                  <a:pt x="17405" y="6480"/>
                </a:lnTo>
                <a:lnTo>
                  <a:pt x="17405" y="6980"/>
                </a:lnTo>
                <a:lnTo>
                  <a:pt x="14620" y="6980"/>
                </a:lnTo>
                <a:lnTo>
                  <a:pt x="14620" y="4195"/>
                </a:lnTo>
                <a:lnTo>
                  <a:pt x="15120" y="4195"/>
                </a:lnTo>
                <a:lnTo>
                  <a:pt x="10800" y="0"/>
                </a:lnTo>
                <a:close/>
              </a:path>
            </a:pathLst>
          </a:custGeom>
          <a:solidFill>
            <a:srgbClr val="CCFF66"/>
          </a:soli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bg2"/>
                </a:solidFill>
                <a:latin typeface="Arial" charset="0"/>
              </a:rPr>
              <a:t>Nemocniční   péče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latin typeface="Arial" charset="0"/>
            </a:endParaRPr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auto">
          <a:xfrm rot="503340">
            <a:off x="2195513" y="2924175"/>
            <a:ext cx="787400" cy="2159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66"/>
          </a:soli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auto">
          <a:xfrm rot="1935492">
            <a:off x="2484438" y="1844675"/>
            <a:ext cx="688975" cy="5667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9082 h 21600"/>
              <a:gd name="T14" fmla="*/ 20686 w 21600"/>
              <a:gd name="T15" fmla="*/ 1251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856" y="0"/>
                </a:moveTo>
                <a:lnTo>
                  <a:pt x="15856" y="9082"/>
                </a:lnTo>
                <a:lnTo>
                  <a:pt x="3375" y="9082"/>
                </a:lnTo>
                <a:lnTo>
                  <a:pt x="3375" y="12518"/>
                </a:lnTo>
                <a:lnTo>
                  <a:pt x="15856" y="12518"/>
                </a:lnTo>
                <a:lnTo>
                  <a:pt x="15856" y="21600"/>
                </a:lnTo>
                <a:lnTo>
                  <a:pt x="21600" y="10800"/>
                </a:lnTo>
                <a:lnTo>
                  <a:pt x="15856" y="0"/>
                </a:lnTo>
                <a:close/>
              </a:path>
              <a:path w="21600" h="21600">
                <a:moveTo>
                  <a:pt x="1350" y="9082"/>
                </a:moveTo>
                <a:lnTo>
                  <a:pt x="1350" y="12518"/>
                </a:lnTo>
                <a:lnTo>
                  <a:pt x="2700" y="12518"/>
                </a:lnTo>
                <a:lnTo>
                  <a:pt x="2700" y="9082"/>
                </a:lnTo>
                <a:lnTo>
                  <a:pt x="1350" y="9082"/>
                </a:lnTo>
                <a:close/>
              </a:path>
              <a:path w="21600" h="21600">
                <a:moveTo>
                  <a:pt x="0" y="9082"/>
                </a:moveTo>
                <a:lnTo>
                  <a:pt x="0" y="12518"/>
                </a:lnTo>
                <a:lnTo>
                  <a:pt x="675" y="12518"/>
                </a:lnTo>
                <a:lnTo>
                  <a:pt x="675" y="9082"/>
                </a:lnTo>
                <a:lnTo>
                  <a:pt x="0" y="9082"/>
                </a:lnTo>
                <a:close/>
              </a:path>
            </a:pathLst>
          </a:custGeom>
          <a:solidFill>
            <a:srgbClr val="FFFF66"/>
          </a:soli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060" name="AutoShape 36"/>
          <p:cNvSpPr>
            <a:spLocks noChangeArrowheads="1"/>
          </p:cNvSpPr>
          <p:nvPr/>
        </p:nvSpPr>
        <p:spPr bwMode="auto">
          <a:xfrm rot="3801018">
            <a:off x="3348038" y="1268412"/>
            <a:ext cx="630238" cy="4873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8558 h 21600"/>
              <a:gd name="T14" fmla="*/ 20479 w 21600"/>
              <a:gd name="T15" fmla="*/ 1304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8558"/>
                </a:lnTo>
                <a:lnTo>
                  <a:pt x="3375" y="8558"/>
                </a:lnTo>
                <a:lnTo>
                  <a:pt x="3375" y="13042"/>
                </a:lnTo>
                <a:lnTo>
                  <a:pt x="16200" y="13042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8558"/>
                </a:moveTo>
                <a:lnTo>
                  <a:pt x="1350" y="13042"/>
                </a:lnTo>
                <a:lnTo>
                  <a:pt x="2700" y="13042"/>
                </a:lnTo>
                <a:lnTo>
                  <a:pt x="2700" y="8558"/>
                </a:lnTo>
                <a:lnTo>
                  <a:pt x="1350" y="8558"/>
                </a:lnTo>
                <a:close/>
              </a:path>
              <a:path w="21600" h="21600">
                <a:moveTo>
                  <a:pt x="0" y="8558"/>
                </a:moveTo>
                <a:lnTo>
                  <a:pt x="0" y="13042"/>
                </a:lnTo>
                <a:lnTo>
                  <a:pt x="675" y="13042"/>
                </a:lnTo>
                <a:lnTo>
                  <a:pt x="675" y="8558"/>
                </a:lnTo>
                <a:lnTo>
                  <a:pt x="0" y="8558"/>
                </a:lnTo>
                <a:close/>
              </a:path>
            </a:pathLst>
          </a:custGeom>
          <a:solidFill>
            <a:srgbClr val="FFFF66"/>
          </a:soli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 rot="5217933">
            <a:off x="4428332" y="1197769"/>
            <a:ext cx="503237" cy="358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881 h 21600"/>
              <a:gd name="T14" fmla="*/ 20018 w 21600"/>
              <a:gd name="T15" fmla="*/ 147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239" y="0"/>
                </a:moveTo>
                <a:lnTo>
                  <a:pt x="17239" y="6881"/>
                </a:lnTo>
                <a:lnTo>
                  <a:pt x="3375" y="6881"/>
                </a:lnTo>
                <a:lnTo>
                  <a:pt x="3375" y="14719"/>
                </a:lnTo>
                <a:lnTo>
                  <a:pt x="17239" y="14719"/>
                </a:lnTo>
                <a:lnTo>
                  <a:pt x="17239" y="21600"/>
                </a:lnTo>
                <a:lnTo>
                  <a:pt x="21600" y="10800"/>
                </a:lnTo>
                <a:lnTo>
                  <a:pt x="17239" y="0"/>
                </a:lnTo>
                <a:close/>
              </a:path>
              <a:path w="21600" h="21600">
                <a:moveTo>
                  <a:pt x="1350" y="6881"/>
                </a:moveTo>
                <a:lnTo>
                  <a:pt x="1350" y="14719"/>
                </a:lnTo>
                <a:lnTo>
                  <a:pt x="2700" y="14719"/>
                </a:lnTo>
                <a:lnTo>
                  <a:pt x="2700" y="6881"/>
                </a:lnTo>
                <a:lnTo>
                  <a:pt x="1350" y="6881"/>
                </a:lnTo>
                <a:close/>
              </a:path>
              <a:path w="21600" h="21600">
                <a:moveTo>
                  <a:pt x="0" y="6881"/>
                </a:moveTo>
                <a:lnTo>
                  <a:pt x="0" y="14719"/>
                </a:lnTo>
                <a:lnTo>
                  <a:pt x="675" y="14719"/>
                </a:lnTo>
                <a:lnTo>
                  <a:pt x="675" y="6881"/>
                </a:lnTo>
                <a:lnTo>
                  <a:pt x="0" y="6881"/>
                </a:lnTo>
                <a:close/>
              </a:path>
            </a:pathLst>
          </a:custGeom>
          <a:solidFill>
            <a:srgbClr val="FFFF66"/>
          </a:soli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062" name="AutoShape 38"/>
          <p:cNvSpPr>
            <a:spLocks noChangeArrowheads="1"/>
          </p:cNvSpPr>
          <p:nvPr/>
        </p:nvSpPr>
        <p:spPr bwMode="auto">
          <a:xfrm rot="-628943">
            <a:off x="2484438" y="3644900"/>
            <a:ext cx="719137" cy="3571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8278 h 21600"/>
              <a:gd name="T14" fmla="*/ 20346 w 21600"/>
              <a:gd name="T15" fmla="*/ 1332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30" y="0"/>
                </a:moveTo>
                <a:lnTo>
                  <a:pt x="16230" y="8278"/>
                </a:lnTo>
                <a:lnTo>
                  <a:pt x="3375" y="8278"/>
                </a:lnTo>
                <a:lnTo>
                  <a:pt x="3375" y="13322"/>
                </a:lnTo>
                <a:lnTo>
                  <a:pt x="16230" y="13322"/>
                </a:lnTo>
                <a:lnTo>
                  <a:pt x="16230" y="21600"/>
                </a:lnTo>
                <a:lnTo>
                  <a:pt x="21600" y="10800"/>
                </a:lnTo>
                <a:lnTo>
                  <a:pt x="16230" y="0"/>
                </a:lnTo>
                <a:close/>
              </a:path>
              <a:path w="21600" h="21600">
                <a:moveTo>
                  <a:pt x="1350" y="8278"/>
                </a:moveTo>
                <a:lnTo>
                  <a:pt x="1350" y="13322"/>
                </a:lnTo>
                <a:lnTo>
                  <a:pt x="2700" y="13322"/>
                </a:lnTo>
                <a:lnTo>
                  <a:pt x="2700" y="8278"/>
                </a:lnTo>
                <a:lnTo>
                  <a:pt x="1350" y="8278"/>
                </a:lnTo>
                <a:close/>
              </a:path>
              <a:path w="21600" h="21600">
                <a:moveTo>
                  <a:pt x="0" y="8278"/>
                </a:moveTo>
                <a:lnTo>
                  <a:pt x="0" y="13322"/>
                </a:lnTo>
                <a:lnTo>
                  <a:pt x="675" y="13322"/>
                </a:lnTo>
                <a:lnTo>
                  <a:pt x="675" y="8278"/>
                </a:lnTo>
                <a:lnTo>
                  <a:pt x="0" y="8278"/>
                </a:lnTo>
                <a:close/>
              </a:path>
            </a:pathLst>
          </a:custGeom>
          <a:solidFill>
            <a:srgbClr val="FFFF66"/>
          </a:soli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063" name="AutoShape 39"/>
          <p:cNvSpPr>
            <a:spLocks noChangeArrowheads="1"/>
          </p:cNvSpPr>
          <p:nvPr/>
        </p:nvSpPr>
        <p:spPr bwMode="auto">
          <a:xfrm rot="-1629454">
            <a:off x="2916238" y="4292600"/>
            <a:ext cx="630237" cy="4381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8752 h 21600"/>
              <a:gd name="T14" fmla="*/ 20709 w 21600"/>
              <a:gd name="T15" fmla="*/ 1284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902" y="0"/>
                </a:moveTo>
                <a:lnTo>
                  <a:pt x="16902" y="8752"/>
                </a:lnTo>
                <a:lnTo>
                  <a:pt x="3375" y="8752"/>
                </a:lnTo>
                <a:lnTo>
                  <a:pt x="3375" y="12848"/>
                </a:lnTo>
                <a:lnTo>
                  <a:pt x="16902" y="12848"/>
                </a:lnTo>
                <a:lnTo>
                  <a:pt x="16902" y="21600"/>
                </a:lnTo>
                <a:lnTo>
                  <a:pt x="21600" y="10800"/>
                </a:lnTo>
                <a:lnTo>
                  <a:pt x="16902" y="0"/>
                </a:lnTo>
                <a:close/>
              </a:path>
              <a:path w="21600" h="21600">
                <a:moveTo>
                  <a:pt x="1350" y="8752"/>
                </a:moveTo>
                <a:lnTo>
                  <a:pt x="1350" y="12848"/>
                </a:lnTo>
                <a:lnTo>
                  <a:pt x="2700" y="12848"/>
                </a:lnTo>
                <a:lnTo>
                  <a:pt x="2700" y="8752"/>
                </a:lnTo>
                <a:lnTo>
                  <a:pt x="1350" y="8752"/>
                </a:lnTo>
                <a:close/>
              </a:path>
              <a:path w="21600" h="21600">
                <a:moveTo>
                  <a:pt x="0" y="8752"/>
                </a:moveTo>
                <a:lnTo>
                  <a:pt x="0" y="12848"/>
                </a:lnTo>
                <a:lnTo>
                  <a:pt x="675" y="12848"/>
                </a:lnTo>
                <a:lnTo>
                  <a:pt x="675" y="8752"/>
                </a:lnTo>
                <a:lnTo>
                  <a:pt x="0" y="8752"/>
                </a:lnTo>
                <a:close/>
              </a:path>
            </a:pathLst>
          </a:custGeom>
          <a:solidFill>
            <a:srgbClr val="FFFF66"/>
          </a:soli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064" name="AutoShape 40"/>
          <p:cNvSpPr>
            <a:spLocks noChangeArrowheads="1"/>
          </p:cNvSpPr>
          <p:nvPr/>
        </p:nvSpPr>
        <p:spPr bwMode="auto">
          <a:xfrm rot="-3499545">
            <a:off x="3713957" y="4575968"/>
            <a:ext cx="482600" cy="4937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9000 h 21600"/>
              <a:gd name="T14" fmla="*/ 20700 w 21600"/>
              <a:gd name="T15" fmla="*/ 12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9000"/>
                </a:lnTo>
                <a:lnTo>
                  <a:pt x="3375" y="9000"/>
                </a:lnTo>
                <a:lnTo>
                  <a:pt x="3375" y="12600"/>
                </a:lnTo>
                <a:lnTo>
                  <a:pt x="16200" y="12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9000"/>
                </a:moveTo>
                <a:lnTo>
                  <a:pt x="1350" y="12600"/>
                </a:lnTo>
                <a:lnTo>
                  <a:pt x="2700" y="12600"/>
                </a:lnTo>
                <a:lnTo>
                  <a:pt x="2700" y="9000"/>
                </a:lnTo>
                <a:lnTo>
                  <a:pt x="1350" y="9000"/>
                </a:lnTo>
                <a:close/>
              </a:path>
              <a:path w="21600" h="21600">
                <a:moveTo>
                  <a:pt x="0" y="9000"/>
                </a:moveTo>
                <a:lnTo>
                  <a:pt x="0" y="12600"/>
                </a:lnTo>
                <a:lnTo>
                  <a:pt x="675" y="12600"/>
                </a:lnTo>
                <a:lnTo>
                  <a:pt x="675" y="9000"/>
                </a:lnTo>
                <a:lnTo>
                  <a:pt x="0" y="9000"/>
                </a:lnTo>
                <a:close/>
              </a:path>
            </a:pathLst>
          </a:custGeom>
          <a:solidFill>
            <a:srgbClr val="FFFF66"/>
          </a:soli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065" name="AutoShape 41"/>
          <p:cNvSpPr>
            <a:spLocks noChangeArrowheads="1"/>
          </p:cNvSpPr>
          <p:nvPr/>
        </p:nvSpPr>
        <p:spPr bwMode="auto">
          <a:xfrm rot="-5400000">
            <a:off x="4390231" y="4618832"/>
            <a:ext cx="576263" cy="355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8196 h 21600"/>
              <a:gd name="T14" fmla="*/ 20050 w 21600"/>
              <a:gd name="T15" fmla="*/ 134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173" y="0"/>
                </a:moveTo>
                <a:lnTo>
                  <a:pt x="15173" y="8196"/>
                </a:lnTo>
                <a:lnTo>
                  <a:pt x="3375" y="8196"/>
                </a:lnTo>
                <a:lnTo>
                  <a:pt x="3375" y="13404"/>
                </a:lnTo>
                <a:lnTo>
                  <a:pt x="15173" y="13404"/>
                </a:lnTo>
                <a:lnTo>
                  <a:pt x="15173" y="21600"/>
                </a:lnTo>
                <a:lnTo>
                  <a:pt x="21600" y="10800"/>
                </a:lnTo>
                <a:lnTo>
                  <a:pt x="15173" y="0"/>
                </a:lnTo>
                <a:close/>
              </a:path>
              <a:path w="21600" h="21600">
                <a:moveTo>
                  <a:pt x="1350" y="8196"/>
                </a:moveTo>
                <a:lnTo>
                  <a:pt x="1350" y="13404"/>
                </a:lnTo>
                <a:lnTo>
                  <a:pt x="2700" y="13404"/>
                </a:lnTo>
                <a:lnTo>
                  <a:pt x="2700" y="8196"/>
                </a:lnTo>
                <a:lnTo>
                  <a:pt x="1350" y="8196"/>
                </a:lnTo>
                <a:close/>
              </a:path>
              <a:path w="21600" h="21600">
                <a:moveTo>
                  <a:pt x="0" y="8196"/>
                </a:moveTo>
                <a:lnTo>
                  <a:pt x="0" y="13404"/>
                </a:lnTo>
                <a:lnTo>
                  <a:pt x="675" y="13404"/>
                </a:lnTo>
                <a:lnTo>
                  <a:pt x="675" y="8196"/>
                </a:lnTo>
                <a:lnTo>
                  <a:pt x="0" y="8196"/>
                </a:lnTo>
                <a:close/>
              </a:path>
            </a:pathLst>
          </a:custGeom>
          <a:solidFill>
            <a:srgbClr val="FFFF66"/>
          </a:soli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186410" name="AutoShape 42"/>
          <p:cNvSpPr>
            <a:spLocks noChangeArrowheads="1"/>
          </p:cNvSpPr>
          <p:nvPr/>
        </p:nvSpPr>
        <p:spPr bwMode="auto">
          <a:xfrm rot="-25244542">
            <a:off x="5219700" y="1773238"/>
            <a:ext cx="647700" cy="215900"/>
          </a:xfrm>
          <a:prstGeom prst="notchedRightArrow">
            <a:avLst>
              <a:gd name="adj1" fmla="val 35250"/>
              <a:gd name="adj2" fmla="val 71444"/>
            </a:avLst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cs-CZ"/>
          </a:p>
        </p:txBody>
      </p:sp>
      <p:sp>
        <p:nvSpPr>
          <p:cNvPr id="186411" name="AutoShape 43"/>
          <p:cNvSpPr>
            <a:spLocks noChangeArrowheads="1"/>
          </p:cNvSpPr>
          <p:nvPr/>
        </p:nvSpPr>
        <p:spPr bwMode="auto">
          <a:xfrm rot="-2060877">
            <a:off x="5795963" y="2205038"/>
            <a:ext cx="755650" cy="373062"/>
          </a:xfrm>
          <a:prstGeom prst="notchedRightArrow">
            <a:avLst>
              <a:gd name="adj1" fmla="val 24519"/>
              <a:gd name="adj2" fmla="val 48238"/>
            </a:avLst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cs-CZ"/>
          </a:p>
        </p:txBody>
      </p:sp>
      <p:sp>
        <p:nvSpPr>
          <p:cNvPr id="186412" name="AutoShape 44"/>
          <p:cNvSpPr>
            <a:spLocks noChangeArrowheads="1"/>
          </p:cNvSpPr>
          <p:nvPr/>
        </p:nvSpPr>
        <p:spPr bwMode="auto">
          <a:xfrm rot="-734207">
            <a:off x="6156325" y="2852738"/>
            <a:ext cx="647700" cy="358775"/>
          </a:xfrm>
          <a:prstGeom prst="notchedRightArrow">
            <a:avLst>
              <a:gd name="adj1" fmla="val 34991"/>
              <a:gd name="adj2" fmla="val 44297"/>
            </a:avLst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cs-CZ"/>
          </a:p>
        </p:txBody>
      </p:sp>
      <p:sp>
        <p:nvSpPr>
          <p:cNvPr id="186413" name="AutoShape 45"/>
          <p:cNvSpPr>
            <a:spLocks noChangeArrowheads="1"/>
          </p:cNvSpPr>
          <p:nvPr/>
        </p:nvSpPr>
        <p:spPr bwMode="auto">
          <a:xfrm rot="602997">
            <a:off x="5940425" y="3573463"/>
            <a:ext cx="746125" cy="506412"/>
          </a:xfrm>
          <a:prstGeom prst="notchedRightArrow">
            <a:avLst>
              <a:gd name="adj1" fmla="val 12444"/>
              <a:gd name="adj2" fmla="val 57270"/>
            </a:avLst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cs-CZ"/>
          </a:p>
        </p:txBody>
      </p:sp>
      <p:sp>
        <p:nvSpPr>
          <p:cNvPr id="186414" name="AutoShape 46"/>
          <p:cNvSpPr>
            <a:spLocks noChangeArrowheads="1"/>
          </p:cNvSpPr>
          <p:nvPr/>
        </p:nvSpPr>
        <p:spPr bwMode="auto">
          <a:xfrm rot="1975269">
            <a:off x="5508625" y="4005263"/>
            <a:ext cx="611188" cy="577850"/>
          </a:xfrm>
          <a:prstGeom prst="notchedRightArrow">
            <a:avLst>
              <a:gd name="adj1" fmla="val 23278"/>
              <a:gd name="adj2" fmla="val 21599"/>
            </a:avLst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cs-CZ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641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8641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  <p:pic>
        <p:nvPicPr>
          <p:cNvPr id="1072" name="Picture 48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97200"/>
            <a:ext cx="15128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417" name="AutoShape 49"/>
          <p:cNvSpPr>
            <a:spLocks noChangeArrowheads="1"/>
          </p:cNvSpPr>
          <p:nvPr/>
        </p:nvSpPr>
        <p:spPr bwMode="auto">
          <a:xfrm rot="3935124">
            <a:off x="4976019" y="4537869"/>
            <a:ext cx="611188" cy="266700"/>
          </a:xfrm>
          <a:prstGeom prst="notchedRightArrow">
            <a:avLst>
              <a:gd name="adj1" fmla="val 50000"/>
              <a:gd name="adj2" fmla="val 57292"/>
            </a:avLst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CC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cs-CZ"/>
          </a:p>
        </p:txBody>
      </p:sp>
      <p:sp>
        <p:nvSpPr>
          <p:cNvPr id="1074" name="Text Box 50"/>
          <p:cNvSpPr txBox="1">
            <a:spLocks noChangeArrowheads="1"/>
          </p:cNvSpPr>
          <p:nvPr/>
        </p:nvSpPr>
        <p:spPr bwMode="auto">
          <a:xfrm>
            <a:off x="4211638" y="0"/>
            <a:ext cx="10414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Arial Narrow" pitchFamily="34" charset="0"/>
              </a:rPr>
              <a:t>Osoby,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Arial Narrow" pitchFamily="34" charset="0"/>
              </a:rPr>
              <a:t>pacienti,, personál, studenti, návštěvy</a:t>
            </a:r>
          </a:p>
        </p:txBody>
      </p:sp>
      <p:sp>
        <p:nvSpPr>
          <p:cNvPr id="1075" name="AutoShape 51"/>
          <p:cNvSpPr>
            <a:spLocks noChangeArrowheads="1"/>
          </p:cNvSpPr>
          <p:nvPr/>
        </p:nvSpPr>
        <p:spPr bwMode="auto">
          <a:xfrm rot="1808996">
            <a:off x="7580313" y="5521325"/>
            <a:ext cx="1530350" cy="11525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660066"/>
                </a:solidFill>
                <a:latin typeface="Arial Narrow" pitchFamily="34" charset="0"/>
              </a:rPr>
              <a:t>V7STUPY</a:t>
            </a:r>
          </a:p>
        </p:txBody>
      </p:sp>
      <p:sp>
        <p:nvSpPr>
          <p:cNvPr id="1076" name="AutoShape 52"/>
          <p:cNvSpPr>
            <a:spLocks noChangeArrowheads="1"/>
          </p:cNvSpPr>
          <p:nvPr/>
        </p:nvSpPr>
        <p:spPr bwMode="auto">
          <a:xfrm rot="1969696">
            <a:off x="212725" y="71438"/>
            <a:ext cx="1871663" cy="1368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000000"/>
                </a:solidFill>
                <a:latin typeface="Arial" charset="0"/>
              </a:rPr>
              <a:t>VSTUPY  </a:t>
            </a:r>
          </a:p>
        </p:txBody>
      </p:sp>
    </p:spTree>
    <p:extLst>
      <p:ext uri="{BB962C8B-B14F-4D97-AF65-F5344CB8AC3E}">
        <p14:creationId xmlns:p14="http://schemas.microsoft.com/office/powerpoint/2010/main" val="24572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136904" cy="432048"/>
          </a:xfrm>
        </p:spPr>
        <p:txBody>
          <a:bodyPr>
            <a:normAutofit fontScale="90000"/>
          </a:bodyPr>
          <a:lstStyle/>
          <a:p>
            <a:r>
              <a:rPr lang="cs-CZ" altLang="cs-CZ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Základní  bariérová opatření: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352928" cy="4824536"/>
          </a:xfrm>
        </p:spPr>
        <p:txBody>
          <a:bodyPr>
            <a:normAutofit fontScale="62500" lnSpcReduction="20000"/>
          </a:bodyPr>
          <a:lstStyle/>
          <a:p>
            <a:pPr marL="68580" indent="0">
              <a:lnSpc>
                <a:spcPct val="120000"/>
              </a:lnSpc>
              <a:buNone/>
              <a:defRPr/>
            </a:pPr>
            <a:r>
              <a:rPr lang="cs-CZ" altLang="cs-CZ" sz="2800" dirty="0" smtClean="0">
                <a:latin typeface="Arial Narrow" panose="020B0606020202030204" pitchFamily="34" charset="0"/>
              </a:rPr>
              <a:t>	</a:t>
            </a:r>
            <a:r>
              <a:rPr lang="cs-CZ" altLang="cs-CZ" sz="3800" dirty="0" smtClean="0">
                <a:solidFill>
                  <a:srgbClr val="003399"/>
                </a:solidFill>
                <a:latin typeface="Arial Narrow" panose="020B0606020202030204" pitchFamily="34" charset="0"/>
                <a:cs typeface="Arial" charset="0"/>
              </a:rPr>
              <a:t>a</a:t>
            </a:r>
            <a:r>
              <a:rPr lang="cs-CZ" altLang="cs-CZ" sz="3800" dirty="0">
                <a:solidFill>
                  <a:srgbClr val="003399"/>
                </a:solidFill>
                <a:latin typeface="Arial Narrow" panose="020B0606020202030204" pitchFamily="34" charset="0"/>
                <a:cs typeface="Arial" charset="0"/>
              </a:rPr>
              <a:t>) mytí rukou </a:t>
            </a:r>
            <a:br>
              <a:rPr lang="cs-CZ" altLang="cs-CZ" sz="3800" dirty="0">
                <a:solidFill>
                  <a:srgbClr val="003399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cs-CZ" altLang="cs-CZ" sz="3800" dirty="0">
                <a:solidFill>
                  <a:srgbClr val="003399"/>
                </a:solidFill>
                <a:latin typeface="Arial Narrow" panose="020B0606020202030204" pitchFamily="34" charset="0"/>
                <a:cs typeface="Arial" charset="0"/>
              </a:rPr>
              <a:t>	b) používání rukavic</a:t>
            </a:r>
            <a:r>
              <a:rPr lang="cs-CZ" altLang="cs-CZ" sz="3800" u="sng" dirty="0">
                <a:solidFill>
                  <a:srgbClr val="003399"/>
                </a:solidFill>
                <a:latin typeface="Arial Narrow" panose="020B0606020202030204" pitchFamily="34" charset="0"/>
                <a:cs typeface="Arial" charset="0"/>
              </a:rPr>
              <a:t/>
            </a:r>
            <a:br>
              <a:rPr lang="cs-CZ" altLang="cs-CZ" sz="3800" u="sng" dirty="0">
                <a:solidFill>
                  <a:srgbClr val="003399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cs-CZ" altLang="cs-CZ" sz="3800" dirty="0">
                <a:solidFill>
                  <a:srgbClr val="003399"/>
                </a:solidFill>
                <a:latin typeface="Arial Narrow" panose="020B0606020202030204" pitchFamily="34" charset="0"/>
                <a:cs typeface="Arial" charset="0"/>
              </a:rPr>
              <a:t>	c) ústní roušky, ochrana očí, obličejové štíty</a:t>
            </a:r>
            <a:br>
              <a:rPr lang="cs-CZ" altLang="cs-CZ" sz="3800" dirty="0">
                <a:solidFill>
                  <a:srgbClr val="003399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cs-CZ" altLang="cs-CZ" sz="3800" dirty="0">
                <a:solidFill>
                  <a:srgbClr val="003399"/>
                </a:solidFill>
                <a:latin typeface="Arial Narrow" panose="020B0606020202030204" pitchFamily="34" charset="0"/>
                <a:cs typeface="Arial" charset="0"/>
              </a:rPr>
              <a:t>	d) pláště a ochranné oděvy</a:t>
            </a:r>
            <a:br>
              <a:rPr lang="cs-CZ" altLang="cs-CZ" sz="3800" dirty="0">
                <a:solidFill>
                  <a:srgbClr val="003399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cs-CZ" altLang="cs-CZ" sz="3800" dirty="0">
                <a:solidFill>
                  <a:srgbClr val="003399"/>
                </a:solidFill>
                <a:latin typeface="Arial Narrow" panose="020B0606020202030204" pitchFamily="34" charset="0"/>
                <a:cs typeface="Arial" charset="0"/>
              </a:rPr>
              <a:t>	e) péče o zdravotnické prostředky</a:t>
            </a:r>
            <a:br>
              <a:rPr lang="cs-CZ" altLang="cs-CZ" sz="3800" dirty="0">
                <a:solidFill>
                  <a:srgbClr val="003399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cs-CZ" altLang="cs-CZ" sz="3800" dirty="0">
                <a:solidFill>
                  <a:srgbClr val="003399"/>
                </a:solidFill>
                <a:latin typeface="Arial Narrow" panose="020B0606020202030204" pitchFamily="34" charset="0"/>
                <a:cs typeface="Arial" charset="0"/>
              </a:rPr>
              <a:t>	f)  monitoring mikroklimatických podmínek</a:t>
            </a:r>
            <a:br>
              <a:rPr lang="cs-CZ" altLang="cs-CZ" sz="3800" dirty="0">
                <a:solidFill>
                  <a:srgbClr val="003399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cs-CZ" altLang="cs-CZ" sz="3800" dirty="0">
                <a:solidFill>
                  <a:srgbClr val="003399"/>
                </a:solidFill>
                <a:latin typeface="Arial Narrow" panose="020B0606020202030204" pitchFamily="34" charset="0"/>
                <a:cs typeface="Arial" charset="0"/>
              </a:rPr>
              <a:t>	g) prádlo</a:t>
            </a:r>
            <a:br>
              <a:rPr lang="cs-CZ" altLang="cs-CZ" sz="3800" dirty="0">
                <a:solidFill>
                  <a:srgbClr val="003399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cs-CZ" altLang="cs-CZ" sz="3800" dirty="0">
                <a:solidFill>
                  <a:srgbClr val="003399"/>
                </a:solidFill>
                <a:latin typeface="Arial Narrow" panose="020B0606020202030204" pitchFamily="34" charset="0"/>
                <a:cs typeface="Arial" charset="0"/>
              </a:rPr>
              <a:t>	h) ochrana zaměstnanců</a:t>
            </a:r>
            <a:br>
              <a:rPr lang="cs-CZ" altLang="cs-CZ" sz="3800" dirty="0">
                <a:solidFill>
                  <a:srgbClr val="003399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cs-CZ" altLang="cs-CZ" sz="3800" dirty="0">
                <a:solidFill>
                  <a:srgbClr val="003399"/>
                </a:solidFill>
                <a:latin typeface="Arial Narrow" panose="020B0606020202030204" pitchFamily="34" charset="0"/>
                <a:cs typeface="Arial" charset="0"/>
              </a:rPr>
              <a:t>	i) izolace pacienta na samostatném </a:t>
            </a:r>
            <a:r>
              <a:rPr lang="cs-CZ" altLang="cs-CZ" sz="3800" dirty="0" smtClean="0">
                <a:solidFill>
                  <a:srgbClr val="003399"/>
                </a:solidFill>
                <a:latin typeface="Arial Narrow" panose="020B0606020202030204" pitchFamily="34" charset="0"/>
                <a:cs typeface="Arial" charset="0"/>
              </a:rPr>
              <a:t>pokoji</a:t>
            </a:r>
          </a:p>
          <a:p>
            <a:pPr marL="68580" indent="0">
              <a:lnSpc>
                <a:spcPct val="120000"/>
              </a:lnSpc>
              <a:buNone/>
              <a:defRPr/>
            </a:pPr>
            <a:r>
              <a:rPr lang="cs-CZ" altLang="cs-CZ" sz="2800" dirty="0" smtClean="0">
                <a:latin typeface="Arial Narrow" panose="020B0606020202030204" pitchFamily="34" charset="0"/>
              </a:rPr>
              <a:t>Nedodržení předepsaných  bariérových  preventivních opatření je třeba chápat jako </a:t>
            </a:r>
            <a:r>
              <a:rPr lang="cs-CZ" altLang="cs-CZ" sz="2800" smtClean="0">
                <a:latin typeface="Arial Narrow" panose="020B0606020202030204" pitchFamily="34" charset="0"/>
              </a:rPr>
              <a:t>oslabení </a:t>
            </a:r>
          </a:p>
          <a:p>
            <a:pPr marL="68580" indent="0">
              <a:lnSpc>
                <a:spcPct val="120000"/>
              </a:lnSpc>
              <a:buNone/>
              <a:defRPr/>
            </a:pPr>
            <a:r>
              <a:rPr lang="cs-CZ" altLang="cs-CZ" sz="2800" b="1" u="sng" smtClean="0">
                <a:solidFill>
                  <a:srgbClr val="FF3300"/>
                </a:solidFill>
                <a:latin typeface="Arial Narrow" panose="020B0606020202030204" pitchFamily="34" charset="0"/>
              </a:rPr>
              <a:t>Bariérový </a:t>
            </a:r>
            <a:r>
              <a:rPr lang="cs-CZ" altLang="cs-CZ" sz="2800" b="1" u="sng" dirty="0" smtClean="0">
                <a:solidFill>
                  <a:srgbClr val="FF3300"/>
                </a:solidFill>
                <a:latin typeface="Arial Narrow" panose="020B0606020202030204" pitchFamily="34" charset="0"/>
              </a:rPr>
              <a:t>systém je třeba chápat jako jeden celek a také jej jako celek realizací všech jeho částí dodržovat! </a:t>
            </a:r>
          </a:p>
        </p:txBody>
      </p:sp>
    </p:spTree>
    <p:extLst>
      <p:ext uri="{BB962C8B-B14F-4D97-AF65-F5344CB8AC3E}">
        <p14:creationId xmlns:p14="http://schemas.microsoft.com/office/powerpoint/2010/main" val="2652438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0"/>
            <a:ext cx="5849938" cy="68580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6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0">
            <a:gsLst>
              <a:gs pos="0">
                <a:srgbClr val="2F005E"/>
              </a:gs>
              <a:gs pos="50000">
                <a:srgbClr val="6600CC"/>
              </a:gs>
              <a:gs pos="100000">
                <a:srgbClr val="2F005E"/>
              </a:gs>
            </a:gsLst>
            <a:lin ang="5400000" scaled="1"/>
          </a:gradFill>
          <a:ln w="57150" cap="flat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457200" indent="-457200" algn="ctr" eaLnBrk="1" hangingPunct="1">
              <a:buFontTx/>
              <a:buNone/>
            </a:pPr>
            <a:r>
              <a:rPr lang="cs-CZ" altLang="cs-CZ" sz="2400" b="1" u="sng" smtClean="0">
                <a:solidFill>
                  <a:srgbClr val="FFFF00"/>
                </a:solidFill>
              </a:rPr>
              <a:t>Bariérová  ošetřovatelská péče o pacienty s polyrezistentními kmeny:</a:t>
            </a:r>
            <a:endParaRPr lang="cs-CZ" altLang="cs-CZ" sz="2000" b="1" u="sng" smtClean="0">
              <a:solidFill>
                <a:srgbClr val="FFCC00"/>
              </a:solidFill>
            </a:endParaRPr>
          </a:p>
          <a:p>
            <a:pPr marL="457200" indent="-457200" algn="ctr" eaLnBrk="1" hangingPunct="1">
              <a:buFontTx/>
              <a:buNone/>
            </a:pPr>
            <a:endParaRPr lang="cs-CZ" altLang="cs-CZ" sz="2000" b="1" u="sng" smtClean="0">
              <a:solidFill>
                <a:srgbClr val="FFCC00"/>
              </a:solidFill>
            </a:endParaRPr>
          </a:p>
          <a:p>
            <a:pPr marL="457200" indent="-457200" algn="ctr" eaLnBrk="1" hangingPunct="1">
              <a:buFontTx/>
              <a:buNone/>
            </a:pPr>
            <a:r>
              <a:rPr lang="cs-CZ" altLang="cs-CZ" sz="1600" b="1" i="1" smtClean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24579" name="Text Box 10"/>
          <p:cNvSpPr txBox="1">
            <a:spLocks noChangeArrowheads="1"/>
          </p:cNvSpPr>
          <p:nvPr/>
        </p:nvSpPr>
        <p:spPr bwMode="auto">
          <a:xfrm>
            <a:off x="2438400" y="2971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F005E"/>
                    </a:gs>
                    <a:gs pos="50000">
                      <a:srgbClr val="6600CC"/>
                    </a:gs>
                    <a:gs pos="100000">
                      <a:srgbClr val="2F005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kumimoji="1" lang="cs-CZ" altLang="cs-CZ" sz="2400">
              <a:latin typeface="Times New Roman" pitchFamily="18" charset="0"/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323850" y="2708275"/>
            <a:ext cx="8496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F005E"/>
                    </a:gs>
                    <a:gs pos="50000">
                      <a:srgbClr val="6600CC"/>
                    </a:gs>
                    <a:gs pos="100000">
                      <a:srgbClr val="2F005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71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471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323850" y="1052513"/>
            <a:ext cx="8424863" cy="5545137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latin typeface="Arial Narrow" pitchFamily="34" charset="0"/>
              </a:rPr>
              <a:t>Izolace pacienta</a:t>
            </a:r>
            <a:r>
              <a:rPr lang="cs-CZ" altLang="cs-CZ" sz="2000">
                <a:latin typeface="Arial Narrow" pitchFamily="34" charset="0"/>
              </a:rPr>
              <a:t> - samost. pokoj, přednostně klimatizovaný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latin typeface="Arial Narrow" pitchFamily="34" charset="0"/>
              </a:rPr>
              <a:t>Označení pokoje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b="1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u="sng">
                <a:latin typeface="Arial Narrow" pitchFamily="34" charset="0"/>
              </a:rPr>
              <a:t>Před vstupem do pokoje   „hygienický filtr“: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>
                <a:latin typeface="Arial Narrow" pitchFamily="34" charset="0"/>
              </a:rPr>
              <a:t>Vyčlenění </a:t>
            </a:r>
            <a:r>
              <a:rPr lang="cs-CZ" altLang="cs-CZ" sz="2000" b="1">
                <a:latin typeface="Arial Narrow" pitchFamily="34" charset="0"/>
              </a:rPr>
              <a:t>ošetřujícího personálu</a:t>
            </a:r>
            <a:r>
              <a:rPr lang="cs-CZ" altLang="cs-CZ" sz="2000">
                <a:latin typeface="Arial Narrow" pitchFamily="34" charset="0"/>
              </a:rPr>
              <a:t> (min. počet)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>
                <a:latin typeface="Arial Narrow" pitchFamily="34" charset="0"/>
              </a:rPr>
              <a:t>Informovat dispečerku a </a:t>
            </a:r>
            <a:r>
              <a:rPr lang="cs-CZ" altLang="cs-CZ" sz="2000" b="1">
                <a:latin typeface="Arial Narrow" pitchFamily="34" charset="0"/>
              </a:rPr>
              <a:t>pracovnici Olman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>
                <a:latin typeface="Arial Narrow" pitchFamily="34" charset="0"/>
              </a:rPr>
              <a:t>Informovat a poučit </a:t>
            </a:r>
            <a:r>
              <a:rPr lang="cs-CZ" altLang="cs-CZ" sz="2000" b="1">
                <a:latin typeface="Arial Narrow" pitchFamily="34" charset="0"/>
              </a:rPr>
              <a:t>návštěvy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>
                <a:latin typeface="Arial Narrow" pitchFamily="34" charset="0"/>
              </a:rPr>
              <a:t>      </a:t>
            </a:r>
            <a:r>
              <a:rPr lang="cs-CZ" altLang="cs-CZ" sz="2400" b="1" u="sng">
                <a:latin typeface="Arial Narrow" pitchFamily="34" charset="0"/>
              </a:rPr>
              <a:t>Vždy dezinfekce rukou !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u="sng">
                <a:latin typeface="Arial Narrow" pitchFamily="34" charset="0"/>
              </a:rPr>
              <a:t>NLZP + lékaři</a:t>
            </a:r>
            <a:r>
              <a:rPr lang="cs-CZ" altLang="cs-CZ" sz="2000">
                <a:latin typeface="Arial Narrow" pitchFamily="34" charset="0"/>
              </a:rPr>
              <a:t> při předpokládané práci s pacientem: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>
                <a:latin typeface="Arial Narrow" pitchFamily="34" charset="0"/>
              </a:rPr>
              <a:t>            OOPP – 1.plášť, 2.krytí vlasů, 3.ústenka, 4.rukavice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u="sng">
                <a:latin typeface="Arial Narrow" pitchFamily="34" charset="0"/>
              </a:rPr>
              <a:t>Návštěvy: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>
                <a:latin typeface="Arial Narrow" pitchFamily="34" charset="0"/>
              </a:rPr>
              <a:t>             návleky, plášť. Nevnášet osobní věci dovnitř !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>
                <a:latin typeface="Arial Narrow" pitchFamily="34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cs-CZ" altLang="cs-CZ" sz="2000"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000"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>
                <a:latin typeface="Arial Black" pitchFamily="34" charset="0"/>
              </a:rPr>
              <a:t>                          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 autoUpdateAnimBg="0"/>
      <p:bldP spid="471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0">
            <a:gsLst>
              <a:gs pos="0">
                <a:srgbClr val="2F005E"/>
              </a:gs>
              <a:gs pos="50000">
                <a:srgbClr val="6600CC"/>
              </a:gs>
              <a:gs pos="100000">
                <a:srgbClr val="2F005E"/>
              </a:gs>
            </a:gsLst>
            <a:lin ang="5400000" scaled="1"/>
          </a:gradFill>
          <a:ln w="57150" cap="flat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457200" indent="-457200" algn="ctr" eaLnBrk="1" hangingPunct="1">
              <a:buFontTx/>
              <a:buNone/>
            </a:pPr>
            <a:r>
              <a:rPr lang="cs-CZ" altLang="cs-CZ" sz="2400" b="1" u="sng" smtClean="0">
                <a:solidFill>
                  <a:srgbClr val="FFFF00"/>
                </a:solidFill>
              </a:rPr>
              <a:t>Bariérová  ošetřovatelská péče o pacienty s polyrezistentními kmeny:</a:t>
            </a:r>
            <a:endParaRPr lang="cs-CZ" altLang="cs-CZ" sz="2000" b="1" u="sng" smtClean="0">
              <a:solidFill>
                <a:srgbClr val="FFCC00"/>
              </a:solidFill>
            </a:endParaRPr>
          </a:p>
          <a:p>
            <a:pPr marL="457200" indent="-457200" algn="ctr" eaLnBrk="1" hangingPunct="1">
              <a:buFontTx/>
              <a:buNone/>
            </a:pPr>
            <a:endParaRPr lang="cs-CZ" altLang="cs-CZ" sz="2000" b="1" u="sng" smtClean="0">
              <a:solidFill>
                <a:srgbClr val="FFCC00"/>
              </a:solidFill>
            </a:endParaRPr>
          </a:p>
          <a:p>
            <a:pPr marL="457200" indent="-457200" algn="ctr" eaLnBrk="1" hangingPunct="1">
              <a:buFontTx/>
              <a:buNone/>
            </a:pPr>
            <a:r>
              <a:rPr lang="cs-CZ" altLang="cs-CZ" sz="1600" b="1" i="1" smtClean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25603" name="Text Box 10"/>
          <p:cNvSpPr txBox="1">
            <a:spLocks noChangeArrowheads="1"/>
          </p:cNvSpPr>
          <p:nvPr/>
        </p:nvSpPr>
        <p:spPr bwMode="auto">
          <a:xfrm>
            <a:off x="2438400" y="2971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F005E"/>
                    </a:gs>
                    <a:gs pos="50000">
                      <a:srgbClr val="6600CC"/>
                    </a:gs>
                    <a:gs pos="100000">
                      <a:srgbClr val="2F005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kumimoji="1" lang="cs-CZ" altLang="cs-CZ" sz="2400">
              <a:latin typeface="Times New Roman" pitchFamily="18" charset="0"/>
            </a:endParaRP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23850" y="2708275"/>
            <a:ext cx="8496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F005E"/>
                    </a:gs>
                    <a:gs pos="50000">
                      <a:srgbClr val="6600CC"/>
                    </a:gs>
                    <a:gs pos="100000">
                      <a:srgbClr val="2F005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916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4916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395288" y="908050"/>
            <a:ext cx="8353425" cy="56896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u="sng">
                <a:latin typeface="Arial Narrow" pitchFamily="34" charset="0"/>
              </a:rPr>
              <a:t>Čistá strana- směrem k užití u pacienta: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>
                <a:latin typeface="Arial Narrow" pitchFamily="34" charset="0"/>
              </a:rPr>
              <a:t>Pomůcky přednostně jednorázové - jinak individualizovat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>
                <a:latin typeface="Arial Narrow" pitchFamily="34" charset="0"/>
              </a:rPr>
              <a:t>Prádlo, léky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>
                <a:latin typeface="Arial Narrow" pitchFamily="34" charset="0"/>
              </a:rPr>
              <a:t>Vše k použití zůstává na pokoji po celou dobu pobytu pacienta !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>
                <a:latin typeface="Arial Narrow" pitchFamily="34" charset="0"/>
              </a:rPr>
              <a:t>Doplňovat zásoby po spotřebování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>
                <a:latin typeface="Arial Narrow" pitchFamily="34" charset="0"/>
              </a:rPr>
              <a:t>Dokumentace a psací potřeby na pokoji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>
                <a:latin typeface="Arial Narrow" pitchFamily="34" charset="0"/>
              </a:rPr>
              <a:t>Jídlo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>
                <a:latin typeface="Arial Narrow" pitchFamily="34" charset="0"/>
              </a:rPr>
              <a:t>…..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>
                <a:latin typeface="Arial Narrow" pitchFamily="34" charset="0"/>
              </a:rPr>
              <a:t>……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00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000"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>
                <a:latin typeface="Arial Black" pitchFamily="34" charset="0"/>
              </a:rPr>
              <a:t>                          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7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utoUpdateAnimBg="0"/>
      <p:bldP spid="4916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0">
            <a:gsLst>
              <a:gs pos="0">
                <a:srgbClr val="2F005E"/>
              </a:gs>
              <a:gs pos="50000">
                <a:srgbClr val="6600CC"/>
              </a:gs>
              <a:gs pos="100000">
                <a:srgbClr val="2F005E"/>
              </a:gs>
            </a:gsLst>
            <a:lin ang="5400000" scaled="1"/>
          </a:gradFill>
          <a:ln w="57150" cap="flat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457200" indent="-457200" algn="ctr" eaLnBrk="1" hangingPunct="1">
              <a:buFontTx/>
              <a:buNone/>
            </a:pPr>
            <a:r>
              <a:rPr lang="cs-CZ" altLang="cs-CZ" sz="2400" b="1" u="sng" smtClean="0">
                <a:solidFill>
                  <a:srgbClr val="FFFF00"/>
                </a:solidFill>
              </a:rPr>
              <a:t>Bariérová  ošetřovatelská péče o pacienty s polyrezistentními kmeny:</a:t>
            </a:r>
            <a:endParaRPr lang="cs-CZ" altLang="cs-CZ" sz="2000" b="1" u="sng" smtClean="0">
              <a:solidFill>
                <a:srgbClr val="FFCC00"/>
              </a:solidFill>
            </a:endParaRPr>
          </a:p>
          <a:p>
            <a:pPr marL="457200" indent="-457200" algn="ctr" eaLnBrk="1" hangingPunct="1">
              <a:buFontTx/>
              <a:buNone/>
            </a:pPr>
            <a:endParaRPr lang="cs-CZ" altLang="cs-CZ" sz="2000" b="1" u="sng" smtClean="0">
              <a:solidFill>
                <a:srgbClr val="FFCC00"/>
              </a:solidFill>
            </a:endParaRPr>
          </a:p>
          <a:p>
            <a:pPr marL="457200" indent="-457200" algn="ctr" eaLnBrk="1" hangingPunct="1">
              <a:buFontTx/>
              <a:buNone/>
            </a:pPr>
            <a:r>
              <a:rPr lang="cs-CZ" altLang="cs-CZ" sz="1600" b="1" i="1" smtClean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26627" name="Text Box 10"/>
          <p:cNvSpPr txBox="1">
            <a:spLocks noChangeArrowheads="1"/>
          </p:cNvSpPr>
          <p:nvPr/>
        </p:nvSpPr>
        <p:spPr bwMode="auto">
          <a:xfrm>
            <a:off x="2438400" y="2971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F005E"/>
                    </a:gs>
                    <a:gs pos="50000">
                      <a:srgbClr val="6600CC"/>
                    </a:gs>
                    <a:gs pos="100000">
                      <a:srgbClr val="2F005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kumimoji="1" lang="cs-CZ" altLang="cs-CZ" sz="2400">
              <a:latin typeface="Times New Roman" pitchFamily="18" charset="0"/>
            </a:endParaRP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323850" y="2708275"/>
            <a:ext cx="8496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F005E"/>
                    </a:gs>
                    <a:gs pos="50000">
                      <a:srgbClr val="6600CC"/>
                    </a:gs>
                    <a:gs pos="100000">
                      <a:srgbClr val="2F005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32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532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395288" y="981075"/>
            <a:ext cx="8353425" cy="56165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u="sng">
                <a:latin typeface="Arial Narrow" pitchFamily="34" charset="0"/>
              </a:rPr>
              <a:t>Nečistá strana- po použití směrem od pacienta: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>
                <a:latin typeface="Arial Narrow" pitchFamily="34" charset="0"/>
              </a:rPr>
              <a:t>Separace odpadů (komunální, infekční, ostré), denně odstraňovat 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>
                <a:latin typeface="Arial Narrow" pitchFamily="34" charset="0"/>
              </a:rPr>
              <a:t>Prádlo – netřídit, nepočítat, neoznačovat jako infekční.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>
                <a:latin typeface="Arial Narrow" pitchFamily="34" charset="0"/>
              </a:rPr>
              <a:t>      Odstranit v uzavřeném igelitovém pytli včetně použitých OOPP a odložených přímo na pokoji.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>
                <a:latin typeface="Arial Narrow" pitchFamily="34" charset="0"/>
              </a:rPr>
              <a:t>Úklid a) povrchy – vyčleněné nádoby a textilie, běžné dezinfekční prostředky a frekvence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>
                <a:latin typeface="Arial Narrow" pitchFamily="34" charset="0"/>
              </a:rPr>
              <a:t>               b) Olman - pokoj jako poslední v pořadí. Použitý mop odložit do PE pytle a vylít použitý dezinf. Roztok.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>
                <a:latin typeface="Arial Narrow" pitchFamily="34" charset="0"/>
              </a:rPr>
              <a:t>Jídlo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>
                <a:latin typeface="Arial Narrow" pitchFamily="34" charset="0"/>
              </a:rPr>
              <a:t>…..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>
                <a:latin typeface="Arial Narrow" pitchFamily="34" charset="0"/>
              </a:rPr>
              <a:t>……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00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000"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>
                <a:latin typeface="Arial Black" pitchFamily="34" charset="0"/>
              </a:rPr>
              <a:t>                          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97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9" grpId="0" autoUpdateAnimBg="0"/>
      <p:bldP spid="5326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0">
            <a:gsLst>
              <a:gs pos="0">
                <a:srgbClr val="2F005E"/>
              </a:gs>
              <a:gs pos="50000">
                <a:srgbClr val="6600CC"/>
              </a:gs>
              <a:gs pos="100000">
                <a:srgbClr val="2F005E"/>
              </a:gs>
            </a:gsLst>
            <a:lin ang="5400000" scaled="1"/>
          </a:gradFill>
          <a:ln w="57150" cap="flat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457200" indent="-457200" algn="ctr" eaLnBrk="1" hangingPunct="1">
              <a:buFontTx/>
              <a:buNone/>
            </a:pPr>
            <a:r>
              <a:rPr lang="cs-CZ" altLang="cs-CZ" sz="2400" b="1" u="sng" smtClean="0">
                <a:solidFill>
                  <a:srgbClr val="FFFF00"/>
                </a:solidFill>
              </a:rPr>
              <a:t>Bariérová  ošetřovatelská péče o pacienty s polyrezistentními kmeny:</a:t>
            </a:r>
            <a:endParaRPr lang="cs-CZ" altLang="cs-CZ" sz="2000" b="1" u="sng" smtClean="0">
              <a:solidFill>
                <a:srgbClr val="FFCC00"/>
              </a:solidFill>
            </a:endParaRPr>
          </a:p>
          <a:p>
            <a:pPr marL="457200" indent="-457200" algn="ctr" eaLnBrk="1" hangingPunct="1">
              <a:buFontTx/>
              <a:buNone/>
            </a:pPr>
            <a:endParaRPr lang="cs-CZ" altLang="cs-CZ" sz="2000" b="1" u="sng" smtClean="0">
              <a:solidFill>
                <a:srgbClr val="FFCC00"/>
              </a:solidFill>
            </a:endParaRPr>
          </a:p>
          <a:p>
            <a:pPr marL="457200" indent="-457200" algn="ctr" eaLnBrk="1" hangingPunct="1">
              <a:buFontTx/>
              <a:buNone/>
            </a:pPr>
            <a:r>
              <a:rPr lang="cs-CZ" altLang="cs-CZ" sz="1600" b="1" i="1" smtClean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438400" y="2971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F005E"/>
                    </a:gs>
                    <a:gs pos="50000">
                      <a:srgbClr val="6600CC"/>
                    </a:gs>
                    <a:gs pos="100000">
                      <a:srgbClr val="2F005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kumimoji="1" lang="cs-CZ" altLang="cs-CZ" sz="2400">
              <a:latin typeface="Times New Roman" pitchFamily="18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23850" y="2708275"/>
            <a:ext cx="8496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F005E"/>
                    </a:gs>
                    <a:gs pos="50000">
                      <a:srgbClr val="6600CC"/>
                    </a:gs>
                    <a:gs pos="100000">
                      <a:srgbClr val="2F005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53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553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95288" y="981075"/>
            <a:ext cx="8353425" cy="56165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 u="sng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b="1" u="sng">
                <a:latin typeface="Arial Narrow" pitchFamily="34" charset="0"/>
              </a:rPr>
              <a:t>Při  odnášení pomůcek, přístrojů, dokumentace apod. vždy provést povrchovou dezinfekci.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b="1">
                <a:latin typeface="Arial Narrow" pitchFamily="34" charset="0"/>
              </a:rPr>
              <a:t>Při kontaminaci prostor, ploch nebo předmětů biologickým materiálem (krev, zvratky, stolice apod.) </a:t>
            </a:r>
            <a:r>
              <a:rPr lang="cs-CZ" altLang="cs-CZ" sz="2000">
                <a:latin typeface="Arial Narrow" pitchFamily="34" charset="0"/>
              </a:rPr>
              <a:t>provede SZP </a:t>
            </a:r>
            <a:r>
              <a:rPr lang="cs-CZ" altLang="cs-CZ" sz="2000" i="1">
                <a:latin typeface="Arial Narrow" pitchFamily="34" charset="0"/>
              </a:rPr>
              <a:t>nebo</a:t>
            </a:r>
            <a:r>
              <a:rPr lang="cs-CZ" altLang="cs-CZ" sz="2000">
                <a:latin typeface="Arial Narrow" pitchFamily="34" charset="0"/>
              </a:rPr>
              <a:t> PZP okamžitou dekontaminaci potřísněného místa překrytím mulem nebo papírovou vatou namočenou v dezinfekčním roztoku s virucidním účinkem </a:t>
            </a:r>
            <a:r>
              <a:rPr lang="cs-CZ" altLang="cs-CZ" sz="2000" i="1">
                <a:latin typeface="Arial Narrow" pitchFamily="34" charset="0"/>
              </a:rPr>
              <a:t>nebo zasypáním absorpčními granulemi.</a:t>
            </a:r>
            <a:r>
              <a:rPr lang="cs-CZ" altLang="cs-CZ" sz="2000">
                <a:latin typeface="Arial Narrow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>
                <a:latin typeface="Arial Narrow" pitchFamily="34" charset="0"/>
              </a:rPr>
              <a:t>Po uplynutí výrobcem stanovené expoziční doby provede SZP, PZP očistu buničitou vatou.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>
                <a:latin typeface="Arial Narrow" pitchFamily="34" charset="0"/>
              </a:rPr>
              <a:t>Dokončení a konečný úklid zajistí pracovnice úklidové firmy.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b="1" u="sng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b="1" u="sng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>
                <a:latin typeface="Arial Narrow" pitchFamily="34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00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000"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>
                <a:latin typeface="Arial Black" pitchFamily="34" charset="0"/>
              </a:rPr>
              <a:t>                          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6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utoUpdateAnimBg="0"/>
      <p:bldP spid="5530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0">
            <a:gsLst>
              <a:gs pos="0">
                <a:srgbClr val="2F005E"/>
              </a:gs>
              <a:gs pos="50000">
                <a:srgbClr val="6600CC"/>
              </a:gs>
              <a:gs pos="100000">
                <a:srgbClr val="2F005E"/>
              </a:gs>
            </a:gsLst>
            <a:lin ang="5400000" scaled="1"/>
          </a:gradFill>
          <a:ln w="57150" cap="flat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457200" indent="-457200" algn="ctr" eaLnBrk="1" hangingPunct="1">
              <a:buFontTx/>
              <a:buNone/>
            </a:pPr>
            <a:r>
              <a:rPr lang="cs-CZ" altLang="cs-CZ" sz="2400" b="1" u="sng" smtClean="0">
                <a:solidFill>
                  <a:srgbClr val="FFFF00"/>
                </a:solidFill>
              </a:rPr>
              <a:t>Bariérová  ošetřovatelská péče o pacienty s polyrezistentními kmeny:</a:t>
            </a:r>
            <a:endParaRPr lang="cs-CZ" altLang="cs-CZ" sz="2000" b="1" u="sng" smtClean="0">
              <a:solidFill>
                <a:srgbClr val="FFCC00"/>
              </a:solidFill>
            </a:endParaRPr>
          </a:p>
          <a:p>
            <a:pPr marL="457200" indent="-457200" algn="ctr" eaLnBrk="1" hangingPunct="1">
              <a:buFontTx/>
              <a:buNone/>
            </a:pPr>
            <a:endParaRPr lang="cs-CZ" altLang="cs-CZ" sz="2000" b="1" u="sng" smtClean="0">
              <a:solidFill>
                <a:srgbClr val="FFCC00"/>
              </a:solidFill>
            </a:endParaRPr>
          </a:p>
          <a:p>
            <a:pPr marL="457200" indent="-457200" algn="ctr" eaLnBrk="1" hangingPunct="1">
              <a:buFontTx/>
              <a:buNone/>
            </a:pPr>
            <a:r>
              <a:rPr lang="cs-CZ" altLang="cs-CZ" sz="1600" b="1" i="1" smtClean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438400" y="2971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F005E"/>
                    </a:gs>
                    <a:gs pos="50000">
                      <a:srgbClr val="6600CC"/>
                    </a:gs>
                    <a:gs pos="100000">
                      <a:srgbClr val="2F005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kumimoji="1" lang="cs-CZ" altLang="cs-CZ" sz="2400">
              <a:latin typeface="Times New Roman" pitchFamily="18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23850" y="2708275"/>
            <a:ext cx="8496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2F005E"/>
                    </a:gs>
                    <a:gs pos="50000">
                      <a:srgbClr val="6600CC"/>
                    </a:gs>
                    <a:gs pos="100000">
                      <a:srgbClr val="2F005E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73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573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395288" y="981075"/>
            <a:ext cx="8353425" cy="56165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b="1" u="sng">
                <a:latin typeface="Arial Narrow" pitchFamily="34" charset="0"/>
              </a:rPr>
              <a:t>Při  odchodu  z  pokoje   „hygienický filtr“: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b="1" u="sng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b="1" u="sng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>
                <a:latin typeface="Arial Narrow" pitchFamily="34" charset="0"/>
              </a:rPr>
              <a:t>Odložit  OOPP  na pokoji.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>
                <a:latin typeface="Arial Narrow" pitchFamily="34" charset="0"/>
              </a:rPr>
              <a:t>Vyčleněný personál </a:t>
            </a:r>
            <a:r>
              <a:rPr lang="cs-CZ" altLang="cs-CZ" sz="2400">
                <a:latin typeface="Arial Narrow" pitchFamily="34" charset="0"/>
              </a:rPr>
              <a:t>ponechá plášť pověšený na pokoji; ostatní odkládá do infekčního odpadu</a:t>
            </a:r>
            <a:r>
              <a:rPr lang="cs-CZ" altLang="cs-CZ" sz="2400" b="1">
                <a:latin typeface="Arial Narrow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b="1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b="1" u="sng">
                <a:latin typeface="Arial Narrow" pitchFamily="34" charset="0"/>
              </a:rPr>
              <a:t>Vždy dezinfekce rukou 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b="1" u="sng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b="1" u="sng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>
                <a:latin typeface="Arial Narrow" pitchFamily="34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00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2000"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000">
                <a:latin typeface="Arial Black" pitchFamily="34" charset="0"/>
              </a:rPr>
              <a:t>                          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46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utoUpdateAnimBg="0"/>
      <p:bldP spid="573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76672"/>
            <a:ext cx="8208912" cy="59046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sz="2000" dirty="0" smtClean="0">
              <a:latin typeface="Arial Narrow" panose="020B0606020202030204" pitchFamily="34" charset="0"/>
            </a:endParaRPr>
          </a:p>
          <a:p>
            <a:pPr>
              <a:buNone/>
            </a:pPr>
            <a:r>
              <a:rPr lang="cs-CZ" dirty="0" smtClean="0">
                <a:latin typeface="Arial Narrow" panose="020B0606020202030204" pitchFamily="34" charset="0"/>
              </a:rPr>
              <a:t>Nemocniční </a:t>
            </a:r>
            <a:r>
              <a:rPr lang="cs-CZ" dirty="0">
                <a:latin typeface="Arial Narrow" panose="020B0606020202030204" pitchFamily="34" charset="0"/>
              </a:rPr>
              <a:t>mikrobiální </a:t>
            </a:r>
            <a:r>
              <a:rPr lang="cs-CZ" dirty="0" smtClean="0">
                <a:latin typeface="Arial Narrow" panose="020B0606020202030204" pitchFamily="34" charset="0"/>
              </a:rPr>
              <a:t>kmeny kolonizují plochy a předměty v okolí </a:t>
            </a:r>
          </a:p>
          <a:p>
            <a:pPr>
              <a:buNone/>
            </a:pPr>
            <a:r>
              <a:rPr lang="cs-CZ" dirty="0" smtClean="0">
                <a:latin typeface="Arial Narrow" panose="020B0606020202030204" pitchFamily="34" charset="0"/>
              </a:rPr>
              <a:t>pacienta. V prostředí JIP se nachází mnoho příznivých podmínek pro </a:t>
            </a:r>
          </a:p>
          <a:p>
            <a:pPr>
              <a:buNone/>
            </a:pPr>
            <a:r>
              <a:rPr lang="cs-CZ" dirty="0" smtClean="0">
                <a:latin typeface="Arial Narrow" panose="020B0606020202030204" pitchFamily="34" charset="0"/>
              </a:rPr>
              <a:t>realizaci epidemického procesu a při </a:t>
            </a:r>
            <a:r>
              <a:rPr lang="cs-CZ" dirty="0">
                <a:latin typeface="Arial Narrow" panose="020B0606020202030204" pitchFamily="34" charset="0"/>
              </a:rPr>
              <a:t>nedodržení hygienického režimu </a:t>
            </a:r>
            <a:r>
              <a:rPr lang="cs-CZ" dirty="0" smtClean="0">
                <a:latin typeface="Arial Narrow" panose="020B0606020202030204" pitchFamily="34" charset="0"/>
              </a:rPr>
              <a:t>se </a:t>
            </a:r>
          </a:p>
          <a:p>
            <a:pPr>
              <a:buNone/>
            </a:pPr>
            <a:r>
              <a:rPr lang="cs-CZ" dirty="0" smtClean="0">
                <a:latin typeface="Arial Narrow" panose="020B0606020202030204" pitchFamily="34" charset="0"/>
              </a:rPr>
              <a:t>nemocniční patogeny snadno šíří a ohrožují  pacienty, ale i ošetřující </a:t>
            </a:r>
          </a:p>
          <a:p>
            <a:pPr>
              <a:buNone/>
            </a:pPr>
            <a:r>
              <a:rPr lang="cs-CZ" dirty="0" smtClean="0">
                <a:latin typeface="Arial Narrow" panose="020B0606020202030204" pitchFamily="34" charset="0"/>
              </a:rPr>
              <a:t>personál.</a:t>
            </a:r>
          </a:p>
          <a:p>
            <a:pPr>
              <a:buNone/>
            </a:pPr>
            <a:endParaRPr lang="cs-CZ" dirty="0" smtClean="0">
              <a:latin typeface="Arial Narrow" panose="020B0606020202030204" pitchFamily="34" charset="0"/>
            </a:endParaRPr>
          </a:p>
          <a:p>
            <a:pPr>
              <a:buNone/>
            </a:pPr>
            <a:r>
              <a:rPr lang="cs-CZ" b="1" dirty="0" smtClean="0">
                <a:latin typeface="Arial Narrow" panose="020B0606020202030204" pitchFamily="34" charset="0"/>
              </a:rPr>
              <a:t>Epidemiologické  charakteristiky specifické nemocniční mikroflóry</a:t>
            </a:r>
            <a:r>
              <a:rPr lang="cs-CZ" dirty="0" smtClean="0">
                <a:latin typeface="Arial Narrow" panose="020B060602020203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latin typeface="Arial Narrow" panose="020B0606020202030204" pitchFamily="34" charset="0"/>
              </a:rPr>
              <a:t> Vyznačují se schopností přežívat v nepříznivých životních podmínkách </a:t>
            </a:r>
          </a:p>
          <a:p>
            <a:pPr marL="68580" indent="0">
              <a:buNone/>
            </a:pPr>
            <a:r>
              <a:rPr lang="cs-CZ" dirty="0" smtClean="0">
                <a:latin typeface="Arial Narrow" panose="020B0606020202030204" pitchFamily="34" charset="0"/>
              </a:rPr>
              <a:t>jsou odolné při zaschnutí; přežívají v </a:t>
            </a:r>
            <a:r>
              <a:rPr lang="cs-CZ" dirty="0">
                <a:latin typeface="Arial Narrow" panose="020B0606020202030204" pitchFamily="34" charset="0"/>
              </a:rPr>
              <a:t>ovzduší, </a:t>
            </a:r>
            <a:r>
              <a:rPr lang="cs-CZ" dirty="0" smtClean="0">
                <a:latin typeface="Arial Narrow" panose="020B0606020202030204" pitchFamily="34" charset="0"/>
              </a:rPr>
              <a:t>ve vodě na prádle, v odpadech </a:t>
            </a:r>
          </a:p>
          <a:p>
            <a:pPr marL="68580" indent="0">
              <a:buNone/>
            </a:pPr>
            <a:r>
              <a:rPr lang="cs-CZ" dirty="0" smtClean="0">
                <a:latin typeface="Arial Narrow" panose="020B0606020202030204" pitchFamily="34" charset="0"/>
              </a:rPr>
              <a:t>od pacienta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latin typeface="Arial Narrow" panose="020B0606020202030204" pitchFamily="34" charset="0"/>
              </a:rPr>
              <a:t> Opakovanou expozicí se stávají odolné k působení dezinfekčních</a:t>
            </a:r>
          </a:p>
          <a:p>
            <a:pPr marL="68580" indent="0">
              <a:buNone/>
            </a:pPr>
            <a:r>
              <a:rPr lang="cs-CZ" dirty="0" smtClean="0">
                <a:latin typeface="Arial Narrow" panose="020B0606020202030204" pitchFamily="34" charset="0"/>
              </a:rPr>
              <a:t>přípravků. </a:t>
            </a:r>
          </a:p>
          <a:p>
            <a:pPr marL="68580" indent="0">
              <a:buNone/>
            </a:pPr>
            <a:r>
              <a:rPr lang="cs-CZ" dirty="0" smtClean="0">
                <a:latin typeface="Arial Narrow" panose="020B0606020202030204" pitchFamily="34" charset="0"/>
              </a:rPr>
              <a:t>To vše usnadňuje </a:t>
            </a:r>
            <a:r>
              <a:rPr lang="cs-CZ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nepřímý</a:t>
            </a:r>
            <a:r>
              <a:rPr lang="cs-CZ" b="1" u="sng" dirty="0" smtClean="0">
                <a:latin typeface="Arial Narrow" panose="020B0606020202030204" pitchFamily="34" charset="0"/>
              </a:rPr>
              <a:t> přenos</a:t>
            </a:r>
            <a:r>
              <a:rPr lang="cs-CZ" dirty="0" smtClean="0">
                <a:latin typeface="Arial Narrow" panose="020B0606020202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latin typeface="Arial Narrow" panose="020B0606020202030204" pitchFamily="34" charset="0"/>
              </a:rPr>
              <a:t> Stávají se postupně rezistentní k jednomu čí více antibiotikům a komplikuje </a:t>
            </a:r>
          </a:p>
          <a:p>
            <a:pPr marL="68580" indent="0">
              <a:buNone/>
            </a:pPr>
            <a:r>
              <a:rPr lang="cs-CZ" dirty="0" smtClean="0">
                <a:latin typeface="Arial Narrow" panose="020B0606020202030204" pitchFamily="34" charset="0"/>
              </a:rPr>
              <a:t>se </a:t>
            </a:r>
            <a:r>
              <a:rPr lang="cs-CZ" dirty="0" err="1" smtClean="0">
                <a:latin typeface="Arial Narrow" panose="020B0606020202030204" pitchFamily="34" charset="0"/>
              </a:rPr>
              <a:t>debacilizace</a:t>
            </a:r>
            <a:r>
              <a:rPr lang="cs-CZ" dirty="0" smtClean="0">
                <a:latin typeface="Arial Narrow" panose="020B0606020202030204" pitchFamily="34" charset="0"/>
              </a:rPr>
              <a:t> zdrojů nákazy.</a:t>
            </a:r>
          </a:p>
          <a:p>
            <a:pPr marL="68580" indent="0">
              <a:buNone/>
            </a:pPr>
            <a:endParaRPr lang="cs-CZ" sz="1800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cs-CZ" sz="1800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cs-CZ" sz="18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5" y="333375"/>
            <a:ext cx="8208912" cy="2447553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400" u="sng" dirty="0" smtClean="0">
                <a:latin typeface="Arial Narrow" panose="020B0606020202030204" pitchFamily="34" charset="0"/>
              </a:rPr>
              <a:t/>
            </a:r>
            <a:br>
              <a:rPr lang="cs-CZ" altLang="cs-CZ" sz="2400" u="sng" dirty="0" smtClean="0">
                <a:latin typeface="Arial Narrow" panose="020B0606020202030204" pitchFamily="34" charset="0"/>
              </a:rPr>
            </a:br>
            <a:r>
              <a:rPr lang="cs-CZ" altLang="cs-CZ" sz="2400" u="sng" dirty="0" smtClean="0">
                <a:latin typeface="Arial Narrow" panose="020B0606020202030204" pitchFamily="34" charset="0"/>
              </a:rPr>
              <a:t/>
            </a:r>
            <a:br>
              <a:rPr lang="cs-CZ" altLang="cs-CZ" sz="2400" u="sng" dirty="0" smtClean="0">
                <a:latin typeface="Arial Narrow" panose="020B0606020202030204" pitchFamily="34" charset="0"/>
              </a:rPr>
            </a:br>
            <a:r>
              <a:rPr lang="cs-CZ" altLang="cs-CZ" sz="2400" u="sng" dirty="0" smtClean="0">
                <a:latin typeface="Arial Narrow" panose="020B0606020202030204" pitchFamily="34" charset="0"/>
              </a:rPr>
              <a:t/>
            </a:r>
            <a:br>
              <a:rPr lang="cs-CZ" altLang="cs-CZ" sz="2400" u="sng" dirty="0" smtClean="0">
                <a:latin typeface="Arial Narrow" panose="020B0606020202030204" pitchFamily="34" charset="0"/>
              </a:rPr>
            </a:br>
            <a:r>
              <a:rPr lang="cs-CZ" altLang="cs-CZ" sz="2400" b="1" u="sng" dirty="0" smtClean="0">
                <a:latin typeface="Arial Narrow" panose="020B0606020202030204" pitchFamily="34" charset="0"/>
              </a:rPr>
              <a:t>STERILIZACE</a:t>
            </a:r>
            <a:r>
              <a:rPr lang="cs-CZ" altLang="cs-CZ" sz="2400" b="1" dirty="0" smtClean="0">
                <a:latin typeface="Arial Narrow" panose="020B0606020202030204" pitchFamily="34" charset="0"/>
              </a:rPr>
              <a:t> </a:t>
            </a:r>
            <a:r>
              <a:rPr lang="cs-CZ" altLang="cs-CZ" sz="2400" dirty="0" smtClean="0">
                <a:latin typeface="Arial Narrow" panose="020B0606020202030204" pitchFamily="34" charset="0"/>
              </a:rPr>
              <a:t/>
            </a:r>
            <a:br>
              <a:rPr lang="cs-CZ" altLang="cs-CZ" sz="2400" dirty="0" smtClean="0">
                <a:latin typeface="Arial Narrow" panose="020B0606020202030204" pitchFamily="34" charset="0"/>
              </a:rPr>
            </a:br>
            <a:r>
              <a:rPr lang="cs-CZ" altLang="cs-CZ" sz="2400" dirty="0" smtClean="0">
                <a:latin typeface="Arial Narrow" panose="020B0606020202030204" pitchFamily="34" charset="0"/>
              </a:rPr>
              <a:t/>
            </a:r>
            <a:br>
              <a:rPr lang="cs-CZ" altLang="cs-CZ" sz="2400" dirty="0" smtClean="0">
                <a:latin typeface="Arial Narrow" panose="020B0606020202030204" pitchFamily="34" charset="0"/>
              </a:rPr>
            </a:br>
            <a:r>
              <a:rPr lang="cs-CZ" altLang="cs-CZ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je proces, který vede k usmrcování všech mikroorganizmů schopných rozmnožování včetně </a:t>
            </a:r>
            <a:r>
              <a:rPr lang="cs-CZ" altLang="cs-CZ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spór</a:t>
            </a:r>
            <a:r>
              <a:rPr lang="cs-CZ" altLang="cs-CZ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k nezvratné inaktivaci virů a usmrcení zdravotně nebezpečných červů a jejich vajíček.</a:t>
            </a:r>
            <a:br>
              <a:rPr lang="cs-CZ" altLang="cs-CZ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cs-CZ" altLang="cs-CZ" sz="2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36838"/>
            <a:ext cx="7924800" cy="3162300"/>
          </a:xfrm>
        </p:spPr>
        <p:txBody>
          <a:bodyPr>
            <a:noAutofit/>
          </a:bodyPr>
          <a:lstStyle/>
          <a:p>
            <a:pPr marL="96838" indent="0" eaLnBrk="1" hangingPunct="1">
              <a:buNone/>
            </a:pPr>
            <a:r>
              <a:rPr lang="cs-CZ" altLang="cs-CZ" u="sng" dirty="0" smtClean="0">
                <a:latin typeface="Arial Narrow" panose="020B0606020202030204" pitchFamily="34" charset="0"/>
              </a:rPr>
              <a:t>Nedílnou součástí sterilizace jsou:</a:t>
            </a:r>
          </a:p>
          <a:p>
            <a:pPr marL="96838" indent="0" eaLnBrk="1" hangingPunct="1">
              <a:buClr>
                <a:schemeClr val="tx1"/>
              </a:buClr>
              <a:buFont typeface="Wingdings" pitchFamily="2" charset="2"/>
              <a:buChar char="q"/>
            </a:pPr>
            <a:r>
              <a:rPr lang="cs-CZ" altLang="cs-CZ" dirty="0" smtClean="0">
                <a:latin typeface="Arial Narrow" panose="020B0606020202030204" pitchFamily="34" charset="0"/>
              </a:rPr>
              <a:t>  </a:t>
            </a:r>
            <a:r>
              <a:rPr lang="cs-CZ" altLang="cs-CZ" dirty="0" err="1" smtClean="0">
                <a:latin typeface="Arial Narrow" panose="020B0606020202030204" pitchFamily="34" charset="0"/>
              </a:rPr>
              <a:t>předsterilizační</a:t>
            </a:r>
            <a:r>
              <a:rPr lang="cs-CZ" altLang="cs-CZ" dirty="0" smtClean="0">
                <a:latin typeface="Arial Narrow" panose="020B0606020202030204" pitchFamily="34" charset="0"/>
              </a:rPr>
              <a:t> příprava předmětů,</a:t>
            </a:r>
          </a:p>
          <a:p>
            <a:pPr marL="96838" indent="0" eaLnBrk="1" hangingPunct="1">
              <a:buClr>
                <a:schemeClr val="tx1"/>
              </a:buClr>
              <a:buFont typeface="Wingdings" pitchFamily="2" charset="2"/>
              <a:buChar char="q"/>
            </a:pPr>
            <a:r>
              <a:rPr lang="cs-CZ" altLang="cs-CZ" dirty="0" smtClean="0">
                <a:latin typeface="Arial Narrow" panose="020B0606020202030204" pitchFamily="34" charset="0"/>
              </a:rPr>
              <a:t>  kontrola sterilizačního procesu a sterilizovaného materiálu, </a:t>
            </a:r>
          </a:p>
          <a:p>
            <a:pPr marL="96838" indent="0" eaLnBrk="1" hangingPunct="1">
              <a:buClr>
                <a:schemeClr val="tx1"/>
              </a:buClr>
              <a:buFont typeface="Wingdings" pitchFamily="2" charset="2"/>
              <a:buChar char="q"/>
            </a:pPr>
            <a:r>
              <a:rPr lang="cs-CZ" altLang="cs-CZ" dirty="0" smtClean="0">
                <a:latin typeface="Arial Narrow" panose="020B0606020202030204" pitchFamily="34" charset="0"/>
              </a:rPr>
              <a:t>  monitorování a záznam nastavených parametrů ukazovacími a registračními přístroji zabudovanými ve sterilizátoru a</a:t>
            </a:r>
          </a:p>
          <a:p>
            <a:pPr marL="96838" indent="0" eaLnBrk="1" hangingPunct="1">
              <a:buClr>
                <a:schemeClr val="tx1"/>
              </a:buClr>
              <a:buFont typeface="Wingdings" pitchFamily="2" charset="2"/>
              <a:buChar char="q"/>
            </a:pPr>
            <a:r>
              <a:rPr lang="cs-CZ" altLang="cs-CZ" dirty="0" smtClean="0">
                <a:latin typeface="Arial Narrow" panose="020B0606020202030204" pitchFamily="34" charset="0"/>
              </a:rPr>
              <a:t>  kontrola účinnosti sterilizace nebiologickými a biologickými indikátory.</a:t>
            </a:r>
          </a:p>
          <a:p>
            <a:pPr marL="96838" indent="0" eaLnBrk="1" hangingPunct="1">
              <a:buClr>
                <a:schemeClr val="tx1"/>
              </a:buClr>
              <a:buFont typeface="Wingdings" pitchFamily="2" charset="2"/>
              <a:buChar char="q"/>
            </a:pPr>
            <a:r>
              <a:rPr lang="cs-CZ" altLang="cs-CZ" dirty="0" smtClean="0">
                <a:latin typeface="Arial Narrow" panose="020B0606020202030204" pitchFamily="34" charset="0"/>
              </a:rPr>
              <a:t>Každý sterilizační cyklus se dokumentuje</a:t>
            </a:r>
            <a:r>
              <a:rPr lang="cs-CZ" altLang="cs-CZ" u="sng" dirty="0" smtClean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28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80400" cy="935038"/>
          </a:xfrm>
        </p:spPr>
        <p:txBody>
          <a:bodyPr/>
          <a:lstStyle/>
          <a:p>
            <a:pPr eaLnBrk="1" hangingPunct="1"/>
            <a:r>
              <a:rPr lang="cs-CZ" altLang="cs-CZ" u="sng" dirty="0" smtClean="0">
                <a:latin typeface="Arial Narrow" panose="020B0606020202030204" pitchFamily="34" charset="0"/>
              </a:rPr>
              <a:t>Způsoby  sterilizace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496176" cy="4968552"/>
          </a:xfrm>
        </p:spPr>
        <p:txBody>
          <a:bodyPr>
            <a:noAutofit/>
          </a:bodyPr>
          <a:lstStyle/>
          <a:p>
            <a:pPr marL="477838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 smtClean="0">
                <a:latin typeface="Arial Narrow" panose="020B0606020202030204" pitchFamily="34" charset="0"/>
              </a:rPr>
              <a:t>    </a:t>
            </a:r>
            <a:r>
              <a:rPr lang="cs-CZ" altLang="cs-CZ" b="1" u="sng" dirty="0" smtClean="0">
                <a:latin typeface="Arial Narrow" panose="020B0606020202030204" pitchFamily="34" charset="0"/>
              </a:rPr>
              <a:t>A.   Fyzikální sterilizace</a:t>
            </a:r>
          </a:p>
          <a:p>
            <a:pPr marL="477838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 smtClean="0">
                <a:latin typeface="Arial Narrow" panose="020B0606020202030204" pitchFamily="34" charset="0"/>
              </a:rPr>
              <a:t>    </a:t>
            </a:r>
            <a:r>
              <a:rPr lang="cs-CZ" altLang="cs-CZ" b="1" u="sng" dirty="0" smtClean="0">
                <a:latin typeface="Arial Narrow" panose="020B0606020202030204" pitchFamily="34" charset="0"/>
              </a:rPr>
              <a:t>A.1. Sterilizace vlhkým teplem (sytou vodní párou) v parních přístrojích</a:t>
            </a:r>
            <a:r>
              <a:rPr lang="cs-CZ" altLang="cs-CZ" b="1" dirty="0" smtClean="0">
                <a:latin typeface="Arial Narrow" panose="020B0606020202030204" pitchFamily="34" charset="0"/>
              </a:rPr>
              <a:t> </a:t>
            </a:r>
            <a:r>
              <a:rPr lang="cs-CZ" altLang="cs-CZ" dirty="0" smtClean="0">
                <a:latin typeface="Arial Narrow" panose="020B0606020202030204" pitchFamily="34" charset="0"/>
              </a:rPr>
              <a:t>je vhodná především  pro předměty z kovu, skla, porcelánu, keramiky, textilu, gumy, plastů a dalších materiálů odolných k těmto parametrům sterilizace.</a:t>
            </a:r>
          </a:p>
          <a:p>
            <a:pPr marL="477838" indent="-3810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dirty="0" smtClean="0">
                <a:latin typeface="Arial Narrow" panose="020B0606020202030204" pitchFamily="34" charset="0"/>
              </a:rPr>
              <a:t>    </a:t>
            </a:r>
            <a:r>
              <a:rPr lang="cs-CZ" altLang="cs-CZ" b="1" u="sng" dirty="0" smtClean="0">
                <a:latin typeface="Arial Narrow" panose="020B0606020202030204" pitchFamily="34" charset="0"/>
              </a:rPr>
              <a:t>A.2.  Sterilizace proudícím horkým vzduchem</a:t>
            </a:r>
            <a:r>
              <a:rPr lang="cs-CZ" altLang="cs-CZ" b="1" dirty="0" smtClean="0">
                <a:latin typeface="Arial Narrow" panose="020B0606020202030204" pitchFamily="34" charset="0"/>
              </a:rPr>
              <a:t> - </a:t>
            </a:r>
            <a:r>
              <a:rPr lang="cs-CZ" altLang="cs-CZ" dirty="0" smtClean="0">
                <a:latin typeface="Arial Narrow" panose="020B0606020202030204" pitchFamily="34" charset="0"/>
              </a:rPr>
              <a:t>je určena pro předměty z kovu, skla, porcelánu, keramiky a kameniny. Horkovzdušná sterilizace se provádí v přístrojích s nucenou cirkulací vzduchu .</a:t>
            </a:r>
          </a:p>
          <a:p>
            <a:pPr marL="477838" indent="-381000" eaLnBrk="1" hangingPunct="1">
              <a:lnSpc>
                <a:spcPct val="90000"/>
              </a:lnSpc>
              <a:buFontTx/>
              <a:buNone/>
            </a:pPr>
            <a:r>
              <a:rPr lang="cs-CZ" altLang="cs-CZ" b="1" dirty="0" smtClean="0">
                <a:latin typeface="Arial Narrow" panose="020B0606020202030204" pitchFamily="34" charset="0"/>
              </a:rPr>
              <a:t>    </a:t>
            </a:r>
            <a:r>
              <a:rPr lang="cs-CZ" altLang="cs-CZ" b="1" u="sng" dirty="0" smtClean="0">
                <a:latin typeface="Arial Narrow" panose="020B0606020202030204" pitchFamily="34" charset="0"/>
              </a:rPr>
              <a:t>A.3. Sterilizace plazmou</a:t>
            </a:r>
            <a:r>
              <a:rPr lang="cs-CZ" altLang="cs-CZ" b="1" dirty="0" smtClean="0">
                <a:latin typeface="Arial Narrow" panose="020B0606020202030204" pitchFamily="34" charset="0"/>
              </a:rPr>
              <a:t> - </a:t>
            </a:r>
            <a:r>
              <a:rPr lang="cs-CZ" altLang="cs-CZ" dirty="0" smtClean="0">
                <a:latin typeface="Arial Narrow" panose="020B0606020202030204" pitchFamily="34" charset="0"/>
              </a:rPr>
              <a:t>využívá plazmy vznikající ve vysokofrekvenčním elektromagnetickém poli, které ve vysokém vakuu působí na páry peroxidu vodíku nebo jiné chemické látky. </a:t>
            </a:r>
          </a:p>
          <a:p>
            <a:pPr marL="477838" indent="-381000" eaLnBrk="1" hangingPunct="1">
              <a:lnSpc>
                <a:spcPct val="90000"/>
              </a:lnSpc>
              <a:buFontTx/>
              <a:buNone/>
            </a:pPr>
            <a:r>
              <a:rPr lang="cs-CZ" altLang="cs-CZ" b="1" dirty="0" smtClean="0">
                <a:latin typeface="Arial Narrow" panose="020B0606020202030204" pitchFamily="34" charset="0"/>
              </a:rPr>
              <a:t>    </a:t>
            </a:r>
            <a:r>
              <a:rPr lang="cs-CZ" altLang="cs-CZ" b="1" u="sng" dirty="0" smtClean="0">
                <a:latin typeface="Arial Narrow" panose="020B0606020202030204" pitchFamily="34" charset="0"/>
              </a:rPr>
              <a:t>A. 4.  Sterilizace radiační</a:t>
            </a:r>
            <a:r>
              <a:rPr lang="cs-CZ" altLang="cs-CZ" b="1" dirty="0" smtClean="0">
                <a:latin typeface="Arial Narrow" panose="020B0606020202030204" pitchFamily="34" charset="0"/>
              </a:rPr>
              <a:t> - </a:t>
            </a:r>
            <a:r>
              <a:rPr lang="cs-CZ" altLang="cs-CZ" dirty="0" smtClean="0">
                <a:latin typeface="Arial Narrow" panose="020B0606020202030204" pitchFamily="34" charset="0"/>
              </a:rPr>
              <a:t>účinek vyvolává gama záření v dávce 25 </a:t>
            </a:r>
            <a:r>
              <a:rPr lang="cs-CZ" altLang="cs-CZ" dirty="0" err="1" smtClean="0">
                <a:latin typeface="Arial Narrow" panose="020B0606020202030204" pitchFamily="34" charset="0"/>
              </a:rPr>
              <a:t>kGy</a:t>
            </a:r>
            <a:r>
              <a:rPr lang="cs-CZ" altLang="cs-CZ" dirty="0" smtClean="0">
                <a:latin typeface="Arial Narrow" panose="020B0606020202030204" pitchFamily="34" charset="0"/>
              </a:rPr>
              <a:t>. Používá se při průmyslové výrobě sterilního jednorázového materiálu, případně ke sterilizaci exspirovaného zdravotnického materiálu. Postupuje se podle ČSN EN 552. </a:t>
            </a:r>
          </a:p>
        </p:txBody>
      </p:sp>
    </p:spTree>
    <p:extLst>
      <p:ext uri="{BB962C8B-B14F-4D97-AF65-F5344CB8AC3E}">
        <p14:creationId xmlns:p14="http://schemas.microsoft.com/office/powerpoint/2010/main" val="28748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8208962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800" b="1" u="sng" dirty="0" smtClean="0">
                <a:latin typeface="Arial Narrow" panose="020B0606020202030204" pitchFamily="34" charset="0"/>
              </a:rPr>
              <a:t>Způsoby  sterilizace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7529513" cy="4248150"/>
          </a:xfrm>
        </p:spPr>
        <p:txBody>
          <a:bodyPr>
            <a:noAutofit/>
          </a:bodyPr>
          <a:lstStyle/>
          <a:p>
            <a:pPr marL="96838" indent="0" eaLnBrk="1" hangingPunct="1">
              <a:lnSpc>
                <a:spcPct val="90000"/>
              </a:lnSpc>
            </a:pPr>
            <a:endParaRPr lang="cs-CZ" altLang="cs-CZ" b="1" u="sng" dirty="0" smtClean="0">
              <a:latin typeface="Arial Narrow" panose="020B0606020202030204" pitchFamily="34" charset="0"/>
            </a:endParaRPr>
          </a:p>
          <a:p>
            <a:pPr marL="96838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u="sng" dirty="0" smtClean="0">
                <a:latin typeface="Arial Narrow" panose="020B0606020202030204" pitchFamily="34" charset="0"/>
              </a:rPr>
              <a:t>B.   Chemická sterilizace</a:t>
            </a:r>
            <a:r>
              <a:rPr lang="cs-CZ" altLang="cs-CZ" dirty="0" smtClean="0">
                <a:latin typeface="Arial Narrow" panose="020B0606020202030204" pitchFamily="34" charset="0"/>
              </a:rPr>
              <a:t/>
            </a:r>
            <a:br>
              <a:rPr lang="cs-CZ" altLang="cs-CZ" dirty="0" smtClean="0">
                <a:latin typeface="Arial Narrow" panose="020B0606020202030204" pitchFamily="34" charset="0"/>
              </a:rPr>
            </a:br>
            <a:r>
              <a:rPr lang="cs-CZ" altLang="cs-CZ" dirty="0" smtClean="0">
                <a:latin typeface="Arial Narrow" panose="020B0606020202030204" pitchFamily="34" charset="0"/>
              </a:rPr>
              <a:t>- je určena pro materiál, který nelze sterilizovat fyzikálními způsoby. Sterilizačním médiem jsou plyny předepsaného složení a koncentrace.</a:t>
            </a:r>
            <a:endParaRPr lang="cs-CZ" altLang="cs-CZ" u="sng" dirty="0" smtClean="0">
              <a:latin typeface="Arial Narrow" panose="020B0606020202030204" pitchFamily="34" charset="0"/>
            </a:endParaRPr>
          </a:p>
          <a:p>
            <a:pPr marL="96838" indent="0" eaLnBrk="1" hangingPunct="1">
              <a:lnSpc>
                <a:spcPct val="90000"/>
              </a:lnSpc>
            </a:pPr>
            <a:endParaRPr lang="cs-CZ" altLang="cs-CZ" u="sng" dirty="0" smtClean="0">
              <a:latin typeface="Arial Narrow" panose="020B0606020202030204" pitchFamily="34" charset="0"/>
            </a:endParaRPr>
          </a:p>
          <a:p>
            <a:pPr marL="96838" indent="0" eaLnBrk="1" hangingPunct="1">
              <a:lnSpc>
                <a:spcPct val="90000"/>
              </a:lnSpc>
            </a:pPr>
            <a:r>
              <a:rPr lang="cs-CZ" altLang="cs-CZ" b="1" u="sng" dirty="0" smtClean="0">
                <a:latin typeface="Arial Narrow" panose="020B0606020202030204" pitchFamily="34" charset="0"/>
              </a:rPr>
              <a:t>B.1. Sterilizace formaldehydem</a:t>
            </a:r>
            <a:r>
              <a:rPr lang="cs-CZ" altLang="cs-CZ" b="1" dirty="0" smtClean="0">
                <a:latin typeface="Arial Narrow" panose="020B0606020202030204" pitchFamily="34" charset="0"/>
              </a:rPr>
              <a:t> - </a:t>
            </a:r>
            <a:r>
              <a:rPr lang="cs-CZ" altLang="cs-CZ" dirty="0" smtClean="0">
                <a:latin typeface="Arial Narrow" panose="020B0606020202030204" pitchFamily="34" charset="0"/>
              </a:rPr>
              <a:t>je založena na působení plynné směsi formaldehydu s vodní párou při teplotě 60 až 80 </a:t>
            </a:r>
            <a:r>
              <a:rPr lang="cs-CZ" altLang="cs-CZ" dirty="0" err="1" smtClean="0">
                <a:latin typeface="Arial Narrow" panose="020B0606020202030204" pitchFamily="34" charset="0"/>
              </a:rPr>
              <a:t>oC</a:t>
            </a:r>
            <a:r>
              <a:rPr lang="cs-CZ" altLang="cs-CZ" dirty="0" smtClean="0">
                <a:latin typeface="Arial Narrow" panose="020B0606020202030204" pitchFamily="34" charset="0"/>
              </a:rPr>
              <a:t> v podtlaku při parametrech stanovených výrobcem </a:t>
            </a:r>
          </a:p>
          <a:p>
            <a:pPr marL="96838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dirty="0" smtClean="0">
                <a:latin typeface="Arial Narrow" panose="020B0606020202030204" pitchFamily="34" charset="0"/>
              </a:rPr>
              <a:t>(ČSN EN 14 180). </a:t>
            </a:r>
          </a:p>
          <a:p>
            <a:pPr marL="96838" indent="0" eaLnBrk="1" hangingPunct="1">
              <a:lnSpc>
                <a:spcPct val="90000"/>
              </a:lnSpc>
            </a:pPr>
            <a:r>
              <a:rPr lang="cs-CZ" altLang="cs-CZ" b="1" u="sng" dirty="0" smtClean="0">
                <a:latin typeface="Arial Narrow" panose="020B0606020202030204" pitchFamily="34" charset="0"/>
              </a:rPr>
              <a:t>B.2.  Sterilizace </a:t>
            </a:r>
            <a:r>
              <a:rPr lang="cs-CZ" altLang="cs-CZ" b="1" u="sng" dirty="0" err="1" smtClean="0">
                <a:latin typeface="Arial Narrow" panose="020B0606020202030204" pitchFamily="34" charset="0"/>
              </a:rPr>
              <a:t>ethylenoxidem</a:t>
            </a:r>
            <a:r>
              <a:rPr lang="cs-CZ" altLang="cs-CZ" b="1" u="sng" dirty="0" smtClean="0">
                <a:latin typeface="Arial Narrow" panose="020B0606020202030204" pitchFamily="34" charset="0"/>
              </a:rPr>
              <a:t> -</a:t>
            </a:r>
            <a:r>
              <a:rPr lang="cs-CZ" altLang="cs-CZ" b="1" dirty="0" smtClean="0">
                <a:latin typeface="Arial Narrow" panose="020B0606020202030204" pitchFamily="34" charset="0"/>
              </a:rPr>
              <a:t> </a:t>
            </a:r>
            <a:r>
              <a:rPr lang="cs-CZ" altLang="cs-CZ" dirty="0" smtClean="0">
                <a:latin typeface="Arial Narrow" panose="020B0606020202030204" pitchFamily="34" charset="0"/>
              </a:rPr>
              <a:t>je založena na působení </a:t>
            </a:r>
            <a:r>
              <a:rPr lang="cs-CZ" altLang="cs-CZ" dirty="0" err="1" smtClean="0">
                <a:latin typeface="Arial Narrow" panose="020B0606020202030204" pitchFamily="34" charset="0"/>
              </a:rPr>
              <a:t>ethylenoxidu</a:t>
            </a:r>
            <a:r>
              <a:rPr lang="cs-CZ" altLang="cs-CZ" dirty="0" smtClean="0">
                <a:latin typeface="Arial Narrow" panose="020B0606020202030204" pitchFamily="34" charset="0"/>
              </a:rPr>
              <a:t> v podtlaku nebo přetlaku při teplotě 37 až 55 </a:t>
            </a:r>
            <a:r>
              <a:rPr lang="cs-CZ" altLang="cs-CZ" dirty="0" err="1" smtClean="0">
                <a:latin typeface="Arial Narrow" panose="020B0606020202030204" pitchFamily="34" charset="0"/>
              </a:rPr>
              <a:t>oC</a:t>
            </a:r>
            <a:r>
              <a:rPr lang="cs-CZ" altLang="cs-CZ" dirty="0" smtClean="0">
                <a:latin typeface="Arial Narrow" panose="020B0606020202030204" pitchFamily="34" charset="0"/>
              </a:rPr>
              <a:t> při parametrech stanovených výrobcem. Postupuje se podle ČSN EN 550. </a:t>
            </a:r>
          </a:p>
        </p:txBody>
      </p:sp>
    </p:spTree>
    <p:extLst>
      <p:ext uri="{BB962C8B-B14F-4D97-AF65-F5344CB8AC3E}">
        <p14:creationId xmlns:p14="http://schemas.microsoft.com/office/powerpoint/2010/main" val="10617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08962" cy="576263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b="1" u="sng" dirty="0" smtClean="0">
                <a:latin typeface="Arial Narrow" panose="020B0606020202030204" pitchFamily="34" charset="0"/>
              </a:rPr>
              <a:t/>
            </a:r>
            <a:br>
              <a:rPr lang="cs-CZ" altLang="cs-CZ" sz="2800" b="1" u="sng" dirty="0" smtClean="0">
                <a:latin typeface="Arial Narrow" panose="020B0606020202030204" pitchFamily="34" charset="0"/>
              </a:rPr>
            </a:br>
            <a:r>
              <a:rPr lang="cs-CZ" altLang="cs-CZ" sz="2800" b="1" u="sng" dirty="0" smtClean="0">
                <a:latin typeface="Arial Narrow" panose="020B0606020202030204" pitchFamily="34" charset="0"/>
              </a:rPr>
              <a:t/>
            </a:r>
            <a:br>
              <a:rPr lang="cs-CZ" altLang="cs-CZ" sz="2800" b="1" u="sng" dirty="0" smtClean="0">
                <a:latin typeface="Arial Narrow" panose="020B0606020202030204" pitchFamily="34" charset="0"/>
              </a:rPr>
            </a:br>
            <a:r>
              <a:rPr lang="cs-CZ" altLang="cs-CZ" sz="2800" b="1" u="sng" dirty="0">
                <a:latin typeface="Arial Narrow" panose="020B0606020202030204" pitchFamily="34" charset="0"/>
              </a:rPr>
              <a:t/>
            </a:r>
            <a:br>
              <a:rPr lang="cs-CZ" altLang="cs-CZ" sz="2800" b="1" u="sng" dirty="0">
                <a:latin typeface="Arial Narrow" panose="020B0606020202030204" pitchFamily="34" charset="0"/>
              </a:rPr>
            </a:br>
            <a:r>
              <a:rPr lang="cs-CZ" altLang="cs-CZ" sz="2800" b="1" u="sng" dirty="0" smtClean="0">
                <a:latin typeface="Arial Narrow" panose="020B0606020202030204" pitchFamily="34" charset="0"/>
              </a:rPr>
              <a:t/>
            </a:r>
            <a:br>
              <a:rPr lang="cs-CZ" altLang="cs-CZ" sz="2800" b="1" u="sng" dirty="0" smtClean="0">
                <a:latin typeface="Arial Narrow" panose="020B0606020202030204" pitchFamily="34" charset="0"/>
              </a:rPr>
            </a:br>
            <a:r>
              <a:rPr lang="cs-CZ" altLang="cs-CZ" sz="2800" b="1" u="sng" dirty="0" smtClean="0">
                <a:latin typeface="Arial Narrow" panose="020B0606020202030204" pitchFamily="34" charset="0"/>
              </a:rPr>
              <a:t>Sterilizační  obaly</a:t>
            </a:r>
            <a:endParaRPr lang="cs-CZ" altLang="cs-CZ" sz="2800" b="1" dirty="0" smtClean="0"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7529513" cy="4248150"/>
          </a:xfrm>
        </p:spPr>
        <p:txBody>
          <a:bodyPr>
            <a:noAutofit/>
          </a:bodyPr>
          <a:lstStyle/>
          <a:p>
            <a:pPr marL="96838" indent="0"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cs-CZ" b="1" dirty="0" smtClean="0">
                <a:latin typeface="Arial Narrow" panose="020B0606020202030204" pitchFamily="34" charset="0"/>
              </a:rPr>
              <a:t>Obaly slouží k ochraně vysterilizovaných předmětů před sekundární kontaminací až do jejich použití: </a:t>
            </a:r>
            <a:r>
              <a:rPr lang="cs-CZ" altLang="cs-CZ" b="1" u="sng" dirty="0" smtClean="0">
                <a:latin typeface="Arial Narrow" panose="020B0606020202030204" pitchFamily="34" charset="0"/>
              </a:rPr>
              <a:t/>
            </a:r>
            <a:br>
              <a:rPr lang="cs-CZ" altLang="cs-CZ" b="1" u="sng" dirty="0" smtClean="0">
                <a:latin typeface="Arial Narrow" panose="020B0606020202030204" pitchFamily="34" charset="0"/>
              </a:rPr>
            </a:br>
            <a:r>
              <a:rPr lang="cs-CZ" altLang="cs-CZ" b="1" u="sng" dirty="0" smtClean="0">
                <a:latin typeface="Arial Narrow" panose="020B0606020202030204" pitchFamily="34" charset="0"/>
              </a:rPr>
              <a:t>*           Jednorázové obaly </a:t>
            </a:r>
            <a:r>
              <a:rPr lang="cs-CZ" altLang="cs-CZ" b="1" dirty="0" smtClean="0">
                <a:latin typeface="Arial Narrow" panose="020B0606020202030204" pitchFamily="34" charset="0"/>
              </a:rPr>
              <a:t>-  papírové, </a:t>
            </a:r>
            <a:br>
              <a:rPr lang="cs-CZ" altLang="cs-CZ" b="1" dirty="0" smtClean="0">
                <a:latin typeface="Arial Narrow" panose="020B0606020202030204" pitchFamily="34" charset="0"/>
              </a:rPr>
            </a:br>
            <a:r>
              <a:rPr lang="cs-CZ" altLang="cs-CZ" b="1" dirty="0" smtClean="0">
                <a:latin typeface="Arial Narrow" panose="020B0606020202030204" pitchFamily="34" charset="0"/>
              </a:rPr>
              <a:t>                                       -  polyamidové a</a:t>
            </a:r>
            <a:br>
              <a:rPr lang="cs-CZ" altLang="cs-CZ" b="1" dirty="0" smtClean="0">
                <a:latin typeface="Arial Narrow" panose="020B0606020202030204" pitchFamily="34" charset="0"/>
              </a:rPr>
            </a:br>
            <a:r>
              <a:rPr lang="cs-CZ" altLang="cs-CZ" b="1" dirty="0" smtClean="0">
                <a:latin typeface="Arial Narrow" panose="020B0606020202030204" pitchFamily="34" charset="0"/>
              </a:rPr>
              <a:t>                                       -  kombinované papír - fólie </a:t>
            </a:r>
            <a:br>
              <a:rPr lang="cs-CZ" altLang="cs-CZ" b="1" dirty="0" smtClean="0">
                <a:latin typeface="Arial Narrow" panose="020B0606020202030204" pitchFamily="34" charset="0"/>
              </a:rPr>
            </a:br>
            <a:r>
              <a:rPr lang="cs-CZ" altLang="cs-CZ" b="1" dirty="0" smtClean="0">
                <a:latin typeface="Arial Narrow" panose="020B0606020202030204" pitchFamily="34" charset="0"/>
              </a:rPr>
              <a:t>*         </a:t>
            </a:r>
            <a:r>
              <a:rPr lang="cs-CZ" altLang="cs-CZ" b="1" u="sng" dirty="0" smtClean="0">
                <a:latin typeface="Arial Narrow" panose="020B0606020202030204" pitchFamily="34" charset="0"/>
              </a:rPr>
              <a:t>Pevné, opakovaně používané sterilizační obaly</a:t>
            </a:r>
            <a:r>
              <a:rPr lang="cs-CZ" altLang="cs-CZ" b="1" dirty="0" smtClean="0">
                <a:latin typeface="Arial Narrow" panose="020B0606020202030204" pitchFamily="34" charset="0"/>
              </a:rPr>
              <a:t> jsou kazety a kontejnery.</a:t>
            </a:r>
            <a:br>
              <a:rPr lang="cs-CZ" altLang="cs-CZ" b="1" dirty="0" smtClean="0">
                <a:latin typeface="Arial Narrow" panose="020B0606020202030204" pitchFamily="34" charset="0"/>
              </a:rPr>
            </a:br>
            <a:r>
              <a:rPr lang="cs-CZ" altLang="cs-CZ" b="1" dirty="0" smtClean="0">
                <a:latin typeface="Arial Narrow" panose="020B0606020202030204" pitchFamily="34" charset="0"/>
              </a:rPr>
              <a:t>Na každý pevný sterilizační obal je nutno umístit procesový test.</a:t>
            </a:r>
            <a:br>
              <a:rPr lang="cs-CZ" altLang="cs-CZ" b="1" dirty="0" smtClean="0">
                <a:latin typeface="Arial Narrow" panose="020B0606020202030204" pitchFamily="34" charset="0"/>
              </a:rPr>
            </a:br>
            <a:r>
              <a:rPr lang="cs-CZ" altLang="cs-CZ" dirty="0" smtClean="0">
                <a:latin typeface="Arial Narrow" panose="020B0606020202030204" pitchFamily="34" charset="0"/>
              </a:rPr>
              <a:t/>
            </a:r>
            <a:br>
              <a:rPr lang="cs-CZ" altLang="cs-CZ" dirty="0" smtClean="0">
                <a:latin typeface="Arial Narrow" panose="020B0606020202030204" pitchFamily="34" charset="0"/>
              </a:rPr>
            </a:br>
            <a:r>
              <a:rPr lang="cs-CZ" altLang="cs-CZ" u="sng" dirty="0" smtClean="0">
                <a:latin typeface="Arial Narrow" panose="020B0606020202030204" pitchFamily="34" charset="0"/>
              </a:rPr>
              <a:t>Skladování a transport vysterilizovaného materiálu</a:t>
            </a:r>
            <a:r>
              <a:rPr lang="cs-CZ" altLang="cs-CZ" dirty="0" smtClean="0">
                <a:latin typeface="Arial Narrow" panose="020B0606020202030204" pitchFamily="34" charset="0"/>
              </a:rPr>
              <a:t/>
            </a:r>
            <a:br>
              <a:rPr lang="cs-CZ" altLang="cs-CZ" dirty="0" smtClean="0">
                <a:latin typeface="Arial Narrow" panose="020B0606020202030204" pitchFamily="34" charset="0"/>
              </a:rPr>
            </a:br>
            <a:r>
              <a:rPr lang="cs-CZ" altLang="cs-CZ" b="1" dirty="0" smtClean="0">
                <a:latin typeface="Arial Narrow" panose="020B0606020202030204" pitchFamily="34" charset="0"/>
              </a:rPr>
              <a:t>Obaly s vysterilizovaným materiálem se převáží v uzavřených přepravkách či skříních, aby </a:t>
            </a:r>
            <a:br>
              <a:rPr lang="cs-CZ" altLang="cs-CZ" b="1" dirty="0" smtClean="0">
                <a:latin typeface="Arial Narrow" panose="020B0606020202030204" pitchFamily="34" charset="0"/>
              </a:rPr>
            </a:br>
            <a:r>
              <a:rPr lang="cs-CZ" altLang="cs-CZ" b="1" dirty="0" smtClean="0">
                <a:latin typeface="Arial Narrow" panose="020B0606020202030204" pitchFamily="34" charset="0"/>
              </a:rPr>
              <a:t>byly chráněny před poškozením a znečištěním.</a:t>
            </a:r>
          </a:p>
        </p:txBody>
      </p:sp>
    </p:spTree>
    <p:extLst>
      <p:ext uri="{BB962C8B-B14F-4D97-AF65-F5344CB8AC3E}">
        <p14:creationId xmlns:p14="http://schemas.microsoft.com/office/powerpoint/2010/main" val="21919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7456674" cy="108012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b="1" u="sng" dirty="0" smtClean="0"/>
              <a:t>Exspirace sterilního materiálu</a:t>
            </a:r>
            <a:br>
              <a:rPr lang="cs-CZ" altLang="cs-CZ" sz="2800" b="1" u="sng" dirty="0" smtClean="0"/>
            </a:br>
            <a:endParaRPr lang="cs-CZ" altLang="cs-CZ" sz="2800" b="1" u="sng" dirty="0" smtClean="0"/>
          </a:p>
        </p:txBody>
      </p:sp>
      <p:pic>
        <p:nvPicPr>
          <p:cNvPr id="522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826" y="1628800"/>
            <a:ext cx="8441969" cy="4835340"/>
          </a:xfrm>
          <a:noFill/>
        </p:spPr>
      </p:pic>
    </p:spTree>
    <p:extLst>
      <p:ext uri="{BB962C8B-B14F-4D97-AF65-F5344CB8AC3E}">
        <p14:creationId xmlns:p14="http://schemas.microsoft.com/office/powerpoint/2010/main" val="29632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b="1" u="sng" dirty="0" smtClean="0"/>
              <a:t>Kontrola   </a:t>
            </a:r>
            <a:r>
              <a:rPr lang="cs-CZ" altLang="cs-CZ" sz="2800" b="1" u="sng" dirty="0" smtClean="0">
                <a:latin typeface="Arial Narrow" panose="020B0606020202030204" pitchFamily="34" charset="0"/>
              </a:rPr>
              <a:t>sterilizace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dirty="0" smtClean="0">
                <a:latin typeface="Arial Narrow" panose="020B0606020202030204" pitchFamily="34" charset="0"/>
              </a:rPr>
              <a:t>Kontrola sterilizace zahrnuje: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dirty="0" smtClean="0">
              <a:latin typeface="Arial Narrow" panose="020B0606020202030204" pitchFamily="34" charset="0"/>
            </a:endParaRPr>
          </a:p>
          <a:p>
            <a:pPr eaLnBrk="1" hangingPunct="1"/>
            <a:r>
              <a:rPr lang="cs-CZ" altLang="cs-CZ" sz="2800" dirty="0" smtClean="0">
                <a:latin typeface="Arial Narrow" panose="020B0606020202030204" pitchFamily="34" charset="0"/>
              </a:rPr>
              <a:t>monitorování sterilizačního cyklu,</a:t>
            </a:r>
          </a:p>
          <a:p>
            <a:pPr eaLnBrk="1" hangingPunct="1"/>
            <a:r>
              <a:rPr lang="cs-CZ" altLang="cs-CZ" sz="2800" dirty="0" smtClean="0">
                <a:latin typeface="Arial Narrow" panose="020B0606020202030204" pitchFamily="34" charset="0"/>
              </a:rPr>
              <a:t>kontrolu účinnosti sterilizačních přístrojů a </a:t>
            </a:r>
          </a:p>
          <a:p>
            <a:pPr eaLnBrk="1" hangingPunct="1"/>
            <a:r>
              <a:rPr lang="cs-CZ" altLang="cs-CZ" sz="2800" dirty="0" smtClean="0">
                <a:latin typeface="Arial Narrow" panose="020B0606020202030204" pitchFamily="34" charset="0"/>
              </a:rPr>
              <a:t>kontrolu sterility vysterilizovaného materiálu.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2000"/>
            <a:ext cx="8424862" cy="13708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1900" b="1" u="sng" dirty="0" smtClean="0">
                <a:latin typeface="Arial Narrow" panose="020B0606020202030204" pitchFamily="34" charset="0"/>
              </a:rPr>
              <a:t/>
            </a:r>
            <a:br>
              <a:rPr lang="cs-CZ" altLang="cs-CZ" sz="1900" b="1" u="sng" dirty="0" smtClean="0">
                <a:latin typeface="Arial Narrow" panose="020B0606020202030204" pitchFamily="34" charset="0"/>
              </a:rPr>
            </a:br>
            <a:r>
              <a:rPr lang="cs-CZ" altLang="cs-CZ" sz="1900" b="1" u="sng" dirty="0" smtClean="0">
                <a:latin typeface="Arial Narrow" panose="020B0606020202030204" pitchFamily="34" charset="0"/>
              </a:rPr>
              <a:t/>
            </a:r>
            <a:br>
              <a:rPr lang="cs-CZ" altLang="cs-CZ" sz="1900" b="1" u="sng" dirty="0" smtClean="0">
                <a:latin typeface="Arial Narrow" panose="020B0606020202030204" pitchFamily="34" charset="0"/>
              </a:rPr>
            </a:br>
            <a:r>
              <a:rPr lang="cs-CZ" altLang="cs-CZ" sz="3200" b="1" u="sng" dirty="0" smtClean="0">
                <a:latin typeface="Arial Narrow" panose="020B0606020202030204" pitchFamily="34" charset="0"/>
              </a:rPr>
              <a:t>Vyšší   stupeň   dezinfekce   (VSD).</a:t>
            </a:r>
            <a:r>
              <a:rPr lang="cs-CZ" altLang="cs-CZ" sz="3200" b="1" dirty="0" smtClean="0">
                <a:latin typeface="Arial Narrow" panose="020B0606020202030204" pitchFamily="34" charset="0"/>
              </a:rPr>
              <a:t/>
            </a:r>
            <a:br>
              <a:rPr lang="cs-CZ" altLang="cs-CZ" sz="3200" b="1" dirty="0" smtClean="0">
                <a:latin typeface="Arial Narrow" panose="020B0606020202030204" pitchFamily="34" charset="0"/>
              </a:rPr>
            </a:br>
            <a:r>
              <a:rPr lang="cs-CZ" altLang="cs-CZ" sz="19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Postup zaručuje usmrcení baktérií, virů, mikroskopických hub a některých bakteriálních </a:t>
            </a:r>
            <a:r>
              <a:rPr lang="cs-CZ" altLang="cs-CZ" sz="19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spór</a:t>
            </a:r>
            <a:r>
              <a:rPr lang="cs-CZ" altLang="cs-CZ" sz="19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nezaručují však usmrcení ostatních mikroorganizmů (např. vysoce rezistentních </a:t>
            </a:r>
            <a:r>
              <a:rPr lang="cs-CZ" altLang="cs-CZ" sz="19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spór</a:t>
            </a:r>
            <a:r>
              <a:rPr lang="cs-CZ" altLang="cs-CZ" sz="19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).</a:t>
            </a:r>
            <a:br>
              <a:rPr lang="cs-CZ" altLang="cs-CZ" sz="19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cs-CZ" altLang="cs-CZ" sz="19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060848"/>
            <a:ext cx="7992888" cy="4464496"/>
          </a:xfrm>
        </p:spPr>
        <p:txBody>
          <a:bodyPr>
            <a:normAutofit/>
          </a:bodyPr>
          <a:lstStyle/>
          <a:p>
            <a:pPr marL="96838" indent="0" eaLnBrk="1" hangingPunct="1"/>
            <a:r>
              <a:rPr lang="cs-CZ" altLang="cs-CZ" sz="2000" u="sng" dirty="0" smtClean="0">
                <a:latin typeface="Arial Narrow" panose="020B0606020202030204" pitchFamily="34" charset="0"/>
              </a:rPr>
              <a:t>Vyšší stupeň dezinfekce</a:t>
            </a:r>
            <a:r>
              <a:rPr lang="cs-CZ" altLang="cs-CZ" sz="2000" dirty="0" smtClean="0">
                <a:latin typeface="Arial Narrow" panose="020B0606020202030204" pitchFamily="34" charset="0"/>
              </a:rPr>
              <a:t> je určen především pro zdravotnické prostředky, které nemohou být dostupnými metodami sterilizovány. Před vyšším stupněm dezinfekce se předměty očistí (strojně nebo ručně) a osuší. Pokud jsou kontaminovány biologickým materiálem, zařadí se před etapu čištění dezinfekce přípravkem s </a:t>
            </a:r>
            <a:r>
              <a:rPr lang="cs-CZ" altLang="cs-CZ" sz="2000" dirty="0" err="1" smtClean="0">
                <a:latin typeface="Arial Narrow" panose="020B0606020202030204" pitchFamily="34" charset="0"/>
              </a:rPr>
              <a:t>virucidním</a:t>
            </a:r>
            <a:r>
              <a:rPr lang="cs-CZ" altLang="cs-CZ" sz="2000" dirty="0" smtClean="0">
                <a:latin typeface="Arial Narrow" panose="020B0606020202030204" pitchFamily="34" charset="0"/>
              </a:rPr>
              <a:t> účinkem. Do roztoků určených k vyššímu stupni dezinfekce se ponoří suché předměty tak, aby byly naplněny všechny duté části. Po vyšším stupni dezinfekce je nutný oplach předmětů sterilní vodou k odstranění reziduí dezinfekčních prostředků. </a:t>
            </a:r>
          </a:p>
          <a:p>
            <a:pPr marL="96838" indent="0" eaLnBrk="1" hangingPunct="1"/>
            <a:r>
              <a:rPr lang="cs-CZ" altLang="cs-CZ" sz="2000" dirty="0" smtClean="0">
                <a:latin typeface="Arial Narrow" panose="020B0606020202030204" pitchFamily="34" charset="0"/>
              </a:rPr>
              <a:t>Dezinfekční roztoky se musí ukládat do uzavřených nádob. </a:t>
            </a:r>
          </a:p>
        </p:txBody>
      </p:sp>
    </p:spTree>
    <p:extLst>
      <p:ext uri="{BB962C8B-B14F-4D97-AF65-F5344CB8AC3E}">
        <p14:creationId xmlns:p14="http://schemas.microsoft.com/office/powerpoint/2010/main" val="196489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2"/>
            <a:ext cx="8015288" cy="1223863"/>
          </a:xfrm>
        </p:spPr>
        <p:txBody>
          <a:bodyPr/>
          <a:lstStyle/>
          <a:p>
            <a:pPr eaLnBrk="1" hangingPunct="1"/>
            <a:r>
              <a:rPr lang="cs-CZ" altLang="cs-CZ" sz="3200" b="1" dirty="0" smtClean="0">
                <a:latin typeface="Arial Narrow" panose="020B0606020202030204" pitchFamily="34" charset="0"/>
              </a:rPr>
              <a:t>    Dvoustupňová   dezinfekce   (DD)</a:t>
            </a:r>
            <a:r>
              <a:rPr lang="cs-CZ" altLang="cs-CZ" b="1" dirty="0" smtClean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7776864" cy="4608512"/>
          </a:xfrm>
        </p:spPr>
        <p:txBody>
          <a:bodyPr>
            <a:normAutofit/>
          </a:bodyPr>
          <a:lstStyle/>
          <a:p>
            <a:pPr marL="96838" indent="0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cs-CZ" altLang="cs-CZ" b="1" dirty="0" smtClean="0">
                <a:latin typeface="Arial Narrow" panose="020B0606020202030204" pitchFamily="34" charset="0"/>
              </a:rPr>
              <a:t>  P</a:t>
            </a:r>
            <a:r>
              <a:rPr lang="cs-CZ" altLang="cs-CZ" dirty="0" smtClean="0">
                <a:latin typeface="Arial Narrow" panose="020B0606020202030204" pitchFamily="34" charset="0"/>
              </a:rPr>
              <a:t>rvní stupeň je dezinfekce přístroje ihned po použití přípravkem s </a:t>
            </a:r>
            <a:r>
              <a:rPr lang="cs-CZ" altLang="cs-CZ" dirty="0" err="1" smtClean="0">
                <a:latin typeface="Arial Narrow" panose="020B0606020202030204" pitchFamily="34" charset="0"/>
              </a:rPr>
              <a:t>virucidním</a:t>
            </a:r>
            <a:r>
              <a:rPr lang="cs-CZ" altLang="cs-CZ" dirty="0" smtClean="0">
                <a:latin typeface="Arial Narrow" panose="020B0606020202030204" pitchFamily="34" charset="0"/>
              </a:rPr>
              <a:t> účinkem, </a:t>
            </a:r>
          </a:p>
          <a:p>
            <a:pPr marL="96838" indent="0" eaLnBrk="1" hangingPunct="1">
              <a:buFontTx/>
              <a:buChar char="-"/>
            </a:pPr>
            <a:endParaRPr lang="cs-CZ" altLang="cs-CZ" dirty="0" smtClean="0">
              <a:latin typeface="Arial Narrow" panose="020B0606020202030204" pitchFamily="34" charset="0"/>
            </a:endParaRPr>
          </a:p>
          <a:p>
            <a:pPr marL="96838" indent="0" eaLnBrk="1" hangingPunct="1">
              <a:buFontTx/>
              <a:buChar char="-"/>
            </a:pPr>
            <a:r>
              <a:rPr lang="cs-CZ" altLang="cs-CZ" dirty="0" smtClean="0">
                <a:latin typeface="Arial Narrow" panose="020B0606020202030204" pitchFamily="34" charset="0"/>
              </a:rPr>
              <a:t>pak následuje mechanická očista a </a:t>
            </a:r>
          </a:p>
          <a:p>
            <a:pPr marL="96838" indent="0" eaLnBrk="1" hangingPunct="1">
              <a:buFontTx/>
              <a:buNone/>
            </a:pPr>
            <a:endParaRPr lang="cs-CZ" altLang="cs-CZ" dirty="0" smtClean="0">
              <a:latin typeface="Arial Narrow" panose="020B0606020202030204" pitchFamily="34" charset="0"/>
            </a:endParaRPr>
          </a:p>
          <a:p>
            <a:pPr marL="96838" indent="0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cs-CZ" altLang="cs-CZ" dirty="0" smtClean="0">
                <a:latin typeface="Arial Narrow" panose="020B0606020202030204" pitchFamily="34" charset="0"/>
              </a:rPr>
              <a:t>  poté se provádí druhý stupeň dezinfekce.</a:t>
            </a:r>
          </a:p>
          <a:p>
            <a:pPr marL="96838" indent="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cs-CZ" altLang="cs-CZ" dirty="0" smtClean="0">
                <a:latin typeface="Arial Narrow" panose="020B0606020202030204" pitchFamily="34" charset="0"/>
              </a:rPr>
              <a:t>Závěrečný oplach se provádí upravenou vodou.</a:t>
            </a:r>
          </a:p>
          <a:p>
            <a:pPr marL="96838" indent="0" eaLnBrk="1" hangingPunct="1"/>
            <a:endParaRPr lang="cs-CZ" altLang="cs-CZ" dirty="0" smtClean="0">
              <a:latin typeface="Arial Narrow" panose="020B0606020202030204" pitchFamily="34" charset="0"/>
            </a:endParaRPr>
          </a:p>
          <a:p>
            <a:pPr marL="96838" indent="0" eaLnBrk="1" hangingPunct="1">
              <a:buFont typeface="Wingdings" pitchFamily="2" charset="2"/>
              <a:buNone/>
            </a:pPr>
            <a:r>
              <a:rPr lang="cs-CZ" altLang="cs-CZ" dirty="0" smtClean="0">
                <a:latin typeface="Arial Narrow" panose="020B0606020202030204" pitchFamily="34" charset="0"/>
              </a:rPr>
              <a:t>O dezinfekčních přípravcích se vede zápis v deníku s datem přípravy pracovního roztoku, koncentrací a expozici.</a:t>
            </a:r>
          </a:p>
        </p:txBody>
      </p:sp>
    </p:spTree>
    <p:extLst>
      <p:ext uri="{BB962C8B-B14F-4D97-AF65-F5344CB8AC3E}">
        <p14:creationId xmlns:p14="http://schemas.microsoft.com/office/powerpoint/2010/main" val="31486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497887" cy="2160091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400" u="sng" dirty="0" smtClean="0">
                <a:latin typeface="Arial Narrow" panose="020B0606020202030204" pitchFamily="34" charset="0"/>
              </a:rPr>
              <a:t/>
            </a:r>
            <a:br>
              <a:rPr lang="cs-CZ" altLang="cs-CZ" sz="2400" u="sng" dirty="0" smtClean="0">
                <a:latin typeface="Arial Narrow" panose="020B0606020202030204" pitchFamily="34" charset="0"/>
              </a:rPr>
            </a:br>
            <a:r>
              <a:rPr lang="cs-CZ" altLang="cs-CZ" sz="2400" u="sng" dirty="0" smtClean="0">
                <a:latin typeface="Arial Narrow" panose="020B0606020202030204" pitchFamily="34" charset="0"/>
              </a:rPr>
              <a:t/>
            </a:r>
            <a:br>
              <a:rPr lang="cs-CZ" altLang="cs-CZ" sz="2400" u="sng" dirty="0" smtClean="0">
                <a:latin typeface="Arial Narrow" panose="020B0606020202030204" pitchFamily="34" charset="0"/>
              </a:rPr>
            </a:br>
            <a:r>
              <a:rPr lang="cs-CZ" altLang="cs-CZ" sz="2400" u="sng" dirty="0" smtClean="0">
                <a:latin typeface="Arial Narrow" panose="020B0606020202030204" pitchFamily="34" charset="0"/>
              </a:rPr>
              <a:t/>
            </a:r>
            <a:br>
              <a:rPr lang="cs-CZ" altLang="cs-CZ" sz="2400" u="sng" dirty="0" smtClean="0">
                <a:latin typeface="Arial Narrow" panose="020B0606020202030204" pitchFamily="34" charset="0"/>
              </a:rPr>
            </a:br>
            <a:r>
              <a:rPr lang="cs-CZ" altLang="cs-CZ" sz="2400" u="sng" dirty="0" smtClean="0">
                <a:latin typeface="Arial Narrow" panose="020B0606020202030204" pitchFamily="34" charset="0"/>
              </a:rPr>
              <a:t/>
            </a:r>
            <a:br>
              <a:rPr lang="cs-CZ" altLang="cs-CZ" sz="2400" u="sng" dirty="0" smtClean="0">
                <a:latin typeface="Arial Narrow" panose="020B0606020202030204" pitchFamily="34" charset="0"/>
              </a:rPr>
            </a:br>
            <a:r>
              <a:rPr lang="cs-CZ" altLang="cs-CZ" sz="2400" u="sng" dirty="0" smtClean="0">
                <a:latin typeface="Arial Narrow" panose="020B0606020202030204" pitchFamily="34" charset="0"/>
              </a:rPr>
              <a:t/>
            </a:r>
            <a:br>
              <a:rPr lang="cs-CZ" altLang="cs-CZ" sz="2400" u="sng" dirty="0" smtClean="0">
                <a:latin typeface="Arial Narrow" panose="020B0606020202030204" pitchFamily="34" charset="0"/>
              </a:rPr>
            </a:br>
            <a:r>
              <a:rPr lang="cs-CZ" altLang="cs-CZ" sz="2400" u="sng" dirty="0" smtClean="0">
                <a:latin typeface="Arial Narrow" panose="020B0606020202030204" pitchFamily="34" charset="0"/>
              </a:rPr>
              <a:t/>
            </a:r>
            <a:br>
              <a:rPr lang="cs-CZ" altLang="cs-CZ" sz="2400" u="sng" dirty="0" smtClean="0">
                <a:latin typeface="Arial Narrow" panose="020B0606020202030204" pitchFamily="34" charset="0"/>
              </a:rPr>
            </a:br>
            <a:r>
              <a:rPr lang="cs-CZ" altLang="cs-CZ" sz="2400" u="sng" dirty="0" smtClean="0">
                <a:latin typeface="Arial Narrow" panose="020B0606020202030204" pitchFamily="34" charset="0"/>
              </a:rPr>
              <a:t/>
            </a:r>
            <a:br>
              <a:rPr lang="cs-CZ" altLang="cs-CZ" sz="2400" u="sng" dirty="0" smtClean="0">
                <a:latin typeface="Arial Narrow" panose="020B0606020202030204" pitchFamily="34" charset="0"/>
              </a:rPr>
            </a:br>
            <a:r>
              <a:rPr lang="cs-CZ" altLang="cs-CZ" sz="2400" u="sng" dirty="0" smtClean="0">
                <a:latin typeface="Arial Narrow" panose="020B0606020202030204" pitchFamily="34" charset="0"/>
              </a:rPr>
              <a:t/>
            </a:r>
            <a:br>
              <a:rPr lang="cs-CZ" altLang="cs-CZ" sz="2400" u="sng" dirty="0" smtClean="0">
                <a:latin typeface="Arial Narrow" panose="020B0606020202030204" pitchFamily="34" charset="0"/>
              </a:rPr>
            </a:br>
            <a:r>
              <a:rPr lang="cs-CZ" altLang="cs-CZ" sz="2400" u="sng" dirty="0" smtClean="0">
                <a:latin typeface="Arial Narrow" panose="020B0606020202030204" pitchFamily="34" charset="0"/>
              </a:rPr>
              <a:t/>
            </a:r>
            <a:br>
              <a:rPr lang="cs-CZ" altLang="cs-CZ" sz="2400" u="sng" dirty="0" smtClean="0">
                <a:latin typeface="Arial Narrow" panose="020B0606020202030204" pitchFamily="34" charset="0"/>
              </a:rPr>
            </a:br>
            <a:r>
              <a:rPr lang="cs-CZ" altLang="cs-CZ" sz="2400" b="1" u="sng" dirty="0" smtClean="0">
                <a:latin typeface="Arial Narrow" panose="020B0606020202030204" pitchFamily="34" charset="0"/>
              </a:rPr>
              <a:t>DEZINFEKCE</a:t>
            </a:r>
            <a:r>
              <a:rPr lang="cs-CZ" altLang="cs-CZ" sz="2400" b="1" dirty="0" smtClean="0">
                <a:latin typeface="Arial Narrow" panose="020B0606020202030204" pitchFamily="34" charset="0"/>
              </a:rPr>
              <a:t> </a:t>
            </a:r>
            <a:r>
              <a:rPr lang="cs-CZ" altLang="cs-CZ" sz="2400" dirty="0" smtClean="0">
                <a:latin typeface="Arial Narrow" panose="020B0606020202030204" pitchFamily="34" charset="0"/>
              </a:rPr>
              <a:t/>
            </a:r>
            <a:br>
              <a:rPr lang="cs-CZ" altLang="cs-CZ" sz="2400" dirty="0" smtClean="0">
                <a:latin typeface="Arial Narrow" panose="020B0606020202030204" pitchFamily="34" charset="0"/>
              </a:rPr>
            </a:br>
            <a:r>
              <a:rPr lang="cs-CZ" altLang="cs-CZ" sz="2400" dirty="0" smtClean="0">
                <a:latin typeface="Arial Narrow" panose="020B0606020202030204" pitchFamily="34" charset="0"/>
              </a:rPr>
              <a:t/>
            </a:r>
            <a:br>
              <a:rPr lang="cs-CZ" altLang="cs-CZ" sz="2400" dirty="0" smtClean="0">
                <a:latin typeface="Arial Narrow" panose="020B0606020202030204" pitchFamily="34" charset="0"/>
              </a:rPr>
            </a:br>
            <a:r>
              <a:rPr lang="cs-CZ" altLang="cs-CZ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je soubor opatření ke zneškodňování mikroorganizmů pomocí fyzikálních, chemických nebo kombinovaných postupů, které mají přerušit cestu nákazy od zdroje ke vnímavé  fyzické osobě.</a:t>
            </a:r>
            <a:br>
              <a:rPr lang="cs-CZ" altLang="cs-CZ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cs-CZ" altLang="cs-CZ" sz="2400" dirty="0" smtClean="0"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420888"/>
            <a:ext cx="8208911" cy="3672408"/>
          </a:xfrm>
        </p:spPr>
        <p:txBody>
          <a:bodyPr>
            <a:noAutofit/>
          </a:bodyPr>
          <a:lstStyle/>
          <a:p>
            <a:pPr marL="96838" indent="0" eaLnBrk="1" hangingPunct="1">
              <a:lnSpc>
                <a:spcPct val="90000"/>
              </a:lnSpc>
            </a:pPr>
            <a:r>
              <a:rPr lang="cs-CZ" altLang="cs-CZ" sz="2800" dirty="0" smtClean="0">
                <a:latin typeface="Arial Narrow" panose="020B0606020202030204" pitchFamily="34" charset="0"/>
              </a:rPr>
              <a:t> </a:t>
            </a:r>
            <a:r>
              <a:rPr lang="cs-CZ" altLang="cs-CZ" sz="2800" b="1" u="sng" dirty="0" smtClean="0">
                <a:latin typeface="Arial Narrow" panose="020B0606020202030204" pitchFamily="34" charset="0"/>
              </a:rPr>
              <a:t>Způsoby dezinfekce:</a:t>
            </a:r>
            <a:br>
              <a:rPr lang="cs-CZ" altLang="cs-CZ" sz="2800" b="1" u="sng" dirty="0" smtClean="0">
                <a:latin typeface="Arial Narrow" panose="020B0606020202030204" pitchFamily="34" charset="0"/>
              </a:rPr>
            </a:br>
            <a:r>
              <a:rPr lang="cs-CZ" altLang="cs-CZ" sz="2800" b="1" dirty="0" smtClean="0">
                <a:latin typeface="Arial Narrow" panose="020B0606020202030204" pitchFamily="34" charset="0"/>
              </a:rPr>
              <a:t>Fyzikální dezinfekce:</a:t>
            </a:r>
            <a:endParaRPr lang="cs-CZ" altLang="cs-CZ" sz="2800" dirty="0" smtClean="0">
              <a:latin typeface="Arial Narrow" panose="020B0606020202030204" pitchFamily="34" charset="0"/>
            </a:endParaRPr>
          </a:p>
          <a:p>
            <a:pPr marL="96838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 smtClean="0">
                <a:latin typeface="Arial Narrow" panose="020B0606020202030204" pitchFamily="34" charset="0"/>
              </a:rPr>
              <a:t>a) Var za atmosférického tlaku po dobu nejméně 30 minut </a:t>
            </a:r>
          </a:p>
          <a:p>
            <a:pPr marL="96838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 smtClean="0">
                <a:latin typeface="Arial Narrow" panose="020B0606020202030204" pitchFamily="34" charset="0"/>
              </a:rPr>
              <a:t>b) Var v přetlakových nádobách po dobu nejméně 20 minut </a:t>
            </a:r>
          </a:p>
          <a:p>
            <a:pPr marL="96838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 smtClean="0">
                <a:latin typeface="Arial Narrow" panose="020B0606020202030204" pitchFamily="34" charset="0"/>
              </a:rPr>
              <a:t>c) Dezinfekce v přístrojích při teplotě vyšší než 90 </a:t>
            </a:r>
            <a:r>
              <a:rPr lang="cs-CZ" altLang="cs-CZ" sz="2800" dirty="0" err="1" smtClean="0">
                <a:latin typeface="Arial Narrow" panose="020B0606020202030204" pitchFamily="34" charset="0"/>
              </a:rPr>
              <a:t>oC</a:t>
            </a:r>
            <a:r>
              <a:rPr lang="cs-CZ" altLang="cs-CZ" sz="2800" dirty="0" smtClean="0">
                <a:latin typeface="Arial Narrow" panose="020B0606020202030204" pitchFamily="34" charset="0"/>
              </a:rPr>
              <a:t>  a vyšší po dobu 10 min</a:t>
            </a:r>
          </a:p>
          <a:p>
            <a:pPr marL="96838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 smtClean="0">
                <a:latin typeface="Arial Narrow" panose="020B0606020202030204" pitchFamily="34" charset="0"/>
              </a:rPr>
              <a:t>d) Ultrafialové záření o vlnové délce 253,7 </a:t>
            </a:r>
            <a:r>
              <a:rPr lang="cs-CZ" altLang="cs-CZ" sz="2800" dirty="0" err="1" smtClean="0">
                <a:latin typeface="Arial Narrow" panose="020B0606020202030204" pitchFamily="34" charset="0"/>
              </a:rPr>
              <a:t>nm</a:t>
            </a:r>
            <a:r>
              <a:rPr lang="cs-CZ" altLang="cs-CZ" sz="2800" dirty="0" smtClean="0">
                <a:latin typeface="Arial Narrow" panose="020B0606020202030204" pitchFamily="34" charset="0"/>
              </a:rPr>
              <a:t> - 264 </a:t>
            </a:r>
            <a:r>
              <a:rPr lang="cs-CZ" altLang="cs-CZ" sz="2800" dirty="0" err="1" smtClean="0">
                <a:latin typeface="Arial Narrow" panose="020B0606020202030204" pitchFamily="34" charset="0"/>
              </a:rPr>
              <a:t>nm</a:t>
            </a:r>
            <a:r>
              <a:rPr lang="cs-CZ" altLang="cs-CZ" sz="2800" dirty="0" smtClean="0">
                <a:latin typeface="Arial Narrow" panose="020B0606020202030204" pitchFamily="34" charset="0"/>
              </a:rPr>
              <a:t> </a:t>
            </a:r>
          </a:p>
          <a:p>
            <a:pPr marL="96838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 smtClean="0">
                <a:latin typeface="Arial Narrow" panose="020B0606020202030204" pitchFamily="34" charset="0"/>
              </a:rPr>
              <a:t>e) Filtrace, žíhání, spalování. </a:t>
            </a:r>
          </a:p>
        </p:txBody>
      </p:sp>
    </p:spTree>
    <p:extLst>
      <p:ext uri="{BB962C8B-B14F-4D97-AF65-F5344CB8AC3E}">
        <p14:creationId xmlns:p14="http://schemas.microsoft.com/office/powerpoint/2010/main" val="39860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350"/>
            <a:ext cx="7920880" cy="115242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1900" u="sng" dirty="0" smtClean="0">
                <a:latin typeface="Arial Narrow" panose="020B0606020202030204" pitchFamily="34" charset="0"/>
              </a:rPr>
              <a:t/>
            </a:r>
            <a:br>
              <a:rPr lang="cs-CZ" altLang="cs-CZ" sz="1900" u="sng" dirty="0" smtClean="0">
                <a:latin typeface="Arial Narrow" panose="020B0606020202030204" pitchFamily="34" charset="0"/>
              </a:rPr>
            </a:br>
            <a:r>
              <a:rPr lang="cs-CZ" altLang="cs-CZ" sz="1900" u="sng" dirty="0" smtClean="0">
                <a:latin typeface="Arial Narrow" panose="020B0606020202030204" pitchFamily="34" charset="0"/>
              </a:rPr>
              <a:t/>
            </a:r>
            <a:br>
              <a:rPr lang="cs-CZ" altLang="cs-CZ" sz="1900" u="sng" dirty="0" smtClean="0">
                <a:latin typeface="Arial Narrow" panose="020B0606020202030204" pitchFamily="34" charset="0"/>
              </a:rPr>
            </a:br>
            <a:r>
              <a:rPr lang="cs-CZ" altLang="cs-CZ" sz="1900" u="sng" dirty="0" smtClean="0">
                <a:latin typeface="Arial Narrow" panose="020B0606020202030204" pitchFamily="34" charset="0"/>
              </a:rPr>
              <a:t/>
            </a:r>
            <a:br>
              <a:rPr lang="cs-CZ" altLang="cs-CZ" sz="1900" u="sng" dirty="0" smtClean="0">
                <a:latin typeface="Arial Narrow" panose="020B0606020202030204" pitchFamily="34" charset="0"/>
              </a:rPr>
            </a:br>
            <a:r>
              <a:rPr lang="cs-CZ" altLang="cs-CZ" sz="1900" u="sng" dirty="0" smtClean="0">
                <a:latin typeface="Arial Narrow" panose="020B0606020202030204" pitchFamily="34" charset="0"/>
              </a:rPr>
              <a:t/>
            </a:r>
            <a:br>
              <a:rPr lang="cs-CZ" altLang="cs-CZ" sz="1900" u="sng" dirty="0" smtClean="0">
                <a:latin typeface="Arial Narrow" panose="020B0606020202030204" pitchFamily="34" charset="0"/>
              </a:rPr>
            </a:br>
            <a:r>
              <a:rPr lang="cs-CZ" altLang="cs-CZ" sz="1900" u="sng" dirty="0" smtClean="0">
                <a:latin typeface="Arial Narrow" panose="020B0606020202030204" pitchFamily="34" charset="0"/>
              </a:rPr>
              <a:t/>
            </a:r>
            <a:br>
              <a:rPr lang="cs-CZ" altLang="cs-CZ" sz="1900" u="sng" dirty="0" smtClean="0">
                <a:latin typeface="Arial Narrow" panose="020B0606020202030204" pitchFamily="34" charset="0"/>
              </a:rPr>
            </a:br>
            <a:r>
              <a:rPr lang="cs-CZ" altLang="cs-CZ" sz="1900" u="sng" dirty="0" smtClean="0">
                <a:latin typeface="Arial Narrow" panose="020B0606020202030204" pitchFamily="34" charset="0"/>
              </a:rPr>
              <a:t/>
            </a:r>
            <a:br>
              <a:rPr lang="cs-CZ" altLang="cs-CZ" sz="1900" u="sng" dirty="0" smtClean="0">
                <a:latin typeface="Arial Narrow" panose="020B0606020202030204" pitchFamily="34" charset="0"/>
              </a:rPr>
            </a:br>
            <a:r>
              <a:rPr lang="cs-CZ" altLang="cs-CZ" sz="1900" u="sng" dirty="0" smtClean="0">
                <a:latin typeface="Arial Narrow" panose="020B0606020202030204" pitchFamily="34" charset="0"/>
              </a:rPr>
              <a:t/>
            </a:r>
            <a:br>
              <a:rPr lang="cs-CZ" altLang="cs-CZ" sz="1900" u="sng" dirty="0" smtClean="0">
                <a:latin typeface="Arial Narrow" panose="020B0606020202030204" pitchFamily="34" charset="0"/>
              </a:rPr>
            </a:br>
            <a:r>
              <a:rPr lang="cs-CZ" altLang="cs-CZ" sz="1900" u="sng" dirty="0" smtClean="0">
                <a:latin typeface="Arial Narrow" panose="020B0606020202030204" pitchFamily="34" charset="0"/>
              </a:rPr>
              <a:t/>
            </a:r>
            <a:br>
              <a:rPr lang="cs-CZ" altLang="cs-CZ" sz="1900" u="sng" dirty="0" smtClean="0">
                <a:latin typeface="Arial Narrow" panose="020B0606020202030204" pitchFamily="34" charset="0"/>
              </a:rPr>
            </a:br>
            <a:r>
              <a:rPr lang="cs-CZ" altLang="cs-CZ" sz="1900" u="sng" dirty="0" smtClean="0">
                <a:latin typeface="Arial Narrow" panose="020B0606020202030204" pitchFamily="34" charset="0"/>
              </a:rPr>
              <a:t/>
            </a:r>
            <a:br>
              <a:rPr lang="cs-CZ" altLang="cs-CZ" sz="1900" u="sng" dirty="0" smtClean="0">
                <a:latin typeface="Arial Narrow" panose="020B0606020202030204" pitchFamily="34" charset="0"/>
              </a:rPr>
            </a:br>
            <a:r>
              <a:rPr lang="cs-CZ" altLang="cs-CZ" sz="3200" b="1" u="sng" dirty="0" smtClean="0">
                <a:latin typeface="Arial Narrow" panose="020B0606020202030204" pitchFamily="34" charset="0"/>
              </a:rPr>
              <a:t>DEZINFEKCE</a:t>
            </a:r>
            <a:r>
              <a:rPr lang="cs-CZ" altLang="cs-CZ" sz="3200" b="1" dirty="0" smtClean="0">
                <a:latin typeface="Arial Narrow" panose="020B0606020202030204" pitchFamily="34" charset="0"/>
              </a:rPr>
              <a:t> </a:t>
            </a:r>
            <a:br>
              <a:rPr lang="cs-CZ" altLang="cs-CZ" sz="3200" b="1" dirty="0" smtClean="0">
                <a:latin typeface="Arial Narrow" panose="020B0606020202030204" pitchFamily="34" charset="0"/>
              </a:rPr>
            </a:br>
            <a:r>
              <a:rPr lang="cs-CZ" altLang="cs-CZ" sz="3200" b="1" dirty="0" smtClean="0">
                <a:latin typeface="Arial Narrow" panose="020B0606020202030204" pitchFamily="34" charset="0"/>
              </a:rPr>
              <a:t>Chemická  dezinfekce:</a:t>
            </a:r>
            <a:endParaRPr lang="cs-CZ" altLang="cs-CZ" sz="3800" dirty="0" smtClean="0">
              <a:latin typeface="Arial Narrow" panose="020B0606020202030204" pitchFamily="34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1" y="1484784"/>
            <a:ext cx="8136905" cy="4752528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altLang="cs-CZ" sz="1600" dirty="0" smtClean="0">
                <a:latin typeface="Arial Narrow" panose="020B0606020202030204" pitchFamily="34" charset="0"/>
              </a:rPr>
              <a:t>Při použití chemických přípravků se postupuje podle návodu výrobce (pracovní koncentrace, doba expozice).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altLang="cs-CZ" sz="1600" b="1" u="sng" dirty="0" smtClean="0">
                <a:latin typeface="Arial Narrow" panose="020B0606020202030204" pitchFamily="34" charset="0"/>
              </a:rPr>
              <a:t>Účinky</a:t>
            </a:r>
            <a:r>
              <a:rPr lang="cs-CZ" altLang="cs-CZ" sz="1600" dirty="0" smtClean="0">
                <a:latin typeface="Arial Narrow" panose="020B0606020202030204" pitchFamily="34" charset="0"/>
              </a:rPr>
              <a:t>  baktericidní, </a:t>
            </a:r>
            <a:r>
              <a:rPr lang="cs-CZ" altLang="cs-CZ" sz="1600" dirty="0" err="1" smtClean="0">
                <a:latin typeface="Arial Narrow" panose="020B0606020202030204" pitchFamily="34" charset="0"/>
              </a:rPr>
              <a:t>virucidní</a:t>
            </a:r>
            <a:r>
              <a:rPr lang="cs-CZ" altLang="cs-CZ" sz="1600" dirty="0" smtClean="0">
                <a:latin typeface="Arial Narrow" panose="020B0606020202030204" pitchFamily="34" charset="0"/>
              </a:rPr>
              <a:t> (x obalené, neobalené viry), fungicidní, </a:t>
            </a:r>
            <a:r>
              <a:rPr lang="cs-CZ" altLang="cs-CZ" sz="1600" dirty="0" err="1" smtClean="0">
                <a:latin typeface="Arial Narrow" panose="020B0606020202030204" pitchFamily="34" charset="0"/>
              </a:rPr>
              <a:t>tuberkulocidní</a:t>
            </a:r>
            <a:r>
              <a:rPr lang="cs-CZ" altLang="cs-CZ" sz="1600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altLang="cs-CZ" sz="1600" dirty="0" smtClean="0">
                <a:latin typeface="Arial Narrow" panose="020B0606020202030204" pitchFamily="34" charset="0"/>
              </a:rPr>
              <a:t>Při kontaminaci biologickým materiálem je </a:t>
            </a:r>
            <a:r>
              <a:rPr lang="cs-CZ" altLang="cs-CZ" sz="2000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nutný </a:t>
            </a:r>
            <a:r>
              <a:rPr lang="cs-CZ" altLang="cs-CZ" sz="2000" u="sng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virucidní</a:t>
            </a:r>
            <a:r>
              <a:rPr lang="cs-CZ" altLang="cs-CZ" sz="2000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cs-CZ" altLang="cs-CZ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účinek </a:t>
            </a:r>
            <a:r>
              <a:rPr lang="cs-CZ" altLang="cs-CZ" sz="1600" dirty="0" smtClean="0">
                <a:latin typeface="Arial Narrow" panose="020B0606020202030204" pitchFamily="34" charset="0"/>
              </a:rPr>
              <a:t>=  chemické báze nebo kombinace :</a:t>
            </a:r>
          </a:p>
          <a:p>
            <a:pPr marL="68580" indent="0">
              <a:buNone/>
              <a:defRPr/>
            </a:pPr>
            <a:r>
              <a:rPr lang="cs-CZ" altLang="cs-CZ" sz="1600" b="1" u="sng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1.  </a:t>
            </a:r>
            <a:r>
              <a:rPr lang="cs-CZ" altLang="cs-CZ" sz="1600" b="1" u="sng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Alkoholy</a:t>
            </a:r>
            <a:r>
              <a:rPr lang="cs-CZ" altLang="cs-CZ" sz="160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cs-CZ" altLang="cs-CZ" sz="1600" dirty="0" smtClean="0">
                <a:latin typeface="Arial Narrow" panose="020B0606020202030204" pitchFamily="34" charset="0"/>
              </a:rPr>
              <a:t>(60-80%) – k dezinfekci </a:t>
            </a:r>
            <a:r>
              <a:rPr lang="cs-CZ" altLang="cs-CZ" sz="1600" u="sng" dirty="0" smtClean="0">
                <a:latin typeface="Arial Narrow" panose="020B0606020202030204" pitchFamily="34" charset="0"/>
              </a:rPr>
              <a:t>suchých</a:t>
            </a:r>
            <a:r>
              <a:rPr lang="cs-CZ" altLang="cs-CZ" sz="1600" dirty="0" smtClean="0">
                <a:latin typeface="Arial Narrow" panose="020B0606020202030204" pitchFamily="34" charset="0"/>
              </a:rPr>
              <a:t> rukou, sušení nástrojů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altLang="cs-CZ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+</a:t>
            </a:r>
            <a:r>
              <a:rPr lang="cs-CZ" altLang="cs-CZ" sz="1600" dirty="0" smtClean="0">
                <a:latin typeface="Arial Narrow" panose="020B0606020202030204" pitchFamily="34" charset="0"/>
              </a:rPr>
              <a:t>  rychlá dezinfekce (30 sec);       </a:t>
            </a:r>
            <a:r>
              <a:rPr lang="cs-CZ" altLang="cs-CZ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cs-CZ" altLang="cs-CZ" sz="1600" dirty="0" smtClean="0">
                <a:latin typeface="Arial Narrow" panose="020B0606020202030204" pitchFamily="34" charset="0"/>
              </a:rPr>
              <a:t>   hořlavina, příp. výbušná směs po  odpaření</a:t>
            </a:r>
          </a:p>
          <a:p>
            <a:pPr marL="68580" indent="0">
              <a:buNone/>
              <a:defRPr/>
            </a:pPr>
            <a:r>
              <a:rPr lang="cs-CZ" sz="16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2. Přípravky na bázi </a:t>
            </a:r>
            <a:r>
              <a:rPr lang="cs-CZ" sz="1600" b="1" u="sng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chlóru</a:t>
            </a:r>
            <a:r>
              <a:rPr lang="cs-CZ" sz="1600" b="1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 </a:t>
            </a:r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– </a:t>
            </a:r>
            <a:r>
              <a:rPr lang="cs-CZ" sz="1600" dirty="0" smtClean="0">
                <a:latin typeface="Arial Narrow" panose="020B0606020202030204" pitchFamily="34" charset="0"/>
              </a:rPr>
              <a:t>na plochy, předměty i na pokožku              </a:t>
            </a:r>
            <a:r>
              <a:rPr lang="cs-CZ" sz="16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lze</a:t>
            </a:r>
            <a:r>
              <a:rPr lang="cs-CZ" sz="1600" dirty="0" smtClean="0">
                <a:latin typeface="Arial Narrow" panose="020B0606020202030204" pitchFamily="34" charset="0"/>
              </a:rPr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altLang="cs-CZ" sz="16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+</a:t>
            </a:r>
            <a:r>
              <a:rPr lang="cs-CZ" altLang="cs-CZ" sz="1600" dirty="0" smtClean="0">
                <a:latin typeface="Arial Narrow" panose="020B0606020202030204" pitchFamily="34" charset="0"/>
              </a:rPr>
              <a:t>  dobrá účinnost);   </a:t>
            </a:r>
            <a:r>
              <a:rPr lang="cs-CZ" altLang="cs-CZ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cs-CZ" altLang="cs-CZ" sz="1600" dirty="0" smtClean="0">
                <a:latin typeface="Arial Narrow" panose="020B0606020202030204" pitchFamily="34" charset="0"/>
              </a:rPr>
              <a:t>  zápach, koroduje kovové materiály                                                       </a:t>
            </a:r>
            <a:r>
              <a:rPr lang="cs-CZ" altLang="cs-CZ" sz="1600" dirty="0">
                <a:latin typeface="Arial Narrow" panose="020B0606020202030204" pitchFamily="34" charset="0"/>
              </a:rPr>
              <a:t> </a:t>
            </a:r>
            <a:r>
              <a:rPr lang="cs-CZ" altLang="cs-CZ" sz="16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použít</a:t>
            </a:r>
            <a:r>
              <a:rPr lang="cs-CZ" altLang="cs-CZ" sz="1600" dirty="0" smtClean="0">
                <a:latin typeface="Arial Narrow" panose="020B0606020202030204" pitchFamily="34" charset="0"/>
              </a:rPr>
              <a:t> </a:t>
            </a:r>
          </a:p>
          <a:p>
            <a:pPr marL="68580" indent="0">
              <a:buNone/>
              <a:defRPr/>
            </a:pPr>
            <a:r>
              <a:rPr lang="cs-CZ" sz="16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3. Přípravky na bázi </a:t>
            </a:r>
            <a:r>
              <a:rPr lang="cs-CZ" sz="1600" b="1" u="sng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jódu</a:t>
            </a:r>
            <a:r>
              <a:rPr lang="cs-CZ" sz="1600" b="1" u="sng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– </a:t>
            </a:r>
            <a:r>
              <a:rPr lang="cs-CZ" sz="1600" dirty="0" smtClean="0">
                <a:latin typeface="Arial Narrow" panose="020B0606020202030204" pitchFamily="34" charset="0"/>
              </a:rPr>
              <a:t>dezinfekce</a:t>
            </a:r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sz="1600" dirty="0" smtClean="0">
                <a:latin typeface="Arial Narrow" panose="020B0606020202030204" pitchFamily="34" charset="0"/>
              </a:rPr>
              <a:t>pokožky před vpichem, předoperačně   </a:t>
            </a:r>
            <a:r>
              <a:rPr lang="cs-CZ" sz="16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na</a:t>
            </a:r>
            <a:r>
              <a:rPr lang="cs-CZ" sz="1600" dirty="0" smtClean="0">
                <a:latin typeface="Arial Narrow" panose="020B0606020202030204" pitchFamily="34" charset="0"/>
              </a:rPr>
              <a:t> </a:t>
            </a:r>
            <a:endParaRPr lang="cs-CZ" altLang="cs-CZ" sz="1600" dirty="0" smtClean="0">
              <a:latin typeface="Arial Narrow" panose="020B060602020203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cs-CZ" altLang="cs-CZ" sz="16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+</a:t>
            </a:r>
            <a:r>
              <a:rPr lang="cs-CZ" altLang="cs-CZ" sz="1600" dirty="0" smtClean="0">
                <a:latin typeface="Arial Narrow" panose="020B0606020202030204" pitchFamily="34" charset="0"/>
              </a:rPr>
              <a:t>  dobrá účinnost);   </a:t>
            </a:r>
            <a:r>
              <a:rPr lang="cs-CZ" altLang="cs-CZ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cs-CZ" altLang="cs-CZ" sz="1600" dirty="0" smtClean="0">
                <a:latin typeface="Arial Narrow" panose="020B0606020202030204" pitchFamily="34" charset="0"/>
              </a:rPr>
              <a:t>  zabarvuje, alergie                                                                                   </a:t>
            </a:r>
            <a:r>
              <a:rPr lang="cs-CZ" altLang="cs-CZ" sz="16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pokožku</a:t>
            </a:r>
          </a:p>
          <a:p>
            <a:pPr marL="68580" indent="0">
              <a:buNone/>
              <a:defRPr/>
            </a:pPr>
            <a:r>
              <a:rPr lang="cs-CZ" sz="1600" b="1" u="sng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4. </a:t>
            </a:r>
            <a:r>
              <a:rPr lang="cs-CZ" sz="1600" b="1" u="sng" dirty="0" err="1" smtClean="0">
                <a:solidFill>
                  <a:srgbClr val="0033CC"/>
                </a:solidFill>
                <a:latin typeface="Arial Narrow" panose="020B0606020202030204" pitchFamily="34" charset="0"/>
              </a:rPr>
              <a:t>Peroxosloučeniny</a:t>
            </a:r>
            <a:r>
              <a:rPr lang="cs-CZ" sz="1600" b="1" u="sng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  </a:t>
            </a:r>
            <a:r>
              <a:rPr lang="cs-CZ" sz="1600" b="1" u="sng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-  </a:t>
            </a:r>
            <a:r>
              <a:rPr lang="cs-CZ" sz="1600" dirty="0" smtClean="0">
                <a:latin typeface="Arial Narrow" panose="020B0606020202030204" pitchFamily="34" charset="0"/>
              </a:rPr>
              <a:t>na plochy, předměty i na pokožku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altLang="cs-CZ" sz="16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+</a:t>
            </a:r>
            <a:r>
              <a:rPr lang="cs-CZ" altLang="cs-CZ" sz="1600" dirty="0" smtClean="0">
                <a:latin typeface="Arial Narrow" panose="020B0606020202030204" pitchFamily="34" charset="0"/>
              </a:rPr>
              <a:t>  dobrá účinnost v nízkých %   </a:t>
            </a:r>
            <a:r>
              <a:rPr lang="cs-CZ" altLang="cs-CZ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cs-CZ" altLang="cs-CZ" sz="1600" dirty="0" smtClean="0">
                <a:latin typeface="Arial Narrow" panose="020B0606020202030204" pitchFamily="34" charset="0"/>
              </a:rPr>
              <a:t>  nestabilní v nízkých %, složité skladování, koroduje kovy</a:t>
            </a:r>
          </a:p>
          <a:p>
            <a:pPr marL="68580" indent="0">
              <a:buNone/>
              <a:defRPr/>
            </a:pPr>
            <a:r>
              <a:rPr lang="cs-CZ" altLang="cs-CZ" sz="1600" b="1" u="sng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5</a:t>
            </a:r>
            <a:r>
              <a:rPr lang="cs-CZ" altLang="cs-CZ" sz="1600" b="1" u="sng" dirty="0" smtClean="0">
                <a:solidFill>
                  <a:srgbClr val="0033CC"/>
                </a:solidFill>
                <a:latin typeface="Arial Narrow" panose="020B0606020202030204" pitchFamily="34" charset="0"/>
              </a:rPr>
              <a:t>. Aldehydy </a:t>
            </a:r>
            <a:r>
              <a:rPr lang="cs-CZ" altLang="cs-CZ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-  </a:t>
            </a:r>
            <a:r>
              <a:rPr lang="cs-CZ" altLang="cs-CZ" sz="1600" b="1" dirty="0" smtClean="0">
                <a:latin typeface="Arial Narrow" panose="020B0606020202030204" pitchFamily="34" charset="0"/>
              </a:rPr>
              <a:t>pouze na neživé plochy, předměty  </a:t>
            </a:r>
            <a:r>
              <a:rPr lang="cs-CZ" altLang="cs-CZ" sz="16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ne  na  pokožku !!!!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altLang="cs-CZ" sz="16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+</a:t>
            </a:r>
            <a:r>
              <a:rPr lang="cs-CZ" altLang="cs-CZ" sz="1600" dirty="0" smtClean="0">
                <a:latin typeface="Arial Narrow" panose="020B0606020202030204" pitchFamily="34" charset="0"/>
              </a:rPr>
              <a:t>  dobrá účinnost   </a:t>
            </a:r>
            <a:r>
              <a:rPr lang="cs-CZ" altLang="cs-CZ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cs-CZ" altLang="cs-CZ" sz="1600" dirty="0" smtClean="0">
                <a:latin typeface="Arial Narrow" panose="020B0606020202030204" pitchFamily="34" charset="0"/>
              </a:rPr>
              <a:t>  kancerogenní, mutagenní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1600" u="sng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v"/>
              <a:defRPr/>
            </a:pPr>
            <a:endParaRPr lang="cs-CZ" sz="1600" b="1" u="sng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avá složená závorka 1"/>
          <p:cNvSpPr/>
          <p:nvPr/>
        </p:nvSpPr>
        <p:spPr>
          <a:xfrm>
            <a:off x="7451725" y="2852738"/>
            <a:ext cx="504825" cy="24479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76672"/>
            <a:ext cx="7992888" cy="590465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1800" dirty="0" smtClean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endParaRPr lang="cs-CZ" sz="1800" dirty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r>
              <a:rPr lang="cs-CZ" b="1" dirty="0" smtClean="0">
                <a:latin typeface="Arial Narrow" panose="020B0606020202030204" pitchFamily="34" charset="0"/>
              </a:rPr>
              <a:t>Se specifickými diagnostiko-terapeuticko-ošetřovatelskými  procesy u pacienta souvisí i specifická infekční rizika: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latin typeface="Arial Narrow" panose="020B0606020202030204" pitchFamily="34" charset="0"/>
              </a:rPr>
              <a:t>Extrémně vysoká vnímavost pacientů k infekci v důsledku základního onemocnění či přidruženého zdravotního problému a kritické kondice.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latin typeface="Arial Narrow" panose="020B0606020202030204" pitchFamily="34" charset="0"/>
              </a:rPr>
              <a:t>Věk pacienta – dětí, starší osoby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latin typeface="Arial Narrow" panose="020B0606020202030204" pitchFamily="34" charset="0"/>
              </a:rPr>
              <a:t>Výživa - </a:t>
            </a:r>
            <a:r>
              <a:rPr lang="cs-CZ" dirty="0">
                <a:latin typeface="Arial Narrow" panose="020B0606020202030204" pitchFamily="34" charset="0"/>
              </a:rPr>
              <a:t>déletrvající karence bílkovin, </a:t>
            </a:r>
            <a:r>
              <a:rPr lang="cs-CZ" dirty="0" smtClean="0">
                <a:latin typeface="Arial Narrow" panose="020B0606020202030204" pitchFamily="34" charset="0"/>
              </a:rPr>
              <a:t>celková kachexie </a:t>
            </a:r>
            <a:r>
              <a:rPr lang="cs-CZ" dirty="0">
                <a:latin typeface="Arial Narrow" panose="020B0606020202030204" pitchFamily="34" charset="0"/>
              </a:rPr>
              <a:t>nebo metabolické </a:t>
            </a:r>
            <a:r>
              <a:rPr lang="cs-CZ" dirty="0" smtClean="0">
                <a:latin typeface="Arial Narrow" panose="020B0606020202030204" pitchFamily="34" charset="0"/>
              </a:rPr>
              <a:t>poruchy vč. parenterální výživy a </a:t>
            </a:r>
            <a:r>
              <a:rPr lang="cs-CZ" dirty="0" err="1" smtClean="0">
                <a:latin typeface="Arial Narrow" panose="020B0606020202030204" pitchFamily="34" charset="0"/>
              </a:rPr>
              <a:t>ggastrické</a:t>
            </a:r>
            <a:r>
              <a:rPr lang="cs-CZ" dirty="0" smtClean="0">
                <a:latin typeface="Arial Narrow" panose="020B0606020202030204" pitchFamily="34" charset="0"/>
              </a:rPr>
              <a:t> sondy snižují odolnost</a:t>
            </a:r>
            <a:r>
              <a:rPr lang="cs-CZ" dirty="0" smtClean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latin typeface="Arial Narrow" panose="020B0606020202030204" pitchFamily="34" charset="0"/>
              </a:rPr>
              <a:t>Psychické faktory, stres, nedostatek spánku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latin typeface="Arial Narrow" panose="020B0606020202030204" pitchFamily="34" charset="0"/>
              </a:rPr>
              <a:t>Vytváření </a:t>
            </a:r>
            <a:r>
              <a:rPr lang="cs-CZ" dirty="0">
                <a:latin typeface="Arial Narrow" panose="020B0606020202030204" pitchFamily="34" charset="0"/>
              </a:rPr>
              <a:t>netradičních nefyziologických vstupů do organizmu pacienta  - </a:t>
            </a:r>
            <a:r>
              <a:rPr lang="cs-CZ" dirty="0" err="1">
                <a:latin typeface="Arial Narrow" panose="020B0606020202030204" pitchFamily="34" charset="0"/>
              </a:rPr>
              <a:t>i.v</a:t>
            </a:r>
            <a:r>
              <a:rPr lang="cs-CZ" dirty="0">
                <a:latin typeface="Arial Narrow" panose="020B0606020202030204" pitchFamily="34" charset="0"/>
              </a:rPr>
              <a:t>. vstupy, močové katetry, UPV, drény, operační rány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800" u="sng" dirty="0" smtClean="0">
                <a:latin typeface="Arial Narrow" panose="020B0606020202030204" pitchFamily="34" charset="0"/>
              </a:rPr>
              <a:t>Kontrola dezinfekce</a:t>
            </a:r>
            <a:r>
              <a:rPr lang="cs-CZ" altLang="cs-CZ" sz="3800" dirty="0" smtClean="0">
                <a:latin typeface="Arial Narrow" panose="020B0606020202030204" pitchFamily="34" charset="0"/>
              </a:rPr>
              <a:t/>
            </a:r>
            <a:br>
              <a:rPr lang="cs-CZ" altLang="cs-CZ" sz="3800" dirty="0" smtClean="0">
                <a:latin typeface="Arial Narrow" panose="020B0606020202030204" pitchFamily="34" charset="0"/>
              </a:rPr>
            </a:br>
            <a:endParaRPr lang="cs-CZ" altLang="cs-CZ" sz="3800" dirty="0" smtClean="0">
              <a:latin typeface="Arial Narrow" panose="020B0606020202030204" pitchFamily="34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706438" indent="-609600" eaLnBrk="1" hangingPunct="1">
              <a:buFont typeface="Wingdings" pitchFamily="2" charset="2"/>
              <a:buNone/>
            </a:pPr>
            <a:r>
              <a:rPr lang="cs-CZ" altLang="cs-CZ" b="1" dirty="0" smtClean="0">
                <a:latin typeface="Arial Narrow" panose="020B0606020202030204" pitchFamily="34" charset="0"/>
              </a:rPr>
              <a:t>Používají se metody:</a:t>
            </a:r>
          </a:p>
          <a:p>
            <a:pPr marL="706438" indent="-609600" eaLnBrk="1" hangingPunct="1">
              <a:buFontTx/>
              <a:buNone/>
            </a:pPr>
            <a:r>
              <a:rPr lang="cs-CZ" altLang="cs-CZ" b="1" dirty="0" smtClean="0">
                <a:latin typeface="Arial Narrow" panose="020B0606020202030204" pitchFamily="34" charset="0"/>
              </a:rPr>
              <a:t>a) chemické </a:t>
            </a:r>
          </a:p>
          <a:p>
            <a:pPr marL="706438" indent="-609600" eaLnBrk="1" hangingPunct="1">
              <a:buFontTx/>
              <a:buNone/>
            </a:pPr>
            <a:r>
              <a:rPr lang="cs-CZ" altLang="cs-CZ" dirty="0" smtClean="0">
                <a:latin typeface="Arial Narrow" panose="020B0606020202030204" pitchFamily="34" charset="0"/>
              </a:rPr>
              <a:t>         kvalitativní a kvantitativní ke stanovení aktivních látek a jejich obsahu v dezinfekčních roztocích,</a:t>
            </a:r>
            <a:r>
              <a:rPr lang="cs-CZ" altLang="cs-CZ" b="1" dirty="0" smtClean="0">
                <a:latin typeface="Arial Narrow" panose="020B0606020202030204" pitchFamily="34" charset="0"/>
              </a:rPr>
              <a:t> </a:t>
            </a:r>
          </a:p>
          <a:p>
            <a:pPr marL="706438" indent="-609600" eaLnBrk="1" hangingPunct="1">
              <a:buFontTx/>
              <a:buChar char="•"/>
            </a:pPr>
            <a:endParaRPr lang="cs-CZ" altLang="cs-CZ" b="1" dirty="0" smtClean="0">
              <a:latin typeface="Arial Narrow" panose="020B0606020202030204" pitchFamily="34" charset="0"/>
            </a:endParaRPr>
          </a:p>
          <a:p>
            <a:pPr marL="706438" indent="-609600" eaLnBrk="1" hangingPunct="1">
              <a:buFont typeface="Wingdings" pitchFamily="2" charset="2"/>
              <a:buNone/>
            </a:pPr>
            <a:r>
              <a:rPr lang="cs-CZ" altLang="cs-CZ" b="1" dirty="0" smtClean="0">
                <a:latin typeface="Arial Narrow" panose="020B0606020202030204" pitchFamily="34" charset="0"/>
              </a:rPr>
              <a:t>b) mikrobiologické  </a:t>
            </a:r>
          </a:p>
          <a:p>
            <a:pPr marL="706438" indent="-609600" eaLnBrk="1" hangingPunct="1"/>
            <a:r>
              <a:rPr lang="cs-CZ" altLang="cs-CZ" dirty="0" smtClean="0">
                <a:latin typeface="Arial Narrow" panose="020B0606020202030204" pitchFamily="34" charset="0"/>
              </a:rPr>
              <a:t>ke zjištění účinnosti dezinfekčních roztoků </a:t>
            </a:r>
          </a:p>
          <a:p>
            <a:pPr marL="706438" indent="-609600" eaLnBrk="1" hangingPunct="1"/>
            <a:r>
              <a:rPr lang="cs-CZ" altLang="cs-CZ" dirty="0" smtClean="0">
                <a:latin typeface="Arial Narrow" panose="020B0606020202030204" pitchFamily="34" charset="0"/>
              </a:rPr>
              <a:t>nebo mikrobiální kontaminace vydezinfikovaných povrchů (stěry, otisky, oplachy aj.).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221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22221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09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916832"/>
            <a:ext cx="7704856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altLang="cs-CZ" sz="1800" dirty="0" smtClean="0">
                <a:solidFill>
                  <a:schemeClr val="tx1"/>
                </a:solidFill>
                <a:latin typeface="Tahoma" pitchFamily="34" charset="0"/>
              </a:rPr>
              <a:t>Postupné </a:t>
            </a:r>
            <a:r>
              <a:rPr lang="cs-CZ" altLang="cs-CZ" sz="1800" dirty="0">
                <a:solidFill>
                  <a:schemeClr val="tx1"/>
                </a:solidFill>
                <a:latin typeface="Tahoma" pitchFamily="34" charset="0"/>
              </a:rPr>
              <a:t>změny v etiologické struktuře: </a:t>
            </a:r>
          </a:p>
          <a:p>
            <a:r>
              <a:rPr lang="cs-CZ" altLang="cs-CZ" u="sng" dirty="0">
                <a:solidFill>
                  <a:schemeClr val="tx1"/>
                </a:solidFill>
                <a:latin typeface="Tahoma" pitchFamily="34" charset="0"/>
              </a:rPr>
              <a:t>polovina minulého století</a:t>
            </a:r>
            <a:r>
              <a:rPr lang="cs-CZ" altLang="cs-CZ" dirty="0">
                <a:solidFill>
                  <a:schemeClr val="tx1"/>
                </a:solidFill>
                <a:latin typeface="Tahoma" pitchFamily="34" charset="0"/>
              </a:rPr>
              <a:t>  - </a:t>
            </a:r>
            <a:r>
              <a:rPr lang="cs-CZ" altLang="cs-CZ" b="1" i="1" dirty="0" err="1">
                <a:solidFill>
                  <a:schemeClr val="tx1"/>
                </a:solidFill>
                <a:latin typeface="Tahoma" pitchFamily="34" charset="0"/>
              </a:rPr>
              <a:t>Staphylococcus</a:t>
            </a:r>
            <a:r>
              <a:rPr lang="cs-CZ" altLang="cs-CZ" b="1" i="1" dirty="0">
                <a:solidFill>
                  <a:schemeClr val="tx1"/>
                </a:solidFill>
                <a:latin typeface="Tahoma" pitchFamily="34" charset="0"/>
              </a:rPr>
              <a:t> aureus</a:t>
            </a:r>
            <a:r>
              <a:rPr lang="cs-CZ" altLang="cs-CZ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cs-CZ" altLang="cs-CZ" u="sng" dirty="0">
                <a:solidFill>
                  <a:schemeClr val="tx1"/>
                </a:solidFill>
                <a:latin typeface="Tahoma" pitchFamily="34" charset="0"/>
              </a:rPr>
              <a:t>v 70. letech  </a:t>
            </a:r>
            <a:r>
              <a:rPr lang="cs-CZ" altLang="cs-CZ" dirty="0">
                <a:solidFill>
                  <a:schemeClr val="tx1"/>
                </a:solidFill>
                <a:latin typeface="Tahoma" pitchFamily="34" charset="0"/>
              </a:rPr>
              <a:t>- </a:t>
            </a:r>
            <a:r>
              <a:rPr lang="cs-CZ" altLang="cs-CZ" b="1" dirty="0">
                <a:solidFill>
                  <a:schemeClr val="tx1"/>
                </a:solidFill>
                <a:latin typeface="Tahoma" pitchFamily="34" charset="0"/>
              </a:rPr>
              <a:t>G- bakterie, G + baktérie (SA)</a:t>
            </a:r>
          </a:p>
          <a:p>
            <a:r>
              <a:rPr lang="cs-CZ" altLang="cs-CZ" u="sng" dirty="0">
                <a:solidFill>
                  <a:schemeClr val="tx1"/>
                </a:solidFill>
                <a:latin typeface="Tahoma" pitchFamily="34" charset="0"/>
              </a:rPr>
              <a:t>v 80. letech  </a:t>
            </a:r>
            <a:r>
              <a:rPr lang="cs-CZ" altLang="cs-CZ" dirty="0">
                <a:solidFill>
                  <a:schemeClr val="tx1"/>
                </a:solidFill>
                <a:latin typeface="Tahoma" pitchFamily="34" charset="0"/>
              </a:rPr>
              <a:t>- </a:t>
            </a:r>
            <a:r>
              <a:rPr lang="cs-CZ" altLang="cs-CZ" b="1" dirty="0">
                <a:solidFill>
                  <a:schemeClr val="tx1"/>
                </a:solidFill>
                <a:latin typeface="Tahoma" pitchFamily="34" charset="0"/>
              </a:rPr>
              <a:t>MRSA, enterokoky vč. VRE</a:t>
            </a:r>
            <a:r>
              <a:rPr lang="cs-CZ" altLang="cs-CZ" dirty="0">
                <a:solidFill>
                  <a:schemeClr val="tx1"/>
                </a:solidFill>
                <a:latin typeface="Tahoma" pitchFamily="34" charset="0"/>
              </a:rPr>
              <a:t> </a:t>
            </a:r>
          </a:p>
          <a:p>
            <a:r>
              <a:rPr lang="cs-CZ" altLang="cs-CZ" u="sng" dirty="0">
                <a:solidFill>
                  <a:schemeClr val="tx1"/>
                </a:solidFill>
                <a:latin typeface="Tahoma" pitchFamily="34" charset="0"/>
              </a:rPr>
              <a:t>Současnost </a:t>
            </a:r>
            <a:r>
              <a:rPr lang="cs-CZ" altLang="cs-CZ" b="1" dirty="0">
                <a:solidFill>
                  <a:schemeClr val="tx1"/>
                </a:solidFill>
                <a:latin typeface="Tahoma" pitchFamily="34" charset="0"/>
              </a:rPr>
              <a:t> - </a:t>
            </a:r>
            <a:r>
              <a:rPr lang="cs-CZ" altLang="cs-CZ" b="1" dirty="0" err="1">
                <a:solidFill>
                  <a:schemeClr val="tx1"/>
                </a:solidFill>
                <a:latin typeface="Tahoma" pitchFamily="34" charset="0"/>
              </a:rPr>
              <a:t>Polyresistentní</a:t>
            </a:r>
            <a:r>
              <a:rPr lang="cs-CZ" altLang="cs-CZ" b="1" dirty="0">
                <a:solidFill>
                  <a:schemeClr val="tx1"/>
                </a:solidFill>
                <a:latin typeface="Tahoma" pitchFamily="34" charset="0"/>
              </a:rPr>
              <a:t> G - bakterie</a:t>
            </a:r>
            <a:r>
              <a:rPr lang="cs-CZ" altLang="cs-CZ" dirty="0">
                <a:solidFill>
                  <a:schemeClr val="tx1"/>
                </a:solidFill>
                <a:latin typeface="Tahoma" pitchFamily="34" charset="0"/>
              </a:rPr>
              <a:t> s produkcí širokospektrých </a:t>
            </a:r>
            <a:r>
              <a:rPr lang="cs-CZ" altLang="cs-CZ" dirty="0" err="1">
                <a:solidFill>
                  <a:schemeClr val="tx1"/>
                </a:solidFill>
                <a:latin typeface="Tahoma" pitchFamily="34" charset="0"/>
              </a:rPr>
              <a:t>betalaktamáz</a:t>
            </a:r>
            <a:r>
              <a:rPr lang="cs-CZ" altLang="cs-CZ" dirty="0">
                <a:solidFill>
                  <a:schemeClr val="tx1"/>
                </a:solidFill>
                <a:latin typeface="Tahoma" pitchFamily="34" charset="0"/>
              </a:rPr>
              <a:t> (</a:t>
            </a:r>
            <a:r>
              <a:rPr lang="cs-CZ" altLang="cs-CZ" b="1" dirty="0" err="1">
                <a:solidFill>
                  <a:schemeClr val="tx1"/>
                </a:solidFill>
                <a:latin typeface="Tahoma" pitchFamily="34" charset="0"/>
              </a:rPr>
              <a:t>Klebsiella</a:t>
            </a:r>
            <a:r>
              <a:rPr lang="cs-CZ" altLang="cs-CZ" b="1" dirty="0">
                <a:solidFill>
                  <a:schemeClr val="tx1"/>
                </a:solidFill>
                <a:latin typeface="Tahoma" pitchFamily="34" charset="0"/>
              </a:rPr>
              <a:t> pneumonie ESBL, E. coli ESBL, </a:t>
            </a:r>
            <a:r>
              <a:rPr lang="cs-CZ" altLang="cs-CZ" b="1" dirty="0" err="1">
                <a:solidFill>
                  <a:schemeClr val="tx1"/>
                </a:solidFill>
                <a:latin typeface="Tahoma" pitchFamily="34" charset="0"/>
              </a:rPr>
              <a:t>apod</a:t>
            </a:r>
            <a:r>
              <a:rPr lang="cs-CZ" altLang="cs-CZ" dirty="0">
                <a:solidFill>
                  <a:schemeClr val="tx1"/>
                </a:solidFill>
                <a:latin typeface="Tahoma" pitchFamily="34" charset="0"/>
              </a:rPr>
              <a:t>),  </a:t>
            </a:r>
          </a:p>
          <a:p>
            <a:r>
              <a:rPr lang="cs-CZ" altLang="cs-CZ" dirty="0">
                <a:solidFill>
                  <a:schemeClr val="tx1"/>
                </a:solidFill>
                <a:latin typeface="Tahoma" pitchFamily="34" charset="0"/>
              </a:rPr>
              <a:t>u </a:t>
            </a:r>
            <a:r>
              <a:rPr lang="cs-CZ" altLang="cs-CZ" dirty="0" err="1">
                <a:solidFill>
                  <a:schemeClr val="tx1"/>
                </a:solidFill>
                <a:latin typeface="Tahoma" pitchFamily="34" charset="0"/>
              </a:rPr>
              <a:t>imunokompromitovaných</a:t>
            </a:r>
            <a:r>
              <a:rPr lang="cs-CZ" altLang="cs-CZ" dirty="0">
                <a:solidFill>
                  <a:schemeClr val="tx1"/>
                </a:solidFill>
                <a:latin typeface="Tahoma" pitchFamily="34" charset="0"/>
              </a:rPr>
              <a:t> pacientů – významné i původně méně virulentní </a:t>
            </a:r>
            <a:r>
              <a:rPr lang="cs-CZ" altLang="cs-CZ" b="1" dirty="0">
                <a:solidFill>
                  <a:schemeClr val="tx1"/>
                </a:solidFill>
                <a:latin typeface="Tahoma" pitchFamily="34" charset="0"/>
              </a:rPr>
              <a:t>viry</a:t>
            </a:r>
            <a:r>
              <a:rPr lang="cs-CZ" altLang="cs-CZ" dirty="0">
                <a:solidFill>
                  <a:schemeClr val="tx1"/>
                </a:solidFill>
                <a:latin typeface="Tahoma" pitchFamily="34" charset="0"/>
              </a:rPr>
              <a:t>, </a:t>
            </a:r>
            <a:r>
              <a:rPr lang="cs-CZ" altLang="cs-CZ" b="1" dirty="0">
                <a:solidFill>
                  <a:schemeClr val="tx1"/>
                </a:solidFill>
                <a:latin typeface="Tahoma" pitchFamily="34" charset="0"/>
              </a:rPr>
              <a:t>houby,</a:t>
            </a:r>
            <a:r>
              <a:rPr lang="cs-CZ" altLang="cs-CZ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cs-CZ" altLang="cs-CZ" b="1" dirty="0">
                <a:solidFill>
                  <a:schemeClr val="tx1"/>
                </a:solidFill>
                <a:latin typeface="Tahoma" pitchFamily="34" charset="0"/>
              </a:rPr>
              <a:t>paraziti</a:t>
            </a:r>
          </a:p>
          <a:p>
            <a:pPr marL="68580" indent="0">
              <a:buNone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908720"/>
            <a:ext cx="7560840" cy="792088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Arial Narrow" panose="020B0606020202030204" pitchFamily="34" charset="0"/>
              </a:rPr>
              <a:t>Původci  nemocničních  infekcí</a:t>
            </a:r>
            <a:endParaRPr lang="cs-CZ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8" y="765175"/>
            <a:ext cx="8926512" cy="5688013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035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0035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12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69088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>
                <a:latin typeface="Arial Narrow" panose="020B0606020202030204" pitchFamily="34" charset="0"/>
              </a:rPr>
              <a:t>Žilní  katétry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136904" cy="4752528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cs-CZ" dirty="0" smtClean="0">
                <a:latin typeface="Arial Narrow" panose="020B0606020202030204" pitchFamily="34" charset="0"/>
              </a:rPr>
              <a:t>Žilní </a:t>
            </a:r>
            <a:r>
              <a:rPr lang="cs-CZ" dirty="0">
                <a:latin typeface="Arial Narrow" panose="020B0606020202030204" pitchFamily="34" charset="0"/>
              </a:rPr>
              <a:t>vstup </a:t>
            </a:r>
            <a:r>
              <a:rPr lang="cs-CZ" dirty="0" smtClean="0">
                <a:latin typeface="Arial Narrow" panose="020B0606020202030204" pitchFamily="34" charset="0"/>
              </a:rPr>
              <a:t>je </a:t>
            </a:r>
            <a:r>
              <a:rPr lang="cs-CZ" b="1" u="sng" dirty="0" smtClean="0">
                <a:latin typeface="Arial Narrow" panose="020B0606020202030204" pitchFamily="34" charset="0"/>
              </a:rPr>
              <a:t>nefyziologický </a:t>
            </a:r>
            <a:r>
              <a:rPr lang="cs-CZ" b="1" u="sng" dirty="0">
                <a:latin typeface="Arial Narrow" panose="020B0606020202030204" pitchFamily="34" charset="0"/>
              </a:rPr>
              <a:t>invazivní vstup </a:t>
            </a:r>
            <a:r>
              <a:rPr lang="cs-CZ" dirty="0">
                <a:latin typeface="Arial Narrow" panose="020B0606020202030204" pitchFamily="34" charset="0"/>
              </a:rPr>
              <a:t>do krevního řečiště.</a:t>
            </a:r>
          </a:p>
          <a:p>
            <a:pPr marL="68580" indent="0">
              <a:buNone/>
            </a:pPr>
            <a:r>
              <a:rPr lang="cs-CZ" dirty="0">
                <a:latin typeface="Arial Narrow" panose="020B0606020202030204" pitchFamily="34" charset="0"/>
              </a:rPr>
              <a:t>Stav, při kterém </a:t>
            </a:r>
            <a:r>
              <a:rPr lang="cs-CZ" u="sng" dirty="0">
                <a:latin typeface="Arial Narrow" panose="020B0606020202030204" pitchFamily="34" charset="0"/>
              </a:rPr>
              <a:t>dochází k porušení nebo </a:t>
            </a:r>
            <a:r>
              <a:rPr lang="cs-CZ" u="sng" dirty="0" smtClean="0">
                <a:latin typeface="Arial Narrow" panose="020B0606020202030204" pitchFamily="34" charset="0"/>
              </a:rPr>
              <a:t>ohrožení integrity</a:t>
            </a:r>
            <a:r>
              <a:rPr lang="cs-CZ" dirty="0" smtClean="0">
                <a:latin typeface="Arial Narrow" panose="020B0606020202030204" pitchFamily="34" charset="0"/>
              </a:rPr>
              <a:t> pokožky za </a:t>
            </a:r>
          </a:p>
          <a:p>
            <a:pPr marL="68580" indent="0">
              <a:buNone/>
            </a:pPr>
            <a:r>
              <a:rPr lang="cs-CZ" dirty="0" smtClean="0">
                <a:latin typeface="Arial Narrow" panose="020B0606020202030204" pitchFamily="34" charset="0"/>
              </a:rPr>
              <a:t>účelem</a:t>
            </a:r>
            <a:r>
              <a:rPr lang="cs-CZ" b="1" dirty="0" smtClean="0">
                <a:latin typeface="Arial Narrow" panose="020B0606020202030204" pitchFamily="34" charset="0"/>
              </a:rPr>
              <a:t>:</a:t>
            </a:r>
          </a:p>
          <a:p>
            <a:r>
              <a:rPr lang="cs-CZ" sz="1800" dirty="0" smtClean="0">
                <a:latin typeface="Arial Narrow" panose="020B0606020202030204" pitchFamily="34" charset="0"/>
              </a:rPr>
              <a:t>aplikace </a:t>
            </a:r>
            <a:r>
              <a:rPr lang="cs-CZ" sz="1800" dirty="0">
                <a:latin typeface="Arial Narrow" panose="020B0606020202030204" pitchFamily="34" charset="0"/>
              </a:rPr>
              <a:t>intravenózních léků</a:t>
            </a:r>
          </a:p>
          <a:p>
            <a:r>
              <a:rPr lang="cs-CZ" sz="1800" dirty="0">
                <a:latin typeface="Arial Narrow" panose="020B0606020202030204" pitchFamily="34" charset="0"/>
              </a:rPr>
              <a:t>podávání krevních derivátů</a:t>
            </a:r>
          </a:p>
          <a:p>
            <a:r>
              <a:rPr lang="cs-CZ" sz="1800" dirty="0">
                <a:latin typeface="Arial Narrow" panose="020B0606020202030204" pitchFamily="34" charset="0"/>
              </a:rPr>
              <a:t>parenterální výživa</a:t>
            </a:r>
          </a:p>
          <a:p>
            <a:r>
              <a:rPr lang="cs-CZ" sz="1800" dirty="0">
                <a:latin typeface="Arial Narrow" panose="020B0606020202030204" pitchFamily="34" charset="0"/>
              </a:rPr>
              <a:t>doplnění </a:t>
            </a:r>
            <a:r>
              <a:rPr lang="cs-CZ" sz="1800" dirty="0" smtClean="0">
                <a:latin typeface="Arial Narrow" panose="020B0606020202030204" pitchFamily="34" charset="0"/>
              </a:rPr>
              <a:t>tekutin</a:t>
            </a:r>
          </a:p>
          <a:p>
            <a:endParaRPr lang="cs-CZ" sz="1800" dirty="0" smtClean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r>
              <a:rPr lang="cs-CZ" sz="1800" b="1" dirty="0"/>
              <a:t>Infekční komplikace: </a:t>
            </a:r>
            <a:endParaRPr lang="cs-CZ" sz="1800" dirty="0"/>
          </a:p>
          <a:p>
            <a:r>
              <a:rPr lang="cs-CZ" sz="1800" dirty="0"/>
              <a:t>- </a:t>
            </a:r>
            <a:r>
              <a:rPr lang="cs-CZ" sz="2000" dirty="0">
                <a:latin typeface="Arial Narrow" panose="020B0606020202030204" pitchFamily="34" charset="0"/>
              </a:rPr>
              <a:t>infekce místa vpichu, </a:t>
            </a:r>
          </a:p>
          <a:p>
            <a:r>
              <a:rPr lang="cs-CZ" sz="2000" dirty="0">
                <a:latin typeface="Arial Narrow" panose="020B0606020202030204" pitchFamily="34" charset="0"/>
              </a:rPr>
              <a:t>- infekce krevního řečiště, </a:t>
            </a:r>
          </a:p>
          <a:p>
            <a:r>
              <a:rPr lang="cs-CZ" sz="2000" dirty="0">
                <a:latin typeface="Arial Narrow" panose="020B0606020202030204" pitchFamily="34" charset="0"/>
              </a:rPr>
              <a:t>- endokarditida, </a:t>
            </a:r>
          </a:p>
          <a:p>
            <a:r>
              <a:rPr lang="cs-CZ" sz="2000" dirty="0">
                <a:latin typeface="Arial Narrow" panose="020B0606020202030204" pitchFamily="34" charset="0"/>
              </a:rPr>
              <a:t>- osteomyelitida</a:t>
            </a:r>
            <a:endParaRPr lang="cs-CZ" sz="2000" dirty="0" smtClean="0">
              <a:latin typeface="Arial Narrow" panose="020B0606020202030204" pitchFamily="34" charset="0"/>
            </a:endParaRPr>
          </a:p>
          <a:p>
            <a:pPr marL="68580" indent="0">
              <a:buNone/>
            </a:pPr>
            <a:endParaRPr lang="cs-CZ" dirty="0" smtClean="0"/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06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iv sety, kontmainac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661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2575" y="6618288"/>
              <a:ext cx="1090613" cy="233362"/>
            </p14:xfrm>
          </p:contentPart>
        </mc:Choice>
        <mc:Fallback xmlns="">
          <p:pic>
            <p:nvPicPr>
              <p:cNvPr id="19661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3214" y="6608925"/>
                <a:ext cx="1109336" cy="252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85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630</TotalTime>
  <Words>2358</Words>
  <Application>Microsoft Office PowerPoint</Application>
  <PresentationFormat>Předvádění na obrazovce (4:3)</PresentationFormat>
  <Paragraphs>443</Paragraphs>
  <Slides>50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1" baseType="lpstr">
      <vt:lpstr>Austin</vt:lpstr>
      <vt:lpstr>Specifická epidemiologická rizika  v  intenzivní  péči  o  pacienta</vt:lpstr>
      <vt:lpstr>Intenzivní (neodkladná) péče je vysoce specializovaná diagnostická a léčebná činnost ve zdravotnických zařízeních určená nemocným s hrozícím nebo nastalým reverzibilním selháním životních funkcí s nutností jejich podpory nebo dočasné náhrady. </vt:lpstr>
      <vt:lpstr>Prezentace aplikace PowerPoint</vt:lpstr>
      <vt:lpstr>Prezentace aplikace PowerPoint</vt:lpstr>
      <vt:lpstr>Prezentace aplikace PowerPoint</vt:lpstr>
      <vt:lpstr>Původci  nemocničních  infekcí</vt:lpstr>
      <vt:lpstr>Prezentace aplikace PowerPoint</vt:lpstr>
      <vt:lpstr>     Žilní  katétry</vt:lpstr>
      <vt:lpstr>Prezentace aplikace PowerPoint</vt:lpstr>
      <vt:lpstr>Prezentace aplikace PowerPoint</vt:lpstr>
      <vt:lpstr>Staphylococcus aureus in a patient who has a Hickman catheter. The extending cellulitis (maximum extent shown by black marker pen line) has responded but the local tunnel infection persists and mandates line removal. </vt:lpstr>
      <vt:lpstr>Catheter exit site infection in a patient with central venous catheterization through the jugular vein. </vt:lpstr>
      <vt:lpstr>Diffuse skin involvement with petechial lesions in a patient withStaphylococcus aureus bacteremia, endocarditis and acute aortic insufficiency. </vt:lpstr>
      <vt:lpstr>UMĚLÁ PLICNÍ VENTILACE V INTENZIVNÍ PÉČI</vt:lpstr>
      <vt:lpstr>Prezentace aplikace PowerPoint</vt:lpstr>
      <vt:lpstr>Prezentace aplikace PowerPoint</vt:lpstr>
      <vt:lpstr>Močové katétry</vt:lpstr>
      <vt:lpstr>Prezentace aplikace PowerPoint</vt:lpstr>
      <vt:lpstr>Močové katétry</vt:lpstr>
      <vt:lpstr>Prezentace aplikace PowerPoint</vt:lpstr>
      <vt:lpstr>Operační výkon a  riziko infekce</vt:lpstr>
      <vt:lpstr>Prezentace aplikace PowerPoint</vt:lpstr>
      <vt:lpstr>Řešení infekčních komplikací po operaci kloubních náhrad</vt:lpstr>
      <vt:lpstr>   An acutely infected knee replacement. The site was washed out but the infection failed to resolve. At re-operation the implant was found to be loose and it needed to be removed. Staphylococcus aureus was grown from deep specimens.</vt:lpstr>
      <vt:lpstr>A sinus tract discharging from an infected total hip replacement. Staphylococcus aureus was grown from deep specimens. Note the Koebner phenomenon; this patient's psoriasis was probably a significant risk factor for infection. </vt:lpstr>
      <vt:lpstr>Prezentace aplikace PowerPoint</vt:lpstr>
      <vt:lpstr>Prezentace aplikace PowerPoint</vt:lpstr>
      <vt:lpstr>Prezentace aplikace PowerPoint</vt:lpstr>
      <vt:lpstr>Prezentace aplikace PowerPoint</vt:lpstr>
      <vt:lpstr>Zásady  protiepidemického  režimu</vt:lpstr>
      <vt:lpstr>Prezentace aplikace PowerPoint</vt:lpstr>
      <vt:lpstr>Prezentace aplikace PowerPoint</vt:lpstr>
      <vt:lpstr>Základní  bariérová opatření: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STERILIZACE   je proces, který vede k usmrcování všech mikroorganizmů schopných rozmnožování včetně spór, k nezvratné inaktivaci virů a usmrcení zdravotně nebezpečných červů a jejich vajíček. </vt:lpstr>
      <vt:lpstr>Způsoby  sterilizace</vt:lpstr>
      <vt:lpstr>Způsoby  sterilizace</vt:lpstr>
      <vt:lpstr>    Sterilizační  obaly</vt:lpstr>
      <vt:lpstr>Exspirace sterilního materiálu </vt:lpstr>
      <vt:lpstr>Kontrola   sterilizace</vt:lpstr>
      <vt:lpstr>  Vyšší   stupeň   dezinfekce   (VSD). Postup zaručuje usmrcení baktérií, virů, mikroskopických hub a některých bakteriálních spór, nezaručují však usmrcení ostatních mikroorganizmů (např. vysoce rezistentních spór). </vt:lpstr>
      <vt:lpstr>    Dvoustupňová   dezinfekce   (DD) </vt:lpstr>
      <vt:lpstr>         DEZINFEKCE   - je soubor opatření ke zneškodňování mikroorganizmů pomocí fyzikálních, chemických nebo kombinovaných postupů, které mají přerušit cestu nákazy od zdroje ke vnímavé  fyzické osobě. </vt:lpstr>
      <vt:lpstr>         DEZINFEKCE  Chemická  dezinfekce:</vt:lpstr>
      <vt:lpstr>Kontrola dezinfekce </vt:lpstr>
    </vt:vector>
  </TitlesOfParts>
  <Company>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 VLA</dc:title>
  <dc:creator>mkolar</dc:creator>
  <cp:lastModifiedBy>Marie Kolářová</cp:lastModifiedBy>
  <cp:revision>55</cp:revision>
  <dcterms:created xsi:type="dcterms:W3CDTF">2014-09-19T17:51:54Z</dcterms:created>
  <dcterms:modified xsi:type="dcterms:W3CDTF">2014-10-09T07:52:32Z</dcterms:modified>
</cp:coreProperties>
</file>