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9808" autoAdjust="0"/>
  </p:normalViewPr>
  <p:slideViewPr>
    <p:cSldViewPr>
      <p:cViewPr>
        <p:scale>
          <a:sx n="73" d="100"/>
          <a:sy n="73" d="100"/>
        </p:scale>
        <p:origin x="-107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cs-CZ"/>
              <a:t>‹#›</a:t>
            </a:fld>
            <a:endParaRPr lang="cs-CZ"/>
          </a:p>
        </p:txBody>
      </p:sp>
    </p:spTree>
    <p:extLst>
      <p:ext uri="{BB962C8B-B14F-4D97-AF65-F5344CB8AC3E}">
        <p14:creationId xmlns:p14="http://schemas.microsoft.com/office/powerpoint/2010/main" val="371898013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cs-CZ"/>
              <a:t>K posouzení velikosti příspěvku zátěž populace je třeba vymezit pojmy nebezpečí a riziko. Nebezpečím se rozumí obecná vlastnost mikroorganismu či látky. Riziko je velikost pravděpodnosti, s jakou se nebezpečí může v konkrétních situacích uplatnit. Nebezpečí je dáno obecně, riziko se mění v závislosti na okolnostech. Stejné nebezpečí může mít různou velikost rizko v růných populacích, na různých místech a v růných časových souvislostech. Velikost rizika nákazou Listeria monocytogenes je větší v současnosti, v souvislosti s rozšiřením prodeje potravin, které mohou listerie obsahovat (např. směry vybízející konzumace syrových potravin, prodej syrového nepasterovaného mléka apod.).</a:t>
            </a: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cs-CZ"/>
              <a:t>Jelikož je ČR součástí Evropské unie, je třeba akceptovat také komunitární právo. Pro praxi hygienika výživy je nejdůležitější tzv. sekundární právo, ze sekundárního práva nařízení a směrnice.</a:t>
            </a:r>
          </a:p>
          <a:p>
            <a:pPr rtl="0">
              <a:spcBef>
                <a:spcPts val="0"/>
              </a:spcBef>
              <a:buNone/>
            </a:pPr>
            <a:endParaRPr/>
          </a:p>
          <a:p>
            <a:pPr>
              <a:spcBef>
                <a:spcPts val="0"/>
              </a:spcBef>
              <a:buNone/>
            </a:pPr>
            <a:r>
              <a:rPr lang="cs-CZ"/>
              <a:t>Nařízení si lze představit jako zákon, který platí stejnoměrně a úplně ve všech členských státech EU. Dozorové orgány kontrolují, jak jsou dodržovány. Směrnice platí nepřímo, musí být nejprve adaptována do některého z národních předpisů (v současné době je tímto způsobem upravena problematika složení obalových materiálů a dalších předmětů určených pro přímý styk s potravinami a pokrmy). Nicméně potravinová legislativa stále více směřuje k tomu, aby bylo stále více oblastí regulováno formou nařízení.</a:t>
            </a: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cs-CZ"/>
              <a:t>Základním přímo použitelným předpisem EU je Nařízení č. 178/2002. Definuje pojem bezpečnosti potravin (viz nímek č. 3), Dále je stanoveno, že postupy mají být založeny na vědecky odůvodnitelném stanovení velikosti rizika pro různé situace (viz snímek 10) při respektování zásady předběžné opatrnosti (existuje-li veděcká nejistota ve formě nedostatku vědeckých informací, pak by mělo být počítáno vždy s tou horší alternativou, dokud nebudou k dispozici přesnější údaje; uplatňuje se ve vztahu k různých přídatným látkám, což je veřejností vnímáno nesprávně). Odpovědnost za produkt má výrobce, který má být schopen identifikovat každou surovinu, kterou používá z hlediska složení a původu stejně jako alespoň rámcově svoje odběratele). Spolupráce s kontrolními orgány by mělo být vždy o něco výhodnější, než opak.</a:t>
            </a:r>
          </a:p>
          <a:p>
            <a:pPr rtl="0">
              <a:spcBef>
                <a:spcPts val="0"/>
              </a:spcBef>
              <a:buNone/>
            </a:pPr>
            <a:endParaRPr/>
          </a:p>
          <a:p>
            <a:pPr>
              <a:spcBef>
                <a:spcPts val="0"/>
              </a:spcBef>
              <a:buNone/>
            </a:pPr>
            <a:r>
              <a:rPr lang="cs-CZ"/>
              <a:t>Podrobnosti stanoví Nařízení 852/2004, mikraobiologická kritéria pro potraviny jsou upřesněna Nařízením 2073/2005, které bylo později doplněno.</a:t>
            </a: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b="0" i="0" u="none" strike="noStrike" cap="none" baseline="0">
                <a:solidFill>
                  <a:schemeClr val="dk1"/>
                </a:solidFill>
              </a:rPr>
              <a:t>Hygiena výživy je vědním oborem, který využívá poznatky příbuzných oborů, jako je mikrobiologie, toxikologie, technologie, zbožíznalectví, technologie a technika, ekonomika a jiné. Snaží se využívat principů medicíny založené na důkazech (EBM) a její odnože, (ochrany) veřejného zdraví založeného na důkazech (EBPH – Evidence Based Public Health). </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a:solidFill>
                  <a:schemeClr val="dk1"/>
                </a:solidFill>
              </a:rPr>
              <a:t>Jazyková </a:t>
            </a:r>
            <a:r>
              <a:rPr lang="cs-CZ" b="0" i="0" u="none" strike="noStrike" cap="none" baseline="0">
                <a:solidFill>
                  <a:schemeClr val="dk1"/>
                </a:solidFill>
              </a:rPr>
              <a:t>poznámka k překladu EPBH: český překlad  Public Health - veřejné zdraví či veřejné zdravotnictví má poněkud odlišný název a proto je zvykem připojovat k českému překladu přidávat ještě </a:t>
            </a:r>
            <a:r>
              <a:rPr lang="cs-CZ">
                <a:solidFill>
                  <a:schemeClr val="dk1"/>
                </a:solidFill>
              </a:rPr>
              <a:t>výraz </a:t>
            </a:r>
            <a:r>
              <a:rPr lang="cs-CZ" b="0" i="0" u="none" strike="noStrike" cap="none" baseline="0">
                <a:solidFill>
                  <a:schemeClr val="dk1"/>
                </a:solidFill>
              </a:rPr>
              <a:t>ochrana</a:t>
            </a:r>
            <a:r>
              <a:rPr lang="cs-CZ">
                <a:solidFill>
                  <a:schemeClr val="dk1"/>
                </a:solidFill>
              </a:rPr>
              <a:t> (v textu uvedeno pro přehlednost v závorce)</a:t>
            </a:r>
          </a:p>
        </p:txBody>
      </p:sp>
      <p:sp>
        <p:nvSpPr>
          <p:cNvPr id="101" name="Shape 10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chemeClr val="dk1"/>
                </a:solidFill>
                <a:latin typeface="Calibri"/>
                <a:ea typeface="Calibri"/>
                <a:cs typeface="Calibri"/>
                <a:sym typeface="Calibri"/>
              </a:rPr>
              <a:t>2</a:t>
            </a:fld>
            <a:endParaRPr lang="cs-CZ"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a:solidFill>
                  <a:schemeClr val="dk1"/>
                </a:solidFill>
              </a:rPr>
              <a:t>P</a:t>
            </a:r>
            <a:r>
              <a:rPr lang="cs-CZ" b="0" i="0" u="none" strike="noStrike" cap="none" baseline="0">
                <a:solidFill>
                  <a:schemeClr val="dk1"/>
                </a:solidFill>
              </a:rPr>
              <a:t>ojem bezpečnosti potravin je nově pojímán komplexně. Nehovoří se pouze o nepřítomnosti patogenních agens</a:t>
            </a:r>
            <a:r>
              <a:rPr lang="cs-CZ">
                <a:solidFill>
                  <a:schemeClr val="dk1"/>
                </a:solidFill>
              </a:rPr>
              <a:t> či</a:t>
            </a:r>
            <a:r>
              <a:rPr lang="cs-CZ" b="0" i="0" u="none" strike="noStrike" cap="none" baseline="0">
                <a:solidFill>
                  <a:schemeClr val="dk1"/>
                </a:solidFill>
              </a:rPr>
              <a:t> toxických látek, ale o jakýchkoliv faktorech, které mohou zapříčinit, že potravina má schopnost poškodit zdraví (namísto zdraví prospět či </a:t>
            </a:r>
            <a:r>
              <a:rPr lang="cs-CZ">
                <a:solidFill>
                  <a:schemeClr val="dk1"/>
                </a:solidFill>
              </a:rPr>
              <a:t>alespoň nevykazovat žádný nepříznivý efekt</a:t>
            </a:r>
            <a:r>
              <a:rPr lang="cs-CZ" b="0" i="0" u="none" strike="noStrike" cap="none" baseline="0">
                <a:solidFill>
                  <a:schemeClr val="dk1"/>
                </a:solidFill>
              </a:rPr>
              <a:t>).</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b="0" i="0" u="none" strike="noStrike" cap="none" baseline="0">
                <a:solidFill>
                  <a:schemeClr val="dk1"/>
                </a:solidFill>
              </a:rPr>
              <a:t>Účinky krátkodobé mohou </a:t>
            </a:r>
            <a:r>
              <a:rPr lang="cs-CZ">
                <a:solidFill>
                  <a:schemeClr val="dk1"/>
                </a:solidFill>
              </a:rPr>
              <a:t>být reprezentovány </a:t>
            </a:r>
            <a:r>
              <a:rPr lang="cs-CZ" b="0" i="0" u="none" strike="noStrike" cap="none" baseline="0">
                <a:solidFill>
                  <a:schemeClr val="dk1"/>
                </a:solidFill>
              </a:rPr>
              <a:t>l</a:t>
            </a:r>
            <a:r>
              <a:rPr lang="cs-CZ">
                <a:solidFill>
                  <a:schemeClr val="dk1"/>
                </a:solidFill>
              </a:rPr>
              <a:t>e</a:t>
            </a:r>
            <a:r>
              <a:rPr lang="cs-CZ" b="0" i="0" u="none" strike="noStrike" cap="none" baseline="0">
                <a:solidFill>
                  <a:schemeClr val="dk1"/>
                </a:solidFill>
              </a:rPr>
              <a:t>hkou formu infekce, ale i poraněním zubů či sliznice dutiny ústní v souvislosti s přítomností cizích příměsí (přítomnost střepů skla ve zpracovaných potravinách není v poslední době neobvyklá; sklo nelze běžnými prostředky detekovat tak jako </a:t>
            </a:r>
            <a:r>
              <a:rPr lang="cs-CZ">
                <a:solidFill>
                  <a:schemeClr val="dk1"/>
                </a:solidFill>
              </a:rPr>
              <a:t>úlomky kovů pomocí elektromagnetických detektorů;</a:t>
            </a:r>
            <a:r>
              <a:rPr lang="cs-CZ" b="0" i="0" u="none" strike="noStrike" cap="none" baseline="0">
                <a:solidFill>
                  <a:schemeClr val="dk1"/>
                </a:solidFill>
              </a:rPr>
              <a:t>, do potravin</a:t>
            </a:r>
            <a:r>
              <a:rPr lang="cs-CZ">
                <a:solidFill>
                  <a:schemeClr val="dk1"/>
                </a:solidFill>
              </a:rPr>
              <a:t> tyto příměsi pronikají např. při</a:t>
            </a:r>
            <a:r>
              <a:rPr lang="cs-CZ" b="0" i="0" u="none" strike="noStrike" cap="none" baseline="0">
                <a:solidFill>
                  <a:schemeClr val="dk1"/>
                </a:solidFill>
              </a:rPr>
              <a:t>i poškození prostředí výrobních závodů – rozbitá svítidla apod.).</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b="0" i="0" u="none" strike="noStrike" cap="none" baseline="0">
                <a:solidFill>
                  <a:schemeClr val="dk1"/>
                </a:solidFill>
              </a:rPr>
              <a:t>Typickým dlouhodobým účinkem je např. zhoršení zdravotního stavu </a:t>
            </a:r>
            <a:r>
              <a:rPr lang="cs-CZ">
                <a:solidFill>
                  <a:schemeClr val="dk1"/>
                </a:solidFill>
              </a:rPr>
              <a:t>osoby </a:t>
            </a:r>
            <a:r>
              <a:rPr lang="cs-CZ" b="0" i="0" u="none" strike="noStrike" cap="none" baseline="0">
                <a:solidFill>
                  <a:schemeClr val="dk1"/>
                </a:solidFill>
              </a:rPr>
              <a:t>s výživovým omezením</a:t>
            </a:r>
            <a:r>
              <a:rPr lang="cs-CZ">
                <a:solidFill>
                  <a:schemeClr val="dk1"/>
                </a:solidFill>
              </a:rPr>
              <a:t>:</a:t>
            </a:r>
            <a:r>
              <a:rPr lang="cs-CZ" b="0" i="0" u="none" strike="noStrike" cap="none" baseline="0">
                <a:solidFill>
                  <a:schemeClr val="dk1"/>
                </a:solidFill>
              </a:rPr>
              <a:t> pokud taková osoba konzumuje potravinu, o níž se právem domnívá, že neobsahuje</a:t>
            </a:r>
            <a:r>
              <a:rPr lang="cs-CZ">
                <a:solidFill>
                  <a:schemeClr val="dk1"/>
                </a:solidFill>
              </a:rPr>
              <a:t> určitý</a:t>
            </a:r>
            <a:r>
              <a:rPr lang="cs-CZ" b="0" i="0" u="none" strike="noStrike" cap="none" baseline="0">
                <a:solidFill>
                  <a:schemeClr val="dk1"/>
                </a:solidFill>
              </a:rPr>
              <a:t> alergen, ale výrobce alergen </a:t>
            </a:r>
            <a:r>
              <a:rPr lang="cs-CZ">
                <a:solidFill>
                  <a:schemeClr val="dk1"/>
                </a:solidFill>
              </a:rPr>
              <a:t>do potravin přidává, </a:t>
            </a:r>
            <a:r>
              <a:rPr lang="cs-CZ" b="0" i="0" u="none" strike="noStrike" cap="none" baseline="0">
                <a:solidFill>
                  <a:schemeClr val="dk1"/>
                </a:solidFill>
              </a:rPr>
              <a:t>když dražší surovinu neoprávněně nahrazuje surovinou levnější (moučka nahrazující maso ve výrobku). V tomto případě hovoříme o </a:t>
            </a:r>
            <a:r>
              <a:rPr lang="cs-CZ" b="1" i="0" u="none" strike="noStrike" cap="none" baseline="0">
                <a:solidFill>
                  <a:schemeClr val="dk1"/>
                </a:solidFill>
              </a:rPr>
              <a:t>falšování</a:t>
            </a:r>
            <a:r>
              <a:rPr lang="cs-CZ" b="0" i="0" u="none" strike="noStrike" cap="none" baseline="0">
                <a:solidFill>
                  <a:schemeClr val="dk1"/>
                </a:solidFill>
              </a:rPr>
              <a:t>, které je v současné době považováno za nejzávažnější zdroj poškození zdraví konzumenta.</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a:solidFill>
                  <a:schemeClr val="dk1"/>
                </a:solidFill>
              </a:rPr>
              <a:t>B</a:t>
            </a:r>
            <a:r>
              <a:rPr lang="cs-CZ" b="0" i="0" u="none" strike="noStrike" cap="none" baseline="0">
                <a:solidFill>
                  <a:schemeClr val="dk1"/>
                </a:solidFill>
              </a:rPr>
              <a:t>ezpečnost potravin je dále posuzována komplexně nejen ve vztahu k potravině, ale také stavu konzumenta. Stejná potravina může být bezpečná pro osoby s dobrým stavem imunity a nebezpečná pro potraviny oslabené (viz syrové mléko z mlékomatu).</a:t>
            </a:r>
          </a:p>
        </p:txBody>
      </p:sp>
      <p:sp>
        <p:nvSpPr>
          <p:cNvPr id="108" name="Shape 10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chemeClr val="dk1"/>
                </a:solidFill>
                <a:latin typeface="Calibri"/>
                <a:ea typeface="Calibri"/>
                <a:cs typeface="Calibri"/>
                <a:sym typeface="Calibri"/>
              </a:rPr>
              <a:t>3</a:t>
            </a:fld>
            <a:endParaRPr lang="cs-CZ"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b="0" i="0" u="none" strike="noStrike" cap="none" baseline="0">
                <a:solidFill>
                  <a:schemeClr val="dk1"/>
                </a:solidFill>
              </a:rPr>
              <a:t>Potravina je jakákoliv látka určená ke konzumaci. Problematická tato definice nebývá v případě běžných potravin. Avšak nutriční specialista se ve svojí profesi bude velmi často pohybovat v hraniční oblasti, jako </a:t>
            </a:r>
            <a:r>
              <a:rPr lang="cs-CZ">
                <a:solidFill>
                  <a:schemeClr val="dk1"/>
                </a:solidFill>
              </a:rPr>
              <a:t>jsou</a:t>
            </a:r>
            <a:r>
              <a:rPr lang="cs-CZ" b="0" i="0" u="none" strike="noStrike" cap="none" baseline="0">
                <a:solidFill>
                  <a:schemeClr val="dk1"/>
                </a:solidFill>
              </a:rPr>
              <a:t> potraviny pro zvláštní lékařské účely</a:t>
            </a:r>
            <a:r>
              <a:rPr lang="cs-CZ">
                <a:solidFill>
                  <a:schemeClr val="dk1"/>
                </a:solidFill>
              </a:rPr>
              <a:t>.</a:t>
            </a:r>
          </a:p>
          <a:p>
            <a:pPr marL="0" marR="0" lvl="0" indent="0" algn="l" rtl="0">
              <a:spcBef>
                <a:spcPts val="0"/>
              </a:spcBef>
              <a:buNone/>
            </a:pPr>
            <a:endParaRPr>
              <a:solidFill>
                <a:schemeClr val="dk1"/>
              </a:solidFill>
            </a:endParaRPr>
          </a:p>
          <a:p>
            <a:pPr marL="0" marR="0" lvl="0" indent="0" algn="l" rtl="0">
              <a:spcBef>
                <a:spcPts val="0"/>
              </a:spcBef>
              <a:buSzPct val="25000"/>
              <a:buNone/>
            </a:pPr>
            <a:r>
              <a:rPr lang="cs-CZ">
                <a:solidFill>
                  <a:schemeClr val="dk1"/>
                </a:solidFill>
              </a:rPr>
              <a:t>Potraviny pro zvláštní lékařské účely jsou</a:t>
            </a:r>
            <a:r>
              <a:rPr lang="cs-CZ" b="0" i="0" u="none" strike="noStrike" cap="none" baseline="0">
                <a:solidFill>
                  <a:schemeClr val="dk1"/>
                </a:solidFill>
              </a:rPr>
              <a:t> potravinou se všemi souvislostmi, zejména požadavkem na bezpečnost. Tím se potravina odlišuje od léčiv: zatímco léčiva ve smyslu potravinového práva zcela bezpečná být ani nemohou (účinek léčiv je provázen nežádoucími účinky)</a:t>
            </a:r>
            <a:r>
              <a:rPr lang="cs-CZ">
                <a:solidFill>
                  <a:schemeClr val="dk1"/>
                </a:solidFill>
              </a:rPr>
              <a:t>, v případě </a:t>
            </a:r>
            <a:r>
              <a:rPr lang="cs-CZ" b="0" i="0" u="none" strike="noStrike" cap="none" baseline="0">
                <a:solidFill>
                  <a:schemeClr val="dk1"/>
                </a:solidFill>
              </a:rPr>
              <a:t> potravin je bezpečnost (ve vztahu k individuální vnímavosti osoby) klíčová. Tento fakt klade ještě větší nároky na odbornou způsobilost nutričního specialisty, neboť by měl být schopen posoudit vhodnost či nevhodnost potraviny pro zvláštní lékařské účely pro výživu lidí se specifickými indikacemi.</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b="0" i="0" u="none" strike="noStrike" cap="none" baseline="0">
                <a:solidFill>
                  <a:schemeClr val="dk1"/>
                </a:solidFill>
              </a:rPr>
              <a:t>Podobnost s léčivy může činit obtíže u doplňků stravy. Doplňky stravy jsou koncentrovaným zdrojem vitamínů, minerálů a dalších výživových složek, avšak nejsou léčivy a nelze jim připisovat ani jednoznačné léčebné účinky, mají působit spíše preventivně. Výjimku tvoří doplňky stravy s registrovanými výživovými a zdravotními tvrzeními.</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b="0" i="0" u="none" strike="noStrike" cap="none" baseline="0">
                <a:solidFill>
                  <a:schemeClr val="dk1"/>
                </a:solidFill>
              </a:rPr>
              <a:t>V české terminologii existuje také pojem pokrm (definice na snímku), v zahraniční literatuře je synonymem RTE (ready to eat food), tedy potravina k </a:t>
            </a:r>
            <a:r>
              <a:rPr lang="cs-CZ">
                <a:solidFill>
                  <a:schemeClr val="dk1"/>
                </a:solidFill>
              </a:rPr>
              <a:t>přímé konzumaci</a:t>
            </a:r>
            <a:r>
              <a:rPr lang="cs-CZ" b="0" i="0" u="none" strike="noStrike" cap="none" baseline="0">
                <a:solidFill>
                  <a:schemeClr val="dk1"/>
                </a:solidFill>
              </a:rPr>
              <a:t>.</a:t>
            </a:r>
          </a:p>
        </p:txBody>
      </p:sp>
      <p:sp>
        <p:nvSpPr>
          <p:cNvPr id="115" name="Shape 11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chemeClr val="dk1"/>
                </a:solidFill>
                <a:latin typeface="Calibri"/>
                <a:ea typeface="Calibri"/>
                <a:cs typeface="Calibri"/>
                <a:sym typeface="Calibri"/>
              </a:rPr>
              <a:t>4</a:t>
            </a:fld>
            <a:endParaRPr lang="cs-CZ"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a:solidFill>
                  <a:schemeClr val="dk1"/>
                </a:solidFill>
              </a:rPr>
              <a:t>Další definice...</a:t>
            </a:r>
          </a:p>
        </p:txBody>
      </p:sp>
      <p:sp>
        <p:nvSpPr>
          <p:cNvPr id="122" name="Shape 12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chemeClr val="dk1"/>
                </a:solidFill>
                <a:latin typeface="Calibri"/>
                <a:ea typeface="Calibri"/>
                <a:cs typeface="Calibri"/>
                <a:sym typeface="Calibri"/>
              </a:rPr>
              <a:t>5</a:t>
            </a:fld>
            <a:endParaRPr lang="cs-CZ"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b="0" i="0" u="none" strike="noStrike" cap="none" baseline="0">
                <a:solidFill>
                  <a:schemeClr val="dk1"/>
                </a:solidFill>
              </a:rPr>
              <a:t>Otázkám hygieny potravin je věnována pozornost od nepaměti. V historických pramenech lze vystopovat zmínky o požadavcích na čistotu potravin. Ve středověku se vyvinuly různá cechovní sdružení, jejichž pokračování v podobě odborných svazů a organizací známe i dnes. První ucelený dokument, který se snažil problematiku hygieny potravin řešit obecně, byl Codex alimentarius austriaticus vydaný na přelomu 19. a 20. století v Rakousko-Uherské monarchii.</a:t>
            </a:r>
          </a:p>
        </p:txBody>
      </p:sp>
      <p:sp>
        <p:nvSpPr>
          <p:cNvPr id="133" name="Shape 1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chemeClr val="dk1"/>
                </a:solidFill>
                <a:latin typeface="Calibri"/>
                <a:ea typeface="Calibri"/>
                <a:cs typeface="Calibri"/>
                <a:sym typeface="Calibri"/>
              </a:rPr>
              <a:t>6</a:t>
            </a:fld>
            <a:endParaRPr lang="cs-CZ"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b="0" i="0" u="none" strike="noStrike" cap="none" baseline="0">
                <a:solidFill>
                  <a:schemeClr val="dk1"/>
                </a:solidFill>
              </a:rPr>
              <a:t>Historie české hygienické služby se začala psát v poválečném období. Struktura byla založena na „řízení shora“ formou vydávání obecně závazných norem, stanovisek a kontroly nad jejich dodržováním.</a:t>
            </a:r>
            <a:r>
              <a:rPr lang="cs-CZ">
                <a:solidFill>
                  <a:schemeClr val="dk1"/>
                </a:solidFill>
              </a:rPr>
              <a:t> Hlavní význaem těchto - dnes již historických dokumentů - spočívá ve skutečnosti, že zakotvily strukturu hygienické služby, která je prakticky jen s drobnými obměnami dodržována dodnes.</a:t>
            </a:r>
          </a:p>
        </p:txBody>
      </p:sp>
      <p:sp>
        <p:nvSpPr>
          <p:cNvPr id="141" name="Shape 1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chemeClr val="dk1"/>
                </a:solidFill>
                <a:latin typeface="Calibri"/>
                <a:ea typeface="Calibri"/>
                <a:cs typeface="Calibri"/>
                <a:sym typeface="Calibri"/>
              </a:rPr>
              <a:t>7</a:t>
            </a:fld>
            <a:endParaRPr lang="cs-CZ"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b="0" i="0" u="none" strike="noStrike" cap="none" baseline="0">
                <a:solidFill>
                  <a:schemeClr val="dk1"/>
                </a:solidFill>
              </a:rPr>
              <a:t>Současné kompetence v hygieně výživy jsou vymezeny </a:t>
            </a:r>
            <a:r>
              <a:rPr lang="cs-CZ">
                <a:solidFill>
                  <a:schemeClr val="dk1"/>
                </a:solidFill>
              </a:rPr>
              <a:t>Z</a:t>
            </a:r>
            <a:r>
              <a:rPr lang="cs-CZ" b="0" i="0" u="none" strike="noStrike" cap="none" baseline="0">
                <a:solidFill>
                  <a:schemeClr val="dk1"/>
                </a:solidFill>
              </a:rPr>
              <a:t>ákonem o potravinách.</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b="0" i="0" u="none" strike="noStrike" cap="none" baseline="0">
                <a:solidFill>
                  <a:schemeClr val="dk1"/>
                </a:solidFill>
              </a:rPr>
              <a:t>Vysvětlení zkratek:</a:t>
            </a:r>
          </a:p>
          <a:p>
            <a:pPr marL="0" marR="0" lvl="0" indent="0" algn="l" rtl="0">
              <a:spcBef>
                <a:spcPts val="0"/>
              </a:spcBef>
              <a:buSzPct val="25000"/>
              <a:buNone/>
            </a:pPr>
            <a:r>
              <a:rPr lang="cs-CZ" b="0" i="0" u="none" strike="noStrike" cap="none" baseline="0">
                <a:solidFill>
                  <a:schemeClr val="dk1"/>
                </a:solidFill>
              </a:rPr>
              <a:t>OOVZ: orgán ochrany veřejného zdraví (v podstatě hygienická služba)</a:t>
            </a:r>
          </a:p>
          <a:p>
            <a:pPr marL="0" marR="0" lvl="0" indent="0" algn="l" rtl="0">
              <a:spcBef>
                <a:spcPts val="0"/>
              </a:spcBef>
              <a:buSzPct val="25000"/>
              <a:buNone/>
            </a:pPr>
            <a:r>
              <a:rPr lang="cs-CZ" b="0" i="0" u="none" strike="noStrike" cap="none" baseline="0">
                <a:solidFill>
                  <a:schemeClr val="dk1"/>
                </a:solidFill>
              </a:rPr>
              <a:t>SVS ČR: Státní veterinární správa</a:t>
            </a:r>
          </a:p>
          <a:p>
            <a:pPr marL="0" marR="0" lvl="0" indent="0" algn="l" rtl="0">
              <a:spcBef>
                <a:spcPts val="0"/>
              </a:spcBef>
              <a:buSzPct val="25000"/>
              <a:buNone/>
            </a:pPr>
            <a:r>
              <a:rPr lang="cs-CZ" b="0" i="0" u="none" strike="noStrike" cap="none" baseline="0">
                <a:solidFill>
                  <a:schemeClr val="dk1"/>
                </a:solidFill>
              </a:rPr>
              <a:t>SZPI: Státní zemědělská a potravinářská inspekce</a:t>
            </a:r>
          </a:p>
          <a:p>
            <a:pPr marL="0" marR="0" lvl="0" indent="0" algn="l" rtl="0">
              <a:spcBef>
                <a:spcPts val="0"/>
              </a:spcBef>
              <a:buSzPct val="25000"/>
              <a:buNone/>
            </a:pPr>
            <a:r>
              <a:rPr lang="cs-CZ" b="0" i="0" u="none" strike="noStrike" cap="none" baseline="0">
                <a:solidFill>
                  <a:schemeClr val="dk1"/>
                </a:solidFill>
              </a:rPr>
              <a:t>UKZUZ: Ústřední kontrolní a zkušení ústav zemědělský (neboť již zemědělská prvovýroba předurčuje bezpečnost a kvalitu budoucí potraviny).</a:t>
            </a:r>
          </a:p>
          <a:p>
            <a:pPr marL="0" marR="0" lvl="0" indent="0" algn="l" rtl="0">
              <a:spcBef>
                <a:spcPts val="0"/>
              </a:spcBef>
              <a:buNone/>
            </a:pPr>
            <a:endParaRPr b="0" i="0" u="none" strike="noStrike" cap="none" baseline="0">
              <a:solidFill>
                <a:schemeClr val="dk1"/>
              </a:solidFill>
            </a:endParaRPr>
          </a:p>
          <a:p>
            <a:pPr marL="0" marR="0" lvl="0" indent="0" algn="l" rtl="0">
              <a:spcBef>
                <a:spcPts val="0"/>
              </a:spcBef>
              <a:buSzPct val="25000"/>
              <a:buNone/>
            </a:pPr>
            <a:r>
              <a:rPr lang="cs-CZ" b="0" i="0" u="none" strike="noStrike" cap="none" baseline="0">
                <a:solidFill>
                  <a:schemeClr val="dk1"/>
                </a:solidFill>
              </a:rPr>
              <a:t>Od </a:t>
            </a:r>
            <a:r>
              <a:rPr lang="cs-CZ" b="1" i="0" u="none" strike="noStrike" cap="none" baseline="0">
                <a:solidFill>
                  <a:schemeClr val="dk1"/>
                </a:solidFill>
              </a:rPr>
              <a:t>1. ledna 2015 </a:t>
            </a:r>
            <a:r>
              <a:rPr lang="cs-CZ" b="0" i="0" u="none" strike="noStrike" cap="none" baseline="0">
                <a:solidFill>
                  <a:schemeClr val="dk1"/>
                </a:solidFill>
              </a:rPr>
              <a:t>dochází k jedné podstatné změně: dozor nad stravovacími službami je také v kompetenci SZPI, prakticky vykonává dozor nad tzv. otevřenými typy stravovacích služeb (restaurace, stánky); OOVZ </a:t>
            </a:r>
            <a:r>
              <a:rPr lang="cs-CZ">
                <a:solidFill>
                  <a:schemeClr val="dk1"/>
                </a:solidFill>
              </a:rPr>
              <a:t>přináleží </a:t>
            </a:r>
            <a:r>
              <a:rPr lang="cs-CZ" b="0" i="0" u="none" strike="noStrike" cap="none" baseline="0">
                <a:solidFill>
                  <a:schemeClr val="dk1"/>
                </a:solidFill>
              </a:rPr>
              <a:t>už jen kontrola nad tzv. uzavřenými typy stravovacích služeb (školní jídelny, nemocniční kuchyně aj.). Stravování zaměstnanců různých podniků se v současné době zajišťuje velice rozdílným způsobem a jen malá část podniků má vlastní vývařovny. </a:t>
            </a:r>
            <a:r>
              <a:rPr lang="cs-CZ">
                <a:solidFill>
                  <a:schemeClr val="dk1"/>
                </a:solidFill>
              </a:rPr>
              <a:t>Nejčastější je využívání různých typů otevřených podniků (restaurace, veřejné jídelny s možností závozu stravy apod.). Tzn., že prakticky existuje už jen miminální příležitost složení stravy pracujících přizpůsobovat specifickým nárokům plynoucím z charakteru pracovní zátěže.</a:t>
            </a:r>
          </a:p>
        </p:txBody>
      </p:sp>
      <p:sp>
        <p:nvSpPr>
          <p:cNvPr id="150" name="Shape 15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chemeClr val="dk1"/>
                </a:solidFill>
                <a:latin typeface="Calibri"/>
                <a:ea typeface="Calibri"/>
                <a:cs typeface="Calibri"/>
                <a:sym typeface="Calibri"/>
              </a:rPr>
              <a:t>8</a:t>
            </a:fld>
            <a:endParaRPr lang="cs-CZ"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cs-CZ"/>
              <a:t>Současná koncepce hygienické služby je zakotvena Zákonem č. 258/2000 Sb. o ochraně veřejného zdraví. Veřejné zdraví je definováno jako zdravotní stav skupin obyvatelstva (tzn., že je zachováván statistický přístup ke zdraví). Ohrožení veřejného zdraví je definováno jako překročení přijatelné úrovně zátěže. Velikost přiměřené zátěže je do značné míry politickým rozhodnutím. Přiměřený je prodej nebaleného pečiva samoobslužně, neboť velikost rizika nepřímého přenosu nákaz (fekálně-orální cesta na povrch pečiva) je srovnatelné s rizikem nepřímého přenosu nákaz v občanském životě. Při posuzování karcinogenních účinků látek je jako nepřijatelná zátěž definována koncetrace karcinogenu v prostředí nebo potravině, která zvýší incidenci nádorového onemocnění   o více než 1 nový případ na 1 milion exponovaných osob.</a:t>
            </a:r>
          </a:p>
          <a:p>
            <a:pPr rtl="0">
              <a:spcBef>
                <a:spcPts val="0"/>
              </a:spcBef>
              <a:buNone/>
            </a:pPr>
            <a:endParaRPr/>
          </a:p>
          <a:p>
            <a:pPr>
              <a:spcBef>
                <a:spcPts val="0"/>
              </a:spcBef>
              <a:buNone/>
            </a:pPr>
            <a:r>
              <a:rPr lang="cs-CZ"/>
              <a:t>Problematice činností epidemiologicky závažných je věnován díl IV zákona (činnosti epidemiologicky závažné), aktuální znění je možné vyhledat např. v databázi předpisů na Portálu veřejné správy. Znění právních předpisů je zde udržováno vždy aktuální.</a:t>
            </a: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371600"/>
            <a:ext cx="7848599" cy="1927224"/>
          </a:xfrm>
          <a:prstGeom prst="rect">
            <a:avLst/>
          </a:prstGeom>
          <a:noFill/>
          <a:ln>
            <a:noFill/>
          </a:ln>
        </p:spPr>
        <p:txBody>
          <a:bodyPr lIns="91425" tIns="91425" rIns="91425" bIns="91425" anchor="b" anchorCtr="0"/>
          <a:lstStyle>
            <a:lvl1pPr marL="0" marR="0" indent="0" algn="l" rtl="0">
              <a:spcBef>
                <a:spcPts val="0"/>
              </a:spcBef>
              <a:buClr>
                <a:schemeClr val="dk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685800" y="3505200"/>
            <a:ext cx="6400799" cy="1752600"/>
          </a:xfrm>
          <a:prstGeom prst="rect">
            <a:avLst/>
          </a:prstGeom>
          <a:noFill/>
          <a:ln>
            <a:noFill/>
          </a:ln>
        </p:spPr>
        <p:txBody>
          <a:bodyPr lIns="91425" tIns="91425" rIns="91425" bIns="91425" anchor="t" anchorCtr="0"/>
          <a:lstStyle>
            <a:lvl1pPr marL="0" marR="0" indent="0" algn="l" rtl="0">
              <a:spcBef>
                <a:spcPts val="480"/>
              </a:spcBef>
              <a:buClr>
                <a:schemeClr val="accent1"/>
              </a:buClr>
              <a:buFont typeface="Arial"/>
              <a:buNone/>
              <a:defRPr/>
            </a:lvl1pPr>
            <a:lvl2pPr marL="457200" marR="0" indent="0" algn="ctr" rtl="0">
              <a:spcBef>
                <a:spcPts val="400"/>
              </a:spcBef>
              <a:buClr>
                <a:schemeClr val="accent1"/>
              </a:buClr>
              <a:buFont typeface="Arial"/>
              <a:buNone/>
              <a:defRPr/>
            </a:lvl2pPr>
            <a:lvl3pPr marL="914400" marR="0" indent="0" algn="ctr" rtl="0">
              <a:spcBef>
                <a:spcPts val="360"/>
              </a:spcBef>
              <a:buClr>
                <a:schemeClr val="accent1"/>
              </a:buClr>
              <a:buFont typeface="Arial"/>
              <a:buNone/>
              <a:defRPr/>
            </a:lvl3pPr>
            <a:lvl4pPr marL="1371600" marR="0" indent="0" algn="ctr" rtl="0">
              <a:spcBef>
                <a:spcPts val="320"/>
              </a:spcBef>
              <a:buClr>
                <a:schemeClr val="accent1"/>
              </a:buClr>
              <a:buFont typeface="Arial"/>
              <a:buNone/>
              <a:defRPr/>
            </a:lvl4pPr>
            <a:lvl5pPr marL="1828800" marR="0" indent="0" algn="ctr" rtl="0">
              <a:spcBef>
                <a:spcPts val="280"/>
              </a:spcBef>
              <a:buClr>
                <a:schemeClr val="accent1"/>
              </a:buClr>
              <a:buFont typeface="Arial"/>
              <a:buNone/>
              <a:defRPr/>
            </a:lvl5pPr>
            <a:lvl6pPr marL="2286000" marR="0" indent="0" algn="ctr" rtl="0">
              <a:spcBef>
                <a:spcPts val="260"/>
              </a:spcBef>
              <a:buClr>
                <a:schemeClr val="accent1"/>
              </a:buClr>
              <a:buFont typeface="Arial"/>
              <a:buNone/>
              <a:defRPr/>
            </a:lvl6pPr>
            <a:lvl7pPr marL="2743200" marR="0" indent="0" algn="ctr" rtl="0">
              <a:spcBef>
                <a:spcPts val="260"/>
              </a:spcBef>
              <a:buClr>
                <a:schemeClr val="accent1"/>
              </a:buClr>
              <a:buFont typeface="Arial"/>
              <a:buNone/>
              <a:defRPr/>
            </a:lvl7pPr>
            <a:lvl8pPr marL="3200400" marR="0" indent="0" algn="ctr" rtl="0">
              <a:spcBef>
                <a:spcPts val="260"/>
              </a:spcBef>
              <a:buClr>
                <a:schemeClr val="accent1"/>
              </a:buClr>
              <a:buFont typeface="Arial"/>
              <a:buNone/>
              <a:defRPr/>
            </a:lvl8pPr>
            <a:lvl9pPr marL="3657600" marR="0" indent="0" algn="ctr" rtl="0">
              <a:spcBef>
                <a:spcPts val="260"/>
              </a:spcBef>
              <a:buClr>
                <a:schemeClr val="accent1"/>
              </a:buClr>
              <a:buFont typeface="Arial"/>
              <a:buNone/>
              <a:defRPr/>
            </a:lvl9pPr>
          </a:lstStyle>
          <a:p>
            <a:endParaRPr/>
          </a:p>
        </p:txBody>
      </p:sp>
      <p:sp>
        <p:nvSpPr>
          <p:cNvPr id="19" name="Shape 1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22" name="Shape 22"/>
          <p:cNvCxnSpPr/>
          <p:nvPr/>
        </p:nvCxnSpPr>
        <p:spPr>
          <a:xfrm>
            <a:off x="685800" y="3398519"/>
            <a:ext cx="7848599" cy="1587"/>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Nadpis a svislý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2133599" y="-76200"/>
            <a:ext cx="4876799" cy="8229600"/>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a:lvl1pPr>
            <a:lvl2pPr marL="457200" indent="-82550" algn="l" rtl="0">
              <a:spcBef>
                <a:spcPts val="400"/>
              </a:spcBef>
              <a:buClr>
                <a:schemeClr val="accent1"/>
              </a:buClr>
              <a:buFont typeface="Arial"/>
              <a:buChar char="•"/>
              <a:defRPr/>
            </a:lvl2pPr>
            <a:lvl3pPr marL="731520" indent="-82550" algn="l" rtl="0">
              <a:spcBef>
                <a:spcPts val="360"/>
              </a:spcBef>
              <a:buClr>
                <a:schemeClr val="accent1"/>
              </a:buClr>
              <a:buFont typeface="Arial"/>
              <a:buChar char="•"/>
              <a:defRPr/>
            </a:lvl3pPr>
            <a:lvl4pPr marL="1005839" indent="-91439" algn="l" rtl="0">
              <a:spcBef>
                <a:spcPts val="320"/>
              </a:spcBef>
              <a:buClr>
                <a:schemeClr val="accent1"/>
              </a:buClr>
              <a:buFont typeface="Arial"/>
              <a:buChar char="•"/>
              <a:defRPr/>
            </a:lvl4pPr>
            <a:lvl5pPr marL="1188720" indent="-58419" algn="l" rtl="0">
              <a:spcBef>
                <a:spcPts val="280"/>
              </a:spcBef>
              <a:buClr>
                <a:schemeClr val="accent1"/>
              </a:buClr>
              <a:buFont typeface="Arial"/>
              <a:buChar char="•"/>
              <a:defRPr/>
            </a:lvl5pPr>
            <a:lvl6pPr marL="1371600" indent="-107950" algn="l" rtl="0">
              <a:spcBef>
                <a:spcPts val="260"/>
              </a:spcBef>
              <a:buClr>
                <a:schemeClr val="accent1"/>
              </a:buClr>
              <a:buFont typeface="Arial"/>
              <a:buChar char="•"/>
              <a:defRPr/>
            </a:lvl6pPr>
            <a:lvl7pPr marL="1554480" indent="-100330" algn="l" rtl="0">
              <a:spcBef>
                <a:spcPts val="260"/>
              </a:spcBef>
              <a:buClr>
                <a:schemeClr val="accent1"/>
              </a:buClr>
              <a:buFont typeface="Arial"/>
              <a:buChar char="•"/>
              <a:defRPr/>
            </a:lvl7pPr>
            <a:lvl8pPr marL="1737360" indent="-105410" algn="l" rtl="0">
              <a:spcBef>
                <a:spcPts val="260"/>
              </a:spcBef>
              <a:buClr>
                <a:schemeClr val="accent1"/>
              </a:buClr>
              <a:buFont typeface="Arial"/>
              <a:buChar char="•"/>
              <a:defRPr/>
            </a:lvl8pPr>
            <a:lvl9pPr marL="1920240" indent="-110489" algn="l" rtl="0">
              <a:spcBef>
                <a:spcPts val="260"/>
              </a:spcBef>
              <a:buClr>
                <a:schemeClr val="accent1"/>
              </a:buClr>
              <a:buFont typeface="Arial"/>
              <a:buChar char="•"/>
              <a:defRPr/>
            </a:lvl9pPr>
          </a:lstStyle>
          <a:p>
            <a:endParaRPr/>
          </a:p>
        </p:txBody>
      </p:sp>
      <p:sp>
        <p:nvSpPr>
          <p:cNvPr id="80" name="Shape 80"/>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Svislý nadpis a tex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rot="5400000">
            <a:off x="4724399" y="2514600"/>
            <a:ext cx="5867400" cy="2057400"/>
          </a:xfrm>
          <a:prstGeom prst="rect">
            <a:avLst/>
          </a:prstGeom>
          <a:noFill/>
          <a:ln>
            <a:noFill/>
          </a:ln>
        </p:spPr>
        <p:txBody>
          <a:bodyPr lIns="91425" tIns="91425" rIns="91425" bIns="91425" anchor="b"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txBox="1">
            <a:spLocks noGrp="1"/>
          </p:cNvSpPr>
          <p:nvPr>
            <p:ph type="body" idx="1"/>
          </p:nvPr>
        </p:nvSpPr>
        <p:spPr>
          <a:xfrm rot="5400000">
            <a:off x="533400" y="533400"/>
            <a:ext cx="5867400" cy="6019799"/>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a:lvl1pPr>
            <a:lvl2pPr marL="457200" indent="-82550" algn="l" rtl="0">
              <a:spcBef>
                <a:spcPts val="400"/>
              </a:spcBef>
              <a:buClr>
                <a:schemeClr val="accent1"/>
              </a:buClr>
              <a:buFont typeface="Arial"/>
              <a:buChar char="•"/>
              <a:defRPr/>
            </a:lvl2pPr>
            <a:lvl3pPr marL="731520" indent="-82550" algn="l" rtl="0">
              <a:spcBef>
                <a:spcPts val="360"/>
              </a:spcBef>
              <a:buClr>
                <a:schemeClr val="accent1"/>
              </a:buClr>
              <a:buFont typeface="Arial"/>
              <a:buChar char="•"/>
              <a:defRPr/>
            </a:lvl3pPr>
            <a:lvl4pPr marL="1005839" indent="-91439" algn="l" rtl="0">
              <a:spcBef>
                <a:spcPts val="320"/>
              </a:spcBef>
              <a:buClr>
                <a:schemeClr val="accent1"/>
              </a:buClr>
              <a:buFont typeface="Arial"/>
              <a:buChar char="•"/>
              <a:defRPr/>
            </a:lvl4pPr>
            <a:lvl5pPr marL="1188720" indent="-58419" algn="l" rtl="0">
              <a:spcBef>
                <a:spcPts val="280"/>
              </a:spcBef>
              <a:buClr>
                <a:schemeClr val="accent1"/>
              </a:buClr>
              <a:buFont typeface="Arial"/>
              <a:buChar char="•"/>
              <a:defRPr/>
            </a:lvl5pPr>
            <a:lvl6pPr marL="1371600" indent="-107950" algn="l" rtl="0">
              <a:spcBef>
                <a:spcPts val="260"/>
              </a:spcBef>
              <a:buClr>
                <a:schemeClr val="accent1"/>
              </a:buClr>
              <a:buFont typeface="Arial"/>
              <a:buChar char="•"/>
              <a:defRPr/>
            </a:lvl6pPr>
            <a:lvl7pPr marL="1554480" indent="-100330" algn="l" rtl="0">
              <a:spcBef>
                <a:spcPts val="260"/>
              </a:spcBef>
              <a:buClr>
                <a:schemeClr val="accent1"/>
              </a:buClr>
              <a:buFont typeface="Arial"/>
              <a:buChar char="•"/>
              <a:defRPr/>
            </a:lvl7pPr>
            <a:lvl8pPr marL="1737360" indent="-105410" algn="l" rtl="0">
              <a:spcBef>
                <a:spcPts val="260"/>
              </a:spcBef>
              <a:buClr>
                <a:schemeClr val="accent1"/>
              </a:buClr>
              <a:buFont typeface="Arial"/>
              <a:buChar char="•"/>
              <a:defRPr/>
            </a:lvl8pPr>
            <a:lvl9pPr marL="1920240" indent="-110489" algn="l" rtl="0">
              <a:spcBef>
                <a:spcPts val="260"/>
              </a:spcBef>
              <a:buClr>
                <a:schemeClr val="accent1"/>
              </a:buClr>
              <a:buFont typeface="Arial"/>
              <a:buChar char="•"/>
              <a:defRPr/>
            </a:lvl9pPr>
          </a:lstStyle>
          <a:p>
            <a:endParaRPr/>
          </a:p>
        </p:txBody>
      </p:sp>
      <p:sp>
        <p:nvSpPr>
          <p:cNvPr id="86" name="Shape 8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7" name="Shape 8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8" name="Shape 88"/>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a:lvl1pPr>
            <a:lvl2pPr marL="457200" indent="-82550" algn="l" rtl="0">
              <a:spcBef>
                <a:spcPts val="400"/>
              </a:spcBef>
              <a:buClr>
                <a:schemeClr val="accent1"/>
              </a:buClr>
              <a:buFont typeface="Arial"/>
              <a:buChar char="•"/>
              <a:defRPr/>
            </a:lvl2pPr>
            <a:lvl3pPr marL="731520" indent="-82550" algn="l" rtl="0">
              <a:spcBef>
                <a:spcPts val="360"/>
              </a:spcBef>
              <a:buClr>
                <a:schemeClr val="accent1"/>
              </a:buClr>
              <a:buFont typeface="Arial"/>
              <a:buChar char="•"/>
              <a:defRPr/>
            </a:lvl3pPr>
            <a:lvl4pPr marL="1005839" indent="-91439" algn="l" rtl="0">
              <a:spcBef>
                <a:spcPts val="320"/>
              </a:spcBef>
              <a:buClr>
                <a:schemeClr val="accent1"/>
              </a:buClr>
              <a:buFont typeface="Arial"/>
              <a:buChar char="•"/>
              <a:defRPr/>
            </a:lvl4pPr>
            <a:lvl5pPr marL="1188720" indent="-58419" algn="l" rtl="0">
              <a:spcBef>
                <a:spcPts val="280"/>
              </a:spcBef>
              <a:buClr>
                <a:schemeClr val="accent1"/>
              </a:buClr>
              <a:buFont typeface="Arial"/>
              <a:buChar char="•"/>
              <a:defRPr/>
            </a:lvl5pPr>
            <a:lvl6pPr marL="1371600" indent="-107950" algn="l" rtl="0">
              <a:spcBef>
                <a:spcPts val="260"/>
              </a:spcBef>
              <a:buClr>
                <a:schemeClr val="accent1"/>
              </a:buClr>
              <a:buFont typeface="Arial"/>
              <a:buChar char="•"/>
              <a:defRPr/>
            </a:lvl6pPr>
            <a:lvl7pPr marL="1554480" indent="-100330" algn="l" rtl="0">
              <a:spcBef>
                <a:spcPts val="260"/>
              </a:spcBef>
              <a:buClr>
                <a:schemeClr val="accent1"/>
              </a:buClr>
              <a:buFont typeface="Arial"/>
              <a:buChar char="•"/>
              <a:defRPr/>
            </a:lvl7pPr>
            <a:lvl8pPr marL="1737360" indent="-105410" algn="l" rtl="0">
              <a:spcBef>
                <a:spcPts val="260"/>
              </a:spcBef>
              <a:buClr>
                <a:schemeClr val="accent1"/>
              </a:buClr>
              <a:buFont typeface="Arial"/>
              <a:buChar char="•"/>
              <a:defRPr/>
            </a:lvl8pPr>
            <a:lvl9pPr marL="1920240" indent="-110489" algn="l" rtl="0">
              <a:spcBef>
                <a:spcPts val="260"/>
              </a:spcBef>
              <a:buClr>
                <a:schemeClr val="accent1"/>
              </a:buClr>
              <a:buFont typeface="Arial"/>
              <a:buChar char="•"/>
              <a:defRPr/>
            </a:lvl9pPr>
          </a:lstStyle>
          <a:p>
            <a:endParaRPr/>
          </a:p>
        </p:txBody>
      </p:sp>
      <p:sp>
        <p:nvSpPr>
          <p:cNvPr id="26" name="Shape 2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1"/>
          </p:nvPr>
        </p:nvSpPr>
        <p:spPr>
          <a:xfrm>
            <a:off x="457200" y="1676400"/>
            <a:ext cx="3931919" cy="639762"/>
          </a:xfrm>
          <a:prstGeom prst="rect">
            <a:avLst/>
          </a:prstGeom>
          <a:noFill/>
          <a:ln>
            <a:noFill/>
          </a:ln>
        </p:spPr>
        <p:txBody>
          <a:bodyPr lIns="91425" tIns="91425" rIns="91425" bIns="91425" anchor="ctr"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2" name="Shape 32"/>
          <p:cNvSpPr txBox="1">
            <a:spLocks noGrp="1"/>
          </p:cNvSpPr>
          <p:nvPr>
            <p:ph type="body" idx="2"/>
          </p:nvPr>
        </p:nvSpPr>
        <p:spPr>
          <a:xfrm>
            <a:off x="457200" y="2438400"/>
            <a:ext cx="3931919"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3"/>
          </p:nvPr>
        </p:nvSpPr>
        <p:spPr>
          <a:xfrm>
            <a:off x="4754880" y="1676400"/>
            <a:ext cx="3931919" cy="639762"/>
          </a:xfrm>
          <a:prstGeom prst="rect">
            <a:avLst/>
          </a:prstGeom>
          <a:noFill/>
          <a:ln>
            <a:noFill/>
          </a:ln>
        </p:spPr>
        <p:txBody>
          <a:bodyPr lIns="91425" tIns="91425" rIns="91425" bIns="91425" anchor="ctr"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4" name="Shape 34"/>
          <p:cNvSpPr txBox="1">
            <a:spLocks noGrp="1"/>
          </p:cNvSpPr>
          <p:nvPr>
            <p:ph type="body" idx="4"/>
          </p:nvPr>
        </p:nvSpPr>
        <p:spPr>
          <a:xfrm>
            <a:off x="4754880" y="2438400"/>
            <a:ext cx="3931919"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38" name="Shape 38"/>
          <p:cNvCxnSpPr/>
          <p:nvPr/>
        </p:nvCxnSpPr>
        <p:spPr>
          <a:xfrm rot="5400000">
            <a:off x="2217817" y="4045823"/>
            <a:ext cx="4709160" cy="793"/>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Záhlaví části">
    <p:bg>
      <p:bgPr>
        <a:solidFill>
          <a:schemeClr val="dk2"/>
        </a:solidFill>
        <a:effectLst/>
      </p:bgPr>
    </p:bg>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22312" y="2362200"/>
            <a:ext cx="7772400" cy="2200275"/>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722312" y="4626864"/>
            <a:ext cx="7772400" cy="1500187"/>
          </a:xfrm>
          <a:prstGeom prst="rect">
            <a:avLst/>
          </a:prstGeom>
          <a:noFill/>
          <a:ln>
            <a:noFill/>
          </a:ln>
        </p:spPr>
        <p:txBody>
          <a:bodyPr lIns="91425" tIns="91425" rIns="91425" bIns="91425" anchor="t" anchorCtr="0"/>
          <a:lstStyle>
            <a:lvl1pPr marL="0" indent="0" rtl="0">
              <a:spcBef>
                <a:spcPts val="0"/>
              </a:spcBef>
              <a:buClr>
                <a:schemeClr val="lt2"/>
              </a:buClr>
              <a:buFont typeface="Arial"/>
              <a:buNone/>
              <a:defRPr/>
            </a:lvl1pPr>
            <a:lvl2pPr marL="457200" indent="0" rtl="0">
              <a:spcBef>
                <a:spcPts val="0"/>
              </a:spcBef>
              <a:buClr>
                <a:schemeClr val="lt1"/>
              </a:buClr>
              <a:buFont typeface="Arial"/>
              <a:buNone/>
              <a:defRPr/>
            </a:lvl2pPr>
            <a:lvl3pPr marL="914400" indent="0" rtl="0">
              <a:spcBef>
                <a:spcPts val="0"/>
              </a:spcBef>
              <a:buClr>
                <a:schemeClr val="lt1"/>
              </a:buClr>
              <a:buFont typeface="Arial"/>
              <a:buNone/>
              <a:defRPr/>
            </a:lvl3pPr>
            <a:lvl4pPr marL="1371600" indent="0" rtl="0">
              <a:spcBef>
                <a:spcPts val="0"/>
              </a:spcBef>
              <a:buClr>
                <a:schemeClr val="lt1"/>
              </a:buClr>
              <a:buFont typeface="Arial"/>
              <a:buNone/>
              <a:defRPr/>
            </a:lvl4pPr>
            <a:lvl5pPr marL="1828800" indent="0" rtl="0">
              <a:spcBef>
                <a:spcPts val="0"/>
              </a:spcBef>
              <a:buClr>
                <a:schemeClr val="lt1"/>
              </a:buClr>
              <a:buFont typeface="Arial"/>
              <a:buNone/>
              <a:defRPr/>
            </a:lvl5pPr>
            <a:lvl6pPr marL="2286000" indent="0" rtl="0">
              <a:spcBef>
                <a:spcPts val="0"/>
              </a:spcBef>
              <a:buClr>
                <a:schemeClr val="lt1"/>
              </a:buClr>
              <a:buFont typeface="Arial"/>
              <a:buNone/>
              <a:defRPr/>
            </a:lvl6pPr>
            <a:lvl7pPr marL="2743200" indent="0" rtl="0">
              <a:spcBef>
                <a:spcPts val="0"/>
              </a:spcBef>
              <a:buClr>
                <a:schemeClr val="lt1"/>
              </a:buClr>
              <a:buFont typeface="Arial"/>
              <a:buNone/>
              <a:defRPr/>
            </a:lvl7pPr>
            <a:lvl8pPr marL="3200400" indent="0" rtl="0">
              <a:spcBef>
                <a:spcPts val="0"/>
              </a:spcBef>
              <a:buClr>
                <a:schemeClr val="lt1"/>
              </a:buClr>
              <a:buFont typeface="Arial"/>
              <a:buNone/>
              <a:defRPr/>
            </a:lvl8pPr>
            <a:lvl9pPr marL="3657600" indent="0" rtl="0">
              <a:spcBef>
                <a:spcPts val="0"/>
              </a:spcBef>
              <a:buClr>
                <a:schemeClr val="lt1"/>
              </a:buClr>
              <a:buFont typeface="Arial"/>
              <a:buNone/>
              <a:defRPr/>
            </a:lvl9pPr>
          </a:lstStyle>
          <a:p>
            <a:endParaRPr/>
          </a:p>
        </p:txBody>
      </p:sp>
      <p:sp>
        <p:nvSpPr>
          <p:cNvPr id="42" name="Shape 42"/>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45" name="Shape 45"/>
          <p:cNvCxnSpPr/>
          <p:nvPr/>
        </p:nvCxnSpPr>
        <p:spPr>
          <a:xfrm>
            <a:off x="731520" y="4599432"/>
            <a:ext cx="7848599" cy="1587"/>
          </a:xfrm>
          <a:prstGeom prst="straightConnector1">
            <a:avLst/>
          </a:prstGeom>
          <a:noFill/>
          <a:ln w="19050" cap="flat">
            <a:solidFill>
              <a:schemeClr val="lt2"/>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body" idx="1"/>
          </p:nvPr>
        </p:nvSpPr>
        <p:spPr>
          <a:xfrm>
            <a:off x="457200" y="1673351"/>
            <a:ext cx="4038599" cy="471830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body" idx="2"/>
          </p:nvPr>
        </p:nvSpPr>
        <p:spPr>
          <a:xfrm>
            <a:off x="4648200" y="1673351"/>
            <a:ext cx="4038599" cy="471830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sah s titulkem">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792079"/>
            <a:ext cx="2139695" cy="1261871"/>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1"/>
          </p:nvPr>
        </p:nvSpPr>
        <p:spPr>
          <a:xfrm>
            <a:off x="2971800" y="792079"/>
            <a:ext cx="5714999" cy="5577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5" name="Shape 65"/>
          <p:cNvSpPr txBox="1">
            <a:spLocks noGrp="1"/>
          </p:cNvSpPr>
          <p:nvPr>
            <p:ph type="body" idx="2"/>
          </p:nvPr>
        </p:nvSpPr>
        <p:spPr>
          <a:xfrm>
            <a:off x="457200" y="2130551"/>
            <a:ext cx="2139695" cy="4243615"/>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6" name="Shape 6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69" name="Shape 69"/>
          <p:cNvCxnSpPr/>
          <p:nvPr/>
        </p:nvCxnSpPr>
        <p:spPr>
          <a:xfrm rot="5400000">
            <a:off x="-13115" y="3580205"/>
            <a:ext cx="5577839" cy="1587"/>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Obrázek s titulkem">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792479"/>
            <a:ext cx="2142679" cy="1264920"/>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a:spLocks noGrp="1"/>
          </p:cNvSpPr>
          <p:nvPr>
            <p:ph type="pic" idx="2"/>
          </p:nvPr>
        </p:nvSpPr>
        <p:spPr>
          <a:xfrm>
            <a:off x="2858609" y="838200"/>
            <a:ext cx="5904389" cy="5500456"/>
          </a:xfrm>
          <a:prstGeom prst="rect">
            <a:avLst/>
          </a:prstGeom>
          <a:solidFill>
            <a:schemeClr val="lt2"/>
          </a:solidFill>
          <a:ln w="76200" cap="flat">
            <a:solidFill>
              <a:srgbClr val="FFFFFF"/>
            </a:solidFill>
            <a:prstDash val="solid"/>
            <a:miter/>
            <a:headEnd type="none" w="med" len="med"/>
            <a:tailEnd type="none" w="med" len="med"/>
          </a:ln>
        </p:spPr>
      </p:sp>
      <p:sp>
        <p:nvSpPr>
          <p:cNvPr id="73" name="Shape 73"/>
          <p:cNvSpPr txBox="1">
            <a:spLocks noGrp="1"/>
          </p:cNvSpPr>
          <p:nvPr>
            <p:ph type="body" idx="1"/>
          </p:nvPr>
        </p:nvSpPr>
        <p:spPr>
          <a:xfrm>
            <a:off x="457200" y="2133600"/>
            <a:ext cx="2139695" cy="4242815"/>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4" name="Shape 74"/>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220786"/>
            <a:ext cx="9144000" cy="2286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Arial"/>
              <a:ea typeface="Arial"/>
              <a:cs typeface="Arial"/>
              <a:sym typeface="Arial"/>
            </a:endParaRPr>
          </a:p>
        </p:txBody>
      </p:sp>
      <p:sp>
        <p:nvSpPr>
          <p:cNvPr id="10" name="Shape 1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1" name="Shape 11"/>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53339" algn="l" rtl="0">
              <a:spcBef>
                <a:spcPts val="480"/>
              </a:spcBef>
              <a:buClr>
                <a:schemeClr val="accent1"/>
              </a:buClr>
              <a:buFont typeface="Arial"/>
              <a:buChar char="•"/>
              <a:defRPr/>
            </a:lvl1pPr>
            <a:lvl2pPr marL="457200" marR="0" indent="-82550" algn="l" rtl="0">
              <a:spcBef>
                <a:spcPts val="400"/>
              </a:spcBef>
              <a:buClr>
                <a:schemeClr val="accent1"/>
              </a:buClr>
              <a:buFont typeface="Arial"/>
              <a:buChar char="•"/>
              <a:defRPr/>
            </a:lvl2pPr>
            <a:lvl3pPr marL="731520" marR="0" indent="-82550" algn="l" rtl="0">
              <a:spcBef>
                <a:spcPts val="360"/>
              </a:spcBef>
              <a:buClr>
                <a:schemeClr val="accent1"/>
              </a:buClr>
              <a:buFont typeface="Arial"/>
              <a:buChar char="•"/>
              <a:defRPr/>
            </a:lvl3pPr>
            <a:lvl4pPr marL="1005839" marR="0" indent="-91439" algn="l" rtl="0">
              <a:spcBef>
                <a:spcPts val="320"/>
              </a:spcBef>
              <a:buClr>
                <a:schemeClr val="accent1"/>
              </a:buClr>
              <a:buFont typeface="Arial"/>
              <a:buChar char="•"/>
              <a:defRPr/>
            </a:lvl4pPr>
            <a:lvl5pPr marL="1188720" marR="0" indent="-58419" algn="l" rtl="0">
              <a:spcBef>
                <a:spcPts val="280"/>
              </a:spcBef>
              <a:buClr>
                <a:schemeClr val="accent1"/>
              </a:buClr>
              <a:buFont typeface="Arial"/>
              <a:buChar char="•"/>
              <a:defRPr/>
            </a:lvl5pPr>
            <a:lvl6pPr marL="1371600" marR="0" indent="-107950" algn="l" rtl="0">
              <a:spcBef>
                <a:spcPts val="260"/>
              </a:spcBef>
              <a:buClr>
                <a:schemeClr val="accent1"/>
              </a:buClr>
              <a:buFont typeface="Arial"/>
              <a:buChar char="•"/>
              <a:defRPr/>
            </a:lvl6pPr>
            <a:lvl7pPr marL="1554480" marR="0" indent="-100330" algn="l" rtl="0">
              <a:spcBef>
                <a:spcPts val="260"/>
              </a:spcBef>
              <a:buClr>
                <a:schemeClr val="accent1"/>
              </a:buClr>
              <a:buFont typeface="Arial"/>
              <a:buChar char="•"/>
              <a:defRPr/>
            </a:lvl7pPr>
            <a:lvl8pPr marL="1737360" marR="0" indent="-105410" algn="l" rtl="0">
              <a:spcBef>
                <a:spcPts val="260"/>
              </a:spcBef>
              <a:buClr>
                <a:schemeClr val="accent1"/>
              </a:buClr>
              <a:buFont typeface="Arial"/>
              <a:buChar char="•"/>
              <a:defRPr/>
            </a:lvl8pPr>
            <a:lvl9pPr marL="1920240" marR="0" indent="-110489" algn="l" rtl="0">
              <a:spcBef>
                <a:spcPts val="260"/>
              </a:spcBef>
              <a:buClr>
                <a:schemeClr val="accent1"/>
              </a:buClr>
              <a:buFont typeface="Arial"/>
              <a:buChar char="•"/>
              <a:defRPr/>
            </a:lvl9pPr>
          </a:lstStyle>
          <a:p>
            <a:endParaRPr/>
          </a:p>
        </p:txBody>
      </p:sp>
      <p:sp>
        <p:nvSpPr>
          <p:cNvPr id="12" name="Shape 12"/>
          <p:cNvSpPr/>
          <p:nvPr/>
        </p:nvSpPr>
        <p:spPr>
          <a:xfrm>
            <a:off x="0" y="0"/>
            <a:ext cx="9144000" cy="36575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Arial"/>
              <a:ea typeface="Arial"/>
              <a:cs typeface="Arial"/>
              <a:sym typeface="Arial"/>
            </a:endParaRPr>
          </a:p>
        </p:txBody>
      </p:sp>
      <p:sp>
        <p:nvSpPr>
          <p:cNvPr id="13" name="Shape 13"/>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europa.eu/eu-law"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ezpecnostpotravin.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ortal.gov.cz/"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755575" y="404663"/>
            <a:ext cx="7772400" cy="1470024"/>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cs-CZ" sz="5400" b="0" i="0" u="none" strike="noStrike" cap="none" baseline="0">
                <a:solidFill>
                  <a:schemeClr val="dk2"/>
                </a:solidFill>
                <a:latin typeface="Arial"/>
                <a:ea typeface="Arial"/>
                <a:cs typeface="Arial"/>
                <a:sym typeface="Arial"/>
              </a:rPr>
              <a:t>HYGIENA VÝŽIVY</a:t>
            </a:r>
          </a:p>
        </p:txBody>
      </p:sp>
      <p:sp>
        <p:nvSpPr>
          <p:cNvPr id="91" name="Shape 91"/>
          <p:cNvSpPr txBox="1">
            <a:spLocks noGrp="1"/>
          </p:cNvSpPr>
          <p:nvPr>
            <p:ph type="subTitle" idx="1"/>
          </p:nvPr>
        </p:nvSpPr>
        <p:spPr>
          <a:xfrm>
            <a:off x="971600" y="2492900"/>
            <a:ext cx="6400799" cy="284669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cs-CZ" sz="2400" b="0" i="0" u="none" strike="noStrike" cap="none" baseline="0">
                <a:solidFill>
                  <a:srgbClr val="55556F"/>
                </a:solidFill>
                <a:latin typeface="Arial"/>
                <a:ea typeface="Arial"/>
                <a:cs typeface="Arial"/>
                <a:sym typeface="Arial"/>
              </a:rPr>
              <a:t>Mgr. </a:t>
            </a:r>
            <a:r>
              <a:rPr lang="cs-CZ" sz="2400" b="1" i="0" u="none" strike="noStrike" cap="none" baseline="0">
                <a:solidFill>
                  <a:srgbClr val="55556F"/>
                </a:solidFill>
                <a:latin typeface="Arial"/>
                <a:ea typeface="Arial"/>
                <a:cs typeface="Arial"/>
                <a:sym typeface="Arial"/>
              </a:rPr>
              <a:t>Aleš Peřina</a:t>
            </a:r>
            <a:r>
              <a:rPr lang="cs-CZ" sz="2400" b="0" i="0" u="none" strike="noStrike" cap="none" baseline="0">
                <a:solidFill>
                  <a:srgbClr val="55556F"/>
                </a:solidFill>
                <a:latin typeface="Arial"/>
                <a:ea typeface="Arial"/>
                <a:cs typeface="Arial"/>
                <a:sym typeface="Arial"/>
              </a:rPr>
              <a:t>, Ph. D.</a:t>
            </a:r>
          </a:p>
          <a:p>
            <a:pPr marL="0" marR="0" lvl="0" indent="0" algn="l" rtl="0">
              <a:spcBef>
                <a:spcPts val="480"/>
              </a:spcBef>
              <a:buClr>
                <a:schemeClr val="accent1"/>
              </a:buClr>
              <a:buSzPct val="25000"/>
              <a:buFont typeface="Arial"/>
              <a:buNone/>
            </a:pPr>
            <a:r>
              <a:rPr lang="cs-CZ" sz="2400">
                <a:solidFill>
                  <a:srgbClr val="55556F"/>
                </a:solidFill>
              </a:rPr>
              <a:t>UČO 18452</a:t>
            </a:r>
          </a:p>
          <a:p>
            <a:pPr marL="0" marR="0" lvl="0" indent="0" algn="l" rtl="0">
              <a:spcBef>
                <a:spcPts val="480"/>
              </a:spcBef>
              <a:buClr>
                <a:schemeClr val="accent1"/>
              </a:buClr>
              <a:buFont typeface="Arial"/>
              <a:buNone/>
            </a:pPr>
            <a:endParaRPr sz="2400">
              <a:solidFill>
                <a:srgbClr val="55556F"/>
              </a:solidFill>
            </a:endParaRPr>
          </a:p>
          <a:p>
            <a:pPr marL="0" marR="0" lvl="0" indent="0" algn="l" rtl="0">
              <a:spcBef>
                <a:spcPts val="480"/>
              </a:spcBef>
              <a:buClr>
                <a:schemeClr val="accent1"/>
              </a:buClr>
              <a:buSzPct val="25000"/>
              <a:buFont typeface="Arial"/>
              <a:buNone/>
            </a:pPr>
            <a:r>
              <a:rPr lang="cs-CZ" sz="2400">
                <a:solidFill>
                  <a:srgbClr val="55556F"/>
                </a:solidFill>
              </a:rPr>
              <a:t>Ústav ochrany a podpory zdraví LF MU</a:t>
            </a:r>
          </a:p>
          <a:p>
            <a:pPr marL="0" marR="0" lvl="0" indent="0" algn="l" rtl="0">
              <a:spcBef>
                <a:spcPts val="480"/>
              </a:spcBef>
              <a:buClr>
                <a:schemeClr val="accent1"/>
              </a:buClr>
              <a:buSzPct val="25000"/>
              <a:buFont typeface="Arial"/>
              <a:buNone/>
            </a:pPr>
            <a:r>
              <a:rPr lang="cs-CZ" sz="2400">
                <a:solidFill>
                  <a:srgbClr val="55556F"/>
                </a:solidFill>
              </a:rPr>
              <a:t>Kamenice 5, 625 00 Brno</a:t>
            </a:r>
          </a:p>
          <a:p>
            <a:pPr marL="0" marR="0" lvl="0" indent="0" algn="l" rtl="0">
              <a:spcBef>
                <a:spcPts val="480"/>
              </a:spcBef>
              <a:buClr>
                <a:schemeClr val="accent1"/>
              </a:buClr>
              <a:buSzPct val="25000"/>
              <a:buFont typeface="Arial"/>
              <a:buNone/>
            </a:pPr>
            <a:r>
              <a:rPr lang="cs-CZ" sz="2400">
                <a:solidFill>
                  <a:srgbClr val="55556F"/>
                </a:solidFill>
              </a:rPr>
              <a:t>e-mailová adresa: aperina@med.muni.cz</a:t>
            </a:r>
          </a:p>
        </p:txBody>
      </p:sp>
    </p:spTree>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Nebezpečí vs. riziko</a:t>
            </a:r>
          </a:p>
        </p:txBody>
      </p:sp>
      <p:sp>
        <p:nvSpPr>
          <p:cNvPr id="160" name="Shape 160"/>
          <p:cNvSpPr txBox="1">
            <a:spLocks noGrp="1"/>
          </p:cNvSpPr>
          <p:nvPr>
            <p:ph type="body" idx="1"/>
          </p:nvPr>
        </p:nvSpPr>
        <p:spPr>
          <a:xfrm>
            <a:off x="457200" y="1676400"/>
            <a:ext cx="3931919" cy="639762"/>
          </a:xfrm>
          <a:prstGeom prst="rect">
            <a:avLst/>
          </a:prstGeom>
          <a:noFill/>
          <a:ln>
            <a:noFill/>
          </a:ln>
        </p:spPr>
        <p:txBody>
          <a:bodyPr lIns="91425" tIns="45700" rIns="91425" bIns="45700" anchor="ctr" anchorCtr="0">
            <a:noAutofit/>
          </a:bodyPr>
          <a:lstStyle/>
          <a:p>
            <a:pPr marL="0" marR="0" lvl="0" indent="0" algn="ctr" rtl="0">
              <a:spcBef>
                <a:spcPts val="0"/>
              </a:spcBef>
              <a:buClr>
                <a:schemeClr val="accent1"/>
              </a:buClr>
              <a:buSzPct val="25000"/>
              <a:buFont typeface="Arial"/>
              <a:buNone/>
            </a:pPr>
            <a:r>
              <a:rPr lang="cs-CZ" sz="2000" b="1" i="0" u="none" strike="noStrike" cap="none" baseline="0">
                <a:solidFill>
                  <a:schemeClr val="dk2"/>
                </a:solidFill>
                <a:latin typeface="Arial"/>
                <a:ea typeface="Arial"/>
                <a:cs typeface="Arial"/>
                <a:sym typeface="Arial"/>
              </a:rPr>
              <a:t>Nebezpečí</a:t>
            </a:r>
          </a:p>
        </p:txBody>
      </p:sp>
      <p:sp>
        <p:nvSpPr>
          <p:cNvPr id="161" name="Shape 161"/>
          <p:cNvSpPr txBox="1">
            <a:spLocks noGrp="1"/>
          </p:cNvSpPr>
          <p:nvPr>
            <p:ph type="body" idx="2"/>
          </p:nvPr>
        </p:nvSpPr>
        <p:spPr>
          <a:xfrm>
            <a:off x="457200" y="2276872"/>
            <a:ext cx="3931919" cy="4112815"/>
          </a:xfrm>
          <a:prstGeom prst="rect">
            <a:avLst/>
          </a:prstGeom>
          <a:noFill/>
          <a:ln>
            <a:noFill/>
          </a:ln>
        </p:spPr>
        <p:txBody>
          <a:bodyPr lIns="91425" tIns="45700" rIns="91425" bIns="45700" anchor="t" anchorCtr="0">
            <a:noAutofit/>
          </a:bodyPr>
          <a:lstStyle/>
          <a:p>
            <a:pPr marL="182880" marR="0" lvl="0" indent="-182880" algn="l" rtl="0">
              <a:lnSpc>
                <a:spcPct val="90000"/>
              </a:lnSpc>
              <a:spcBef>
                <a:spcPts val="0"/>
              </a:spcBef>
              <a:buClr>
                <a:schemeClr val="accent1"/>
              </a:buClr>
              <a:buSzPct val="82976"/>
              <a:buFont typeface="Arial"/>
              <a:buChar char="•"/>
            </a:pPr>
            <a:r>
              <a:rPr lang="cs-CZ" sz="2050" b="0" i="0" u="none" strike="noStrike" cap="none" baseline="0">
                <a:solidFill>
                  <a:schemeClr val="dk1"/>
                </a:solidFill>
                <a:latin typeface="Arial"/>
                <a:ea typeface="Arial"/>
                <a:cs typeface="Arial"/>
                <a:sym typeface="Arial"/>
              </a:rPr>
              <a:t>Nebezpečí (Hazard)</a:t>
            </a:r>
          </a:p>
          <a:p>
            <a:pPr marL="457200" marR="0" lvl="1" indent="-190500" algn="l" rtl="0">
              <a:lnSpc>
                <a:spcPct val="90000"/>
              </a:lnSpc>
              <a:spcBef>
                <a:spcPts val="340"/>
              </a:spcBef>
              <a:buClr>
                <a:schemeClr val="accent1"/>
              </a:buClr>
              <a:buSzPct val="85000"/>
              <a:buFont typeface="Arial"/>
              <a:buChar char="•"/>
            </a:pPr>
            <a:r>
              <a:rPr lang="cs-CZ" sz="1700" b="0" i="0" u="none" strike="noStrike" cap="none" baseline="0">
                <a:solidFill>
                  <a:schemeClr val="dk1"/>
                </a:solidFill>
                <a:latin typeface="Arial"/>
                <a:ea typeface="Arial"/>
                <a:cs typeface="Arial"/>
                <a:sym typeface="Arial"/>
              </a:rPr>
              <a:t>Biologický, chemický nebo fyzikální činitel, který může porušit bezpečnost (zdravotní nezávadnost potraviny/pokrmu)</a:t>
            </a:r>
          </a:p>
          <a:p>
            <a:pPr marL="457200" marR="0" lvl="1" indent="-190500" algn="l" rtl="0">
              <a:lnSpc>
                <a:spcPct val="90000"/>
              </a:lnSpc>
              <a:spcBef>
                <a:spcPts val="340"/>
              </a:spcBef>
              <a:buClr>
                <a:schemeClr val="accent1"/>
              </a:buClr>
              <a:buSzPct val="85000"/>
              <a:buFont typeface="Arial"/>
              <a:buChar char="•"/>
            </a:pPr>
            <a:r>
              <a:rPr lang="cs-CZ" sz="1700" b="0" i="0" u="none" strike="noStrike" cap="none" baseline="0">
                <a:solidFill>
                  <a:schemeClr val="dk1"/>
                </a:solidFill>
                <a:latin typeface="Arial"/>
                <a:ea typeface="Arial"/>
                <a:cs typeface="Arial"/>
                <a:sym typeface="Arial"/>
              </a:rPr>
              <a:t>Vlastnost látce „vrozená“; kvalitativní ukazatel</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Escherichia coli O157:H7 je podmíněně patogenní bakterie, která způsobuje hemolyticko-uremický syndrom</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Olovo je těžký kov s kumulativně-toxickými účinky</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Úlomky skla v potravině jsou nebezpečím z hlediska poranění dutiny ústní</a:t>
            </a:r>
          </a:p>
        </p:txBody>
      </p:sp>
      <p:sp>
        <p:nvSpPr>
          <p:cNvPr id="162" name="Shape 162"/>
          <p:cNvSpPr txBox="1">
            <a:spLocks noGrp="1"/>
          </p:cNvSpPr>
          <p:nvPr>
            <p:ph type="body" idx="3"/>
          </p:nvPr>
        </p:nvSpPr>
        <p:spPr>
          <a:xfrm>
            <a:off x="4754880" y="1676400"/>
            <a:ext cx="3931919" cy="639762"/>
          </a:xfrm>
          <a:prstGeom prst="rect">
            <a:avLst/>
          </a:prstGeom>
          <a:noFill/>
          <a:ln>
            <a:noFill/>
          </a:ln>
        </p:spPr>
        <p:txBody>
          <a:bodyPr lIns="91425" tIns="45700" rIns="91425" bIns="45700" anchor="ctr" anchorCtr="0">
            <a:noAutofit/>
          </a:bodyPr>
          <a:lstStyle/>
          <a:p>
            <a:pPr marL="0" marR="0" lvl="0" indent="0" algn="ctr" rtl="0">
              <a:spcBef>
                <a:spcPts val="0"/>
              </a:spcBef>
              <a:buClr>
                <a:schemeClr val="accent1"/>
              </a:buClr>
              <a:buSzPct val="25000"/>
              <a:buFont typeface="Arial"/>
              <a:buNone/>
            </a:pPr>
            <a:r>
              <a:rPr lang="cs-CZ" sz="2000" b="1" i="0" u="none" strike="noStrike" cap="none" baseline="0">
                <a:solidFill>
                  <a:schemeClr val="dk2"/>
                </a:solidFill>
                <a:latin typeface="Arial"/>
                <a:ea typeface="Arial"/>
                <a:cs typeface="Arial"/>
                <a:sym typeface="Arial"/>
              </a:rPr>
              <a:t>Riziko</a:t>
            </a:r>
          </a:p>
        </p:txBody>
      </p:sp>
      <p:sp>
        <p:nvSpPr>
          <p:cNvPr id="163" name="Shape 163"/>
          <p:cNvSpPr txBox="1">
            <a:spLocks noGrp="1"/>
          </p:cNvSpPr>
          <p:nvPr>
            <p:ph type="body" idx="4"/>
          </p:nvPr>
        </p:nvSpPr>
        <p:spPr>
          <a:xfrm>
            <a:off x="4754880" y="2204864"/>
            <a:ext cx="3931919" cy="4184823"/>
          </a:xfrm>
          <a:prstGeom prst="rect">
            <a:avLst/>
          </a:prstGeom>
          <a:blipFill rotWithShape="1">
            <a:blip r:embed="rId3">
              <a:alphaModFix/>
            </a:blip>
            <a:stretch>
              <a:fillRect t="-1018" r="-773"/>
            </a:stretch>
          </a:blipFill>
          <a:ln>
            <a:noFill/>
          </a:ln>
        </p:spPr>
        <p:txBody>
          <a:bodyPr lIns="91425" tIns="45700" rIns="91425" bIns="45700" anchor="t" anchorCtr="0">
            <a:noAutofit/>
          </a:bodyPr>
          <a:lstStyle/>
          <a:p>
            <a:pPr marL="182880" marR="0" lvl="0" indent="-182880" algn="l" rtl="0">
              <a:spcBef>
                <a:spcPts val="0"/>
              </a:spcBef>
              <a:buClr>
                <a:schemeClr val="accent1"/>
              </a:buClr>
              <a:buSzPct val="85000"/>
              <a:buFont typeface="Arial"/>
              <a:buChar char="•"/>
            </a:pPr>
            <a:r>
              <a:rPr lang="cs-CZ" sz="2400" b="0" i="0" u="none" strike="noStrike" cap="none" baseline="0">
                <a:latin typeface="Arial"/>
                <a:ea typeface="Arial"/>
                <a:cs typeface="Arial"/>
                <a:sym typeface="Arial"/>
              </a:rPr>
              <a:t> </a:t>
            </a:r>
          </a:p>
        </p:txBody>
      </p:sp>
    </p:spTree>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Právo EU</a:t>
            </a:r>
          </a:p>
        </p:txBody>
      </p:sp>
      <p:sp>
        <p:nvSpPr>
          <p:cNvPr id="169" name="Shape 169"/>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noAutofit/>
          </a:bodyPr>
          <a:lstStyle/>
          <a:p>
            <a:pPr marL="182880" marR="0" lvl="0" indent="-182880" algn="l" rtl="0">
              <a:spcBef>
                <a:spcPts val="0"/>
              </a:spcBef>
              <a:buClr>
                <a:schemeClr val="accent1"/>
              </a:buClr>
              <a:buSzPct val="85000"/>
              <a:buFont typeface="Arial"/>
              <a:buChar char="•"/>
            </a:pPr>
            <a:r>
              <a:rPr lang="cs-CZ" sz="2400" b="0" i="0" u="none" strike="noStrike" cap="none" baseline="0" dirty="0">
                <a:solidFill>
                  <a:schemeClr val="dk1"/>
                </a:solidFill>
                <a:latin typeface="Arial"/>
                <a:ea typeface="Arial"/>
                <a:cs typeface="Arial"/>
                <a:sym typeface="Arial"/>
              </a:rPr>
              <a:t>Primární právo: Integrující dokumenty ES</a:t>
            </a:r>
          </a:p>
          <a:p>
            <a:pPr marL="457200" marR="0" lvl="1" indent="-190500" algn="l" rtl="0">
              <a:spcBef>
                <a:spcPts val="400"/>
              </a:spcBef>
              <a:buClr>
                <a:schemeClr val="accent1"/>
              </a:buClr>
              <a:buSzPct val="85000"/>
              <a:buFont typeface="Arial"/>
              <a:buChar char="•"/>
            </a:pPr>
            <a:r>
              <a:rPr lang="cs-CZ" sz="2000" b="0" i="0" u="none" strike="noStrike" cap="none" baseline="0" dirty="0">
                <a:solidFill>
                  <a:schemeClr val="dk1"/>
                </a:solidFill>
                <a:latin typeface="Arial"/>
                <a:ea typeface="Arial"/>
                <a:cs typeface="Arial"/>
                <a:sym typeface="Arial"/>
              </a:rPr>
              <a:t>Zakládající smlouvy, vnitřní členské dohody …</a:t>
            </a:r>
          </a:p>
          <a:p>
            <a:pPr marL="182880" marR="0" lvl="0" indent="-182880" algn="l" rtl="0">
              <a:spcBef>
                <a:spcPts val="480"/>
              </a:spcBef>
              <a:buClr>
                <a:schemeClr val="accent1"/>
              </a:buClr>
              <a:buSzPct val="85000"/>
              <a:buFont typeface="Arial"/>
              <a:buChar char="•"/>
            </a:pPr>
            <a:r>
              <a:rPr lang="cs-CZ" sz="2400" b="0" i="0" u="none" strike="noStrike" cap="none" baseline="0" dirty="0">
                <a:solidFill>
                  <a:schemeClr val="dk1"/>
                </a:solidFill>
                <a:latin typeface="Arial"/>
                <a:ea typeface="Arial"/>
                <a:cs typeface="Arial"/>
                <a:sym typeface="Arial"/>
              </a:rPr>
              <a:t>Sekundární právo</a:t>
            </a:r>
          </a:p>
          <a:p>
            <a:pPr marL="457200" marR="0" lvl="1" indent="-190500" algn="l" rtl="0">
              <a:spcBef>
                <a:spcPts val="400"/>
              </a:spcBef>
              <a:buClr>
                <a:schemeClr val="accent1"/>
              </a:buClr>
              <a:buSzPct val="85000"/>
              <a:buFont typeface="Arial"/>
              <a:buChar char="•"/>
            </a:pPr>
            <a:r>
              <a:rPr lang="cs-CZ" sz="2000" b="0" i="0" u="none" strike="noStrike" cap="none" baseline="0" dirty="0">
                <a:solidFill>
                  <a:schemeClr val="dk1"/>
                </a:solidFill>
                <a:latin typeface="Arial"/>
                <a:ea typeface="Arial"/>
                <a:cs typeface="Arial"/>
                <a:sym typeface="Arial"/>
              </a:rPr>
              <a:t>Nařízení: bezprostředně platné pro všechny členy EU, aplikační přednost </a:t>
            </a:r>
            <a:r>
              <a:rPr lang="cs-CZ" sz="2000" b="0" i="1" u="none" strike="noStrike" cap="none" baseline="0" dirty="0" smtClean="0">
                <a:solidFill>
                  <a:schemeClr val="dk1"/>
                </a:solidFill>
                <a:latin typeface="Arial"/>
                <a:ea typeface="Arial"/>
                <a:cs typeface="Arial"/>
                <a:sym typeface="Arial"/>
              </a:rPr>
              <a:t>(adaptace)</a:t>
            </a:r>
            <a:endParaRPr lang="cs-CZ" sz="2000" b="0" i="1" u="none" strike="noStrike" cap="none" baseline="0" dirty="0">
              <a:solidFill>
                <a:schemeClr val="dk1"/>
              </a:solidFill>
              <a:latin typeface="Arial"/>
              <a:ea typeface="Arial"/>
              <a:cs typeface="Arial"/>
              <a:sym typeface="Arial"/>
            </a:endParaRPr>
          </a:p>
          <a:p>
            <a:pPr marL="457200" marR="0" lvl="1" indent="-190500" algn="l" rtl="0">
              <a:spcBef>
                <a:spcPts val="400"/>
              </a:spcBef>
              <a:buClr>
                <a:schemeClr val="accent1"/>
              </a:buClr>
              <a:buSzPct val="85000"/>
              <a:buFont typeface="Arial"/>
              <a:buChar char="•"/>
            </a:pPr>
            <a:r>
              <a:rPr lang="cs-CZ" sz="2000" b="0" i="0" u="none" strike="noStrike" cap="none" baseline="0" dirty="0">
                <a:solidFill>
                  <a:schemeClr val="dk1"/>
                </a:solidFill>
                <a:latin typeface="Arial"/>
                <a:ea typeface="Arial"/>
                <a:cs typeface="Arial"/>
                <a:sym typeface="Arial"/>
              </a:rPr>
              <a:t>Směrnice: zavazuje stát k harmonizaci národního práva </a:t>
            </a:r>
            <a:r>
              <a:rPr lang="cs-CZ" sz="2000" b="0" i="1" u="none" strike="noStrike" cap="none" baseline="0" dirty="0" smtClean="0">
                <a:solidFill>
                  <a:schemeClr val="dk1"/>
                </a:solidFill>
                <a:latin typeface="Arial"/>
                <a:ea typeface="Arial"/>
                <a:cs typeface="Arial"/>
                <a:sym typeface="Arial"/>
              </a:rPr>
              <a:t>(transpozice)</a:t>
            </a:r>
            <a:endParaRPr lang="cs-CZ" sz="2000" b="0" i="1" u="none" strike="noStrike" cap="none" baseline="0" dirty="0">
              <a:solidFill>
                <a:schemeClr val="dk1"/>
              </a:solidFill>
              <a:latin typeface="Arial"/>
              <a:ea typeface="Arial"/>
              <a:cs typeface="Arial"/>
              <a:sym typeface="Arial"/>
            </a:endParaRPr>
          </a:p>
          <a:p>
            <a:pPr marL="457200" marR="0" lvl="1" indent="-190500" algn="l" rtl="0">
              <a:spcBef>
                <a:spcPts val="400"/>
              </a:spcBef>
              <a:buClr>
                <a:schemeClr val="accent1"/>
              </a:buClr>
              <a:buSzPct val="85000"/>
              <a:buFont typeface="Arial"/>
              <a:buChar char="•"/>
            </a:pPr>
            <a:r>
              <a:rPr lang="cs-CZ" sz="2000" b="0" i="0" u="none" strike="noStrike" cap="none" baseline="0" dirty="0">
                <a:solidFill>
                  <a:schemeClr val="dk1"/>
                </a:solidFill>
                <a:latin typeface="Arial"/>
                <a:ea typeface="Arial"/>
                <a:cs typeface="Arial"/>
                <a:sym typeface="Arial"/>
              </a:rPr>
              <a:t>Rozhodnutí: závazné pro určitý stát, instituci nebo jednotlivce</a:t>
            </a:r>
          </a:p>
          <a:p>
            <a:pPr marL="457200" marR="0" lvl="1" indent="-190500" algn="l" rtl="0">
              <a:spcBef>
                <a:spcPts val="400"/>
              </a:spcBef>
              <a:buClr>
                <a:schemeClr val="accent1"/>
              </a:buClr>
              <a:buSzPct val="85000"/>
              <a:buFont typeface="Arial"/>
              <a:buChar char="•"/>
            </a:pPr>
            <a:r>
              <a:rPr lang="cs-CZ" sz="2000" b="0" i="0" u="none" strike="noStrike" cap="none" baseline="0" dirty="0">
                <a:solidFill>
                  <a:schemeClr val="dk1"/>
                </a:solidFill>
                <a:latin typeface="Arial"/>
                <a:ea typeface="Arial"/>
                <a:cs typeface="Arial"/>
                <a:sym typeface="Arial"/>
              </a:rPr>
              <a:t>Stanoviska a doporučení: bez právní závaznosti</a:t>
            </a:r>
          </a:p>
          <a:p>
            <a:pPr marL="182880" marR="0" lvl="0" indent="-182880" algn="l" rtl="0">
              <a:spcBef>
                <a:spcPts val="480"/>
              </a:spcBef>
              <a:buClr>
                <a:schemeClr val="accent1"/>
              </a:buClr>
              <a:buSzPct val="85000"/>
              <a:buFont typeface="Arial"/>
              <a:buChar char="•"/>
            </a:pPr>
            <a:r>
              <a:rPr lang="cs-CZ" sz="2400" b="0" i="0" u="none" strike="noStrike" cap="none" baseline="0" dirty="0">
                <a:solidFill>
                  <a:schemeClr val="dk1"/>
                </a:solidFill>
                <a:latin typeface="Arial"/>
                <a:ea typeface="Arial"/>
                <a:cs typeface="Arial"/>
                <a:sym typeface="Arial"/>
              </a:rPr>
              <a:t>Portál Evropského práva</a:t>
            </a:r>
          </a:p>
          <a:p>
            <a:pPr marL="457200" marR="0" lvl="1" indent="-190500" algn="l" rtl="0">
              <a:spcBef>
                <a:spcPts val="400"/>
              </a:spcBef>
              <a:buClr>
                <a:schemeClr val="accent1"/>
              </a:buClr>
              <a:buSzPct val="85000"/>
              <a:buFont typeface="Arial"/>
              <a:buChar char="•"/>
            </a:pPr>
            <a:r>
              <a:rPr lang="cs-CZ" sz="2000" b="0" i="0" u="sng" strike="noStrike" cap="none" baseline="0" dirty="0">
                <a:solidFill>
                  <a:schemeClr val="hlink"/>
                </a:solidFill>
                <a:latin typeface="Arial"/>
                <a:ea typeface="Arial"/>
                <a:cs typeface="Arial"/>
                <a:sym typeface="Arial"/>
                <a:hlinkClick r:id="rId3"/>
              </a:rPr>
              <a:t>http://europa.eu/eu-law</a:t>
            </a:r>
          </a:p>
          <a:p>
            <a:pPr marL="457200" marR="0" lvl="1" indent="-82550" algn="l" rtl="0">
              <a:spcBef>
                <a:spcPts val="400"/>
              </a:spcBef>
              <a:buClr>
                <a:schemeClr val="accent1"/>
              </a:buClr>
              <a:buFont typeface="Arial"/>
              <a:buNone/>
            </a:pPr>
            <a:endParaRPr sz="2000" b="0" i="0" u="none" strike="noStrike" cap="none" baseline="0" dirty="0">
              <a:solidFill>
                <a:schemeClr val="dk1"/>
              </a:solidFill>
              <a:latin typeface="Arial"/>
              <a:ea typeface="Arial"/>
              <a:cs typeface="Arial"/>
              <a:sym typeface="Arial"/>
            </a:endParaRPr>
          </a:p>
        </p:txBody>
      </p:sp>
      <p:pic>
        <p:nvPicPr>
          <p:cNvPr id="170" name="Shape 170"/>
          <p:cNvPicPr preferRelativeResize="0"/>
          <p:nvPr/>
        </p:nvPicPr>
        <p:blipFill rotWithShape="1">
          <a:blip r:embed="rId4">
            <a:alphaModFix/>
          </a:blip>
          <a:srcRect/>
          <a:stretch/>
        </p:blipFill>
        <p:spPr>
          <a:xfrm>
            <a:off x="2987824" y="692695"/>
            <a:ext cx="752127" cy="601404"/>
          </a:xfrm>
          <a:prstGeom prst="rect">
            <a:avLst/>
          </a:prstGeom>
          <a:noFill/>
          <a:ln>
            <a:noFill/>
          </a:ln>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Právo EU</a:t>
            </a:r>
          </a:p>
        </p:txBody>
      </p:sp>
      <p:sp>
        <p:nvSpPr>
          <p:cNvPr id="176" name="Shape 176"/>
          <p:cNvSpPr txBox="1">
            <a:spLocks noGrp="1"/>
          </p:cNvSpPr>
          <p:nvPr>
            <p:ph type="body" idx="1"/>
          </p:nvPr>
        </p:nvSpPr>
        <p:spPr>
          <a:xfrm>
            <a:off x="457200" y="1340767"/>
            <a:ext cx="8229600" cy="5328591"/>
          </a:xfrm>
          <a:prstGeom prst="rect">
            <a:avLst/>
          </a:prstGeom>
          <a:noFill/>
          <a:ln>
            <a:noFill/>
          </a:ln>
        </p:spPr>
        <p:txBody>
          <a:bodyPr lIns="91425" tIns="45700" rIns="91425" bIns="45700" anchor="t" anchorCtr="0">
            <a:noAutofit/>
          </a:bodyPr>
          <a:lstStyle/>
          <a:p>
            <a:pPr marL="182880" marR="0" lvl="0" indent="-182880" algn="l" rtl="0">
              <a:lnSpc>
                <a:spcPct val="90000"/>
              </a:lnSpc>
              <a:spcBef>
                <a:spcPts val="0"/>
              </a:spcBef>
              <a:buClr>
                <a:schemeClr val="accent1"/>
              </a:buClr>
              <a:buSzPct val="82976"/>
              <a:buFont typeface="Arial"/>
              <a:buChar char="•"/>
            </a:pPr>
            <a:r>
              <a:rPr lang="cs-CZ" sz="2050" b="1" i="0" u="none" strike="noStrike" cap="none" baseline="0">
                <a:solidFill>
                  <a:schemeClr val="dk1"/>
                </a:solidFill>
                <a:latin typeface="Arial"/>
                <a:ea typeface="Arial"/>
                <a:cs typeface="Arial"/>
                <a:sym typeface="Arial"/>
              </a:rPr>
              <a:t>Nařízení Evropského parlamentu a Rady (ES) č.  178/2002 ze dne 28. ledna 2002, kterým se stanoví obecné zásady a požadavky potravinového práva, zřizuje se Evropský úřad pro bezpečnost potravin a stanoví postupy týkající se bezpečnosti potravin</a:t>
            </a:r>
          </a:p>
          <a:p>
            <a:pPr marL="457200" marR="0" lvl="1" indent="-190500" algn="l" rtl="0">
              <a:lnSpc>
                <a:spcPct val="90000"/>
              </a:lnSpc>
              <a:spcBef>
                <a:spcPts val="340"/>
              </a:spcBef>
              <a:buClr>
                <a:schemeClr val="accent1"/>
              </a:buClr>
              <a:buSzPct val="85000"/>
              <a:buFont typeface="Arial"/>
              <a:buChar char="•"/>
            </a:pPr>
            <a:r>
              <a:rPr lang="cs-CZ" sz="1700" b="0" i="0" u="none" strike="noStrike" cap="none" baseline="0">
                <a:solidFill>
                  <a:schemeClr val="dk1"/>
                </a:solidFill>
                <a:latin typeface="Arial"/>
                <a:ea typeface="Arial"/>
                <a:cs typeface="Arial"/>
                <a:sym typeface="Arial"/>
              </a:rPr>
              <a:t>Podstatné pro stravovací služby je:</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Pojem „bezpečnost potravin“</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Analýza rizika, zásada předběžné opatrnosti</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Zásada sledovatelnosti („krok vzad, krok vpřed“): každý je povinen identifikovat svého dodavatele a svého odběratele</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Odpovědnost za produkt, ochrana spotřebitele</a:t>
            </a:r>
          </a:p>
          <a:p>
            <a:pPr marL="731520" marR="0" lvl="2" indent="-185419" algn="l" rtl="0">
              <a:lnSpc>
                <a:spcPct val="90000"/>
              </a:lnSpc>
              <a:spcBef>
                <a:spcPts val="310"/>
              </a:spcBef>
              <a:buClr>
                <a:schemeClr val="accent1"/>
              </a:buClr>
              <a:buSzPct val="87187"/>
              <a:buFont typeface="Arial"/>
              <a:buChar char="•"/>
            </a:pPr>
            <a:r>
              <a:rPr lang="cs-CZ" sz="1550" b="0" i="0" u="none" strike="noStrike" cap="none" baseline="0">
                <a:solidFill>
                  <a:schemeClr val="dk1"/>
                </a:solidFill>
                <a:latin typeface="Arial"/>
                <a:ea typeface="Arial"/>
                <a:cs typeface="Arial"/>
                <a:sym typeface="Arial"/>
              </a:rPr>
              <a:t>Informování veřejnosti o rizicích, spolupráce s dozorovými orgány</a:t>
            </a:r>
          </a:p>
          <a:p>
            <a:pPr marL="182880" marR="0" lvl="0" indent="-182880" algn="l" rtl="0">
              <a:lnSpc>
                <a:spcPct val="90000"/>
              </a:lnSpc>
              <a:spcBef>
                <a:spcPts val="410"/>
              </a:spcBef>
              <a:buClr>
                <a:schemeClr val="accent1"/>
              </a:buClr>
              <a:buSzPct val="82976"/>
              <a:buFont typeface="Arial"/>
              <a:buChar char="•"/>
            </a:pPr>
            <a:r>
              <a:rPr lang="cs-CZ" sz="2050" b="1" i="0" u="none" strike="noStrike" cap="none" baseline="0">
                <a:solidFill>
                  <a:schemeClr val="dk1"/>
                </a:solidFill>
                <a:latin typeface="Arial"/>
                <a:ea typeface="Arial"/>
                <a:cs typeface="Arial"/>
                <a:sym typeface="Arial"/>
              </a:rPr>
              <a:t>Nařízení Evropského parlamentu a Rady (ES) č. 852/2004 ze dne 29. dubna 2004 o hygieně potravin, v platném znění</a:t>
            </a:r>
          </a:p>
          <a:p>
            <a:pPr marL="182880" marR="0" lvl="0" indent="-182880" algn="l" rtl="0">
              <a:lnSpc>
                <a:spcPct val="90000"/>
              </a:lnSpc>
              <a:spcBef>
                <a:spcPts val="410"/>
              </a:spcBef>
              <a:buClr>
                <a:schemeClr val="accent1"/>
              </a:buClr>
              <a:buSzPct val="82976"/>
              <a:buFont typeface="Arial"/>
              <a:buChar char="•"/>
            </a:pPr>
            <a:r>
              <a:rPr lang="cs-CZ" sz="2050" b="1" i="0" u="none" strike="noStrike" cap="none" baseline="0">
                <a:solidFill>
                  <a:schemeClr val="dk1"/>
                </a:solidFill>
                <a:latin typeface="Arial"/>
                <a:ea typeface="Arial"/>
                <a:cs typeface="Arial"/>
                <a:sym typeface="Arial"/>
              </a:rPr>
              <a:t>Nařízení Evropského parlamentu a Rady (ES) č. 2073/2005 ze dne 15. listopadu 2005 o mikrobiologických kritériích pro potraviny</a:t>
            </a:r>
          </a:p>
          <a:p>
            <a:pPr marL="457200" marR="0" lvl="1" indent="-190500" algn="l" rtl="0">
              <a:lnSpc>
                <a:spcPct val="90000"/>
              </a:lnSpc>
              <a:spcBef>
                <a:spcPts val="340"/>
              </a:spcBef>
              <a:buClr>
                <a:schemeClr val="accent1"/>
              </a:buClr>
              <a:buSzPct val="85000"/>
              <a:buFont typeface="Arial"/>
              <a:buChar char="•"/>
            </a:pPr>
            <a:r>
              <a:rPr lang="cs-CZ" sz="1700" b="0" i="0" u="none" strike="noStrike" cap="none" baseline="0">
                <a:solidFill>
                  <a:schemeClr val="dk1"/>
                </a:solidFill>
                <a:latin typeface="Arial"/>
                <a:ea typeface="Arial"/>
                <a:cs typeface="Arial"/>
                <a:sym typeface="Arial"/>
              </a:rPr>
              <a:t>Kritéria bezpečnosti potravin: </a:t>
            </a:r>
            <a:r>
              <a:rPr lang="cs-CZ" sz="1700" b="0" i="1" u="none" strike="noStrike" cap="none" baseline="0">
                <a:solidFill>
                  <a:schemeClr val="dk1"/>
                </a:solidFill>
                <a:latin typeface="Arial"/>
                <a:ea typeface="Arial"/>
                <a:cs typeface="Arial"/>
                <a:sym typeface="Arial"/>
              </a:rPr>
              <a:t>Listeria monocytogenes, Salmonella, Cronobacter sp. (Enterobacter sakazakii, rizistafylokokokový enterotoxin, histamin</a:t>
            </a:r>
          </a:p>
          <a:p>
            <a:pPr marL="457200" marR="0" lvl="1" indent="-190500" algn="l" rtl="0">
              <a:lnSpc>
                <a:spcPct val="90000"/>
              </a:lnSpc>
              <a:spcBef>
                <a:spcPts val="340"/>
              </a:spcBef>
              <a:buClr>
                <a:schemeClr val="accent1"/>
              </a:buClr>
              <a:buSzPct val="85000"/>
              <a:buFont typeface="Arial"/>
              <a:buChar char="•"/>
            </a:pPr>
            <a:r>
              <a:rPr lang="cs-CZ" sz="1700" b="0" i="0" u="none" strike="noStrike" cap="none" baseline="0">
                <a:solidFill>
                  <a:schemeClr val="dk1"/>
                </a:solidFill>
                <a:latin typeface="Arial"/>
                <a:ea typeface="Arial"/>
                <a:cs typeface="Arial"/>
                <a:sym typeface="Arial"/>
              </a:rPr>
              <a:t>Kritéria hygieny výrobního procesu: </a:t>
            </a:r>
            <a:r>
              <a:rPr lang="cs-CZ" sz="1700" b="0" i="1" u="none" strike="noStrike" cap="none" baseline="0">
                <a:solidFill>
                  <a:schemeClr val="dk1"/>
                </a:solidFill>
                <a:latin typeface="Arial"/>
                <a:ea typeface="Arial"/>
                <a:cs typeface="Arial"/>
                <a:sym typeface="Arial"/>
              </a:rPr>
              <a:t>aerobní mikroorganismy, Enterobacteriaceae, koaguláza pozitivní stafylokoky, E. coli</a:t>
            </a:r>
          </a:p>
        </p:txBody>
      </p:sp>
      <p:pic>
        <p:nvPicPr>
          <p:cNvPr id="177" name="Shape 177"/>
          <p:cNvPicPr preferRelativeResize="0"/>
          <p:nvPr/>
        </p:nvPicPr>
        <p:blipFill rotWithShape="1">
          <a:blip r:embed="rId3">
            <a:alphaModFix/>
          </a:blip>
          <a:srcRect/>
          <a:stretch/>
        </p:blipFill>
        <p:spPr>
          <a:xfrm>
            <a:off x="6372200" y="608556"/>
            <a:ext cx="752127" cy="601404"/>
          </a:xfrm>
          <a:prstGeom prst="rect">
            <a:avLst/>
          </a:prstGeom>
          <a:noFill/>
          <a:ln>
            <a:noFill/>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Zdroje informací</a:t>
            </a:r>
          </a:p>
        </p:txBody>
      </p:sp>
      <p:sp>
        <p:nvSpPr>
          <p:cNvPr id="97" name="Shape 97"/>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noAutofit/>
          </a:bodyPr>
          <a:lstStyle/>
          <a:p>
            <a:pPr marL="182880" marR="0" lvl="0" indent="-182880" algn="l" rtl="0">
              <a:lnSpc>
                <a:spcPct val="90000"/>
              </a:lnSpc>
              <a:spcBef>
                <a:spcPts val="0"/>
              </a:spcBef>
              <a:buClr>
                <a:schemeClr val="accent1"/>
              </a:buClr>
              <a:buSzPct val="85000"/>
              <a:buFont typeface="Arial"/>
              <a:buChar char="•"/>
            </a:pPr>
            <a:r>
              <a:rPr lang="cs-CZ" sz="2200" b="0" i="0" u="none" strike="noStrike" cap="none" baseline="0">
                <a:solidFill>
                  <a:schemeClr val="dk1"/>
                </a:solidFill>
                <a:latin typeface="Arial"/>
                <a:ea typeface="Arial"/>
                <a:cs typeface="Arial"/>
                <a:sym typeface="Arial"/>
              </a:rPr>
              <a:t>Expertízní činnost</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Evidence based medicine (EBM)</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Evidence based public health (EBPH)</a:t>
            </a:r>
          </a:p>
          <a:p>
            <a:pPr marL="182880" marR="0" lvl="0" indent="-182880" algn="l" rtl="0">
              <a:lnSpc>
                <a:spcPct val="90000"/>
              </a:lnSpc>
              <a:spcBef>
                <a:spcPts val="440"/>
              </a:spcBef>
              <a:buClr>
                <a:schemeClr val="accent1"/>
              </a:buClr>
              <a:buSzPct val="85000"/>
              <a:buFont typeface="Arial"/>
              <a:buChar char="•"/>
            </a:pPr>
            <a:r>
              <a:rPr lang="cs-CZ" sz="2200" b="0" i="0" u="none" strike="noStrike" cap="none" baseline="0">
                <a:solidFill>
                  <a:schemeClr val="dk1"/>
                </a:solidFill>
                <a:latin typeface="Arial"/>
                <a:ea typeface="Arial"/>
                <a:cs typeface="Arial"/>
                <a:sym typeface="Arial"/>
              </a:rPr>
              <a:t>Informační centrum bezpečnosti potravin (MZ ČR)</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Informace, aktuality, legislativa</a:t>
            </a:r>
          </a:p>
          <a:p>
            <a:pPr marL="457200" marR="0" lvl="1" indent="-190500" algn="l" rtl="0">
              <a:lnSpc>
                <a:spcPct val="90000"/>
              </a:lnSpc>
              <a:spcBef>
                <a:spcPts val="370"/>
              </a:spcBef>
              <a:buClr>
                <a:schemeClr val="accent1"/>
              </a:buClr>
              <a:buSzPct val="82763"/>
              <a:buFont typeface="Arial"/>
              <a:buChar char="•"/>
            </a:pPr>
            <a:r>
              <a:rPr lang="cs-CZ" sz="1850" b="0" i="0" u="sng" strike="noStrike" cap="none" baseline="0">
                <a:solidFill>
                  <a:schemeClr val="hlink"/>
                </a:solidFill>
                <a:latin typeface="Arial"/>
                <a:ea typeface="Arial"/>
                <a:cs typeface="Arial"/>
                <a:sym typeface="Arial"/>
                <a:hlinkClick r:id="rId3"/>
              </a:rPr>
              <a:t>http://www.bezpecnostpotravin.cz</a:t>
            </a:r>
            <a:r>
              <a:rPr lang="cs-CZ" sz="1850" b="0" i="0" u="none" strike="noStrike" cap="none" baseline="0">
                <a:solidFill>
                  <a:schemeClr val="dk1"/>
                </a:solidFill>
                <a:latin typeface="Arial"/>
                <a:ea typeface="Arial"/>
                <a:cs typeface="Arial"/>
                <a:sym typeface="Arial"/>
              </a:rPr>
              <a:t> </a:t>
            </a:r>
          </a:p>
          <a:p>
            <a:pPr marL="182880" marR="0" lvl="0" indent="-182880" algn="l" rtl="0">
              <a:lnSpc>
                <a:spcPct val="90000"/>
              </a:lnSpc>
              <a:spcBef>
                <a:spcPts val="440"/>
              </a:spcBef>
              <a:buClr>
                <a:schemeClr val="accent1"/>
              </a:buClr>
              <a:buSzPct val="85000"/>
              <a:buFont typeface="Arial"/>
              <a:buChar char="•"/>
            </a:pPr>
            <a:r>
              <a:rPr lang="cs-CZ" sz="2200" b="0" i="0" u="none" strike="noStrike" cap="none" baseline="0">
                <a:solidFill>
                  <a:schemeClr val="dk1"/>
                </a:solidFill>
                <a:latin typeface="Arial"/>
                <a:ea typeface="Arial"/>
                <a:cs typeface="Arial"/>
                <a:sym typeface="Arial"/>
              </a:rPr>
              <a:t>Bibliografické i full-textové databáze, Google scholar</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Foodborne disease</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Foodborne outbreaks</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Hospital food catering</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Cross infection and food</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Cross infection and enteral feeding</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Cross infection and nutrition therapy</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a další…</a:t>
            </a:r>
          </a:p>
        </p:txBody>
      </p:sp>
    </p:spTree>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3600" b="0" i="0" u="none" strike="noStrike" cap="none" baseline="0">
                <a:solidFill>
                  <a:schemeClr val="dk2"/>
                </a:solidFill>
                <a:latin typeface="Arial"/>
                <a:ea typeface="Arial"/>
                <a:cs typeface="Arial"/>
                <a:sym typeface="Arial"/>
              </a:rPr>
              <a:t>Bezpečnost potravin (oficiální definice)</a:t>
            </a:r>
          </a:p>
        </p:txBody>
      </p:sp>
      <p:sp>
        <p:nvSpPr>
          <p:cNvPr id="104" name="Shape 104"/>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noAutofit/>
          </a:bodyPr>
          <a:lstStyle/>
          <a:p>
            <a:pPr marL="357125" marR="0" lvl="0" indent="-268225" algn="l" rtl="0">
              <a:spcBef>
                <a:spcPts val="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Potravina (pokrm) je bezpečná, není-li škodlivá pro zdraví z pohledu účinků</a:t>
            </a:r>
          </a:p>
          <a:p>
            <a:pPr marL="1140497" marR="0" lvl="2" indent="-187996"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Krátkodobých</a:t>
            </a:r>
          </a:p>
          <a:p>
            <a:pPr marL="1140497" marR="0" lvl="2" indent="-187996"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Dlouhodobých</a:t>
            </a:r>
          </a:p>
          <a:p>
            <a:pPr marL="1140497" marR="0" lvl="2" indent="-187996"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Na zdraví dalších generací</a:t>
            </a:r>
          </a:p>
          <a:p>
            <a:pPr marL="1140497" marR="0" lvl="2" indent="-187996"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Kumulativně toxických</a:t>
            </a:r>
          </a:p>
          <a:p>
            <a:pPr marL="357125" marR="0" lvl="0" indent="-268225" algn="l" rtl="0">
              <a:spcBef>
                <a:spcPts val="48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 a to s ohledem na zvláštní citlivost určité skupiny strávníků</a:t>
            </a:r>
          </a:p>
          <a:p>
            <a:pPr marL="357125" marR="0" lvl="0" indent="-268225" algn="l" rtl="0">
              <a:spcBef>
                <a:spcPts val="48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a nebo není-li nevhodná k lidské spotřebě např. z důvodu rozkladu, hniloby nebo  cizích příměsí</a:t>
            </a:r>
          </a:p>
        </p:txBody>
      </p:sp>
    </p:spTree>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Základní pojmy</a:t>
            </a:r>
          </a:p>
        </p:txBody>
      </p:sp>
      <p:sp>
        <p:nvSpPr>
          <p:cNvPr id="111" name="Shape 111"/>
          <p:cNvSpPr txBox="1">
            <a:spLocks noGrp="1"/>
          </p:cNvSpPr>
          <p:nvPr>
            <p:ph type="body" idx="1"/>
          </p:nvPr>
        </p:nvSpPr>
        <p:spPr>
          <a:xfrm>
            <a:off x="457200" y="1340767"/>
            <a:ext cx="8229600" cy="5136232"/>
          </a:xfrm>
          <a:prstGeom prst="rect">
            <a:avLst/>
          </a:prstGeom>
          <a:noFill/>
          <a:ln>
            <a:noFill/>
          </a:ln>
        </p:spPr>
        <p:txBody>
          <a:bodyPr lIns="91425" tIns="45700" rIns="91425" bIns="45700" anchor="t" anchorCtr="0">
            <a:noAutofit/>
          </a:bodyPr>
          <a:lstStyle/>
          <a:p>
            <a:pPr marL="182880" marR="0" lvl="0" indent="-178434" algn="l" rtl="0">
              <a:lnSpc>
                <a:spcPct val="80000"/>
              </a:lnSpc>
              <a:spcBef>
                <a:spcPts val="0"/>
              </a:spcBef>
              <a:buClr>
                <a:schemeClr val="accent1"/>
              </a:buClr>
              <a:buSzPct val="100000"/>
              <a:buFont typeface="Arial"/>
              <a:buChar char="•"/>
            </a:pPr>
            <a:r>
              <a:rPr lang="cs-CZ" sz="1800" b="0" i="0" u="none" strike="noStrike" cap="none" baseline="0">
                <a:solidFill>
                  <a:schemeClr val="dk1"/>
                </a:solidFill>
                <a:latin typeface="Arial"/>
                <a:ea typeface="Arial"/>
                <a:cs typeface="Arial"/>
                <a:sym typeface="Arial"/>
              </a:rPr>
              <a:t>Potravina (EU):</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jakákoliv látka nebo výrobek, zpracované, částečně zpracované nebo nezpracované, které jsou určené ke konzumaci člověkem nebo u nichž lze důvodně přepokládat, že je člověk bude konzumovat</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mezi potraviny </a:t>
            </a:r>
            <a:r>
              <a:rPr lang="cs-CZ" b="0" i="0" u="sng" strike="noStrike" cap="none" baseline="0">
                <a:solidFill>
                  <a:schemeClr val="dk1"/>
                </a:solidFill>
                <a:latin typeface="Arial"/>
                <a:ea typeface="Arial"/>
                <a:cs typeface="Arial"/>
                <a:sym typeface="Arial"/>
              </a:rPr>
              <a:t>patří také</a:t>
            </a:r>
            <a:r>
              <a:rPr lang="cs-CZ" b="0" i="0" u="none" strike="noStrike" cap="none" baseline="0">
                <a:solidFill>
                  <a:schemeClr val="dk1"/>
                </a:solidFill>
                <a:latin typeface="Arial"/>
                <a:ea typeface="Arial"/>
                <a:cs typeface="Arial"/>
                <a:sym typeface="Arial"/>
              </a:rPr>
              <a:t>: nápoje, žvýkačky a jakékoliv látky včetně vody, které jsou úmyslně přidávány do potraviny během  její výroby, přípravy nebo zpracování</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mezi potraviny </a:t>
            </a:r>
            <a:r>
              <a:rPr lang="cs-CZ" b="0" i="0" u="sng" strike="noStrike" cap="none" baseline="0">
                <a:solidFill>
                  <a:schemeClr val="dk1"/>
                </a:solidFill>
                <a:latin typeface="Arial"/>
                <a:ea typeface="Arial"/>
                <a:cs typeface="Arial"/>
                <a:sym typeface="Arial"/>
              </a:rPr>
              <a:t>nepatří</a:t>
            </a:r>
            <a:r>
              <a:rPr lang="cs-CZ" b="0" i="0" u="none" strike="noStrike" cap="none" baseline="0">
                <a:solidFill>
                  <a:schemeClr val="dk1"/>
                </a:solidFill>
                <a:latin typeface="Arial"/>
                <a:ea typeface="Arial"/>
                <a:cs typeface="Arial"/>
                <a:sym typeface="Arial"/>
              </a:rPr>
              <a:t>: krmiva, živá zvířata, pokud nejsou připravena pro uvedení na trh k lidské spotřebě (některé plody moře uváděné na trh v živém stavu), rostliny před sklizní, </a:t>
            </a:r>
            <a:r>
              <a:rPr lang="cs-CZ" b="0" i="1" u="none" strike="noStrike" cap="none" baseline="0">
                <a:solidFill>
                  <a:schemeClr val="dk1"/>
                </a:solidFill>
                <a:latin typeface="Arial"/>
                <a:ea typeface="Arial"/>
                <a:cs typeface="Arial"/>
                <a:sym typeface="Arial"/>
              </a:rPr>
              <a:t>léčivé přípravky</a:t>
            </a:r>
            <a:r>
              <a:rPr lang="cs-CZ" b="0" i="0" u="none" strike="noStrike" cap="none" baseline="0">
                <a:solidFill>
                  <a:schemeClr val="dk1"/>
                </a:solidFill>
                <a:latin typeface="Arial"/>
                <a:ea typeface="Arial"/>
                <a:cs typeface="Arial"/>
                <a:sym typeface="Arial"/>
              </a:rPr>
              <a:t>, kosmetické prostředky, tabák a tabákové výrobky, omamné a psychotropní látky, rezidua a kontaminující látky</a:t>
            </a:r>
          </a:p>
          <a:p>
            <a:pPr marL="182880" marR="0" lvl="0" indent="-178434" algn="l" rtl="0">
              <a:lnSpc>
                <a:spcPct val="80000"/>
              </a:lnSpc>
              <a:spcBef>
                <a:spcPts val="440"/>
              </a:spcBef>
              <a:buClr>
                <a:schemeClr val="accent1"/>
              </a:buClr>
              <a:buSzPct val="100000"/>
              <a:buFont typeface="Arial"/>
              <a:buChar char="•"/>
            </a:pPr>
            <a:r>
              <a:rPr lang="cs-CZ" sz="1800" b="0" i="1" u="none" strike="noStrike" cap="none" baseline="0">
                <a:solidFill>
                  <a:srgbClr val="56531D"/>
                </a:solidFill>
                <a:latin typeface="Arial"/>
                <a:ea typeface="Arial"/>
                <a:cs typeface="Arial"/>
                <a:sym typeface="Arial"/>
              </a:rPr>
              <a:t>Doplněk stravy × léčivý přípravek</a:t>
            </a:r>
          </a:p>
          <a:p>
            <a:pPr marL="182880" marR="0" lvl="0" indent="-178434" algn="l" rtl="0">
              <a:lnSpc>
                <a:spcPct val="80000"/>
              </a:lnSpc>
              <a:spcBef>
                <a:spcPts val="440"/>
              </a:spcBef>
              <a:buClr>
                <a:schemeClr val="accent1"/>
              </a:buClr>
              <a:buSzPct val="100000"/>
              <a:buFont typeface="Arial"/>
              <a:buChar char="•"/>
            </a:pPr>
            <a:r>
              <a:rPr lang="cs-CZ" sz="1800" b="0" i="0" u="none" strike="noStrike" cap="none" baseline="0">
                <a:solidFill>
                  <a:schemeClr val="dk1"/>
                </a:solidFill>
                <a:latin typeface="Arial"/>
                <a:ea typeface="Arial"/>
                <a:cs typeface="Arial"/>
                <a:sym typeface="Arial"/>
              </a:rPr>
              <a:t>Pokrm (CZ)</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potravina (včetně nápoje), kuchyňsky upravená studenou nebo teplou cestou nebo ošetřená tak, aby mohla být přímo nebo po ohřevu podána ke konzumaci v rámci stravovací služby</a:t>
            </a:r>
          </a:p>
          <a:p>
            <a:pPr marL="182880" marR="0" lvl="0" indent="-178434" algn="l" rtl="0">
              <a:lnSpc>
                <a:spcPct val="80000"/>
              </a:lnSpc>
              <a:spcBef>
                <a:spcPts val="440"/>
              </a:spcBef>
              <a:buClr>
                <a:schemeClr val="accent1"/>
              </a:buClr>
              <a:buSzPct val="100000"/>
              <a:buFont typeface="Arial"/>
              <a:buChar char="•"/>
            </a:pPr>
            <a:r>
              <a:rPr lang="cs-CZ" sz="1800" b="0" i="0" u="none" strike="noStrike" cap="none" baseline="0">
                <a:solidFill>
                  <a:srgbClr val="56531D"/>
                </a:solidFill>
                <a:latin typeface="Arial"/>
                <a:ea typeface="Arial"/>
                <a:cs typeface="Arial"/>
                <a:sym typeface="Arial"/>
              </a:rPr>
              <a:t>Pokrm = ready to eat food (RTE)</a:t>
            </a:r>
          </a:p>
          <a:p>
            <a:pPr marL="457200" marR="0" lvl="1" indent="-204946" algn="l" rtl="0">
              <a:lnSpc>
                <a:spcPct val="80000"/>
              </a:lnSpc>
              <a:spcBef>
                <a:spcPts val="370"/>
              </a:spcBef>
              <a:buClr>
                <a:schemeClr val="accent1"/>
              </a:buClr>
              <a:buSzPct val="100000"/>
              <a:buFont typeface="Arial"/>
              <a:buChar char="•"/>
            </a:pPr>
            <a:r>
              <a:rPr lang="cs-CZ" sz="1800" b="0" i="0" u="none" strike="noStrike" cap="none" baseline="0">
                <a:solidFill>
                  <a:srgbClr val="56531D"/>
                </a:solidFill>
                <a:latin typeface="Arial"/>
                <a:ea typeface="Arial"/>
                <a:cs typeface="Arial"/>
                <a:sym typeface="Arial"/>
              </a:rPr>
              <a:t>Pokrm v širším kontextu spadá pod definici potraviny</a:t>
            </a:r>
          </a:p>
          <a:p>
            <a:pPr marL="0" marR="0" lvl="0" indent="0" algn="l" rtl="0">
              <a:lnSpc>
                <a:spcPct val="80000"/>
              </a:lnSpc>
              <a:spcBef>
                <a:spcPts val="444"/>
              </a:spcBef>
              <a:buClr>
                <a:schemeClr val="accent1"/>
              </a:buClr>
              <a:buFont typeface="Arial"/>
              <a:buNone/>
            </a:pPr>
            <a:endParaRPr sz="1800" b="0" i="1" u="none" strike="noStrike" cap="none" baseline="0">
              <a:solidFill>
                <a:srgbClr val="56531D"/>
              </a:solidFill>
              <a:latin typeface="Arial"/>
              <a:ea typeface="Arial"/>
              <a:cs typeface="Arial"/>
              <a:sym typeface="Arial"/>
            </a:endParaRPr>
          </a:p>
          <a:p>
            <a:pPr marL="457200" marR="0" lvl="1" indent="-90646" algn="l" rtl="0">
              <a:lnSpc>
                <a:spcPct val="80000"/>
              </a:lnSpc>
              <a:spcBef>
                <a:spcPts val="370"/>
              </a:spcBef>
              <a:buClr>
                <a:schemeClr val="accent1"/>
              </a:buClr>
              <a:buFont typeface="Arial"/>
              <a:buNone/>
            </a:pPr>
            <a:endParaRPr sz="1850" b="0" i="0" u="none" strike="noStrike" cap="none" baseline="0">
              <a:solidFill>
                <a:schemeClr val="dk1"/>
              </a:solidFill>
              <a:latin typeface="Arial"/>
              <a:ea typeface="Arial"/>
              <a:cs typeface="Arial"/>
              <a:sym typeface="Arial"/>
            </a:endParaRPr>
          </a:p>
        </p:txBody>
      </p:sp>
    </p:spTree>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Základní pojmy</a:t>
            </a:r>
          </a:p>
        </p:txBody>
      </p:sp>
      <p:sp>
        <p:nvSpPr>
          <p:cNvPr id="118" name="Shape 118"/>
          <p:cNvSpPr txBox="1">
            <a:spLocks noGrp="1"/>
          </p:cNvSpPr>
          <p:nvPr>
            <p:ph type="body" idx="1"/>
          </p:nvPr>
        </p:nvSpPr>
        <p:spPr>
          <a:xfrm>
            <a:off x="457200" y="1484783"/>
            <a:ext cx="8229600" cy="4992216"/>
          </a:xfrm>
          <a:prstGeom prst="rect">
            <a:avLst/>
          </a:prstGeom>
          <a:noFill/>
          <a:ln>
            <a:noFill/>
          </a:ln>
        </p:spPr>
        <p:txBody>
          <a:bodyPr lIns="91425" tIns="45700" rIns="91425" bIns="45700" anchor="t" anchorCtr="0">
            <a:noAutofit/>
          </a:bodyPr>
          <a:lstStyle/>
          <a:p>
            <a:pPr marL="182880" marR="0" lvl="0" indent="-182880" algn="l" rtl="0">
              <a:lnSpc>
                <a:spcPct val="90000"/>
              </a:lnSpc>
              <a:spcBef>
                <a:spcPts val="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Stravovací služba (CZ)</a:t>
            </a:r>
          </a:p>
          <a:p>
            <a:pPr marL="457200" marR="0" lvl="1" indent="-190500" algn="l" rtl="0">
              <a:lnSpc>
                <a:spcPct val="90000"/>
              </a:lnSpc>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Stravovací službou je výroba, příprava nebo rozvoz pokrmů za účelem jejich podávání v rámci provozované hostinské živnosti,</a:t>
            </a:r>
            <a:r>
              <a:rPr lang="cs-CZ" sz="2000" b="0" i="0" u="none" strike="noStrike" cap="none" baseline="30000">
                <a:solidFill>
                  <a:schemeClr val="dk1"/>
                </a:solidFill>
                <a:latin typeface="Arial"/>
                <a:ea typeface="Arial"/>
                <a:cs typeface="Arial"/>
                <a:sym typeface="Arial"/>
              </a:rPr>
              <a:t> </a:t>
            </a:r>
            <a:r>
              <a:rPr lang="cs-CZ" sz="2000" b="0" i="0" u="none" strike="noStrike" cap="none" baseline="0">
                <a:solidFill>
                  <a:schemeClr val="dk1"/>
                </a:solidFill>
                <a:latin typeface="Arial"/>
                <a:ea typeface="Arial"/>
                <a:cs typeface="Arial"/>
                <a:sym typeface="Arial"/>
              </a:rPr>
              <a:t>ve školní jídelně,</a:t>
            </a:r>
            <a:r>
              <a:rPr lang="cs-CZ" sz="2000" b="0" i="0" u="none" strike="noStrike" cap="none" baseline="30000">
                <a:solidFill>
                  <a:schemeClr val="dk1"/>
                </a:solidFill>
                <a:latin typeface="Arial"/>
                <a:ea typeface="Arial"/>
                <a:cs typeface="Arial"/>
                <a:sym typeface="Arial"/>
              </a:rPr>
              <a:t> </a:t>
            </a:r>
            <a:r>
              <a:rPr lang="cs-CZ" sz="2000" b="0" i="0" u="none" strike="noStrike" cap="none" baseline="0">
                <a:solidFill>
                  <a:schemeClr val="dk1"/>
                </a:solidFill>
                <a:latin typeface="Arial"/>
                <a:ea typeface="Arial"/>
                <a:cs typeface="Arial"/>
                <a:sym typeface="Arial"/>
              </a:rPr>
              <a:t>menze, při stravování osob vykonávajících vojenskou činnou službu, fyzických osob ve vazbě a výkonu trestu, </a:t>
            </a:r>
            <a:r>
              <a:rPr lang="cs-CZ" sz="2000" b="0" i="0" u="sng" strike="noStrike" cap="none" baseline="0">
                <a:solidFill>
                  <a:schemeClr val="dk1"/>
                </a:solidFill>
                <a:latin typeface="Arial"/>
                <a:ea typeface="Arial"/>
                <a:cs typeface="Arial"/>
                <a:sym typeface="Arial"/>
              </a:rPr>
              <a:t>v rámci zdravotních a sociálních služeb včetně lázeňské péče</a:t>
            </a:r>
            <a:r>
              <a:rPr lang="cs-CZ" sz="2000" b="0" i="0" u="none" strike="noStrike" cap="none" baseline="0">
                <a:solidFill>
                  <a:schemeClr val="dk1"/>
                </a:solidFill>
                <a:latin typeface="Arial"/>
                <a:ea typeface="Arial"/>
                <a:cs typeface="Arial"/>
                <a:sym typeface="Arial"/>
              </a:rPr>
              <a:t>, při stravování zaměstnanců, podávání občerstvení a při podávání pokrmů jako součásti ubytovacích služeb a služeb cestovního ruchu.</a:t>
            </a:r>
          </a:p>
          <a:p>
            <a:pPr marL="182880" marR="0" lvl="0" indent="-182880" algn="l" rtl="0">
              <a:lnSpc>
                <a:spcPct val="90000"/>
              </a:lnSpc>
              <a:spcBef>
                <a:spcPts val="48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Maloobchod (EU)</a:t>
            </a:r>
          </a:p>
          <a:p>
            <a:pPr marL="457200" marR="0" lvl="1" indent="-190500" algn="l" rtl="0">
              <a:lnSpc>
                <a:spcPct val="90000"/>
              </a:lnSpc>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manipulace s potravinami nebo jejich zpracování a skladování v místě prodeje nebo dodávky konečnému spotřebiteli</a:t>
            </a:r>
          </a:p>
          <a:p>
            <a:pPr marL="457200" marR="0" lvl="1" indent="-190500" algn="l" rtl="0">
              <a:lnSpc>
                <a:spcPct val="90000"/>
              </a:lnSpc>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zahrnuje distribuční terminály, provozy veřejného stravování, závodní jídelny, podnikové restaurační služby, restaurace a další podobné stravovací provozy, obchody, distribuční centra supermarketů a velkoobchodní prodejny</a:t>
            </a:r>
          </a:p>
          <a:p>
            <a:pPr marL="457200" marR="0" lvl="1" indent="-82550" algn="l" rtl="0">
              <a:lnSpc>
                <a:spcPct val="90000"/>
              </a:lnSpc>
              <a:spcBef>
                <a:spcPts val="400"/>
              </a:spcBef>
              <a:buClr>
                <a:schemeClr val="accent1"/>
              </a:buClr>
              <a:buFont typeface="Arial"/>
              <a:buNone/>
            </a:pPr>
            <a:endParaRPr sz="2000" b="0" i="0" u="none" strike="noStrike" cap="none" baseline="0">
              <a:solidFill>
                <a:schemeClr val="dk1"/>
              </a:solidFill>
              <a:latin typeface="Arial"/>
              <a:ea typeface="Arial"/>
              <a:cs typeface="Arial"/>
              <a:sym typeface="Arial"/>
            </a:endParaRPr>
          </a:p>
          <a:p>
            <a:pPr marL="457200" marR="0" lvl="1" indent="-82550" algn="l" rtl="0">
              <a:lnSpc>
                <a:spcPct val="90000"/>
              </a:lnSpc>
              <a:spcBef>
                <a:spcPts val="400"/>
              </a:spcBef>
              <a:buClr>
                <a:schemeClr val="accent1"/>
              </a:buClr>
              <a:buFont typeface="Arial"/>
              <a:buNone/>
            </a:pPr>
            <a:endParaRPr sz="2000" b="0" i="0" u="none" strike="noStrike" cap="none" baseline="0">
              <a:solidFill>
                <a:schemeClr val="dk1"/>
              </a:solidFill>
              <a:latin typeface="Arial"/>
              <a:ea typeface="Arial"/>
              <a:cs typeface="Arial"/>
              <a:sym typeface="Arial"/>
            </a:endParaRPr>
          </a:p>
          <a:p>
            <a:pPr marL="457200" marR="0" lvl="1" indent="-82550" algn="l" rtl="0">
              <a:lnSpc>
                <a:spcPct val="90000"/>
              </a:lnSpc>
              <a:spcBef>
                <a:spcPts val="400"/>
              </a:spcBef>
              <a:buClr>
                <a:schemeClr val="accent1"/>
              </a:buClr>
              <a:buFont typeface="Arial"/>
              <a:buNone/>
            </a:pPr>
            <a:endParaRPr sz="2000" b="0" i="0" u="none" strike="noStrike" cap="none" baseline="0">
              <a:solidFill>
                <a:srgbClr val="56531D"/>
              </a:solidFill>
              <a:latin typeface="Arial"/>
              <a:ea typeface="Arial"/>
              <a:cs typeface="Arial"/>
              <a:sym typeface="Arial"/>
            </a:endParaRPr>
          </a:p>
        </p:txBody>
      </p:sp>
    </p:spTree>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Historie</a:t>
            </a:r>
          </a:p>
        </p:txBody>
      </p:sp>
      <p:sp>
        <p:nvSpPr>
          <p:cNvPr id="125" name="Shape 125"/>
          <p:cNvSpPr txBox="1">
            <a:spLocks noGrp="1"/>
          </p:cNvSpPr>
          <p:nvPr>
            <p:ph type="body" idx="1"/>
          </p:nvPr>
        </p:nvSpPr>
        <p:spPr>
          <a:xfrm>
            <a:off x="899591" y="1628800"/>
            <a:ext cx="6048671" cy="4236106"/>
          </a:xfrm>
          <a:prstGeom prst="rect">
            <a:avLst/>
          </a:prstGeom>
          <a:noFill/>
          <a:ln>
            <a:noFill/>
          </a:ln>
        </p:spPr>
        <p:txBody>
          <a:bodyPr lIns="91425" tIns="45700" rIns="91425" bIns="45700" anchor="t" anchorCtr="0">
            <a:noAutofit/>
          </a:bodyPr>
          <a:lstStyle/>
          <a:p>
            <a:pPr marL="182880" marR="0" lvl="0" indent="-182880" algn="l" rtl="0">
              <a:spcBef>
                <a:spcPts val="0"/>
              </a:spcBef>
              <a:buClr>
                <a:schemeClr val="accent1"/>
              </a:buClr>
              <a:buSzPct val="85000"/>
              <a:buFont typeface="Arial"/>
              <a:buChar char="•"/>
            </a:pPr>
            <a:r>
              <a:rPr lang="cs-CZ" sz="2400" b="0" i="1" u="none" strike="noStrike" cap="none" baseline="0">
                <a:solidFill>
                  <a:schemeClr val="dk1"/>
                </a:solidFill>
                <a:latin typeface="Arial"/>
                <a:ea typeface="Arial"/>
                <a:cs typeface="Arial"/>
                <a:sym typeface="Arial"/>
              </a:rPr>
              <a:t>Orient: </a:t>
            </a:r>
            <a:r>
              <a:rPr lang="cs-CZ" sz="2400" b="0" i="0" u="none" strike="noStrike" cap="none" baseline="0">
                <a:solidFill>
                  <a:schemeClr val="dk1"/>
                </a:solidFill>
                <a:latin typeface="Arial"/>
                <a:ea typeface="Arial"/>
                <a:cs typeface="Arial"/>
                <a:sym typeface="Arial"/>
              </a:rPr>
              <a:t>předepsané míry a váhy, zkoušky na čistotu vína a piva</a:t>
            </a:r>
          </a:p>
          <a:p>
            <a:pPr marL="182880" marR="0" lvl="0" indent="-182880" algn="l" rtl="0">
              <a:spcBef>
                <a:spcPts val="480"/>
              </a:spcBef>
              <a:buClr>
                <a:schemeClr val="accent1"/>
              </a:buClr>
              <a:buSzPct val="85000"/>
              <a:buFont typeface="Arial"/>
              <a:buChar char="•"/>
            </a:pPr>
            <a:r>
              <a:rPr lang="cs-CZ" sz="2400" b="0" i="1" u="none" strike="noStrike" cap="none" baseline="0">
                <a:solidFill>
                  <a:schemeClr val="dk1"/>
                </a:solidFill>
                <a:latin typeface="Arial"/>
                <a:ea typeface="Arial"/>
                <a:cs typeface="Arial"/>
                <a:sym typeface="Arial"/>
              </a:rPr>
              <a:t>Středověk: </a:t>
            </a:r>
            <a:r>
              <a:rPr lang="cs-CZ" sz="2400" b="0" i="0" u="none" strike="noStrike" cap="none" baseline="0">
                <a:solidFill>
                  <a:schemeClr val="dk1"/>
                </a:solidFill>
                <a:latin typeface="Arial"/>
                <a:ea typeface="Arial"/>
                <a:cs typeface="Arial"/>
                <a:sym typeface="Arial"/>
              </a:rPr>
              <a:t>pravidla pro zachování bezpečnosti vajec, masných výrobků, sýrů, piva, vína a chleba, cechovní výroba</a:t>
            </a:r>
          </a:p>
          <a:p>
            <a:pPr marL="182880" marR="0" lvl="0" indent="-182880" algn="l" rtl="0">
              <a:spcBef>
                <a:spcPts val="480"/>
              </a:spcBef>
              <a:buClr>
                <a:schemeClr val="accent1"/>
              </a:buClr>
              <a:buSzPct val="85000"/>
              <a:buFont typeface="Arial"/>
              <a:buChar char="•"/>
            </a:pPr>
            <a:r>
              <a:rPr lang="cs-CZ" sz="2400" b="0" i="1" u="none" strike="noStrike" cap="none" baseline="0">
                <a:solidFill>
                  <a:schemeClr val="dk1"/>
                </a:solidFill>
                <a:latin typeface="Arial"/>
                <a:ea typeface="Arial"/>
                <a:cs typeface="Arial"/>
                <a:sym typeface="Arial"/>
              </a:rPr>
              <a:t>Novověk: </a:t>
            </a:r>
            <a:r>
              <a:rPr lang="cs-CZ" sz="2400" b="0" i="0" u="none" strike="noStrike" cap="none" baseline="0">
                <a:solidFill>
                  <a:schemeClr val="dk1"/>
                </a:solidFill>
                <a:latin typeface="Arial"/>
                <a:ea typeface="Arial"/>
                <a:cs typeface="Arial"/>
                <a:sym typeface="Arial"/>
              </a:rPr>
              <a:t>stravování armád, začátek průmyslové výroby se vzrůstající spotřebou (pasterace, 1862)</a:t>
            </a:r>
          </a:p>
          <a:p>
            <a:pPr marL="457200" marR="0" lvl="1" indent="-190500" algn="l" rtl="0">
              <a:spcBef>
                <a:spcPts val="400"/>
              </a:spcBef>
              <a:buClr>
                <a:schemeClr val="accent1"/>
              </a:buClr>
              <a:buSzPct val="85000"/>
              <a:buFont typeface="Arial"/>
              <a:buChar char="•"/>
            </a:pPr>
            <a:r>
              <a:rPr lang="cs-CZ" sz="2000" b="0" i="0" u="none" strike="noStrike" cap="none" baseline="0">
                <a:solidFill>
                  <a:srgbClr val="A43925"/>
                </a:solidFill>
                <a:latin typeface="Arial"/>
                <a:ea typeface="Arial"/>
                <a:cs typeface="Arial"/>
                <a:sym typeface="Arial"/>
              </a:rPr>
              <a:t>Codex alimentarius austriaticus (</a:t>
            </a:r>
            <a:r>
              <a:rPr lang="cs-CZ" sz="2000" b="0" i="1" u="none" strike="noStrike" cap="none" baseline="0">
                <a:solidFill>
                  <a:srgbClr val="A43925"/>
                </a:solidFill>
                <a:latin typeface="Arial"/>
                <a:ea typeface="Arial"/>
                <a:cs typeface="Arial"/>
                <a:sym typeface="Arial"/>
              </a:rPr>
              <a:t>1897 – 1911)</a:t>
            </a:r>
          </a:p>
        </p:txBody>
      </p:sp>
      <p:pic>
        <p:nvPicPr>
          <p:cNvPr id="126" name="Shape 126"/>
          <p:cNvPicPr preferRelativeResize="0"/>
          <p:nvPr/>
        </p:nvPicPr>
        <p:blipFill rotWithShape="1">
          <a:blip r:embed="rId3">
            <a:alphaModFix/>
          </a:blip>
          <a:srcRect/>
          <a:stretch/>
        </p:blipFill>
        <p:spPr>
          <a:xfrm>
            <a:off x="6876256" y="692695"/>
            <a:ext cx="1682467" cy="1296143"/>
          </a:xfrm>
          <a:prstGeom prst="rect">
            <a:avLst/>
          </a:prstGeom>
          <a:noFill/>
          <a:ln>
            <a:noFill/>
          </a:ln>
        </p:spPr>
      </p:pic>
      <p:pic>
        <p:nvPicPr>
          <p:cNvPr id="127" name="Shape 127"/>
          <p:cNvPicPr preferRelativeResize="0"/>
          <p:nvPr/>
        </p:nvPicPr>
        <p:blipFill rotWithShape="1">
          <a:blip r:embed="rId4">
            <a:alphaModFix/>
          </a:blip>
          <a:srcRect/>
          <a:stretch/>
        </p:blipFill>
        <p:spPr>
          <a:xfrm>
            <a:off x="7810696" y="2348880"/>
            <a:ext cx="1235416" cy="1280197"/>
          </a:xfrm>
          <a:prstGeom prst="rect">
            <a:avLst/>
          </a:prstGeom>
          <a:noFill/>
          <a:ln>
            <a:noFill/>
          </a:ln>
        </p:spPr>
      </p:pic>
      <p:pic>
        <p:nvPicPr>
          <p:cNvPr id="128" name="Shape 128"/>
          <p:cNvPicPr preferRelativeResize="0"/>
          <p:nvPr/>
        </p:nvPicPr>
        <p:blipFill rotWithShape="1">
          <a:blip r:embed="rId5">
            <a:alphaModFix/>
          </a:blip>
          <a:srcRect/>
          <a:stretch/>
        </p:blipFill>
        <p:spPr>
          <a:xfrm>
            <a:off x="7584578" y="4797151"/>
            <a:ext cx="1266436" cy="1359451"/>
          </a:xfrm>
          <a:prstGeom prst="rect">
            <a:avLst/>
          </a:prstGeom>
          <a:noFill/>
          <a:ln>
            <a:noFill/>
          </a:ln>
        </p:spPr>
      </p:pic>
      <p:pic>
        <p:nvPicPr>
          <p:cNvPr id="129" name="Shape 129"/>
          <p:cNvPicPr preferRelativeResize="0"/>
          <p:nvPr/>
        </p:nvPicPr>
        <p:blipFill rotWithShape="1">
          <a:blip r:embed="rId6">
            <a:alphaModFix/>
          </a:blip>
          <a:srcRect/>
          <a:stretch/>
        </p:blipFill>
        <p:spPr>
          <a:xfrm>
            <a:off x="6554257" y="3643562"/>
            <a:ext cx="1030321" cy="869333"/>
          </a:xfrm>
          <a:prstGeom prst="rect">
            <a:avLst/>
          </a:prstGeom>
          <a:noFill/>
          <a:ln>
            <a:noFill/>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3200" b="0" i="0" u="none" strike="noStrike" cap="none" baseline="0">
                <a:solidFill>
                  <a:schemeClr val="dk2"/>
                </a:solidFill>
                <a:latin typeface="Arial"/>
                <a:ea typeface="Arial"/>
                <a:cs typeface="Arial"/>
                <a:sym typeface="Arial"/>
              </a:rPr>
              <a:t>Začátek moderní historie v hygieně výživy u nás</a:t>
            </a:r>
          </a:p>
        </p:txBody>
      </p:sp>
      <p:sp>
        <p:nvSpPr>
          <p:cNvPr id="136" name="Shape 136"/>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noAutofit/>
          </a:bodyPr>
          <a:lstStyle/>
          <a:p>
            <a:pPr marL="182880" marR="0" lvl="0" indent="-182880" algn="l" rtl="0">
              <a:spcBef>
                <a:spcPts val="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Zákon č. </a:t>
            </a:r>
            <a:r>
              <a:rPr lang="cs-CZ" sz="2400" b="0" i="1" u="none" strike="noStrike" cap="none" baseline="0">
                <a:solidFill>
                  <a:schemeClr val="dk1"/>
                </a:solidFill>
                <a:latin typeface="Arial"/>
                <a:ea typeface="Arial"/>
                <a:cs typeface="Arial"/>
                <a:sym typeface="Arial"/>
              </a:rPr>
              <a:t>4/1952 Sb. </a:t>
            </a:r>
            <a:r>
              <a:rPr lang="cs-CZ" sz="2400" b="0" i="0" u="none" strike="noStrike" cap="none" baseline="0">
                <a:solidFill>
                  <a:schemeClr val="dk1"/>
                </a:solidFill>
                <a:latin typeface="Arial"/>
                <a:ea typeface="Arial"/>
                <a:cs typeface="Arial"/>
                <a:sym typeface="Arial"/>
              </a:rPr>
              <a:t>o hygienické a protiepidemické péči</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Ústavou zaručené právo  na ochranu zdraví a ochranu prostředí, v němž člověk žije, vč. zdravotně nezávadných poživatin s potřebnou biologickou hodnotou</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Zřízeny orgány hygienického a protiepidemického dozoru, které vydávaly normy, standardy a prováděly dozor nad nimi</a:t>
            </a:r>
          </a:p>
          <a:p>
            <a:pPr marL="182880" marR="0" lvl="0" indent="-182880" algn="l" rtl="0">
              <a:spcBef>
                <a:spcPts val="48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Zákon č. </a:t>
            </a:r>
            <a:r>
              <a:rPr lang="cs-CZ" sz="2400" b="0" i="1" u="none" strike="noStrike" cap="none" baseline="0">
                <a:solidFill>
                  <a:schemeClr val="dk1"/>
                </a:solidFill>
                <a:latin typeface="Arial"/>
                <a:ea typeface="Arial"/>
                <a:cs typeface="Arial"/>
                <a:sym typeface="Arial"/>
              </a:rPr>
              <a:t>20/1966 Sb. </a:t>
            </a:r>
            <a:r>
              <a:rPr lang="cs-CZ" sz="2400" b="0" i="0" u="none" strike="noStrike" cap="none" baseline="0">
                <a:solidFill>
                  <a:schemeClr val="dk1"/>
                </a:solidFill>
                <a:latin typeface="Arial"/>
                <a:ea typeface="Arial"/>
                <a:cs typeface="Arial"/>
                <a:sym typeface="Arial"/>
              </a:rPr>
              <a:t>o péči o zdraví lidu</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Část I.: Vytváření a ochrana zdravých podmínek a zdravého způsobu života. Orgány hygienického dozoru vydávají z</a:t>
            </a:r>
            <a:r>
              <a:rPr lang="cs-CZ" sz="2000" b="0" i="1" u="none" strike="noStrike" cap="none" baseline="0">
                <a:solidFill>
                  <a:schemeClr val="dk1"/>
                </a:solidFill>
                <a:latin typeface="Arial"/>
                <a:ea typeface="Arial"/>
                <a:cs typeface="Arial"/>
                <a:sym typeface="Arial"/>
              </a:rPr>
              <a:t>ávazné posudky a stanoviska</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Části II.: Účast občanů a poslání společenských organizací. </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Část III.: systém zdravotnictví</a:t>
            </a:r>
          </a:p>
          <a:p>
            <a:pPr marL="182880" marR="0" lvl="0" indent="-53339" algn="l" rtl="0">
              <a:spcBef>
                <a:spcPts val="480"/>
              </a:spcBef>
              <a:buClr>
                <a:schemeClr val="accent1"/>
              </a:buClr>
              <a:buFont typeface="Arial"/>
              <a:buNone/>
            </a:pPr>
            <a:endParaRPr sz="2400" b="0" i="0" u="none" strike="noStrike" cap="none" baseline="0">
              <a:solidFill>
                <a:schemeClr val="dk1"/>
              </a:solidFill>
              <a:latin typeface="Arial"/>
              <a:ea typeface="Arial"/>
              <a:cs typeface="Arial"/>
              <a:sym typeface="Arial"/>
            </a:endParaRPr>
          </a:p>
        </p:txBody>
      </p:sp>
      <p:pic>
        <p:nvPicPr>
          <p:cNvPr id="137" name="Shape 137"/>
          <p:cNvPicPr preferRelativeResize="0"/>
          <p:nvPr/>
        </p:nvPicPr>
        <p:blipFill rotWithShape="1">
          <a:blip r:embed="rId3">
            <a:alphaModFix/>
          </a:blip>
          <a:srcRect/>
          <a:stretch/>
        </p:blipFill>
        <p:spPr>
          <a:xfrm>
            <a:off x="7375529" y="5301207"/>
            <a:ext cx="1388832" cy="1170310"/>
          </a:xfrm>
          <a:prstGeom prst="rect">
            <a:avLst/>
          </a:prstGeom>
          <a:noFill/>
          <a:ln>
            <a:noFill/>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Současnost</a:t>
            </a:r>
          </a:p>
        </p:txBody>
      </p:sp>
      <p:sp>
        <p:nvSpPr>
          <p:cNvPr id="144" name="Shape 144"/>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noAutofit/>
          </a:bodyPr>
          <a:lstStyle/>
          <a:p>
            <a:pPr marL="182880" marR="0" lvl="0" indent="-182880" algn="l" rtl="0">
              <a:spcBef>
                <a:spcPts val="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Zákon č</a:t>
            </a:r>
            <a:r>
              <a:rPr lang="cs-CZ" sz="2400" b="0" i="1" u="none" strike="noStrike" cap="none" baseline="0">
                <a:solidFill>
                  <a:schemeClr val="dk1"/>
                </a:solidFill>
                <a:latin typeface="Arial"/>
                <a:ea typeface="Arial"/>
                <a:cs typeface="Arial"/>
                <a:sym typeface="Arial"/>
              </a:rPr>
              <a:t>. 110/1997 Sb. </a:t>
            </a:r>
            <a:r>
              <a:rPr lang="cs-CZ" sz="2400" b="0" i="0" u="none" strike="noStrike" cap="none" baseline="0">
                <a:solidFill>
                  <a:schemeClr val="dk1"/>
                </a:solidFill>
                <a:latin typeface="Arial"/>
                <a:ea typeface="Arial"/>
                <a:cs typeface="Arial"/>
                <a:sym typeface="Arial"/>
              </a:rPr>
              <a:t>o potravinách a tabákových výrobcích, v platném znění</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Výrobci, dovozci, prodejci potravin</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Kompetence</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OOVZ: stravovací služby, vyšetřování příčin poškození zdraví</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SVS ČR: produkty živočišného původu (výroba, skladování, přeprava, dovoz, vývoz)</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SZPI: produkty jiného než živočišného původu, strategické zásoby</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UKZUZ: klasifikace těl jatečných zvířat (např. % svaloviny)</a:t>
            </a:r>
          </a:p>
        </p:txBody>
      </p:sp>
      <p:sp>
        <p:nvSpPr>
          <p:cNvPr id="145" name="Shape 145"/>
          <p:cNvSpPr/>
          <p:nvPr/>
        </p:nvSpPr>
        <p:spPr>
          <a:xfrm>
            <a:off x="63500" y="-153988"/>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rgbClr val="292934"/>
              </a:solidFill>
              <a:latin typeface="Arial"/>
              <a:ea typeface="Arial"/>
              <a:cs typeface="Arial"/>
              <a:sym typeface="Arial"/>
            </a:endParaRPr>
          </a:p>
        </p:txBody>
      </p:sp>
      <p:pic>
        <p:nvPicPr>
          <p:cNvPr id="146" name="Shape 146"/>
          <p:cNvPicPr preferRelativeResize="0"/>
          <p:nvPr/>
        </p:nvPicPr>
        <p:blipFill rotWithShape="1">
          <a:blip r:embed="rId3">
            <a:alphaModFix/>
          </a:blip>
          <a:srcRect/>
          <a:stretch/>
        </p:blipFill>
        <p:spPr>
          <a:xfrm>
            <a:off x="3563887" y="800137"/>
            <a:ext cx="871410" cy="719707"/>
          </a:xfrm>
          <a:prstGeom prst="rect">
            <a:avLst/>
          </a:prstGeom>
          <a:noFill/>
          <a:ln>
            <a:noFill/>
          </a:ln>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534764" y="548679"/>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Současnost</a:t>
            </a:r>
          </a:p>
        </p:txBody>
      </p:sp>
      <p:sp>
        <p:nvSpPr>
          <p:cNvPr id="153" name="Shape 153"/>
          <p:cNvSpPr txBox="1">
            <a:spLocks noGrp="1"/>
          </p:cNvSpPr>
          <p:nvPr>
            <p:ph type="body" idx="1"/>
          </p:nvPr>
        </p:nvSpPr>
        <p:spPr>
          <a:xfrm>
            <a:off x="395536" y="1700808"/>
            <a:ext cx="8229600" cy="4389119"/>
          </a:xfrm>
          <a:prstGeom prst="rect">
            <a:avLst/>
          </a:prstGeom>
          <a:noFill/>
          <a:ln>
            <a:noFill/>
          </a:ln>
        </p:spPr>
        <p:txBody>
          <a:bodyPr lIns="91425" tIns="45700" rIns="91425" bIns="45700" anchor="t" anchorCtr="0">
            <a:noAutofit/>
          </a:bodyPr>
          <a:lstStyle/>
          <a:p>
            <a:pPr marL="182880" marR="0" lvl="0" indent="-182880" algn="l" rtl="0">
              <a:lnSpc>
                <a:spcPct val="90000"/>
              </a:lnSpc>
              <a:spcBef>
                <a:spcPts val="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Zákon č. </a:t>
            </a:r>
            <a:r>
              <a:rPr lang="cs-CZ" sz="2400" b="0" i="1" u="none" strike="noStrike" cap="none" baseline="0">
                <a:solidFill>
                  <a:schemeClr val="dk1"/>
                </a:solidFill>
                <a:latin typeface="Arial"/>
                <a:ea typeface="Arial"/>
                <a:cs typeface="Arial"/>
                <a:sym typeface="Arial"/>
              </a:rPr>
              <a:t>258/2000 Sb. </a:t>
            </a:r>
            <a:r>
              <a:rPr lang="cs-CZ" sz="2400" b="0" i="0" u="none" strike="noStrike" cap="none" baseline="0">
                <a:solidFill>
                  <a:schemeClr val="dk1"/>
                </a:solidFill>
                <a:latin typeface="Arial"/>
                <a:ea typeface="Arial"/>
                <a:cs typeface="Arial"/>
                <a:sym typeface="Arial"/>
              </a:rPr>
              <a:t>o ochraně veřejného zdraví, v platném znění</a:t>
            </a:r>
          </a:p>
          <a:p>
            <a:pPr marL="457200" marR="0" lvl="1" indent="-190500" algn="l" rtl="0">
              <a:lnSpc>
                <a:spcPct val="90000"/>
              </a:lnSpc>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Veřejným zdravím je zdravotní stav obyvatelstva a jeho skupin. Tento zdravotní stav je určován souhrnem přírodních, životních a pracovních podmínek a způsobem života.</a:t>
            </a:r>
          </a:p>
          <a:p>
            <a:pPr marL="457200" marR="0" lvl="1" indent="-190500" algn="l" rtl="0">
              <a:lnSpc>
                <a:spcPct val="90000"/>
              </a:lnSpc>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Ohrožením veřejného zdraví je stav, při kterém jsou obyvatelstvo nebo jeho skupiny vystaveny nebezpečí, z něhož míra zátěže rizikovými faktory přírodních, životních nebo pracovních podmínek </a:t>
            </a:r>
            <a:r>
              <a:rPr lang="cs-CZ" sz="2000" b="1" i="0" u="none" strike="noStrike" cap="none" baseline="0">
                <a:solidFill>
                  <a:srgbClr val="FFC000"/>
                </a:solidFill>
                <a:latin typeface="Arial"/>
                <a:ea typeface="Arial"/>
                <a:cs typeface="Arial"/>
                <a:sym typeface="Arial"/>
              </a:rPr>
              <a:t>překračuje obecně přijatelnou úroveň </a:t>
            </a:r>
            <a:r>
              <a:rPr lang="cs-CZ" sz="2000" b="0" i="0" u="none" strike="noStrike" cap="none" baseline="0">
                <a:solidFill>
                  <a:schemeClr val="dk1"/>
                </a:solidFill>
                <a:latin typeface="Arial"/>
                <a:ea typeface="Arial"/>
                <a:cs typeface="Arial"/>
                <a:sym typeface="Arial"/>
              </a:rPr>
              <a:t>a představuje </a:t>
            </a:r>
            <a:r>
              <a:rPr lang="cs-CZ" sz="2000" b="1" i="0" u="none" strike="noStrike" cap="none" baseline="0">
                <a:solidFill>
                  <a:srgbClr val="FFC000"/>
                </a:solidFill>
                <a:latin typeface="Arial"/>
                <a:ea typeface="Arial"/>
                <a:cs typeface="Arial"/>
                <a:sym typeface="Arial"/>
              </a:rPr>
              <a:t>významné riziko</a:t>
            </a:r>
            <a:r>
              <a:rPr lang="cs-CZ" sz="2000" b="0" i="0" u="none" strike="noStrike" cap="none" baseline="0">
                <a:solidFill>
                  <a:schemeClr val="dk1"/>
                </a:solidFill>
                <a:latin typeface="Arial"/>
                <a:ea typeface="Arial"/>
                <a:cs typeface="Arial"/>
                <a:sym typeface="Arial"/>
              </a:rPr>
              <a:t> poškození zdraví.</a:t>
            </a:r>
          </a:p>
          <a:p>
            <a:pPr marL="457200" marR="0" lvl="1" indent="-190500" algn="l" rtl="0">
              <a:lnSpc>
                <a:spcPct val="90000"/>
              </a:lnSpc>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Díl IV.: činnosti epidemiologicky závažné, stravovací služby</a:t>
            </a:r>
          </a:p>
          <a:p>
            <a:pPr marL="182880" marR="0" lvl="0" indent="-182880" algn="l" rtl="0">
              <a:lnSpc>
                <a:spcPct val="90000"/>
              </a:lnSpc>
              <a:spcBef>
                <a:spcPts val="48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Portál veřejné správy</a:t>
            </a:r>
          </a:p>
          <a:p>
            <a:pPr marL="457200" marR="0" lvl="1" indent="-190500" algn="l" rtl="0">
              <a:lnSpc>
                <a:spcPct val="90000"/>
              </a:lnSpc>
              <a:spcBef>
                <a:spcPts val="400"/>
              </a:spcBef>
              <a:buClr>
                <a:schemeClr val="accent1"/>
              </a:buClr>
              <a:buSzPct val="85000"/>
              <a:buFont typeface="Arial"/>
              <a:buChar char="•"/>
            </a:pPr>
            <a:r>
              <a:rPr lang="cs-CZ" sz="2000" b="0" i="0" u="sng" strike="noStrike" cap="none" baseline="0">
                <a:solidFill>
                  <a:schemeClr val="hlink"/>
                </a:solidFill>
                <a:latin typeface="Arial"/>
                <a:ea typeface="Arial"/>
                <a:cs typeface="Arial"/>
                <a:sym typeface="Arial"/>
                <a:hlinkClick r:id="rId3"/>
              </a:rPr>
              <a:t>http://portal.gov.cz</a:t>
            </a:r>
          </a:p>
          <a:p>
            <a:pPr marL="457200" marR="0" lvl="1" indent="-82550" algn="l" rtl="0">
              <a:lnSpc>
                <a:spcPct val="90000"/>
              </a:lnSpc>
              <a:spcBef>
                <a:spcPts val="400"/>
              </a:spcBef>
              <a:buClr>
                <a:schemeClr val="accent1"/>
              </a:buClr>
              <a:buFont typeface="Arial"/>
              <a:buNone/>
            </a:pPr>
            <a:endParaRPr sz="2000" b="0" i="0" u="none" strike="noStrike" cap="none" baseline="0">
              <a:solidFill>
                <a:schemeClr val="dk1"/>
              </a:solidFill>
              <a:latin typeface="Arial"/>
              <a:ea typeface="Arial"/>
              <a:cs typeface="Arial"/>
              <a:sym typeface="Arial"/>
            </a:endParaRPr>
          </a:p>
        </p:txBody>
      </p:sp>
      <p:pic>
        <p:nvPicPr>
          <p:cNvPr id="154" name="Shape 154"/>
          <p:cNvPicPr preferRelativeResize="0"/>
          <p:nvPr/>
        </p:nvPicPr>
        <p:blipFill rotWithShape="1">
          <a:blip r:embed="rId4">
            <a:alphaModFix/>
          </a:blip>
          <a:srcRect/>
          <a:stretch/>
        </p:blipFill>
        <p:spPr>
          <a:xfrm>
            <a:off x="3563887" y="800137"/>
            <a:ext cx="871410" cy="719707"/>
          </a:xfrm>
          <a:prstGeom prst="rect">
            <a:avLst/>
          </a:prstGeom>
          <a:noFill/>
          <a:ln>
            <a:noFill/>
          </a:ln>
        </p:spPr>
      </p:pic>
    </p:spTree>
  </p:cSld>
  <p:clrMapOvr>
    <a:masterClrMapping/>
  </p:clrMapOvr>
  <p:transition spd="med">
    <p:fade/>
  </p:transition>
</p:sld>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2474</Words>
  <Application>Microsoft Office PowerPoint</Application>
  <PresentationFormat>Předvádění na obrazovce (4:3)</PresentationFormat>
  <Paragraphs>153</Paragraphs>
  <Slides>12</Slides>
  <Notes>12</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Přehlednost</vt:lpstr>
      <vt:lpstr>HYGIENA VÝŽIVY</vt:lpstr>
      <vt:lpstr>Zdroje informací</vt:lpstr>
      <vt:lpstr>Bezpečnost potravin (oficiální definice)</vt:lpstr>
      <vt:lpstr>Základní pojmy</vt:lpstr>
      <vt:lpstr>Základní pojmy</vt:lpstr>
      <vt:lpstr>Historie</vt:lpstr>
      <vt:lpstr>Začátek moderní historie v hygieně výživy u nás</vt:lpstr>
      <vt:lpstr>Současnost</vt:lpstr>
      <vt:lpstr>Současnost</vt:lpstr>
      <vt:lpstr>Nebezpečí vs. riziko</vt:lpstr>
      <vt:lpstr>Právo EU</vt:lpstr>
      <vt:lpstr>Právo EU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HYGIENA VÝŽIVY</dc:title>
  <dc:creator>Aleš Peřina</dc:creator>
  <cp:lastModifiedBy>Aleš Peřina</cp:lastModifiedBy>
  <cp:revision>2</cp:revision>
  <dcterms:modified xsi:type="dcterms:W3CDTF">2015-03-19T09:28:17Z</dcterms:modified>
</cp:coreProperties>
</file>