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076"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lvl1pPr marL="0" marR="0" indent="0" algn="r" rtl="0">
              <a:spcBef>
                <a:spcPts val="0"/>
              </a:spcBef>
              <a:buNone/>
              <a:defRPr sz="12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cs-CZ"/>
              <a:t>‹#›</a:t>
            </a:fld>
            <a:endParaRPr lang="cs-CZ"/>
          </a:p>
        </p:txBody>
      </p:sp>
    </p:spTree>
    <p:extLst>
      <p:ext uri="{BB962C8B-B14F-4D97-AF65-F5344CB8AC3E}">
        <p14:creationId xmlns:p14="http://schemas.microsoft.com/office/powerpoint/2010/main" val="20217412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czvp.szu.cz/"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cs-CZ"/>
              <a:t>Nejčastějším typem nebezpečí, které se uplatňuje v souvislosti s konzumací potravin, jsou patogenní mikroorganismy. Přenášejí se nejčastěji fekálně-orální cestou. Potraviny mohou být kontaminovány primárně (vejce nebo mléko za života zvířete)  nebo sekundárně (nedostatečná hygiena při získávání potravin, křížová kontaminace v kuchyni apod.).</a:t>
            </a:r>
          </a:p>
          <a:p>
            <a:pPr rtl="0">
              <a:spcBef>
                <a:spcPts val="0"/>
              </a:spcBef>
              <a:buNone/>
            </a:pPr>
            <a:endParaRPr/>
          </a:p>
          <a:p>
            <a:pPr>
              <a:spcBef>
                <a:spcPts val="0"/>
              </a:spcBef>
              <a:buNone/>
            </a:pPr>
            <a:r>
              <a:rPr lang="cs-CZ"/>
              <a:t>Některé typy mikroorganismů jsou vyjmenovány v platné legislativě. Jejich legislativní výčet je opět třeba zčásti chápat jako politické rozhodnutí, zaměření kontroly vůči některým z nich, které mohou nejvíce ohrozit volný trh s potravinami (zajištění bezpečného trhu je jedním z principů současné evropské právní úpravy v oblasti hygienu potravin). Výskyt vyjmenovaných patogenních mikroorganismů je soustavně sledován formou monitorování trhu. Informace slouží k regulaci trhu s potravinami (až omezení nákupu potravin ze zemí a oblastí s vysokým výskytem alimentárních patogenů). Zkušenosti epidemiologů  ukazují, že existuje mnohem větší množství původců, kteří mohou způsobit onemocnění z potravin u lidí. Vzhledem k tomu, že se nejedná o soustavně sledovaná patogenní agens, chybí také dostatek údajů o jejich výskytu na trhu s potravinami. </a:t>
            </a:r>
          </a:p>
        </p:txBody>
      </p:sp>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05" name="Shape 10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cs-CZ">
                <a:solidFill>
                  <a:schemeClr val="dk1"/>
                </a:solidFill>
              </a:rPr>
              <a:t>Tento snímek je pouze ilustrací podkladů pro  vědecké vyhodnocení velikosti nebezpečí, nebo-li rizika. Ze statistických údajů vyplývá,  že</a:t>
            </a:r>
            <a:r>
              <a:rPr lang="cs-CZ" b="0" i="0" u="none" strike="noStrike" cap="none" baseline="0">
                <a:solidFill>
                  <a:schemeClr val="dk1"/>
                </a:solidFill>
              </a:rPr>
              <a:t> pravděpodobnost výskytu salmonel a kampylobakterů </a:t>
            </a:r>
            <a:r>
              <a:rPr lang="cs-CZ">
                <a:solidFill>
                  <a:schemeClr val="dk1"/>
                </a:solidFill>
              </a:rPr>
              <a:t>ve </a:t>
            </a:r>
            <a:r>
              <a:rPr lang="cs-CZ" b="0" i="0" u="none" strike="noStrike" cap="none" baseline="0">
                <a:solidFill>
                  <a:schemeClr val="dk1"/>
                </a:solidFill>
              </a:rPr>
              <a:t>vepřové</a:t>
            </a:r>
            <a:r>
              <a:rPr lang="cs-CZ">
                <a:solidFill>
                  <a:schemeClr val="dk1"/>
                </a:solidFill>
              </a:rPr>
              <a:t>m</a:t>
            </a:r>
            <a:r>
              <a:rPr lang="cs-CZ" b="0" i="0" u="none" strike="noStrike" cap="none" baseline="0">
                <a:solidFill>
                  <a:schemeClr val="dk1"/>
                </a:solidFill>
              </a:rPr>
              <a:t> a hovězí</a:t>
            </a:r>
            <a:r>
              <a:rPr lang="cs-CZ">
                <a:solidFill>
                  <a:schemeClr val="dk1"/>
                </a:solidFill>
              </a:rPr>
              <a:t>m</a:t>
            </a:r>
            <a:r>
              <a:rPr lang="cs-CZ" b="0" i="0" u="none" strike="noStrike" cap="none" baseline="0">
                <a:solidFill>
                  <a:schemeClr val="dk1"/>
                </a:solidFill>
              </a:rPr>
              <a:t> mas</a:t>
            </a:r>
            <a:r>
              <a:rPr lang="cs-CZ">
                <a:solidFill>
                  <a:schemeClr val="dk1"/>
                </a:solidFill>
              </a:rPr>
              <a:t>e</a:t>
            </a:r>
            <a:r>
              <a:rPr lang="cs-CZ" b="0" i="0" u="none" strike="noStrike" cap="none" baseline="0">
                <a:solidFill>
                  <a:schemeClr val="dk1"/>
                </a:solidFill>
              </a:rPr>
              <a:t> je výrazně nižší, než u masa drůbeže. </a:t>
            </a:r>
            <a:r>
              <a:rPr lang="cs-CZ">
                <a:solidFill>
                  <a:schemeClr val="dk1"/>
                </a:solidFill>
              </a:rPr>
              <a:t> </a:t>
            </a:r>
            <a:r>
              <a:rPr lang="cs-CZ" b="0" i="0" u="none" strike="noStrike" cap="none" baseline="0">
                <a:solidFill>
                  <a:schemeClr val="dk1"/>
                </a:solidFill>
              </a:rPr>
              <a:t>I kdy je k vyvolání infekce </a:t>
            </a:r>
            <a:r>
              <a:rPr lang="cs-CZ">
                <a:solidFill>
                  <a:schemeClr val="dk1"/>
                </a:solidFill>
              </a:rPr>
              <a:t>potřebné splnit další faktory, jako je  </a:t>
            </a:r>
            <a:r>
              <a:rPr lang="cs-CZ" b="0" i="0" u="none" strike="noStrike" cap="none" baseline="0">
                <a:solidFill>
                  <a:schemeClr val="dk1"/>
                </a:solidFill>
              </a:rPr>
              <a:t>dosažení infekční dávky,</a:t>
            </a:r>
            <a:r>
              <a:rPr lang="cs-CZ">
                <a:solidFill>
                  <a:schemeClr val="dk1"/>
                </a:solidFill>
              </a:rPr>
              <a:t> stav obranyschopnosti člověka aj., nezbytným (i když samozřejmě ne jediným) předpokladem infekce u lidí je konzumace kontaminované potraviny.</a:t>
            </a:r>
          </a:p>
        </p:txBody>
      </p:sp>
      <p:sp>
        <p:nvSpPr>
          <p:cNvPr id="106" name="Shape 10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000000"/>
                </a:solidFill>
                <a:latin typeface="Calibri"/>
                <a:ea typeface="Calibri"/>
                <a:cs typeface="Calibri"/>
                <a:sym typeface="Calibri"/>
              </a:rPr>
              <a:t>3</a:t>
            </a:fld>
            <a:endParaRPr lang="cs-CZ" sz="1200" b="0" i="0" u="none" strike="noStrike" cap="none" baseline="0">
              <a:solidFill>
                <a:srgbClr val="000000"/>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12" name="Shape 11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cs-CZ">
                <a:solidFill>
                  <a:schemeClr val="dk1"/>
                </a:solidFill>
              </a:rPr>
              <a:t>Chemická nebezpečí v potravinách jsou méně častým původcem skutečných škod na zdraví lidí, alespoň pokud se jedná o krátkodobé hledisko. Nelze zakrývat, že v současné době přetrvává značná vědecká nejistota o pozdních účincích různých chemických látek a jejich směsí, které v potravinách a spolu s potravinami konzumujeme. Chemické látky jsou velice různorodou skupinou a pokud existuje výrok o škodlivosti či bezpečnosti jakékoliv chemické látky, v mnoha případech se jedná o výrok založený na současném vědeckém poznání. Důkazem o existenci stavu nejistoty je stanovení bezpečnostního limitu (ADI) pro rozšířené sladilo aspartam, přestože se jedná o kombinaci dvou jinak přirozených aminokyselin. Evropský úřad pro bezpečnost potravin (EFSA) znovu otevřel vědecký panel pro posuzování bezpečnosti aspartamu, což je projevem zodpovědného přístupu k řešení této otázky. To by však v žádném případě nemělo být zaměňováno za jednoznačný důkaz či dokonce přiznání nebezpečnosti aspartamu.</a:t>
            </a:r>
          </a:p>
          <a:p>
            <a:pPr marL="0" marR="0" lvl="0" indent="0" algn="l" rtl="0">
              <a:spcBef>
                <a:spcPts val="0"/>
              </a:spcBef>
              <a:buNone/>
            </a:pPr>
            <a:endParaRPr>
              <a:solidFill>
                <a:schemeClr val="dk1"/>
              </a:solidFill>
            </a:endParaRPr>
          </a:p>
          <a:p>
            <a:pPr marL="0" marR="0" lvl="0" indent="0" algn="l" rtl="0">
              <a:spcBef>
                <a:spcPts val="0"/>
              </a:spcBef>
              <a:buSzPct val="25000"/>
              <a:buNone/>
            </a:pPr>
            <a:r>
              <a:rPr lang="cs-CZ">
                <a:solidFill>
                  <a:schemeClr val="dk1"/>
                </a:solidFill>
              </a:rPr>
              <a:t>Kromě přídatných látek pronikají do potravin také látky kontaminující, což bývá projevem nedostatečné technologické kázně. V případech, kdy lze přítomnost chemické látky v potravinách vyloučit, mělo by tak také učiněno.</a:t>
            </a:r>
          </a:p>
          <a:p>
            <a:pPr marL="0" marR="0" lvl="0" indent="0" algn="l" rtl="0">
              <a:spcBef>
                <a:spcPts val="0"/>
              </a:spcBef>
              <a:buNone/>
            </a:pPr>
            <a:endParaRPr>
              <a:solidFill>
                <a:schemeClr val="dk1"/>
              </a:solidFill>
            </a:endParaRPr>
          </a:p>
          <a:p>
            <a:pPr marL="0" marR="0" lvl="0" indent="0" algn="l" rtl="0">
              <a:spcBef>
                <a:spcPts val="0"/>
              </a:spcBef>
              <a:buSzPct val="25000"/>
              <a:buNone/>
            </a:pPr>
            <a:r>
              <a:rPr lang="cs-CZ">
                <a:solidFill>
                  <a:schemeClr val="dk1"/>
                </a:solidFill>
              </a:rPr>
              <a:t>Část potravin je přirozeně toxických.  Zvláštním případem jsou nebezpečné doplňky stravy. S cílem nelegálně zvýšit účinnost a prodejnost výrobců někteří nepoctiví výrobci přidávají do doplňků stravy také farmakoaktivní látky, které jsou jinak vyhrazeny pro použití pouze v léčivech. První z těchto doplňků stravy nelegálně spotřebitelům nabízely dopňky stravy s obsahem sildenafilu. Sildenafil je prostředek používaný muži na erektilní dysfunkci, vyvinutý farmaceutickou společností Pfizer. Jeho účinek spočívá v tom, že inhibuje fosfodiesterázu, jež by jinak rozkládala cyklický GMP.</a:t>
            </a:r>
          </a:p>
        </p:txBody>
      </p:sp>
      <p:sp>
        <p:nvSpPr>
          <p:cNvPr id="113" name="Shape 11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000000"/>
                </a:solidFill>
                <a:latin typeface="Calibri"/>
                <a:ea typeface="Calibri"/>
                <a:cs typeface="Calibri"/>
                <a:sym typeface="Calibri"/>
              </a:rPr>
              <a:t>4</a:t>
            </a:fld>
            <a:endParaRPr lang="cs-CZ" sz="1200" b="0" i="0" u="none" strike="noStrike" cap="none" baseline="0">
              <a:solidFill>
                <a:srgbClr val="000000"/>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19" name="Shape 11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cs-CZ">
                <a:solidFill>
                  <a:schemeClr val="dk1"/>
                </a:solidFill>
              </a:rPr>
              <a:t>Jestliže zvažujeme otázky prevence zcela neodstranitelných rizik (chemické látky, které se v potravinách vyskytují v souvislosti se znečištěním životního prostředí) pak se zajímáme spíše o časový vývoj koncentrací chemických látek v potravinách. Snímek ilustruje výsledky z monitoringu dietární expozice prováděný Státním zdravotním ústavem Praha *).</a:t>
            </a:r>
          </a:p>
          <a:p>
            <a:pPr marL="0" marR="0" lvl="0" indent="0" algn="l" rtl="0">
              <a:spcBef>
                <a:spcPts val="0"/>
              </a:spcBef>
              <a:buNone/>
            </a:pPr>
            <a:endParaRPr>
              <a:solidFill>
                <a:schemeClr val="dk1"/>
              </a:solidFill>
            </a:endParaRPr>
          </a:p>
          <a:p>
            <a:pPr marL="0" marR="0" lvl="0" indent="0" algn="l" rtl="0">
              <a:spcBef>
                <a:spcPts val="0"/>
              </a:spcBef>
              <a:buSzPct val="25000"/>
              <a:buNone/>
            </a:pPr>
            <a:r>
              <a:rPr lang="cs-CZ">
                <a:solidFill>
                  <a:schemeClr val="dk1"/>
                </a:solidFill>
              </a:rPr>
              <a:t>*) STÁTNÍ ZDRAVOTNÍ ÚSTAV V PRAZE. </a:t>
            </a:r>
            <a:r>
              <a:rPr lang="cs-CZ" i="1">
                <a:solidFill>
                  <a:schemeClr val="dk1"/>
                </a:solidFill>
              </a:rPr>
              <a:t>Centrum zdraví, výživy a potravin v Brně.</a:t>
            </a:r>
            <a:r>
              <a:rPr lang="cs-CZ">
                <a:solidFill>
                  <a:schemeClr val="dk1"/>
                </a:solidFill>
              </a:rPr>
              <a:t> [online]. 2015 [cit. 2015-03-12]. Dostupné z:</a:t>
            </a:r>
            <a:r>
              <a:rPr lang="cs-CZ">
                <a:solidFill>
                  <a:schemeClr val="dk1"/>
                </a:solidFill>
                <a:hlinkClick r:id="rId3"/>
              </a:rPr>
              <a:t> </a:t>
            </a:r>
            <a:r>
              <a:rPr lang="cs-CZ" u="sng">
                <a:solidFill>
                  <a:schemeClr val="hlink"/>
                </a:solidFill>
                <a:hlinkClick r:id="rId3"/>
              </a:rPr>
              <a:t>http://czvp.szu.cz/</a:t>
            </a:r>
            <a:r>
              <a:rPr lang="cs-CZ">
                <a:solidFill>
                  <a:schemeClr val="dk1"/>
                </a:solidFill>
              </a:rPr>
              <a:t> </a:t>
            </a:r>
          </a:p>
        </p:txBody>
      </p:sp>
      <p:sp>
        <p:nvSpPr>
          <p:cNvPr id="120" name="Shape 12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000000"/>
                </a:solidFill>
                <a:latin typeface="Calibri"/>
                <a:ea typeface="Calibri"/>
                <a:cs typeface="Calibri"/>
                <a:sym typeface="Calibri"/>
              </a:rPr>
              <a:t>5</a:t>
            </a:fld>
            <a:endParaRPr lang="cs-CZ" sz="1200" b="0" i="0" u="none" strike="noStrike" cap="none" baseline="0">
              <a:solidFill>
                <a:srgbClr val="000000"/>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cs-CZ"/>
              <a:t>Fyzikální nebezpečí nabývá na významu v době stále rostoucí spotřeby potravin zpracovaných průmyslově. Průmyslová výroba je schopna zpracovat velké množství potravin standardní jakosti. Značné úsilí bylo vynaloženo na zvládání běžných typů nebezpečí, jako jsou patogenní mikroorganismy, toxické látky aj. Pokud se jedná o předvídatelná nebezpečí (na základě typu potravinových surovin, technologických postupů aj.), lze jejich výskyt dobře popsat a naplánovat účinná preventivní opatření.</a:t>
            </a:r>
          </a:p>
          <a:p>
            <a:pPr rtl="0">
              <a:spcBef>
                <a:spcPts val="0"/>
              </a:spcBef>
              <a:buNone/>
            </a:pPr>
            <a:endParaRPr/>
          </a:p>
          <a:p>
            <a:pPr rtl="0">
              <a:spcBef>
                <a:spcPts val="0"/>
              </a:spcBef>
              <a:buNone/>
            </a:pPr>
            <a:r>
              <a:rPr lang="cs-CZ"/>
              <a:t>Zdrojem fyzikálních nebezpečí bývají nejčastěji nepředvídatelné události, jako porucha stroje, odlomení některé jeho součásti, rozbití křehkých předmětů (výplň oken, dveří, krytů svítidel), ale i špendlíky z nástěnek, násady z propisovacích tužek apod.. Náhodné a nepředvídatelné události, ať už zapříčiněné stavem zařízení anebo nekázní pracovníků, nelze v plném rozsahu preventivně ovlivňovat. Situaci ztěžuje skutečnost, že sklo je indifierentním materiálem, který nelze zachytit ani pomocí detektoru, jako je tomu u elektromagnetických detektorů kovů, které se instalují na konec výrobních linek většiny balených potravin).</a:t>
            </a:r>
          </a:p>
          <a:p>
            <a:pPr rtl="0">
              <a:spcBef>
                <a:spcPts val="0"/>
              </a:spcBef>
              <a:buNone/>
            </a:pPr>
            <a:endParaRPr/>
          </a:p>
          <a:p>
            <a:pPr rtl="0">
              <a:spcBef>
                <a:spcPts val="0"/>
              </a:spcBef>
              <a:buNone/>
            </a:pPr>
            <a:r>
              <a:rPr lang="cs-CZ"/>
              <a:t>Další typy nebezpečí (ionizující záření, genetické modifikace aj.) jsou více než problémem zdravotním problémem mediálním. Problematice bývá občas věnována značná pozornost ve sdělovacích prostředcích a je proto přinejmenším nutné se v umět orientovat v základních otázkách:</a:t>
            </a:r>
          </a:p>
          <a:p>
            <a:pPr marL="457200" lvl="0" indent="-317500" rtl="0">
              <a:spcBef>
                <a:spcPts val="0"/>
              </a:spcBef>
              <a:buClr>
                <a:srgbClr val="000000"/>
              </a:buClr>
              <a:buSzPct val="100000"/>
              <a:buFont typeface="Arial"/>
              <a:buChar char="-"/>
            </a:pPr>
            <a:r>
              <a:rPr lang="cs-CZ"/>
              <a:t>radioaktivita je vlastností hmoty. Počet radioaktivních rozpadů prvků se vyjadřuje jednotkou bequerel. Bequerel ovšem ještě nic nevyjadřuje o skutečném působení na zdraví. To je ovlivněno interakcí radioaktivní látky a tkáně. Jestliže ionizující záření způsobuje až letální poškození buněk, škody budou největší ve tkáních, ve kterých probíhá intenzivní buněčné dělení. Skutečným problémem může být konzumace potravin kontaminovaných radioaktivními izotopy biogenních prvků, které se mohou inkorporovat do metabolismu (v Evropě naposledy prokazatelně po výbuchu jaderné elektrárny v sovětském Černobylu v roce 1986). K ošetření potravin jako metodě konzervace se používá záření, které deaktivuje enzymy a devitalizuje nežádoucí mikroflóru, ale v době konzumace člověkem již záření nepůsobí. Médiem zde není prvek, ale elektromagnetické záření proud fotonů o vysoké energii procházejí ošetřovaným materiálem. V materiálu se nezachycuje, ale působí předáváním svojí energie. Nicméně z hlediska principu předběžné opatrnosti a také z hlediska informování veřejnosti je povinné označování těch potravin, které byly ionizujícím zářením ošetřeny.</a:t>
            </a:r>
          </a:p>
          <a:p>
            <a:pPr marL="457200" lvl="0" indent="-317500" rtl="0">
              <a:spcBef>
                <a:spcPts val="0"/>
              </a:spcBef>
              <a:buClr>
                <a:srgbClr val="000000"/>
              </a:buClr>
              <a:buSzPct val="100000"/>
              <a:buFont typeface="Arial"/>
              <a:buChar char="-"/>
            </a:pPr>
            <a:r>
              <a:rPr lang="cs-CZ"/>
              <a:t>podobně je nadměrná pozornost věnována otázkám bezpečnosti geneticky modifikovaných potravin (GMO). Cílem genetických modifikací je zvýšit užitnou hodnotu zemědělských plodin (není zatím povoleno u potravin živočišného původu), avšak z hlediska principu předběžné opatrnosti jsou všechny geneticky modifikované potraviny prověřovány z hlediska bezpečnosti tak, jako žádný jiný typ potraviny. Přesto se u evropské veřejnosti vyvinula značná opatrnost vůči této technologii z obav před možnými pozdními účinky (obava z přítomnosti nepřirozeného genu v potravině). Dosavadní celosvětové sledování účinků GMO potravin nepřineslo žádné přímé ani nepřímé důkazy o možném vlivu na zdraví. Ze stejných důvodů, jako v případě ionizujícího záření je požadováno, aby každá GMO potravina byla příslušným způsobem označena, aby konzument získal možnost svobodného rozhodnutí. </a:t>
            </a:r>
          </a:p>
          <a:p>
            <a:pPr>
              <a:spcBef>
                <a:spcPts val="0"/>
              </a:spcBef>
              <a:buNone/>
            </a:pPr>
            <a:endParaRPr/>
          </a:p>
        </p:txBody>
      </p:sp>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cs-CZ"/>
              <a:t>Systém rychlého varování pro potravin a krmiva (RASFF) je dobrým nástrojem pro získávání informací o aktuálních nebezpečí, méně však už o velikostech těchto nebezpečích. Principem fungování systému RASFF je zajištění rychlé výměny informací o nebezpečích v potravinách. V každém členském státě EU je zřízeno národní kontaktní místo, které zajišťuje spojení mezi centrálními evropskými orgány a národními dozorovými orgány v terénu.</a:t>
            </a:r>
          </a:p>
          <a:p>
            <a:pPr rtl="0">
              <a:spcBef>
                <a:spcPts val="0"/>
              </a:spcBef>
              <a:buNone/>
            </a:pPr>
            <a:endParaRPr/>
          </a:p>
          <a:p>
            <a:pPr rtl="0">
              <a:spcBef>
                <a:spcPts val="0"/>
              </a:spcBef>
              <a:buNone/>
            </a:pPr>
            <a:r>
              <a:rPr lang="cs-CZ"/>
              <a:t>Vysvětlení zkratek:</a:t>
            </a:r>
          </a:p>
          <a:p>
            <a:pPr rtl="0">
              <a:spcBef>
                <a:spcPts val="0"/>
              </a:spcBef>
              <a:buNone/>
            </a:pPr>
            <a:r>
              <a:rPr lang="cs-CZ"/>
              <a:t>EFSA - Evropský úřad pro bezpečnost potravin (odborné zázemí, který informace vyhodnocuje na bázi vědeckého hodnocení rizika)</a:t>
            </a:r>
          </a:p>
          <a:p>
            <a:pPr rtl="0">
              <a:spcBef>
                <a:spcPts val="0"/>
              </a:spcBef>
              <a:buNone/>
            </a:pPr>
            <a:r>
              <a:rPr lang="cs-CZ"/>
              <a:t>EK - Evropská komise (výkonný orgán politické moci, vychází ze závěrů EFSA)</a:t>
            </a:r>
          </a:p>
          <a:p>
            <a:pPr rtl="0">
              <a:spcBef>
                <a:spcPts val="0"/>
              </a:spcBef>
              <a:buNone/>
            </a:pPr>
            <a:r>
              <a:rPr lang="cs-CZ"/>
              <a:t>SVS ČR - Státní veterinární správa ČR</a:t>
            </a:r>
          </a:p>
          <a:p>
            <a:pPr rtl="0">
              <a:spcBef>
                <a:spcPts val="0"/>
              </a:spcBef>
              <a:buNone/>
            </a:pPr>
            <a:r>
              <a:rPr lang="cs-CZ"/>
              <a:t>KI SZPI - Krajské inspektoráty Státní zemědělské a potravinářské inspekce</a:t>
            </a:r>
          </a:p>
          <a:p>
            <a:pPr rtl="0">
              <a:spcBef>
                <a:spcPts val="0"/>
              </a:spcBef>
              <a:buNone/>
            </a:pPr>
            <a:r>
              <a:rPr lang="cs-CZ"/>
              <a:t>OOVZ - Orgány ochrany veřejného zdraví</a:t>
            </a:r>
          </a:p>
          <a:p>
            <a:pPr rtl="0">
              <a:spcBef>
                <a:spcPts val="0"/>
              </a:spcBef>
              <a:buNone/>
            </a:pPr>
            <a:r>
              <a:rPr lang="cs-CZ"/>
              <a:t>SUJB - Státní úřad pro jadernou bezpečnost</a:t>
            </a:r>
          </a:p>
          <a:p>
            <a:pPr>
              <a:spcBef>
                <a:spcPts val="0"/>
              </a:spcBef>
              <a:buNone/>
            </a:pPr>
            <a:r>
              <a:rPr lang="cs-CZ"/>
              <a:t>MV ČR - Ministerstvo vnitra ČR</a:t>
            </a:r>
          </a:p>
        </p:txBody>
      </p:sp>
      <p:sp>
        <p:nvSpPr>
          <p:cNvPr id="156" name="Shape 1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cs-CZ"/>
              <a:t>Výrok o existenci nebezpečí jako takového je pouze prvním krokem při posuzování velikosti nebezpečí. V běžné praxi se můžeme nejčastěji setkat se semikvantitativním odhadem. Semikvantitativní odhad v podstatě pouze obvyklým způsobem agreguje znalosti z více vědních oborů, které jsou příbuzné  k řešenénu problému: pokud chceme semikvantitatně vyhodnotit velikost rizika salmonelózy, vycházíme přitom z patogenních vlastností mikroorganismu, zvážíme přitom aktuální výši incidence a formy onemocnění, které připadají v úvahu. Uvedené údaje lze posléze využít k vyhodnocení velikosti rizika.</a:t>
            </a:r>
          </a:p>
          <a:p>
            <a:pPr rtl="0">
              <a:spcBef>
                <a:spcPts val="0"/>
              </a:spcBef>
              <a:buNone/>
            </a:pPr>
            <a:endParaRPr/>
          </a:p>
          <a:p>
            <a:pPr rtl="0">
              <a:spcBef>
                <a:spcPts val="0"/>
              </a:spcBef>
              <a:buNone/>
            </a:pPr>
            <a:r>
              <a:rPr lang="cs-CZ"/>
              <a:t>Kvantitativní hodnocení rizik, popř. specializované odvětví zaměřené na vyhodnocení mikrobiologického rizika (QMRA), je jen ještě více formalizovaný proces, který se skládá z těchto součástí:</a:t>
            </a:r>
          </a:p>
          <a:p>
            <a:pPr marL="457200" lvl="0" indent="-317500" rtl="0">
              <a:spcBef>
                <a:spcPts val="0"/>
              </a:spcBef>
              <a:buClr>
                <a:srgbClr val="000000"/>
              </a:buClr>
              <a:buSzPct val="100000"/>
              <a:buFont typeface="Arial"/>
              <a:buAutoNum type="arabicPeriod"/>
            </a:pPr>
            <a:r>
              <a:rPr lang="cs-CZ"/>
              <a:t>identifikace nebezpečí: výrok o existenci nebezpečí (Salmonella sp. je patogenní mikroororganismus, původce antropozoonózy)</a:t>
            </a:r>
          </a:p>
          <a:p>
            <a:pPr marL="457200" lvl="0" indent="-317500" rtl="0">
              <a:spcBef>
                <a:spcPts val="0"/>
              </a:spcBef>
              <a:buClr>
                <a:srgbClr val="000000"/>
              </a:buClr>
              <a:buSzPct val="100000"/>
              <a:buFont typeface="Arial"/>
              <a:buAutoNum type="arabicPeriod"/>
            </a:pPr>
            <a:r>
              <a:rPr lang="cs-CZ"/>
              <a:t>Vztah dávka-účinek: vyjdáření velikosti potenciálu, kterým je nebezpečí vybaveno (infekční dávka, dávka chemické látky nutná k vyvolání otravy)</a:t>
            </a:r>
          </a:p>
          <a:p>
            <a:pPr marL="457200" lvl="0" indent="-317500" rtl="0">
              <a:spcBef>
                <a:spcPts val="0"/>
              </a:spcBef>
              <a:buClr>
                <a:srgbClr val="000000"/>
              </a:buClr>
              <a:buSzPct val="100000"/>
              <a:buFont typeface="Arial"/>
              <a:buAutoNum type="arabicPeriod"/>
            </a:pPr>
            <a:r>
              <a:rPr lang="cs-CZ"/>
              <a:t>Hodnocení expozice: definování podmínek, na které se snažíme hodnocení rizik uplatnit (množství patogenních mikroorganismů, které zkonzumuje průměrný konzument za jednotku času.</a:t>
            </a:r>
          </a:p>
          <a:p>
            <a:pPr marL="457200" lvl="0" indent="-317500" rtl="0">
              <a:spcBef>
                <a:spcPts val="0"/>
              </a:spcBef>
              <a:buClr>
                <a:srgbClr val="000000"/>
              </a:buClr>
              <a:buSzPct val="100000"/>
              <a:buFont typeface="Arial"/>
              <a:buAutoNum type="arabicPeriod"/>
            </a:pPr>
            <a:r>
              <a:rPr lang="cs-CZ"/>
              <a:t>Charakterizace rizika: exaktní výrok o velikosti nebezpečí.</a:t>
            </a:r>
          </a:p>
          <a:p>
            <a:pPr lvl="0">
              <a:spcBef>
                <a:spcPts val="0"/>
              </a:spcBef>
              <a:buNone/>
            </a:pPr>
            <a:r>
              <a:rPr lang="cs-CZ"/>
              <a:t>Hodnocení zdravotních rizik je vysoce specializovaná činnost, která se nejčastěji využívá jako odborný podklad pro tvorbu budoucí legislativy (např. hygienických limitů o přijatelném množství patogenních činitelů v potravinách).</a:t>
            </a:r>
          </a:p>
        </p:txBody>
      </p:sp>
      <p:sp>
        <p:nvSpPr>
          <p:cNvPr id="162" name="Shape 1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Shape 16"/>
        <p:cNvGrpSpPr/>
        <p:nvPr/>
      </p:nvGrpSpPr>
      <p:grpSpPr>
        <a:xfrm>
          <a:off x="0" y="0"/>
          <a:ext cx="0" cy="0"/>
          <a:chOff x="0" y="0"/>
          <a:chExt cx="0" cy="0"/>
        </a:xfrm>
      </p:grpSpPr>
      <p:sp>
        <p:nvSpPr>
          <p:cNvPr id="17" name="Shape 17"/>
          <p:cNvSpPr txBox="1">
            <a:spLocks noGrp="1"/>
          </p:cNvSpPr>
          <p:nvPr>
            <p:ph type="ctrTitle"/>
          </p:nvPr>
        </p:nvSpPr>
        <p:spPr>
          <a:xfrm>
            <a:off x="685800" y="1371600"/>
            <a:ext cx="7848599" cy="1927224"/>
          </a:xfrm>
          <a:prstGeom prst="rect">
            <a:avLst/>
          </a:prstGeom>
          <a:noFill/>
          <a:ln>
            <a:noFill/>
          </a:ln>
        </p:spPr>
        <p:txBody>
          <a:bodyPr lIns="91425" tIns="91425" rIns="91425" bIns="91425" anchor="b" anchorCtr="0"/>
          <a:lstStyle>
            <a:lvl1pPr marL="0" marR="0" indent="0" algn="l" rtl="0">
              <a:spcBef>
                <a:spcPts val="0"/>
              </a:spcBef>
              <a:buClr>
                <a:schemeClr val="dk2"/>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8" name="Shape 18"/>
          <p:cNvSpPr txBox="1">
            <a:spLocks noGrp="1"/>
          </p:cNvSpPr>
          <p:nvPr>
            <p:ph type="subTitle" idx="1"/>
          </p:nvPr>
        </p:nvSpPr>
        <p:spPr>
          <a:xfrm>
            <a:off x="685800" y="3505200"/>
            <a:ext cx="6400799" cy="1752600"/>
          </a:xfrm>
          <a:prstGeom prst="rect">
            <a:avLst/>
          </a:prstGeom>
          <a:noFill/>
          <a:ln>
            <a:noFill/>
          </a:ln>
        </p:spPr>
        <p:txBody>
          <a:bodyPr lIns="91425" tIns="91425" rIns="91425" bIns="91425" anchor="t" anchorCtr="0"/>
          <a:lstStyle>
            <a:lvl1pPr marL="0" marR="0" indent="0" algn="l" rtl="0">
              <a:spcBef>
                <a:spcPts val="480"/>
              </a:spcBef>
              <a:buClr>
                <a:schemeClr val="accent1"/>
              </a:buClr>
              <a:buFont typeface="Arial"/>
              <a:buNone/>
              <a:defRPr/>
            </a:lvl1pPr>
            <a:lvl2pPr marL="457200" marR="0" indent="0" algn="ctr" rtl="0">
              <a:spcBef>
                <a:spcPts val="400"/>
              </a:spcBef>
              <a:buClr>
                <a:schemeClr val="accent1"/>
              </a:buClr>
              <a:buFont typeface="Arial"/>
              <a:buNone/>
              <a:defRPr/>
            </a:lvl2pPr>
            <a:lvl3pPr marL="914400" marR="0" indent="0" algn="ctr" rtl="0">
              <a:spcBef>
                <a:spcPts val="360"/>
              </a:spcBef>
              <a:buClr>
                <a:schemeClr val="accent1"/>
              </a:buClr>
              <a:buFont typeface="Arial"/>
              <a:buNone/>
              <a:defRPr/>
            </a:lvl3pPr>
            <a:lvl4pPr marL="1371600" marR="0" indent="0" algn="ctr" rtl="0">
              <a:spcBef>
                <a:spcPts val="320"/>
              </a:spcBef>
              <a:buClr>
                <a:schemeClr val="accent1"/>
              </a:buClr>
              <a:buFont typeface="Arial"/>
              <a:buNone/>
              <a:defRPr/>
            </a:lvl4pPr>
            <a:lvl5pPr marL="1828800" marR="0" indent="0" algn="ctr" rtl="0">
              <a:spcBef>
                <a:spcPts val="280"/>
              </a:spcBef>
              <a:buClr>
                <a:schemeClr val="accent1"/>
              </a:buClr>
              <a:buFont typeface="Arial"/>
              <a:buNone/>
              <a:defRPr/>
            </a:lvl5pPr>
            <a:lvl6pPr marL="2286000" marR="0" indent="0" algn="ctr" rtl="0">
              <a:spcBef>
                <a:spcPts val="260"/>
              </a:spcBef>
              <a:buClr>
                <a:schemeClr val="accent1"/>
              </a:buClr>
              <a:buFont typeface="Arial"/>
              <a:buNone/>
              <a:defRPr/>
            </a:lvl6pPr>
            <a:lvl7pPr marL="2743200" marR="0" indent="0" algn="ctr" rtl="0">
              <a:spcBef>
                <a:spcPts val="260"/>
              </a:spcBef>
              <a:buClr>
                <a:schemeClr val="accent1"/>
              </a:buClr>
              <a:buFont typeface="Arial"/>
              <a:buNone/>
              <a:defRPr/>
            </a:lvl7pPr>
            <a:lvl8pPr marL="3200400" marR="0" indent="0" algn="ctr" rtl="0">
              <a:spcBef>
                <a:spcPts val="260"/>
              </a:spcBef>
              <a:buClr>
                <a:schemeClr val="accent1"/>
              </a:buClr>
              <a:buFont typeface="Arial"/>
              <a:buNone/>
              <a:defRPr/>
            </a:lvl8pPr>
            <a:lvl9pPr marL="3657600" marR="0" indent="0" algn="ctr" rtl="0">
              <a:spcBef>
                <a:spcPts val="260"/>
              </a:spcBef>
              <a:buClr>
                <a:schemeClr val="accent1"/>
              </a:buClr>
              <a:buFont typeface="Arial"/>
              <a:buNone/>
              <a:defRPr/>
            </a:lvl9pPr>
          </a:lstStyle>
          <a:p>
            <a:endParaRPr/>
          </a:p>
        </p:txBody>
      </p:sp>
      <p:sp>
        <p:nvSpPr>
          <p:cNvPr id="19" name="Shape 19"/>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 name="Shape 20"/>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 name="Shape 21"/>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888888"/>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cxnSp>
        <p:nvCxnSpPr>
          <p:cNvPr id="22" name="Shape 22"/>
          <p:cNvCxnSpPr/>
          <p:nvPr/>
        </p:nvCxnSpPr>
        <p:spPr>
          <a:xfrm>
            <a:off x="685800" y="3398519"/>
            <a:ext cx="7848599" cy="1587"/>
          </a:xfrm>
          <a:prstGeom prst="straightConnector1">
            <a:avLst/>
          </a:prstGeom>
          <a:noFill/>
          <a:ln w="19050" cap="flat">
            <a:solidFill>
              <a:schemeClr val="dk2"/>
            </a:solidFill>
            <a:prstDash val="solid"/>
            <a:round/>
            <a:headEnd type="none" w="med" len="med"/>
            <a:tailEnd type="none" w="med" len="med"/>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Nadpis a svislý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457200" y="533400"/>
            <a:ext cx="8229600" cy="990599"/>
          </a:xfrm>
          <a:prstGeom prst="rect">
            <a:avLst/>
          </a:prstGeom>
          <a:noFill/>
          <a:ln>
            <a:noFill/>
          </a:ln>
        </p:spPr>
        <p:txBody>
          <a:bodyPr lIns="91425" tIns="91425" rIns="91425" bIns="91425" anchor="ctr"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body" idx="1"/>
          </p:nvPr>
        </p:nvSpPr>
        <p:spPr>
          <a:xfrm rot="5400000">
            <a:off x="2133599" y="-76200"/>
            <a:ext cx="4876799" cy="8229600"/>
          </a:xfrm>
          <a:prstGeom prst="rect">
            <a:avLst/>
          </a:prstGeom>
          <a:noFill/>
          <a:ln>
            <a:noFill/>
          </a:ln>
        </p:spPr>
        <p:txBody>
          <a:bodyPr lIns="91425" tIns="91425" rIns="91425" bIns="91425" anchor="t" anchorCtr="0"/>
          <a:lstStyle>
            <a:lvl1pPr marL="182880" indent="-53339" algn="l" rtl="0">
              <a:spcBef>
                <a:spcPts val="480"/>
              </a:spcBef>
              <a:buClr>
                <a:schemeClr val="accent1"/>
              </a:buClr>
              <a:buFont typeface="Arial"/>
              <a:buChar char="•"/>
              <a:defRPr/>
            </a:lvl1pPr>
            <a:lvl2pPr marL="457200" indent="-82550" algn="l" rtl="0">
              <a:spcBef>
                <a:spcPts val="400"/>
              </a:spcBef>
              <a:buClr>
                <a:schemeClr val="accent1"/>
              </a:buClr>
              <a:buFont typeface="Arial"/>
              <a:buChar char="•"/>
              <a:defRPr/>
            </a:lvl2pPr>
            <a:lvl3pPr marL="731520" indent="-82550" algn="l" rtl="0">
              <a:spcBef>
                <a:spcPts val="360"/>
              </a:spcBef>
              <a:buClr>
                <a:schemeClr val="accent1"/>
              </a:buClr>
              <a:buFont typeface="Arial"/>
              <a:buChar char="•"/>
              <a:defRPr/>
            </a:lvl3pPr>
            <a:lvl4pPr marL="1005839" indent="-91439" algn="l" rtl="0">
              <a:spcBef>
                <a:spcPts val="320"/>
              </a:spcBef>
              <a:buClr>
                <a:schemeClr val="accent1"/>
              </a:buClr>
              <a:buFont typeface="Arial"/>
              <a:buChar char="•"/>
              <a:defRPr/>
            </a:lvl4pPr>
            <a:lvl5pPr marL="1188720" indent="-58419" algn="l" rtl="0">
              <a:spcBef>
                <a:spcPts val="280"/>
              </a:spcBef>
              <a:buClr>
                <a:schemeClr val="accent1"/>
              </a:buClr>
              <a:buFont typeface="Arial"/>
              <a:buChar char="•"/>
              <a:defRPr/>
            </a:lvl5pPr>
            <a:lvl6pPr marL="1371600" indent="-107950" algn="l" rtl="0">
              <a:spcBef>
                <a:spcPts val="260"/>
              </a:spcBef>
              <a:buClr>
                <a:schemeClr val="accent1"/>
              </a:buClr>
              <a:buFont typeface="Arial"/>
              <a:buChar char="•"/>
              <a:defRPr/>
            </a:lvl6pPr>
            <a:lvl7pPr marL="1554480" indent="-100330" algn="l" rtl="0">
              <a:spcBef>
                <a:spcPts val="260"/>
              </a:spcBef>
              <a:buClr>
                <a:schemeClr val="accent1"/>
              </a:buClr>
              <a:buFont typeface="Arial"/>
              <a:buChar char="•"/>
              <a:defRPr/>
            </a:lvl7pPr>
            <a:lvl8pPr marL="1737360" indent="-105410" algn="l" rtl="0">
              <a:spcBef>
                <a:spcPts val="260"/>
              </a:spcBef>
              <a:buClr>
                <a:schemeClr val="accent1"/>
              </a:buClr>
              <a:buFont typeface="Arial"/>
              <a:buChar char="•"/>
              <a:defRPr/>
            </a:lvl8pPr>
            <a:lvl9pPr marL="1920240" indent="-110489" algn="l" rtl="0">
              <a:spcBef>
                <a:spcPts val="260"/>
              </a:spcBef>
              <a:buClr>
                <a:schemeClr val="accent1"/>
              </a:buClr>
              <a:buFont typeface="Arial"/>
              <a:buChar char="•"/>
              <a:defRPr/>
            </a:lvl9pPr>
          </a:lstStyle>
          <a:p>
            <a:endParaRPr/>
          </a:p>
        </p:txBody>
      </p:sp>
      <p:sp>
        <p:nvSpPr>
          <p:cNvPr id="80" name="Shape 80"/>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1" name="Shape 81"/>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2" name="Shape 82"/>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888888"/>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Svislý nadpis a text">
    <p:spTree>
      <p:nvGrpSpPr>
        <p:cNvPr id="1" name="Shape 83"/>
        <p:cNvGrpSpPr/>
        <p:nvPr/>
      </p:nvGrpSpPr>
      <p:grpSpPr>
        <a:xfrm>
          <a:off x="0" y="0"/>
          <a:ext cx="0" cy="0"/>
          <a:chOff x="0" y="0"/>
          <a:chExt cx="0" cy="0"/>
        </a:xfrm>
      </p:grpSpPr>
      <p:sp>
        <p:nvSpPr>
          <p:cNvPr id="84" name="Shape 84"/>
          <p:cNvSpPr txBox="1">
            <a:spLocks noGrp="1"/>
          </p:cNvSpPr>
          <p:nvPr>
            <p:ph type="title"/>
          </p:nvPr>
        </p:nvSpPr>
        <p:spPr>
          <a:xfrm rot="5400000">
            <a:off x="4724399" y="2514600"/>
            <a:ext cx="5867400" cy="2057400"/>
          </a:xfrm>
          <a:prstGeom prst="rect">
            <a:avLst/>
          </a:prstGeom>
          <a:noFill/>
          <a:ln>
            <a:noFill/>
          </a:ln>
        </p:spPr>
        <p:txBody>
          <a:bodyPr lIns="91425" tIns="91425" rIns="91425" bIns="91425" anchor="b"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5" name="Shape 85"/>
          <p:cNvSpPr txBox="1">
            <a:spLocks noGrp="1"/>
          </p:cNvSpPr>
          <p:nvPr>
            <p:ph type="body" idx="1"/>
          </p:nvPr>
        </p:nvSpPr>
        <p:spPr>
          <a:xfrm rot="5400000">
            <a:off x="533400" y="533400"/>
            <a:ext cx="5867400" cy="6019799"/>
          </a:xfrm>
          <a:prstGeom prst="rect">
            <a:avLst/>
          </a:prstGeom>
          <a:noFill/>
          <a:ln>
            <a:noFill/>
          </a:ln>
        </p:spPr>
        <p:txBody>
          <a:bodyPr lIns="91425" tIns="91425" rIns="91425" bIns="91425" anchor="t" anchorCtr="0"/>
          <a:lstStyle>
            <a:lvl1pPr marL="182880" indent="-53339" algn="l" rtl="0">
              <a:spcBef>
                <a:spcPts val="480"/>
              </a:spcBef>
              <a:buClr>
                <a:schemeClr val="accent1"/>
              </a:buClr>
              <a:buFont typeface="Arial"/>
              <a:buChar char="•"/>
              <a:defRPr/>
            </a:lvl1pPr>
            <a:lvl2pPr marL="457200" indent="-82550" algn="l" rtl="0">
              <a:spcBef>
                <a:spcPts val="400"/>
              </a:spcBef>
              <a:buClr>
                <a:schemeClr val="accent1"/>
              </a:buClr>
              <a:buFont typeface="Arial"/>
              <a:buChar char="•"/>
              <a:defRPr/>
            </a:lvl2pPr>
            <a:lvl3pPr marL="731520" indent="-82550" algn="l" rtl="0">
              <a:spcBef>
                <a:spcPts val="360"/>
              </a:spcBef>
              <a:buClr>
                <a:schemeClr val="accent1"/>
              </a:buClr>
              <a:buFont typeface="Arial"/>
              <a:buChar char="•"/>
              <a:defRPr/>
            </a:lvl3pPr>
            <a:lvl4pPr marL="1005839" indent="-91439" algn="l" rtl="0">
              <a:spcBef>
                <a:spcPts val="320"/>
              </a:spcBef>
              <a:buClr>
                <a:schemeClr val="accent1"/>
              </a:buClr>
              <a:buFont typeface="Arial"/>
              <a:buChar char="•"/>
              <a:defRPr/>
            </a:lvl4pPr>
            <a:lvl5pPr marL="1188720" indent="-58419" algn="l" rtl="0">
              <a:spcBef>
                <a:spcPts val="280"/>
              </a:spcBef>
              <a:buClr>
                <a:schemeClr val="accent1"/>
              </a:buClr>
              <a:buFont typeface="Arial"/>
              <a:buChar char="•"/>
              <a:defRPr/>
            </a:lvl5pPr>
            <a:lvl6pPr marL="1371600" indent="-107950" algn="l" rtl="0">
              <a:spcBef>
                <a:spcPts val="260"/>
              </a:spcBef>
              <a:buClr>
                <a:schemeClr val="accent1"/>
              </a:buClr>
              <a:buFont typeface="Arial"/>
              <a:buChar char="•"/>
              <a:defRPr/>
            </a:lvl6pPr>
            <a:lvl7pPr marL="1554480" indent="-100330" algn="l" rtl="0">
              <a:spcBef>
                <a:spcPts val="260"/>
              </a:spcBef>
              <a:buClr>
                <a:schemeClr val="accent1"/>
              </a:buClr>
              <a:buFont typeface="Arial"/>
              <a:buChar char="•"/>
              <a:defRPr/>
            </a:lvl7pPr>
            <a:lvl8pPr marL="1737360" indent="-105410" algn="l" rtl="0">
              <a:spcBef>
                <a:spcPts val="260"/>
              </a:spcBef>
              <a:buClr>
                <a:schemeClr val="accent1"/>
              </a:buClr>
              <a:buFont typeface="Arial"/>
              <a:buChar char="•"/>
              <a:defRPr/>
            </a:lvl8pPr>
            <a:lvl9pPr marL="1920240" indent="-110489" algn="l" rtl="0">
              <a:spcBef>
                <a:spcPts val="260"/>
              </a:spcBef>
              <a:buClr>
                <a:schemeClr val="accent1"/>
              </a:buClr>
              <a:buFont typeface="Arial"/>
              <a:buChar char="•"/>
              <a:defRPr/>
            </a:lvl9pPr>
          </a:lstStyle>
          <a:p>
            <a:endParaRPr/>
          </a:p>
        </p:txBody>
      </p:sp>
      <p:sp>
        <p:nvSpPr>
          <p:cNvPr id="86" name="Shape 86"/>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7" name="Shape 87"/>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8" name="Shape 88"/>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888888"/>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457200" y="533400"/>
            <a:ext cx="8229600" cy="990599"/>
          </a:xfrm>
          <a:prstGeom prst="rect">
            <a:avLst/>
          </a:prstGeom>
          <a:noFill/>
          <a:ln>
            <a:noFill/>
          </a:ln>
        </p:spPr>
        <p:txBody>
          <a:bodyPr lIns="91425" tIns="91425" rIns="91425" bIns="91425" anchor="ctr"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5" name="Shape 25"/>
          <p:cNvSpPr txBox="1">
            <a:spLocks noGrp="1"/>
          </p:cNvSpPr>
          <p:nvPr>
            <p:ph type="body" idx="1"/>
          </p:nvPr>
        </p:nvSpPr>
        <p:spPr>
          <a:xfrm>
            <a:off x="457200" y="1600200"/>
            <a:ext cx="8229600" cy="4876799"/>
          </a:xfrm>
          <a:prstGeom prst="rect">
            <a:avLst/>
          </a:prstGeom>
          <a:noFill/>
          <a:ln>
            <a:noFill/>
          </a:ln>
        </p:spPr>
        <p:txBody>
          <a:bodyPr lIns="91425" tIns="91425" rIns="91425" bIns="91425" anchor="t" anchorCtr="0"/>
          <a:lstStyle>
            <a:lvl1pPr marL="182880" indent="-53339" algn="l" rtl="0">
              <a:spcBef>
                <a:spcPts val="480"/>
              </a:spcBef>
              <a:buClr>
                <a:schemeClr val="accent1"/>
              </a:buClr>
              <a:buFont typeface="Arial"/>
              <a:buChar char="•"/>
              <a:defRPr/>
            </a:lvl1pPr>
            <a:lvl2pPr marL="457200" indent="-82550" algn="l" rtl="0">
              <a:spcBef>
                <a:spcPts val="400"/>
              </a:spcBef>
              <a:buClr>
                <a:schemeClr val="accent1"/>
              </a:buClr>
              <a:buFont typeface="Arial"/>
              <a:buChar char="•"/>
              <a:defRPr/>
            </a:lvl2pPr>
            <a:lvl3pPr marL="731520" indent="-82550" algn="l" rtl="0">
              <a:spcBef>
                <a:spcPts val="360"/>
              </a:spcBef>
              <a:buClr>
                <a:schemeClr val="accent1"/>
              </a:buClr>
              <a:buFont typeface="Arial"/>
              <a:buChar char="•"/>
              <a:defRPr/>
            </a:lvl3pPr>
            <a:lvl4pPr marL="1005839" indent="-91439" algn="l" rtl="0">
              <a:spcBef>
                <a:spcPts val="320"/>
              </a:spcBef>
              <a:buClr>
                <a:schemeClr val="accent1"/>
              </a:buClr>
              <a:buFont typeface="Arial"/>
              <a:buChar char="•"/>
              <a:defRPr/>
            </a:lvl4pPr>
            <a:lvl5pPr marL="1188720" indent="-58419" algn="l" rtl="0">
              <a:spcBef>
                <a:spcPts val="280"/>
              </a:spcBef>
              <a:buClr>
                <a:schemeClr val="accent1"/>
              </a:buClr>
              <a:buFont typeface="Arial"/>
              <a:buChar char="•"/>
              <a:defRPr/>
            </a:lvl5pPr>
            <a:lvl6pPr marL="1371600" indent="-107950" algn="l" rtl="0">
              <a:spcBef>
                <a:spcPts val="260"/>
              </a:spcBef>
              <a:buClr>
                <a:schemeClr val="accent1"/>
              </a:buClr>
              <a:buFont typeface="Arial"/>
              <a:buChar char="•"/>
              <a:defRPr/>
            </a:lvl6pPr>
            <a:lvl7pPr marL="1554480" indent="-100330" algn="l" rtl="0">
              <a:spcBef>
                <a:spcPts val="260"/>
              </a:spcBef>
              <a:buClr>
                <a:schemeClr val="accent1"/>
              </a:buClr>
              <a:buFont typeface="Arial"/>
              <a:buChar char="•"/>
              <a:defRPr/>
            </a:lvl7pPr>
            <a:lvl8pPr marL="1737360" indent="-105410" algn="l" rtl="0">
              <a:spcBef>
                <a:spcPts val="260"/>
              </a:spcBef>
              <a:buClr>
                <a:schemeClr val="accent1"/>
              </a:buClr>
              <a:buFont typeface="Arial"/>
              <a:buChar char="•"/>
              <a:defRPr/>
            </a:lvl8pPr>
            <a:lvl9pPr marL="1920240" indent="-110489" algn="l" rtl="0">
              <a:spcBef>
                <a:spcPts val="260"/>
              </a:spcBef>
              <a:buClr>
                <a:schemeClr val="accent1"/>
              </a:buClr>
              <a:buFont typeface="Arial"/>
              <a:buChar char="•"/>
              <a:defRPr/>
            </a:lvl9pPr>
          </a:lstStyle>
          <a:p>
            <a:endParaRPr/>
          </a:p>
        </p:txBody>
      </p:sp>
      <p:sp>
        <p:nvSpPr>
          <p:cNvPr id="26" name="Shape 26"/>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7" name="Shape 27"/>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8" name="Shape 28"/>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888888"/>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457200" y="533400"/>
            <a:ext cx="8229600" cy="990599"/>
          </a:xfrm>
          <a:prstGeom prst="rect">
            <a:avLst/>
          </a:prstGeom>
          <a:noFill/>
          <a:ln>
            <a:noFill/>
          </a:ln>
        </p:spPr>
        <p:txBody>
          <a:bodyPr lIns="91425" tIns="91425" rIns="91425" bIns="91425" anchor="ctr"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1" name="Shape 31"/>
          <p:cNvSpPr txBox="1">
            <a:spLocks noGrp="1"/>
          </p:cNvSpPr>
          <p:nvPr>
            <p:ph type="body" idx="1"/>
          </p:nvPr>
        </p:nvSpPr>
        <p:spPr>
          <a:xfrm>
            <a:off x="457200" y="1673351"/>
            <a:ext cx="4038599" cy="471830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body" idx="2"/>
          </p:nvPr>
        </p:nvSpPr>
        <p:spPr>
          <a:xfrm>
            <a:off x="4648200" y="1673351"/>
            <a:ext cx="4038599" cy="471830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3" name="Shape 33"/>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4" name="Shape 34"/>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5" name="Shape 35"/>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888888"/>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Záhlaví části">
    <p:bg>
      <p:bgPr>
        <a:solidFill>
          <a:schemeClr val="dk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722312" y="2362200"/>
            <a:ext cx="7772400" cy="2200275"/>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8" name="Shape 38"/>
          <p:cNvSpPr txBox="1">
            <a:spLocks noGrp="1"/>
          </p:cNvSpPr>
          <p:nvPr>
            <p:ph type="body" idx="1"/>
          </p:nvPr>
        </p:nvSpPr>
        <p:spPr>
          <a:xfrm>
            <a:off x="722312" y="4626864"/>
            <a:ext cx="7772400" cy="1500187"/>
          </a:xfrm>
          <a:prstGeom prst="rect">
            <a:avLst/>
          </a:prstGeom>
          <a:noFill/>
          <a:ln>
            <a:noFill/>
          </a:ln>
        </p:spPr>
        <p:txBody>
          <a:bodyPr lIns="91425" tIns="91425" rIns="91425" bIns="91425" anchor="t" anchorCtr="0"/>
          <a:lstStyle>
            <a:lvl1pPr marL="0" indent="0" rtl="0">
              <a:spcBef>
                <a:spcPts val="0"/>
              </a:spcBef>
              <a:buClr>
                <a:schemeClr val="lt2"/>
              </a:buClr>
              <a:buFont typeface="Arial"/>
              <a:buNone/>
              <a:defRPr/>
            </a:lvl1pPr>
            <a:lvl2pPr marL="457200" indent="0" rtl="0">
              <a:spcBef>
                <a:spcPts val="0"/>
              </a:spcBef>
              <a:buClr>
                <a:schemeClr val="lt1"/>
              </a:buClr>
              <a:buFont typeface="Arial"/>
              <a:buNone/>
              <a:defRPr/>
            </a:lvl2pPr>
            <a:lvl3pPr marL="914400" indent="0" rtl="0">
              <a:spcBef>
                <a:spcPts val="0"/>
              </a:spcBef>
              <a:buClr>
                <a:schemeClr val="lt1"/>
              </a:buClr>
              <a:buFont typeface="Arial"/>
              <a:buNone/>
              <a:defRPr/>
            </a:lvl3pPr>
            <a:lvl4pPr marL="1371600" indent="0" rtl="0">
              <a:spcBef>
                <a:spcPts val="0"/>
              </a:spcBef>
              <a:buClr>
                <a:schemeClr val="lt1"/>
              </a:buClr>
              <a:buFont typeface="Arial"/>
              <a:buNone/>
              <a:defRPr/>
            </a:lvl4pPr>
            <a:lvl5pPr marL="1828800" indent="0" rtl="0">
              <a:spcBef>
                <a:spcPts val="0"/>
              </a:spcBef>
              <a:buClr>
                <a:schemeClr val="lt1"/>
              </a:buClr>
              <a:buFont typeface="Arial"/>
              <a:buNone/>
              <a:defRPr/>
            </a:lvl5pPr>
            <a:lvl6pPr marL="2286000" indent="0" rtl="0">
              <a:spcBef>
                <a:spcPts val="0"/>
              </a:spcBef>
              <a:buClr>
                <a:schemeClr val="lt1"/>
              </a:buClr>
              <a:buFont typeface="Arial"/>
              <a:buNone/>
              <a:defRPr/>
            </a:lvl6pPr>
            <a:lvl7pPr marL="2743200" indent="0" rtl="0">
              <a:spcBef>
                <a:spcPts val="0"/>
              </a:spcBef>
              <a:buClr>
                <a:schemeClr val="lt1"/>
              </a:buClr>
              <a:buFont typeface="Arial"/>
              <a:buNone/>
              <a:defRPr/>
            </a:lvl7pPr>
            <a:lvl8pPr marL="3200400" indent="0" rtl="0">
              <a:spcBef>
                <a:spcPts val="0"/>
              </a:spcBef>
              <a:buClr>
                <a:schemeClr val="lt1"/>
              </a:buClr>
              <a:buFont typeface="Arial"/>
              <a:buNone/>
              <a:defRPr/>
            </a:lvl8pPr>
            <a:lvl9pPr marL="3657600" indent="0" rtl="0">
              <a:spcBef>
                <a:spcPts val="0"/>
              </a:spcBef>
              <a:buClr>
                <a:schemeClr val="lt1"/>
              </a:buClr>
              <a:buFont typeface="Arial"/>
              <a:buNone/>
              <a:defRPr/>
            </a:lvl9pPr>
          </a:lstStyle>
          <a:p>
            <a:endParaRPr/>
          </a:p>
        </p:txBody>
      </p:sp>
      <p:sp>
        <p:nvSpPr>
          <p:cNvPr id="39" name="Shape 39"/>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0" name="Shape 40"/>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1" name="Shape 41"/>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888888"/>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cxnSp>
        <p:nvCxnSpPr>
          <p:cNvPr id="42" name="Shape 42"/>
          <p:cNvCxnSpPr/>
          <p:nvPr/>
        </p:nvCxnSpPr>
        <p:spPr>
          <a:xfrm>
            <a:off x="731520" y="4599432"/>
            <a:ext cx="7848599" cy="1587"/>
          </a:xfrm>
          <a:prstGeom prst="straightConnector1">
            <a:avLst/>
          </a:prstGeom>
          <a:noFill/>
          <a:ln w="19050" cap="flat">
            <a:solidFill>
              <a:schemeClr val="lt2"/>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533400"/>
            <a:ext cx="8229600" cy="990599"/>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body" idx="1"/>
          </p:nvPr>
        </p:nvSpPr>
        <p:spPr>
          <a:xfrm>
            <a:off x="457200" y="1676400"/>
            <a:ext cx="3931919" cy="639762"/>
          </a:xfrm>
          <a:prstGeom prst="rect">
            <a:avLst/>
          </a:prstGeom>
          <a:noFill/>
          <a:ln>
            <a:noFill/>
          </a:ln>
        </p:spPr>
        <p:txBody>
          <a:bodyPr lIns="91425" tIns="91425" rIns="91425" bIns="91425" anchor="ctr" anchorCtr="0"/>
          <a:lstStyle>
            <a:lvl1pPr marL="0" indent="0" algn="ctr" rtl="0">
              <a:spcBef>
                <a:spcPts val="0"/>
              </a:spcBef>
              <a:buClr>
                <a:schemeClr val="dk2"/>
              </a:buClr>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46" name="Shape 46"/>
          <p:cNvSpPr txBox="1">
            <a:spLocks noGrp="1"/>
          </p:cNvSpPr>
          <p:nvPr>
            <p:ph type="body" idx="2"/>
          </p:nvPr>
        </p:nvSpPr>
        <p:spPr>
          <a:xfrm>
            <a:off x="457200" y="2438400"/>
            <a:ext cx="3931919"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7" name="Shape 47"/>
          <p:cNvSpPr txBox="1">
            <a:spLocks noGrp="1"/>
          </p:cNvSpPr>
          <p:nvPr>
            <p:ph type="body" idx="3"/>
          </p:nvPr>
        </p:nvSpPr>
        <p:spPr>
          <a:xfrm>
            <a:off x="4754880" y="1676400"/>
            <a:ext cx="3931919" cy="639762"/>
          </a:xfrm>
          <a:prstGeom prst="rect">
            <a:avLst/>
          </a:prstGeom>
          <a:noFill/>
          <a:ln>
            <a:noFill/>
          </a:ln>
        </p:spPr>
        <p:txBody>
          <a:bodyPr lIns="91425" tIns="91425" rIns="91425" bIns="91425" anchor="ctr" anchorCtr="0"/>
          <a:lstStyle>
            <a:lvl1pPr marL="0" indent="0" algn="ctr" rtl="0">
              <a:spcBef>
                <a:spcPts val="0"/>
              </a:spcBef>
              <a:buClr>
                <a:schemeClr val="dk2"/>
              </a:buClr>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48" name="Shape 48"/>
          <p:cNvSpPr txBox="1">
            <a:spLocks noGrp="1"/>
          </p:cNvSpPr>
          <p:nvPr>
            <p:ph type="body" idx="4"/>
          </p:nvPr>
        </p:nvSpPr>
        <p:spPr>
          <a:xfrm>
            <a:off x="4754880" y="2438400"/>
            <a:ext cx="3931919"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9" name="Shape 49"/>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0" name="Shape 50"/>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1" name="Shape 51"/>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888888"/>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cxnSp>
        <p:nvCxnSpPr>
          <p:cNvPr id="52" name="Shape 52"/>
          <p:cNvCxnSpPr/>
          <p:nvPr/>
        </p:nvCxnSpPr>
        <p:spPr>
          <a:xfrm rot="5400000">
            <a:off x="2217817" y="4045823"/>
            <a:ext cx="4709160" cy="793"/>
          </a:xfrm>
          <a:prstGeom prst="straightConnector1">
            <a:avLst/>
          </a:prstGeom>
          <a:noFill/>
          <a:ln w="19050" cap="flat">
            <a:solidFill>
              <a:schemeClr val="dk2"/>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Pouze nadpis">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533400"/>
            <a:ext cx="8229600" cy="990599"/>
          </a:xfrm>
          <a:prstGeom prst="rect">
            <a:avLst/>
          </a:prstGeom>
          <a:noFill/>
          <a:ln>
            <a:noFill/>
          </a:ln>
        </p:spPr>
        <p:txBody>
          <a:bodyPr lIns="91425" tIns="91425" rIns="91425" bIns="91425" anchor="ctr"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5" name="Shape 55"/>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6" name="Shape 56"/>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7" name="Shape 57"/>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888888"/>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Shape 58"/>
        <p:cNvGrpSpPr/>
        <p:nvPr/>
      </p:nvGrpSpPr>
      <p:grpSpPr>
        <a:xfrm>
          <a:off x="0" y="0"/>
          <a:ext cx="0" cy="0"/>
          <a:chOff x="0" y="0"/>
          <a:chExt cx="0" cy="0"/>
        </a:xfrm>
      </p:grpSpPr>
      <p:sp>
        <p:nvSpPr>
          <p:cNvPr id="59" name="Shape 59"/>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0" name="Shape 60"/>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1" name="Shape 61"/>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888888"/>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Obsah s titulkem">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792079"/>
            <a:ext cx="2139695" cy="1261871"/>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4" name="Shape 64"/>
          <p:cNvSpPr txBox="1">
            <a:spLocks noGrp="1"/>
          </p:cNvSpPr>
          <p:nvPr>
            <p:ph type="body" idx="1"/>
          </p:nvPr>
        </p:nvSpPr>
        <p:spPr>
          <a:xfrm>
            <a:off x="2971800" y="792079"/>
            <a:ext cx="5714999" cy="557783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5" name="Shape 65"/>
          <p:cNvSpPr txBox="1">
            <a:spLocks noGrp="1"/>
          </p:cNvSpPr>
          <p:nvPr>
            <p:ph type="body" idx="2"/>
          </p:nvPr>
        </p:nvSpPr>
        <p:spPr>
          <a:xfrm>
            <a:off x="457200" y="2130551"/>
            <a:ext cx="2139695" cy="4243615"/>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66" name="Shape 66"/>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7" name="Shape 67"/>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8" name="Shape 68"/>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888888"/>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cxnSp>
        <p:nvCxnSpPr>
          <p:cNvPr id="69" name="Shape 69"/>
          <p:cNvCxnSpPr/>
          <p:nvPr/>
        </p:nvCxnSpPr>
        <p:spPr>
          <a:xfrm rot="5400000">
            <a:off x="-13115" y="3580205"/>
            <a:ext cx="5577839" cy="1587"/>
          </a:xfrm>
          <a:prstGeom prst="straightConnector1">
            <a:avLst/>
          </a:prstGeom>
          <a:noFill/>
          <a:ln w="19050" cap="flat">
            <a:solidFill>
              <a:schemeClr val="dk2"/>
            </a:solidFill>
            <a:prstDash val="solid"/>
            <a:round/>
            <a:headEnd type="none" w="med" len="med"/>
            <a:tailEnd type="none" w="med" len="med"/>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Obrázek s titulkem">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792479"/>
            <a:ext cx="2142679" cy="1264920"/>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2" name="Shape 72"/>
          <p:cNvSpPr>
            <a:spLocks noGrp="1"/>
          </p:cNvSpPr>
          <p:nvPr>
            <p:ph type="pic" idx="2"/>
          </p:nvPr>
        </p:nvSpPr>
        <p:spPr>
          <a:xfrm>
            <a:off x="2858609" y="838200"/>
            <a:ext cx="5904389" cy="5500456"/>
          </a:xfrm>
          <a:prstGeom prst="rect">
            <a:avLst/>
          </a:prstGeom>
          <a:solidFill>
            <a:schemeClr val="lt2"/>
          </a:solidFill>
          <a:ln w="76200" cap="flat">
            <a:solidFill>
              <a:srgbClr val="FFFFFF"/>
            </a:solidFill>
            <a:prstDash val="solid"/>
            <a:miter/>
            <a:headEnd type="none" w="med" len="med"/>
            <a:tailEnd type="none" w="med" len="med"/>
          </a:ln>
        </p:spPr>
      </p:sp>
      <p:sp>
        <p:nvSpPr>
          <p:cNvPr id="73" name="Shape 73"/>
          <p:cNvSpPr txBox="1">
            <a:spLocks noGrp="1"/>
          </p:cNvSpPr>
          <p:nvPr>
            <p:ph type="body" idx="1"/>
          </p:nvPr>
        </p:nvSpPr>
        <p:spPr>
          <a:xfrm>
            <a:off x="457200" y="2133600"/>
            <a:ext cx="2139695" cy="4242815"/>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74" name="Shape 74"/>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5" name="Shape 75"/>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6" name="Shape 76"/>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888888"/>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p:nvPr/>
        </p:nvSpPr>
        <p:spPr>
          <a:xfrm>
            <a:off x="0" y="220786"/>
            <a:ext cx="9144000" cy="228600"/>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Arial"/>
              <a:ea typeface="Arial"/>
              <a:cs typeface="Arial"/>
              <a:sym typeface="Arial"/>
            </a:endParaRPr>
          </a:p>
        </p:txBody>
      </p:sp>
      <p:sp>
        <p:nvSpPr>
          <p:cNvPr id="10" name="Shape 10"/>
          <p:cNvSpPr txBox="1">
            <a:spLocks noGrp="1"/>
          </p:cNvSpPr>
          <p:nvPr>
            <p:ph type="title"/>
          </p:nvPr>
        </p:nvSpPr>
        <p:spPr>
          <a:xfrm>
            <a:off x="457200" y="533400"/>
            <a:ext cx="8229600" cy="990599"/>
          </a:xfrm>
          <a:prstGeom prst="rect">
            <a:avLst/>
          </a:prstGeom>
          <a:noFill/>
          <a:ln>
            <a:noFill/>
          </a:ln>
        </p:spPr>
        <p:txBody>
          <a:bodyPr lIns="91425" tIns="91425" rIns="91425" bIns="91425" anchor="ctr" anchorCtr="0"/>
          <a:lstStyle>
            <a:lvl1pPr marL="0" marR="0" indent="0" algn="l" rtl="0">
              <a:spcBef>
                <a:spcPts val="0"/>
              </a:spcBef>
              <a:buClr>
                <a:schemeClr val="dk2"/>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1" name="Shape 11"/>
          <p:cNvSpPr txBox="1">
            <a:spLocks noGrp="1"/>
          </p:cNvSpPr>
          <p:nvPr>
            <p:ph type="body" idx="1"/>
          </p:nvPr>
        </p:nvSpPr>
        <p:spPr>
          <a:xfrm>
            <a:off x="457200" y="1600200"/>
            <a:ext cx="8229600" cy="4876799"/>
          </a:xfrm>
          <a:prstGeom prst="rect">
            <a:avLst/>
          </a:prstGeom>
          <a:noFill/>
          <a:ln>
            <a:noFill/>
          </a:ln>
        </p:spPr>
        <p:txBody>
          <a:bodyPr lIns="91425" tIns="91425" rIns="91425" bIns="91425" anchor="t" anchorCtr="0"/>
          <a:lstStyle>
            <a:lvl1pPr marL="182880" marR="0" indent="-53339" algn="l" rtl="0">
              <a:spcBef>
                <a:spcPts val="480"/>
              </a:spcBef>
              <a:buClr>
                <a:schemeClr val="accent1"/>
              </a:buClr>
              <a:buFont typeface="Arial"/>
              <a:buChar char="•"/>
              <a:defRPr/>
            </a:lvl1pPr>
            <a:lvl2pPr marL="457200" marR="0" indent="-82550" algn="l" rtl="0">
              <a:spcBef>
                <a:spcPts val="400"/>
              </a:spcBef>
              <a:buClr>
                <a:schemeClr val="accent1"/>
              </a:buClr>
              <a:buFont typeface="Arial"/>
              <a:buChar char="•"/>
              <a:defRPr/>
            </a:lvl2pPr>
            <a:lvl3pPr marL="731520" marR="0" indent="-82550" algn="l" rtl="0">
              <a:spcBef>
                <a:spcPts val="360"/>
              </a:spcBef>
              <a:buClr>
                <a:schemeClr val="accent1"/>
              </a:buClr>
              <a:buFont typeface="Arial"/>
              <a:buChar char="•"/>
              <a:defRPr/>
            </a:lvl3pPr>
            <a:lvl4pPr marL="1005839" marR="0" indent="-91439" algn="l" rtl="0">
              <a:spcBef>
                <a:spcPts val="320"/>
              </a:spcBef>
              <a:buClr>
                <a:schemeClr val="accent1"/>
              </a:buClr>
              <a:buFont typeface="Arial"/>
              <a:buChar char="•"/>
              <a:defRPr/>
            </a:lvl4pPr>
            <a:lvl5pPr marL="1188720" marR="0" indent="-58419" algn="l" rtl="0">
              <a:spcBef>
                <a:spcPts val="280"/>
              </a:spcBef>
              <a:buClr>
                <a:schemeClr val="accent1"/>
              </a:buClr>
              <a:buFont typeface="Arial"/>
              <a:buChar char="•"/>
              <a:defRPr/>
            </a:lvl5pPr>
            <a:lvl6pPr marL="1371600" marR="0" indent="-107950" algn="l" rtl="0">
              <a:spcBef>
                <a:spcPts val="260"/>
              </a:spcBef>
              <a:buClr>
                <a:schemeClr val="accent1"/>
              </a:buClr>
              <a:buFont typeface="Arial"/>
              <a:buChar char="•"/>
              <a:defRPr/>
            </a:lvl6pPr>
            <a:lvl7pPr marL="1554480" marR="0" indent="-100330" algn="l" rtl="0">
              <a:spcBef>
                <a:spcPts val="260"/>
              </a:spcBef>
              <a:buClr>
                <a:schemeClr val="accent1"/>
              </a:buClr>
              <a:buFont typeface="Arial"/>
              <a:buChar char="•"/>
              <a:defRPr/>
            </a:lvl7pPr>
            <a:lvl8pPr marL="1737360" marR="0" indent="-105410" algn="l" rtl="0">
              <a:spcBef>
                <a:spcPts val="260"/>
              </a:spcBef>
              <a:buClr>
                <a:schemeClr val="accent1"/>
              </a:buClr>
              <a:buFont typeface="Arial"/>
              <a:buChar char="•"/>
              <a:defRPr/>
            </a:lvl8pPr>
            <a:lvl9pPr marL="1920240" marR="0" indent="-110489" algn="l" rtl="0">
              <a:spcBef>
                <a:spcPts val="260"/>
              </a:spcBef>
              <a:buClr>
                <a:schemeClr val="accent1"/>
              </a:buClr>
              <a:buFont typeface="Arial"/>
              <a:buChar char="•"/>
              <a:defRPr/>
            </a:lvl9pPr>
          </a:lstStyle>
          <a:p>
            <a:endParaRPr/>
          </a:p>
        </p:txBody>
      </p:sp>
      <p:sp>
        <p:nvSpPr>
          <p:cNvPr id="12" name="Shape 12"/>
          <p:cNvSpPr/>
          <p:nvPr/>
        </p:nvSpPr>
        <p:spPr>
          <a:xfrm>
            <a:off x="0" y="0"/>
            <a:ext cx="9144000" cy="36575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Arial"/>
              <a:ea typeface="Arial"/>
              <a:cs typeface="Arial"/>
              <a:sym typeface="Arial"/>
            </a:endParaRPr>
          </a:p>
        </p:txBody>
      </p:sp>
      <p:sp>
        <p:nvSpPr>
          <p:cNvPr id="13" name="Shape 13"/>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 name="Shape 14"/>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 name="Shape 15"/>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888888"/>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ctrTitle"/>
          </p:nvPr>
        </p:nvSpPr>
        <p:spPr>
          <a:xfrm>
            <a:off x="685800" y="1371600"/>
            <a:ext cx="7848599" cy="1927224"/>
          </a:xfrm>
          <a:prstGeom prst="rect">
            <a:avLst/>
          </a:prstGeom>
          <a:noFill/>
          <a:ln>
            <a:noFill/>
          </a:ln>
        </p:spPr>
        <p:txBody>
          <a:bodyPr lIns="91425" tIns="45700" rIns="91425" bIns="45700" anchor="b" anchorCtr="0">
            <a:noAutofit/>
          </a:bodyPr>
          <a:lstStyle/>
          <a:p>
            <a:pPr marL="0" marR="0" lvl="0" indent="0" algn="l" rtl="0">
              <a:spcBef>
                <a:spcPts val="0"/>
              </a:spcBef>
              <a:buClr>
                <a:schemeClr val="dk2"/>
              </a:buClr>
              <a:buSzPct val="25000"/>
              <a:buFont typeface="Arial"/>
              <a:buNone/>
            </a:pPr>
            <a:r>
              <a:rPr lang="cs-CZ" sz="5400" b="0" i="0" u="none" strike="noStrike" cap="none" baseline="0">
                <a:solidFill>
                  <a:schemeClr val="dk2"/>
                </a:solidFill>
                <a:latin typeface="Arial"/>
                <a:ea typeface="Arial"/>
                <a:cs typeface="Arial"/>
                <a:sym typeface="Arial"/>
              </a:rPr>
              <a:t>NEBEZPEČÍ V POTRAVINÁCH</a:t>
            </a: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4000" b="0" i="0" u="none" strike="noStrike" cap="none" baseline="0">
                <a:solidFill>
                  <a:schemeClr val="dk2"/>
                </a:solidFill>
                <a:latin typeface="Arial"/>
                <a:ea typeface="Arial"/>
                <a:cs typeface="Arial"/>
                <a:sym typeface="Arial"/>
              </a:rPr>
              <a:t>Typy nebezpečí</a:t>
            </a:r>
          </a:p>
        </p:txBody>
      </p:sp>
      <p:sp>
        <p:nvSpPr>
          <p:cNvPr id="96" name="Shape 96"/>
          <p:cNvSpPr txBox="1">
            <a:spLocks noGrp="1"/>
          </p:cNvSpPr>
          <p:nvPr>
            <p:ph type="body" idx="1"/>
          </p:nvPr>
        </p:nvSpPr>
        <p:spPr>
          <a:xfrm>
            <a:off x="457200" y="1600200"/>
            <a:ext cx="8229600" cy="4876799"/>
          </a:xfrm>
          <a:prstGeom prst="rect">
            <a:avLst/>
          </a:prstGeom>
          <a:noFill/>
          <a:ln>
            <a:noFill/>
          </a:ln>
        </p:spPr>
        <p:txBody>
          <a:bodyPr lIns="91425" tIns="45700" rIns="91425" bIns="45700" anchor="t" anchorCtr="0">
            <a:noAutofit/>
          </a:bodyPr>
          <a:lstStyle/>
          <a:p>
            <a:pPr marL="182880" marR="0" lvl="0" indent="-182880" algn="l" rtl="0">
              <a:spcBef>
                <a:spcPts val="0"/>
              </a:spcBef>
              <a:buClr>
                <a:schemeClr val="accent1"/>
              </a:buClr>
              <a:buSzPct val="85000"/>
              <a:buFont typeface="Arial"/>
              <a:buChar char="•"/>
            </a:pPr>
            <a:r>
              <a:rPr lang="cs-CZ" sz="2400" b="0" i="0" u="none" strike="noStrike" cap="none" baseline="0">
                <a:solidFill>
                  <a:schemeClr val="dk1"/>
                </a:solidFill>
                <a:latin typeface="Arial"/>
                <a:ea typeface="Arial"/>
                <a:cs typeface="Arial"/>
                <a:sym typeface="Arial"/>
              </a:rPr>
              <a:t>Biologické</a:t>
            </a:r>
          </a:p>
          <a:p>
            <a:pPr marL="457200" marR="0" lvl="1" indent="-190500" algn="l" rtl="0">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Patogenní, podmíněně patogenní agens</a:t>
            </a:r>
          </a:p>
          <a:p>
            <a:pPr marL="731520" marR="0" lvl="2" indent="-185419" algn="l" rtl="0">
              <a:spcBef>
                <a:spcPts val="360"/>
              </a:spcBef>
              <a:buClr>
                <a:schemeClr val="accent1"/>
              </a:buClr>
              <a:buSzPct val="90000"/>
              <a:buFont typeface="Arial"/>
              <a:buChar char="•"/>
            </a:pPr>
            <a:r>
              <a:rPr lang="cs-CZ" sz="1800" b="0" i="0" u="none" strike="noStrike" cap="none" baseline="0">
                <a:solidFill>
                  <a:schemeClr val="dk1"/>
                </a:solidFill>
                <a:latin typeface="Arial"/>
                <a:ea typeface="Arial"/>
                <a:cs typeface="Arial"/>
                <a:sym typeface="Arial"/>
              </a:rPr>
              <a:t>Salmonely, Listeria monocytogenes, E. coli O157:H7, Enterobacter sakazakii, stafylokokový enterotoxin (Nařízení ES  č. 2073/2005 o mikrob. kritériích pro potraviny)</a:t>
            </a:r>
          </a:p>
          <a:p>
            <a:pPr marL="731520" marR="0" lvl="2" indent="-185419" algn="l" rtl="0">
              <a:spcBef>
                <a:spcPts val="360"/>
              </a:spcBef>
              <a:buClr>
                <a:schemeClr val="accent1"/>
              </a:buClr>
              <a:buSzPct val="90000"/>
              <a:buFont typeface="Arial"/>
              <a:buChar char="•"/>
            </a:pPr>
            <a:r>
              <a:rPr lang="cs-CZ" sz="1800" b="0" i="0" u="none" strike="noStrike" cap="none" baseline="0">
                <a:solidFill>
                  <a:schemeClr val="dk1"/>
                </a:solidFill>
                <a:latin typeface="Arial"/>
                <a:ea typeface="Arial"/>
                <a:cs typeface="Arial"/>
                <a:sym typeface="Arial"/>
              </a:rPr>
              <a:t>Campylobactery, Pseudomonas aeruginosa, Bacillus cereus, Clostridium botulinum, Clostridium perfringens…</a:t>
            </a:r>
          </a:p>
          <a:p>
            <a:pPr marL="457200" marR="0" lvl="1" indent="-190500" algn="l" rtl="0">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Zdroje</a:t>
            </a:r>
          </a:p>
          <a:p>
            <a:pPr marL="731520" marR="0" lvl="2" indent="-185419" algn="l" rtl="0">
              <a:spcBef>
                <a:spcPts val="360"/>
              </a:spcBef>
              <a:buClr>
                <a:schemeClr val="accent1"/>
              </a:buClr>
              <a:buSzPct val="90000"/>
              <a:buFont typeface="Arial"/>
              <a:buChar char="•"/>
            </a:pPr>
            <a:r>
              <a:rPr lang="cs-CZ" sz="1800" b="0" i="0" u="none" strike="noStrike" cap="none" baseline="0">
                <a:solidFill>
                  <a:schemeClr val="dk1"/>
                </a:solidFill>
                <a:latin typeface="Arial"/>
                <a:ea typeface="Arial"/>
                <a:cs typeface="Arial"/>
                <a:sym typeface="Arial"/>
              </a:rPr>
              <a:t>Lidé, rostliny, zvířata</a:t>
            </a:r>
          </a:p>
          <a:p>
            <a:pPr marL="457200" marR="0" lvl="1" indent="-190500" algn="l" rtl="0">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Vehikula</a:t>
            </a:r>
          </a:p>
          <a:p>
            <a:pPr marL="731520" marR="0" lvl="2" indent="-185419" algn="l" rtl="0">
              <a:spcBef>
                <a:spcPts val="360"/>
              </a:spcBef>
              <a:buClr>
                <a:schemeClr val="accent1"/>
              </a:buClr>
              <a:buSzPct val="90000"/>
              <a:buFont typeface="Arial"/>
              <a:buChar char="•"/>
            </a:pPr>
            <a:r>
              <a:rPr lang="cs-CZ" sz="1800" b="0" i="0" u="none" strike="noStrike" cap="none" baseline="0">
                <a:solidFill>
                  <a:schemeClr val="dk1"/>
                </a:solidFill>
                <a:latin typeface="Arial"/>
                <a:ea typeface="Arial"/>
                <a:cs typeface="Arial"/>
                <a:sym typeface="Arial"/>
              </a:rPr>
              <a:t>Ruce, pracovní oděvy, povrchy a zařízení</a:t>
            </a: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4000" b="0" i="0" u="none" strike="noStrike" cap="none" baseline="0">
                <a:solidFill>
                  <a:schemeClr val="dk2"/>
                </a:solidFill>
                <a:latin typeface="Arial"/>
                <a:ea typeface="Arial"/>
                <a:cs typeface="Arial"/>
                <a:sym typeface="Arial"/>
              </a:rPr>
              <a:t>Monitoring zoonóz (© SVS ČR, 2012)</a:t>
            </a:r>
          </a:p>
        </p:txBody>
      </p:sp>
      <p:pic>
        <p:nvPicPr>
          <p:cNvPr id="102" name="Shape 102"/>
          <p:cNvPicPr preferRelativeResize="0"/>
          <p:nvPr/>
        </p:nvPicPr>
        <p:blipFill rotWithShape="1">
          <a:blip r:embed="rId3">
            <a:alphaModFix/>
          </a:blip>
          <a:srcRect/>
          <a:stretch/>
        </p:blipFill>
        <p:spPr>
          <a:xfrm>
            <a:off x="457200" y="1600200"/>
            <a:ext cx="8229600" cy="4876799"/>
          </a:xfrm>
          <a:prstGeom prst="rect">
            <a:avLst/>
          </a:prstGeom>
          <a:noFill/>
          <a:ln>
            <a:noFill/>
          </a:ln>
        </p:spPr>
      </p:pic>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4000" b="0" i="0" u="none" strike="noStrike" cap="none" baseline="0">
                <a:solidFill>
                  <a:schemeClr val="dk2"/>
                </a:solidFill>
                <a:latin typeface="Arial"/>
                <a:ea typeface="Arial"/>
                <a:cs typeface="Arial"/>
                <a:sym typeface="Arial"/>
              </a:rPr>
              <a:t>Typy nebezpečí</a:t>
            </a:r>
          </a:p>
        </p:txBody>
      </p:sp>
      <p:sp>
        <p:nvSpPr>
          <p:cNvPr id="109" name="Shape 109"/>
          <p:cNvSpPr txBox="1">
            <a:spLocks noGrp="1"/>
          </p:cNvSpPr>
          <p:nvPr>
            <p:ph type="body" idx="1"/>
          </p:nvPr>
        </p:nvSpPr>
        <p:spPr>
          <a:xfrm>
            <a:off x="457200" y="1600200"/>
            <a:ext cx="8229600" cy="4997152"/>
          </a:xfrm>
          <a:prstGeom prst="rect">
            <a:avLst/>
          </a:prstGeom>
          <a:noFill/>
          <a:ln>
            <a:noFill/>
          </a:ln>
        </p:spPr>
        <p:txBody>
          <a:bodyPr lIns="91425" tIns="45700" rIns="91425" bIns="45700" anchor="t" anchorCtr="0">
            <a:noAutofit/>
          </a:bodyPr>
          <a:lstStyle/>
          <a:p>
            <a:pPr marL="182880" marR="0" lvl="0" indent="-182880" algn="l" rtl="0">
              <a:lnSpc>
                <a:spcPct val="90000"/>
              </a:lnSpc>
              <a:spcBef>
                <a:spcPts val="0"/>
              </a:spcBef>
              <a:buClr>
                <a:schemeClr val="accent1"/>
              </a:buClr>
              <a:buSzPct val="85000"/>
              <a:buFont typeface="Arial"/>
              <a:buChar char="•"/>
            </a:pPr>
            <a:r>
              <a:rPr lang="cs-CZ" sz="2200" b="0" i="0" u="none" strike="noStrike" cap="none" baseline="0">
                <a:solidFill>
                  <a:schemeClr val="dk1"/>
                </a:solidFill>
                <a:latin typeface="Arial"/>
                <a:ea typeface="Arial"/>
                <a:cs typeface="Arial"/>
                <a:sym typeface="Arial"/>
              </a:rPr>
              <a:t>Chemické</a:t>
            </a:r>
          </a:p>
          <a:p>
            <a:pPr marL="457200" marR="0" lvl="1" indent="-190500" algn="l" rtl="0">
              <a:lnSpc>
                <a:spcPct val="90000"/>
              </a:lnSpc>
              <a:spcBef>
                <a:spcPts val="370"/>
              </a:spcBef>
              <a:buClr>
                <a:schemeClr val="accent1"/>
              </a:buClr>
              <a:buSzPct val="82763"/>
              <a:buFont typeface="Arial"/>
              <a:buChar char="•"/>
            </a:pPr>
            <a:r>
              <a:rPr lang="cs-CZ" sz="1850" b="1" i="0" u="none" strike="noStrike" cap="none" baseline="0">
                <a:solidFill>
                  <a:schemeClr val="dk1"/>
                </a:solidFill>
                <a:latin typeface="Arial"/>
                <a:ea typeface="Arial"/>
                <a:cs typeface="Arial"/>
                <a:sym typeface="Arial"/>
              </a:rPr>
              <a:t>Pěstování a produkce potravin: </a:t>
            </a:r>
            <a:r>
              <a:rPr lang="cs-CZ" sz="1850" b="0" i="0" u="none" strike="noStrike" cap="none" baseline="0">
                <a:solidFill>
                  <a:schemeClr val="dk1"/>
                </a:solidFill>
                <a:latin typeface="Arial"/>
                <a:ea typeface="Arial"/>
                <a:cs typeface="Arial"/>
                <a:sym typeface="Arial"/>
              </a:rPr>
              <a:t>růstové preparáty, veterinární léčiva, hnojiva, pesticidy, kontaminanty z prostředí</a:t>
            </a:r>
          </a:p>
          <a:p>
            <a:pPr marL="457200" marR="0" lvl="1" indent="-190500" algn="l" rtl="0">
              <a:lnSpc>
                <a:spcPct val="90000"/>
              </a:lnSpc>
              <a:spcBef>
                <a:spcPts val="370"/>
              </a:spcBef>
              <a:buClr>
                <a:schemeClr val="accent1"/>
              </a:buClr>
              <a:buSzPct val="82763"/>
              <a:buFont typeface="Arial"/>
              <a:buChar char="•"/>
            </a:pPr>
            <a:r>
              <a:rPr lang="cs-CZ" sz="1850" b="1" i="0" u="none" strike="noStrike" cap="none" baseline="0">
                <a:solidFill>
                  <a:schemeClr val="dk1"/>
                </a:solidFill>
                <a:latin typeface="Arial"/>
                <a:ea typeface="Arial"/>
                <a:cs typeface="Arial"/>
                <a:sym typeface="Arial"/>
              </a:rPr>
              <a:t>Zpracování a výroba potravin: </a:t>
            </a:r>
            <a:r>
              <a:rPr lang="cs-CZ" sz="1850" b="0" i="0" u="none" strike="noStrike" cap="none" baseline="0">
                <a:solidFill>
                  <a:schemeClr val="dk1"/>
                </a:solidFill>
                <a:latin typeface="Arial"/>
                <a:ea typeface="Arial"/>
                <a:cs typeface="Arial"/>
                <a:sym typeface="Arial"/>
              </a:rPr>
              <a:t>maziva, čistící prostředky, pesticidy, insekticidy, chladící média</a:t>
            </a:r>
          </a:p>
          <a:p>
            <a:pPr marL="457200" marR="0" lvl="1" indent="-190500" algn="l" rtl="0">
              <a:lnSpc>
                <a:spcPct val="90000"/>
              </a:lnSpc>
              <a:spcBef>
                <a:spcPts val="370"/>
              </a:spcBef>
              <a:buClr>
                <a:schemeClr val="accent1"/>
              </a:buClr>
              <a:buSzPct val="82763"/>
              <a:buFont typeface="Arial"/>
              <a:buChar char="•"/>
            </a:pPr>
            <a:r>
              <a:rPr lang="cs-CZ" sz="1850" b="1" i="0" u="none" strike="noStrike" cap="none" baseline="0">
                <a:solidFill>
                  <a:schemeClr val="dk1"/>
                </a:solidFill>
                <a:latin typeface="Arial"/>
                <a:ea typeface="Arial"/>
                <a:cs typeface="Arial"/>
                <a:sym typeface="Arial"/>
              </a:rPr>
              <a:t>Toxické potraviny</a:t>
            </a:r>
          </a:p>
          <a:p>
            <a:pPr marL="731520" marR="0" lvl="2" indent="-185419" algn="l" rtl="0">
              <a:lnSpc>
                <a:spcPct val="90000"/>
              </a:lnSpc>
              <a:spcBef>
                <a:spcPts val="330"/>
              </a:spcBef>
              <a:buClr>
                <a:schemeClr val="accent1"/>
              </a:buClr>
              <a:buSzPct val="87352"/>
              <a:buFont typeface="Arial"/>
              <a:buChar char="•"/>
            </a:pPr>
            <a:r>
              <a:rPr lang="cs-CZ" sz="1650" b="0" i="0" u="none" strike="noStrike" cap="none" baseline="0">
                <a:solidFill>
                  <a:schemeClr val="dk1"/>
                </a:solidFill>
                <a:latin typeface="Arial"/>
                <a:ea typeface="Arial"/>
                <a:cs typeface="Arial"/>
                <a:sym typeface="Arial"/>
              </a:rPr>
              <a:t>Rostliny, byliny, doplňky stravy s obsahem farmakoaktivních látek</a:t>
            </a:r>
          </a:p>
          <a:p>
            <a:pPr marL="731520" marR="0" lvl="2" indent="-185419" algn="l" rtl="0">
              <a:lnSpc>
                <a:spcPct val="90000"/>
              </a:lnSpc>
              <a:spcBef>
                <a:spcPts val="330"/>
              </a:spcBef>
              <a:buClr>
                <a:schemeClr val="accent1"/>
              </a:buClr>
              <a:buSzPct val="87352"/>
              <a:buFont typeface="Arial"/>
              <a:buChar char="•"/>
            </a:pPr>
            <a:r>
              <a:rPr lang="cs-CZ" sz="1650" b="0" i="0" u="none" strike="noStrike" cap="none" baseline="0">
                <a:solidFill>
                  <a:schemeClr val="dk1"/>
                </a:solidFill>
                <a:latin typeface="Arial"/>
                <a:ea typeface="Arial"/>
                <a:cs typeface="Arial"/>
                <a:sym typeface="Arial"/>
              </a:rPr>
              <a:t>Paralytické a průjmové otravy z ryb, scombrotoxické ryby (důsledek špatného skladování)</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Aditiva</a:t>
            </a:r>
          </a:p>
          <a:p>
            <a:pPr marL="731520" marR="0" lvl="2" indent="-185419" algn="l" rtl="0">
              <a:lnSpc>
                <a:spcPct val="90000"/>
              </a:lnSpc>
              <a:spcBef>
                <a:spcPts val="330"/>
              </a:spcBef>
              <a:buClr>
                <a:schemeClr val="accent1"/>
              </a:buClr>
              <a:buSzPct val="87352"/>
              <a:buFont typeface="Arial"/>
              <a:buChar char="•"/>
            </a:pPr>
            <a:r>
              <a:rPr lang="cs-CZ" sz="1650" b="0" i="0" u="none" strike="noStrike" cap="none" baseline="0">
                <a:solidFill>
                  <a:schemeClr val="dk1"/>
                </a:solidFill>
                <a:latin typeface="Arial"/>
                <a:ea typeface="Arial"/>
                <a:cs typeface="Arial"/>
                <a:sym typeface="Arial"/>
              </a:rPr>
              <a:t>E-kódy a jejich nejvyšší přípustná množství (pokud syntetický původ)</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Typy limitů</a:t>
            </a:r>
          </a:p>
          <a:p>
            <a:pPr marL="731520" marR="0" lvl="2" indent="-185419" algn="l" rtl="0">
              <a:lnSpc>
                <a:spcPct val="90000"/>
              </a:lnSpc>
              <a:spcBef>
                <a:spcPts val="330"/>
              </a:spcBef>
              <a:buClr>
                <a:schemeClr val="accent1"/>
              </a:buClr>
              <a:buSzPct val="87352"/>
              <a:buFont typeface="Arial"/>
              <a:buChar char="•"/>
            </a:pPr>
            <a:r>
              <a:rPr lang="cs-CZ" sz="1650" b="0" i="0" u="none" strike="noStrike" cap="none" baseline="0">
                <a:solidFill>
                  <a:schemeClr val="dk1"/>
                </a:solidFill>
                <a:latin typeface="Arial"/>
                <a:ea typeface="Arial"/>
                <a:cs typeface="Arial"/>
                <a:sym typeface="Arial"/>
              </a:rPr>
              <a:t>Kontaminace: </a:t>
            </a:r>
          </a:p>
          <a:p>
            <a:pPr marL="1005839" marR="0" lvl="3" indent="-193039" algn="l" rtl="0">
              <a:lnSpc>
                <a:spcPct val="90000"/>
              </a:lnSpc>
              <a:spcBef>
                <a:spcPts val="300"/>
              </a:spcBef>
              <a:buClr>
                <a:schemeClr val="accent1"/>
              </a:buClr>
              <a:buSzPct val="100000"/>
              <a:buFont typeface="Arial"/>
              <a:buChar char="•"/>
            </a:pPr>
            <a:r>
              <a:rPr lang="cs-CZ" sz="1500" b="0" i="0" u="none" strike="noStrike" cap="none" baseline="0">
                <a:solidFill>
                  <a:schemeClr val="dk1"/>
                </a:solidFill>
                <a:latin typeface="Arial"/>
                <a:ea typeface="Arial"/>
                <a:cs typeface="Arial"/>
                <a:sym typeface="Arial"/>
              </a:rPr>
              <a:t>TDI: Tolerable Daily Intake (mg/kg t. hm. a den)</a:t>
            </a:r>
          </a:p>
          <a:p>
            <a:pPr marL="731520" marR="0" lvl="2" indent="-185419" algn="l" rtl="0">
              <a:lnSpc>
                <a:spcPct val="90000"/>
              </a:lnSpc>
              <a:spcBef>
                <a:spcPts val="330"/>
              </a:spcBef>
              <a:buClr>
                <a:schemeClr val="accent1"/>
              </a:buClr>
              <a:buSzPct val="87352"/>
              <a:buFont typeface="Arial"/>
              <a:buChar char="•"/>
            </a:pPr>
            <a:r>
              <a:rPr lang="cs-CZ" sz="1650" b="0" i="0" u="none" strike="noStrike" cap="none" baseline="0">
                <a:solidFill>
                  <a:schemeClr val="dk1"/>
                </a:solidFill>
                <a:latin typeface="Arial"/>
                <a:ea typeface="Arial"/>
                <a:cs typeface="Arial"/>
                <a:sym typeface="Arial"/>
              </a:rPr>
              <a:t>ADI: Acceptable Daily Intake (mg/kg t. hm. a den)</a:t>
            </a:r>
          </a:p>
          <a:p>
            <a:pPr marL="1005839" marR="0" lvl="3" indent="-193039" algn="l" rtl="0">
              <a:lnSpc>
                <a:spcPct val="90000"/>
              </a:lnSpc>
              <a:spcBef>
                <a:spcPts val="300"/>
              </a:spcBef>
              <a:buClr>
                <a:schemeClr val="accent1"/>
              </a:buClr>
              <a:buSzPct val="100000"/>
              <a:buFont typeface="Arial"/>
              <a:buChar char="•"/>
            </a:pPr>
            <a:r>
              <a:rPr lang="cs-CZ" sz="1500" b="0" i="0" u="none" strike="noStrike" cap="none" baseline="0">
                <a:solidFill>
                  <a:schemeClr val="dk1"/>
                </a:solidFill>
                <a:latin typeface="Arial"/>
                <a:ea typeface="Arial"/>
                <a:cs typeface="Arial"/>
                <a:sym typeface="Arial"/>
              </a:rPr>
              <a:t>Aspartam (E 951; ADI = 40 mg/kg t. hm. a den)</a:t>
            </a:r>
          </a:p>
          <a:p>
            <a:pPr marL="731520" marR="0" lvl="2" indent="-185419" algn="l" rtl="0">
              <a:lnSpc>
                <a:spcPct val="90000"/>
              </a:lnSpc>
              <a:spcBef>
                <a:spcPts val="330"/>
              </a:spcBef>
              <a:buClr>
                <a:schemeClr val="accent1"/>
              </a:buClr>
              <a:buSzPct val="87352"/>
              <a:buFont typeface="Arial"/>
              <a:buChar char="•"/>
            </a:pPr>
            <a:r>
              <a:rPr lang="cs-CZ" sz="1650" b="0" i="0" u="none" strike="noStrike" cap="none" baseline="0">
                <a:solidFill>
                  <a:schemeClr val="dk1"/>
                </a:solidFill>
                <a:latin typeface="Arial"/>
                <a:ea typeface="Arial"/>
                <a:cs typeface="Arial"/>
                <a:sym typeface="Arial"/>
              </a:rPr>
              <a:t>Nejvyšší přípustná množství (mg/kg)</a:t>
            </a: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2400" b="0" i="0" u="none" strike="noStrike" cap="none" baseline="0">
                <a:solidFill>
                  <a:schemeClr val="dk2"/>
                </a:solidFill>
                <a:latin typeface="Arial"/>
                <a:ea typeface="Arial"/>
                <a:cs typeface="Arial"/>
                <a:sym typeface="Arial"/>
              </a:rPr>
              <a:t>Monitoring dietární expozice (© SZU, subsystém IV, 2011)</a:t>
            </a:r>
          </a:p>
        </p:txBody>
      </p:sp>
      <p:pic>
        <p:nvPicPr>
          <p:cNvPr id="116" name="Shape 116"/>
          <p:cNvPicPr preferRelativeResize="0"/>
          <p:nvPr/>
        </p:nvPicPr>
        <p:blipFill rotWithShape="1">
          <a:blip r:embed="rId3">
            <a:alphaModFix/>
          </a:blip>
          <a:srcRect/>
          <a:stretch/>
        </p:blipFill>
        <p:spPr>
          <a:xfrm>
            <a:off x="539552" y="1340767"/>
            <a:ext cx="8496944" cy="4893578"/>
          </a:xfrm>
          <a:prstGeom prst="rect">
            <a:avLst/>
          </a:prstGeom>
          <a:noFill/>
          <a:ln>
            <a:noFill/>
          </a:ln>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4000" b="0" i="0" u="none" strike="noStrike" cap="none" baseline="0">
                <a:solidFill>
                  <a:schemeClr val="dk2"/>
                </a:solidFill>
                <a:latin typeface="Arial"/>
                <a:ea typeface="Arial"/>
                <a:cs typeface="Arial"/>
                <a:sym typeface="Arial"/>
              </a:rPr>
              <a:t>Typy nebezpečí</a:t>
            </a:r>
          </a:p>
        </p:txBody>
      </p:sp>
      <p:sp>
        <p:nvSpPr>
          <p:cNvPr id="123" name="Shape 123"/>
          <p:cNvSpPr txBox="1">
            <a:spLocks noGrp="1"/>
          </p:cNvSpPr>
          <p:nvPr>
            <p:ph type="body" idx="1"/>
          </p:nvPr>
        </p:nvSpPr>
        <p:spPr>
          <a:xfrm>
            <a:off x="457200" y="1412775"/>
            <a:ext cx="8229600" cy="5064224"/>
          </a:xfrm>
          <a:prstGeom prst="rect">
            <a:avLst/>
          </a:prstGeom>
          <a:noFill/>
          <a:ln>
            <a:noFill/>
          </a:ln>
        </p:spPr>
        <p:txBody>
          <a:bodyPr lIns="91425" tIns="45700" rIns="91425" bIns="45700" anchor="t" anchorCtr="0">
            <a:noAutofit/>
          </a:bodyPr>
          <a:lstStyle/>
          <a:p>
            <a:pPr marL="182880" marR="0" lvl="0" indent="-153034" algn="l" rtl="0">
              <a:lnSpc>
                <a:spcPct val="80000"/>
              </a:lnSpc>
              <a:spcBef>
                <a:spcPts val="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Fyzikální</a:t>
            </a:r>
          </a:p>
          <a:p>
            <a:pPr marL="457200" marR="0" lvl="1" indent="-179546" algn="l" rtl="0">
              <a:lnSpc>
                <a:spcPct val="80000"/>
              </a:lnSpc>
              <a:spcBef>
                <a:spcPts val="37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Sklo (čiré)</a:t>
            </a:r>
          </a:p>
          <a:p>
            <a:pPr marL="457200" marR="0" lvl="1" indent="-179546" algn="l" rtl="0">
              <a:lnSpc>
                <a:spcPct val="80000"/>
              </a:lnSpc>
              <a:spcBef>
                <a:spcPts val="37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Sponky, části oprýskávajícího nátěru, šrouby, matky, třísky, provázky, kousky lepenky, knoflíky, šperky…</a:t>
            </a:r>
          </a:p>
          <a:p>
            <a:pPr marL="182880" marR="0" lvl="0" indent="-153034" algn="l" rtl="0">
              <a:lnSpc>
                <a:spcPct val="80000"/>
              </a:lnSpc>
              <a:spcBef>
                <a:spcPts val="44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Další typy nebezpečí (nezařazeno)</a:t>
            </a:r>
          </a:p>
          <a:p>
            <a:pPr marL="457200" marR="0" lvl="1" indent="-179546" algn="l" rtl="0">
              <a:lnSpc>
                <a:spcPct val="80000"/>
              </a:lnSpc>
              <a:spcBef>
                <a:spcPts val="37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Značení potravin</a:t>
            </a:r>
          </a:p>
          <a:p>
            <a:pPr marL="731520" marR="0" lvl="2" indent="-180022" algn="l" rtl="0">
              <a:lnSpc>
                <a:spcPct val="80000"/>
              </a:lnSpc>
              <a:spcBef>
                <a:spcPts val="33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Značení uvádějící spotřebitele v omyl</a:t>
            </a:r>
          </a:p>
          <a:p>
            <a:pPr marL="731520" marR="0" lvl="2" indent="-180022" algn="l" rtl="0">
              <a:lnSpc>
                <a:spcPct val="80000"/>
              </a:lnSpc>
              <a:spcBef>
                <a:spcPts val="33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Alergeny</a:t>
            </a:r>
          </a:p>
          <a:p>
            <a:pPr marL="731520" marR="0" lvl="2" indent="-180022" algn="l" rtl="0">
              <a:lnSpc>
                <a:spcPct val="80000"/>
              </a:lnSpc>
              <a:spcBef>
                <a:spcPts val="33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Zakrývání pravého původu potraviny („žádný údaj taky údaj“)</a:t>
            </a:r>
          </a:p>
          <a:p>
            <a:pPr marL="457200" marR="0" lvl="1" indent="-179546" algn="l" rtl="0">
              <a:lnSpc>
                <a:spcPct val="80000"/>
              </a:lnSpc>
              <a:spcBef>
                <a:spcPts val="37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Radioaktivní izotopy v potravinách [Bq; </a:t>
            </a:r>
            <a:r>
              <a:rPr lang="cs-CZ" b="0" i="1" u="none" strike="noStrike" cap="none" baseline="0">
                <a:solidFill>
                  <a:schemeClr val="dk1"/>
                </a:solidFill>
                <a:latin typeface="Arial"/>
                <a:ea typeface="Arial"/>
                <a:cs typeface="Arial"/>
                <a:sym typeface="Arial"/>
              </a:rPr>
              <a:t>s</a:t>
            </a:r>
            <a:r>
              <a:rPr lang="cs-CZ" b="0" i="1" u="none" strike="noStrike" cap="none" baseline="30000">
                <a:solidFill>
                  <a:schemeClr val="dk1"/>
                </a:solidFill>
                <a:latin typeface="Arial"/>
                <a:ea typeface="Arial"/>
                <a:cs typeface="Arial"/>
                <a:sym typeface="Arial"/>
              </a:rPr>
              <a:t>-1</a:t>
            </a:r>
            <a:r>
              <a:rPr lang="cs-CZ" b="0" i="0" u="none" strike="noStrike" cap="none" baseline="0">
                <a:solidFill>
                  <a:schemeClr val="dk1"/>
                </a:solidFill>
                <a:latin typeface="Arial"/>
                <a:ea typeface="Arial"/>
                <a:cs typeface="Arial"/>
                <a:sym typeface="Arial"/>
              </a:rPr>
              <a:t>]</a:t>
            </a:r>
          </a:p>
          <a:p>
            <a:pPr marL="731520" marR="0" lvl="2" indent="-180022" algn="l" rtl="0">
              <a:lnSpc>
                <a:spcPct val="80000"/>
              </a:lnSpc>
              <a:spcBef>
                <a:spcPts val="33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Přímo ionizující (dlouhodobější účinky po vstřebání) [Gy; </a:t>
            </a:r>
            <a:r>
              <a:rPr lang="cs-CZ" b="0" i="1" u="none" strike="noStrike" cap="none" baseline="0">
                <a:solidFill>
                  <a:schemeClr val="dk1"/>
                </a:solidFill>
                <a:latin typeface="Arial"/>
                <a:ea typeface="Arial"/>
                <a:cs typeface="Arial"/>
                <a:sym typeface="Arial"/>
              </a:rPr>
              <a:t>J/kg t. hm. </a:t>
            </a:r>
            <a:r>
              <a:rPr lang="cs-CZ">
                <a:solidFill>
                  <a:schemeClr val="dk1"/>
                </a:solidFill>
              </a:rPr>
              <a:t>⇢</a:t>
            </a:r>
            <a:r>
              <a:rPr lang="cs-CZ" b="0" i="0" u="none" strike="noStrike" cap="none" baseline="0">
                <a:solidFill>
                  <a:schemeClr val="dk1"/>
                </a:solidFill>
                <a:latin typeface="Arial"/>
                <a:ea typeface="Arial"/>
                <a:cs typeface="Arial"/>
                <a:sym typeface="Arial"/>
              </a:rPr>
              <a:t>Sv]</a:t>
            </a:r>
          </a:p>
          <a:p>
            <a:pPr marL="1005839" marR="0" lvl="3" indent="-186689" algn="l" rtl="0">
              <a:lnSpc>
                <a:spcPct val="80000"/>
              </a:lnSpc>
              <a:spcBef>
                <a:spcPts val="30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alfa, beta: přirozené pozadí, následek havárií (nejčastěji)</a:t>
            </a:r>
          </a:p>
          <a:p>
            <a:pPr marL="731520" marR="0" lvl="2" indent="-180022" algn="l" rtl="0">
              <a:lnSpc>
                <a:spcPct val="80000"/>
              </a:lnSpc>
              <a:spcBef>
                <a:spcPts val="33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Nepřímo ionizující [Gy</a:t>
            </a:r>
            <a:r>
              <a:rPr lang="cs-CZ">
                <a:solidFill>
                  <a:schemeClr val="dk1"/>
                </a:solidFill>
              </a:rPr>
              <a:t>⇢</a:t>
            </a:r>
            <a:r>
              <a:rPr lang="cs-CZ" b="0" i="0" u="none" strike="noStrike" cap="none" baseline="0">
                <a:solidFill>
                  <a:schemeClr val="dk1"/>
                </a:solidFill>
                <a:latin typeface="Arial"/>
                <a:ea typeface="Arial"/>
                <a:cs typeface="Arial"/>
                <a:sym typeface="Arial"/>
              </a:rPr>
              <a:t> Sv]</a:t>
            </a:r>
          </a:p>
          <a:p>
            <a:pPr marL="1005839" marR="0" lvl="3" indent="-186689" algn="l" rtl="0">
              <a:lnSpc>
                <a:spcPct val="80000"/>
              </a:lnSpc>
              <a:spcBef>
                <a:spcPts val="30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Gama: Průmyslové ozařování potravin</a:t>
            </a:r>
          </a:p>
          <a:p>
            <a:pPr marL="731520" marR="0" lvl="2" indent="-180022" algn="l" rtl="0">
              <a:lnSpc>
                <a:spcPct val="80000"/>
              </a:lnSpc>
              <a:spcBef>
                <a:spcPts val="33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Černobyl, 1986; Fukushima, 2011</a:t>
            </a:r>
          </a:p>
          <a:p>
            <a:pPr marL="182880" marR="0" lvl="0" indent="-153034" algn="l" rtl="0">
              <a:lnSpc>
                <a:spcPct val="80000"/>
              </a:lnSpc>
              <a:spcBef>
                <a:spcPts val="44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Rizika vnímaná očima spotřebitele</a:t>
            </a:r>
          </a:p>
          <a:p>
            <a:pPr marL="457200" marR="0" lvl="1" indent="-179546" algn="l" rtl="0">
              <a:lnSpc>
                <a:spcPct val="80000"/>
              </a:lnSpc>
              <a:spcBef>
                <a:spcPts val="37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Potraviny ošetřené ionizujícím zářením</a:t>
            </a:r>
          </a:p>
          <a:p>
            <a:pPr marL="457200" marR="0" lvl="1" indent="-179546" algn="l" rtl="0">
              <a:lnSpc>
                <a:spcPct val="80000"/>
              </a:lnSpc>
              <a:spcBef>
                <a:spcPts val="37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Geneticky modifikované organismy</a:t>
            </a: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rgbClr val="C87D0E"/>
              </a:buClr>
              <a:buSzPct val="25000"/>
              <a:buFont typeface="Arial"/>
              <a:buNone/>
            </a:pPr>
            <a:r>
              <a:rPr lang="cs-CZ" sz="3600" b="0" i="0" u="none" strike="noStrike" cap="none" baseline="0">
                <a:solidFill>
                  <a:srgbClr val="C87D0E"/>
                </a:solidFill>
                <a:latin typeface="Arial"/>
                <a:ea typeface="Arial"/>
                <a:cs typeface="Arial"/>
                <a:sym typeface="Arial"/>
              </a:rPr>
              <a:t>R</a:t>
            </a:r>
            <a:r>
              <a:rPr lang="cs-CZ" sz="3600" b="0" i="0" u="none" strike="noStrike" cap="none" baseline="0">
                <a:solidFill>
                  <a:schemeClr val="dk2"/>
                </a:solidFill>
                <a:latin typeface="Arial"/>
                <a:ea typeface="Arial"/>
                <a:cs typeface="Arial"/>
                <a:sym typeface="Arial"/>
              </a:rPr>
              <a:t>apid </a:t>
            </a:r>
            <a:r>
              <a:rPr lang="cs-CZ" sz="3600" b="0" i="0" u="none" strike="noStrike" cap="none" baseline="0">
                <a:solidFill>
                  <a:srgbClr val="C87D0E"/>
                </a:solidFill>
                <a:latin typeface="Arial"/>
                <a:ea typeface="Arial"/>
                <a:cs typeface="Arial"/>
                <a:sym typeface="Arial"/>
              </a:rPr>
              <a:t>A</a:t>
            </a:r>
            <a:r>
              <a:rPr lang="cs-CZ" sz="3600" b="0" i="0" u="none" strike="noStrike" cap="none" baseline="0">
                <a:solidFill>
                  <a:schemeClr val="dk2"/>
                </a:solidFill>
                <a:latin typeface="Arial"/>
                <a:ea typeface="Arial"/>
                <a:cs typeface="Arial"/>
                <a:sym typeface="Arial"/>
              </a:rPr>
              <a:t>lert </a:t>
            </a:r>
            <a:r>
              <a:rPr lang="cs-CZ" sz="3600" b="0" i="0" u="none" strike="noStrike" cap="none" baseline="0">
                <a:solidFill>
                  <a:srgbClr val="C87D0E"/>
                </a:solidFill>
                <a:latin typeface="Arial"/>
                <a:ea typeface="Arial"/>
                <a:cs typeface="Arial"/>
                <a:sym typeface="Arial"/>
              </a:rPr>
              <a:t>S</a:t>
            </a:r>
            <a:r>
              <a:rPr lang="cs-CZ" sz="3600" b="0" i="0" u="none" strike="noStrike" cap="none" baseline="0">
                <a:solidFill>
                  <a:schemeClr val="dk2"/>
                </a:solidFill>
                <a:latin typeface="Arial"/>
                <a:ea typeface="Arial"/>
                <a:cs typeface="Arial"/>
                <a:sym typeface="Arial"/>
              </a:rPr>
              <a:t>ystem for </a:t>
            </a:r>
            <a:r>
              <a:rPr lang="cs-CZ" sz="3600" b="0" i="0" u="none" strike="noStrike" cap="none" baseline="0">
                <a:solidFill>
                  <a:srgbClr val="C87D0E"/>
                </a:solidFill>
                <a:latin typeface="Arial"/>
                <a:ea typeface="Arial"/>
                <a:cs typeface="Arial"/>
                <a:sym typeface="Arial"/>
              </a:rPr>
              <a:t>F</a:t>
            </a:r>
            <a:r>
              <a:rPr lang="cs-CZ" sz="3600" b="0" i="0" u="none" strike="noStrike" cap="none" baseline="0">
                <a:solidFill>
                  <a:schemeClr val="dk2"/>
                </a:solidFill>
                <a:latin typeface="Arial"/>
                <a:ea typeface="Arial"/>
                <a:cs typeface="Arial"/>
                <a:sym typeface="Arial"/>
              </a:rPr>
              <a:t>ood and </a:t>
            </a:r>
            <a:r>
              <a:rPr lang="cs-CZ" sz="3600" b="0" i="0" u="none" strike="noStrike" cap="none" baseline="0">
                <a:solidFill>
                  <a:srgbClr val="C87D0E"/>
                </a:solidFill>
                <a:latin typeface="Arial"/>
                <a:ea typeface="Arial"/>
                <a:cs typeface="Arial"/>
                <a:sym typeface="Arial"/>
              </a:rPr>
              <a:t>F</a:t>
            </a:r>
            <a:r>
              <a:rPr lang="cs-CZ" sz="3600" b="0" i="0" u="none" strike="noStrike" cap="none" baseline="0">
                <a:solidFill>
                  <a:schemeClr val="dk2"/>
                </a:solidFill>
                <a:latin typeface="Arial"/>
                <a:ea typeface="Arial"/>
                <a:cs typeface="Arial"/>
                <a:sym typeface="Arial"/>
              </a:rPr>
              <a:t>eed</a:t>
            </a:r>
          </a:p>
        </p:txBody>
      </p:sp>
      <p:grpSp>
        <p:nvGrpSpPr>
          <p:cNvPr id="129" name="Shape 129"/>
          <p:cNvGrpSpPr/>
          <p:nvPr/>
        </p:nvGrpSpPr>
        <p:grpSpPr>
          <a:xfrm>
            <a:off x="458594" y="2075133"/>
            <a:ext cx="4760081" cy="3400229"/>
            <a:chOff x="1394" y="401908"/>
            <a:chExt cx="4760081" cy="3400229"/>
          </a:xfrm>
        </p:grpSpPr>
        <p:sp>
          <p:nvSpPr>
            <p:cNvPr id="130" name="Shape 130"/>
            <p:cNvSpPr/>
            <p:nvPr/>
          </p:nvSpPr>
          <p:spPr>
            <a:xfrm>
              <a:off x="2326085" y="2484784"/>
              <a:ext cx="1826541" cy="289755"/>
            </a:xfrm>
            <a:custGeom>
              <a:avLst/>
              <a:gdLst/>
              <a:ahLst/>
              <a:cxnLst/>
              <a:rect l="0" t="0" r="0" b="0"/>
              <a:pathLst>
                <a:path w="1826542" h="289756" extrusionOk="0">
                  <a:moveTo>
                    <a:pt x="0" y="0"/>
                  </a:moveTo>
                  <a:lnTo>
                    <a:pt x="0" y="197460"/>
                  </a:lnTo>
                  <a:lnTo>
                    <a:pt x="1826542" y="197460"/>
                  </a:lnTo>
                  <a:lnTo>
                    <a:pt x="1826542" y="289756"/>
                  </a:lnTo>
                </a:path>
              </a:pathLst>
            </a:custGeom>
            <a:noFill/>
            <a:ln w="26425" cap="flat">
              <a:solidFill>
                <a:srgbClr val="C17226"/>
              </a:solidFill>
              <a:prstDash val="solid"/>
              <a:round/>
              <a:headEnd type="none" w="med" len="med"/>
              <a:tailEnd type="none" w="med" len="med"/>
            </a:ln>
          </p:spPr>
        </p:sp>
        <p:sp>
          <p:nvSpPr>
            <p:cNvPr id="131" name="Shape 131"/>
            <p:cNvSpPr/>
            <p:nvPr/>
          </p:nvSpPr>
          <p:spPr>
            <a:xfrm>
              <a:off x="2326085" y="2484784"/>
              <a:ext cx="608846" cy="289755"/>
            </a:xfrm>
            <a:custGeom>
              <a:avLst/>
              <a:gdLst/>
              <a:ahLst/>
              <a:cxnLst/>
              <a:rect l="0" t="0" r="0" b="0"/>
              <a:pathLst>
                <a:path w="608847" h="289756" extrusionOk="0">
                  <a:moveTo>
                    <a:pt x="0" y="0"/>
                  </a:moveTo>
                  <a:lnTo>
                    <a:pt x="0" y="197460"/>
                  </a:lnTo>
                  <a:lnTo>
                    <a:pt x="608847" y="197460"/>
                  </a:lnTo>
                  <a:lnTo>
                    <a:pt x="608847" y="289756"/>
                  </a:lnTo>
                </a:path>
              </a:pathLst>
            </a:custGeom>
            <a:noFill/>
            <a:ln w="26425" cap="flat">
              <a:solidFill>
                <a:srgbClr val="C17226"/>
              </a:solidFill>
              <a:prstDash val="solid"/>
              <a:round/>
              <a:headEnd type="none" w="med" len="med"/>
              <a:tailEnd type="none" w="med" len="med"/>
            </a:ln>
          </p:spPr>
        </p:sp>
        <p:sp>
          <p:nvSpPr>
            <p:cNvPr id="132" name="Shape 132"/>
            <p:cNvSpPr/>
            <p:nvPr/>
          </p:nvSpPr>
          <p:spPr>
            <a:xfrm>
              <a:off x="1746010" y="2484784"/>
              <a:ext cx="580073" cy="276127"/>
            </a:xfrm>
            <a:custGeom>
              <a:avLst/>
              <a:gdLst/>
              <a:ahLst/>
              <a:cxnLst/>
              <a:rect l="0" t="0" r="0" b="0"/>
              <a:pathLst>
                <a:path w="580074" h="276128" extrusionOk="0">
                  <a:moveTo>
                    <a:pt x="580074" y="0"/>
                  </a:moveTo>
                  <a:lnTo>
                    <a:pt x="580074" y="183833"/>
                  </a:lnTo>
                  <a:lnTo>
                    <a:pt x="0" y="183833"/>
                  </a:lnTo>
                  <a:lnTo>
                    <a:pt x="0" y="276128"/>
                  </a:lnTo>
                </a:path>
              </a:pathLst>
            </a:custGeom>
            <a:noFill/>
            <a:ln w="26425" cap="flat">
              <a:solidFill>
                <a:srgbClr val="C17226"/>
              </a:solidFill>
              <a:prstDash val="solid"/>
              <a:round/>
              <a:headEnd type="none" w="med" len="med"/>
              <a:tailEnd type="none" w="med" len="med"/>
            </a:ln>
          </p:spPr>
        </p:sp>
        <p:sp>
          <p:nvSpPr>
            <p:cNvPr id="133" name="Shape 133"/>
            <p:cNvSpPr/>
            <p:nvPr/>
          </p:nvSpPr>
          <p:spPr>
            <a:xfrm>
              <a:off x="499543" y="2484784"/>
              <a:ext cx="1826541" cy="289755"/>
            </a:xfrm>
            <a:custGeom>
              <a:avLst/>
              <a:gdLst/>
              <a:ahLst/>
              <a:cxnLst/>
              <a:rect l="0" t="0" r="0" b="0"/>
              <a:pathLst>
                <a:path w="1826542" h="289756" extrusionOk="0">
                  <a:moveTo>
                    <a:pt x="1826542" y="0"/>
                  </a:moveTo>
                  <a:lnTo>
                    <a:pt x="1826542" y="197460"/>
                  </a:lnTo>
                  <a:lnTo>
                    <a:pt x="0" y="197460"/>
                  </a:lnTo>
                  <a:lnTo>
                    <a:pt x="0" y="289756"/>
                  </a:lnTo>
                </a:path>
              </a:pathLst>
            </a:custGeom>
            <a:noFill/>
            <a:ln w="26425" cap="flat">
              <a:solidFill>
                <a:srgbClr val="C17226"/>
              </a:solidFill>
              <a:prstDash val="solid"/>
              <a:round/>
              <a:headEnd type="none" w="med" len="med"/>
              <a:tailEnd type="none" w="med" len="med"/>
            </a:ln>
          </p:spPr>
        </p:sp>
        <p:sp>
          <p:nvSpPr>
            <p:cNvPr id="134" name="Shape 134"/>
            <p:cNvSpPr/>
            <p:nvPr/>
          </p:nvSpPr>
          <p:spPr>
            <a:xfrm>
              <a:off x="2280366" y="1400682"/>
              <a:ext cx="91439" cy="289755"/>
            </a:xfrm>
            <a:custGeom>
              <a:avLst/>
              <a:gdLst/>
              <a:ahLst/>
              <a:cxnLst/>
              <a:rect l="0" t="0" r="0" b="0"/>
              <a:pathLst>
                <a:path w="91440" h="289756" extrusionOk="0">
                  <a:moveTo>
                    <a:pt x="45720" y="0"/>
                  </a:moveTo>
                  <a:lnTo>
                    <a:pt x="45720" y="289756"/>
                  </a:lnTo>
                </a:path>
              </a:pathLst>
            </a:custGeom>
            <a:noFill/>
            <a:ln w="26425" cap="flat">
              <a:solidFill>
                <a:srgbClr val="A19573"/>
              </a:solidFill>
              <a:prstDash val="solid"/>
              <a:round/>
              <a:headEnd type="none" w="med" len="med"/>
              <a:tailEnd type="none" w="med" len="med"/>
            </a:ln>
          </p:spPr>
        </p:sp>
        <p:sp>
          <p:nvSpPr>
            <p:cNvPr id="135" name="Shape 135"/>
            <p:cNvSpPr/>
            <p:nvPr/>
          </p:nvSpPr>
          <p:spPr>
            <a:xfrm>
              <a:off x="874437" y="401908"/>
              <a:ext cx="2903295" cy="998773"/>
            </a:xfrm>
            <a:prstGeom prst="roundRect">
              <a:avLst>
                <a:gd name="adj" fmla="val 10000"/>
              </a:avLst>
            </a:prstGeom>
            <a:solidFill>
              <a:schemeClr val="accent3"/>
            </a:solidFill>
            <a:ln w="26425"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6" name="Shape 136"/>
            <p:cNvSpPr/>
            <p:nvPr/>
          </p:nvSpPr>
          <p:spPr>
            <a:xfrm>
              <a:off x="985137" y="507072"/>
              <a:ext cx="2903295" cy="998773"/>
            </a:xfrm>
            <a:prstGeom prst="roundRect">
              <a:avLst>
                <a:gd name="adj" fmla="val 10000"/>
              </a:avLst>
            </a:prstGeom>
            <a:solidFill>
              <a:schemeClr val="lt1">
                <a:alpha val="89803"/>
              </a:schemeClr>
            </a:solidFill>
            <a:ln w="26425" cap="flat">
              <a:solidFill>
                <a:schemeClr val="accent3"/>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7" name="Shape 137"/>
            <p:cNvSpPr txBox="1"/>
            <p:nvPr/>
          </p:nvSpPr>
          <p:spPr>
            <a:xfrm>
              <a:off x="1014390" y="536325"/>
              <a:ext cx="2844790" cy="940268"/>
            </a:xfrm>
            <a:prstGeom prst="rect">
              <a:avLst/>
            </a:prstGeom>
            <a:noFill/>
            <a:ln>
              <a:noFill/>
            </a:ln>
          </p:spPr>
          <p:txBody>
            <a:bodyPr lIns="76200" tIns="76200" rIns="76200" bIns="76200" anchor="ctr" anchorCtr="0">
              <a:noAutofit/>
            </a:bodyPr>
            <a:lstStyle/>
            <a:p>
              <a:pPr marL="0" marR="0" lvl="0" indent="0" algn="ctr" rtl="0">
                <a:lnSpc>
                  <a:spcPct val="90000"/>
                </a:lnSpc>
                <a:spcBef>
                  <a:spcPts val="0"/>
                </a:spcBef>
                <a:spcAft>
                  <a:spcPts val="1400"/>
                </a:spcAft>
                <a:buSzPct val="25000"/>
                <a:buNone/>
              </a:pPr>
              <a:r>
                <a:rPr lang="cs-CZ" sz="2000" b="0" i="0" u="none" strike="noStrike" cap="none" baseline="0">
                  <a:solidFill>
                    <a:schemeClr val="dk1"/>
                  </a:solidFill>
                  <a:latin typeface="Arial"/>
                  <a:ea typeface="Arial"/>
                  <a:cs typeface="Arial"/>
                  <a:sym typeface="Arial"/>
                </a:rPr>
                <a:t>EFSA  </a:t>
              </a:r>
              <a:r>
                <a:rPr lang="cs-CZ" sz="4000">
                  <a:solidFill>
                    <a:schemeClr val="dk1"/>
                  </a:solidFill>
                </a:rPr>
                <a:t>⇔</a:t>
              </a:r>
              <a:r>
                <a:rPr lang="cs-CZ" sz="2000" b="0" i="0" u="none" strike="noStrike" cap="none" baseline="0">
                  <a:solidFill>
                    <a:schemeClr val="dk1"/>
                  </a:solidFill>
                  <a:latin typeface="Arial"/>
                  <a:ea typeface="Arial"/>
                  <a:cs typeface="Arial"/>
                  <a:sym typeface="Arial"/>
                </a:rPr>
                <a:t> EK</a:t>
              </a:r>
            </a:p>
          </p:txBody>
        </p:sp>
        <p:sp>
          <p:nvSpPr>
            <p:cNvPr id="138" name="Shape 138"/>
            <p:cNvSpPr/>
            <p:nvPr/>
          </p:nvSpPr>
          <p:spPr>
            <a:xfrm>
              <a:off x="1306486" y="1690438"/>
              <a:ext cx="2039198" cy="794346"/>
            </a:xfrm>
            <a:prstGeom prst="roundRect">
              <a:avLst>
                <a:gd name="adj" fmla="val 10000"/>
              </a:avLst>
            </a:prstGeom>
            <a:solidFill>
              <a:srgbClr val="FF0000"/>
            </a:solidFill>
            <a:ln w="26425"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9" name="Shape 139"/>
            <p:cNvSpPr/>
            <p:nvPr/>
          </p:nvSpPr>
          <p:spPr>
            <a:xfrm>
              <a:off x="1417186" y="1795602"/>
              <a:ext cx="2039198" cy="794346"/>
            </a:xfrm>
            <a:prstGeom prst="roundRect">
              <a:avLst>
                <a:gd name="adj" fmla="val 10000"/>
              </a:avLst>
            </a:prstGeom>
            <a:solidFill>
              <a:schemeClr val="lt1">
                <a:alpha val="89803"/>
              </a:schemeClr>
            </a:solidFill>
            <a:ln w="26425" cap="flat">
              <a:solidFill>
                <a:srgbClr val="FF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0" name="Shape 140"/>
            <p:cNvSpPr txBox="1"/>
            <p:nvPr/>
          </p:nvSpPr>
          <p:spPr>
            <a:xfrm>
              <a:off x="1440451" y="1818868"/>
              <a:ext cx="1992666" cy="747813"/>
            </a:xfrm>
            <a:prstGeom prst="rect">
              <a:avLst/>
            </a:prstGeom>
            <a:noFill/>
            <a:ln>
              <a:noFill/>
            </a:ln>
          </p:spPr>
          <p:txBody>
            <a:bodyPr lIns="68575" tIns="68575" rIns="68575" bIns="68575" anchor="ctr" anchorCtr="0">
              <a:noAutofit/>
            </a:bodyPr>
            <a:lstStyle/>
            <a:p>
              <a:pPr marL="0" marR="0" lvl="0" indent="0" algn="ctr" rtl="0">
                <a:lnSpc>
                  <a:spcPct val="90000"/>
                </a:lnSpc>
                <a:spcBef>
                  <a:spcPts val="0"/>
                </a:spcBef>
                <a:spcAft>
                  <a:spcPts val="630"/>
                </a:spcAft>
                <a:buSzPct val="25000"/>
                <a:buNone/>
              </a:pPr>
              <a:r>
                <a:rPr lang="cs-CZ" sz="1800" b="0" i="0" u="none" strike="noStrike" cap="none" baseline="0">
                  <a:solidFill>
                    <a:schemeClr val="dk1"/>
                  </a:solidFill>
                  <a:latin typeface="Arial"/>
                  <a:ea typeface="Arial"/>
                  <a:cs typeface="Arial"/>
                  <a:sym typeface="Arial"/>
                </a:rPr>
                <a:t>Národní kontaktní místo (SZPI)</a:t>
              </a:r>
            </a:p>
          </p:txBody>
        </p:sp>
        <p:sp>
          <p:nvSpPr>
            <p:cNvPr id="141" name="Shape 141"/>
            <p:cNvSpPr/>
            <p:nvPr/>
          </p:nvSpPr>
          <p:spPr>
            <a:xfrm>
              <a:off x="1394" y="2774541"/>
              <a:ext cx="996295" cy="922235"/>
            </a:xfrm>
            <a:prstGeom prst="roundRect">
              <a:avLst>
                <a:gd name="adj" fmla="val 10000"/>
              </a:avLst>
            </a:prstGeom>
            <a:solidFill>
              <a:srgbClr val="C17226"/>
            </a:solidFill>
            <a:ln w="26425"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2" name="Shape 142"/>
            <p:cNvSpPr/>
            <p:nvPr/>
          </p:nvSpPr>
          <p:spPr>
            <a:xfrm>
              <a:off x="112093" y="2879705"/>
              <a:ext cx="996295" cy="922235"/>
            </a:xfrm>
            <a:prstGeom prst="roundRect">
              <a:avLst>
                <a:gd name="adj" fmla="val 10000"/>
              </a:avLst>
            </a:prstGeom>
            <a:solidFill>
              <a:schemeClr val="lt1">
                <a:alpha val="89803"/>
              </a:schemeClr>
            </a:solidFill>
            <a:ln w="26425" cap="flat">
              <a:solidFill>
                <a:srgbClr val="C17226"/>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3" name="Shape 143"/>
            <p:cNvSpPr txBox="1"/>
            <p:nvPr/>
          </p:nvSpPr>
          <p:spPr>
            <a:xfrm>
              <a:off x="139105" y="2906716"/>
              <a:ext cx="942273" cy="868213"/>
            </a:xfrm>
            <a:prstGeom prst="rect">
              <a:avLst/>
            </a:prstGeom>
            <a:noFill/>
            <a:ln>
              <a:noFill/>
            </a:ln>
          </p:spPr>
          <p:txBody>
            <a:bodyPr lIns="68575" tIns="68575" rIns="68575" bIns="68575" anchor="ctr" anchorCtr="0">
              <a:noAutofit/>
            </a:bodyPr>
            <a:lstStyle/>
            <a:p>
              <a:pPr marL="0" marR="0" lvl="0" indent="0" algn="ctr" rtl="0">
                <a:lnSpc>
                  <a:spcPct val="90000"/>
                </a:lnSpc>
                <a:spcBef>
                  <a:spcPts val="0"/>
                </a:spcBef>
                <a:spcAft>
                  <a:spcPts val="630"/>
                </a:spcAft>
                <a:buSzPct val="25000"/>
                <a:buNone/>
              </a:pPr>
              <a:r>
                <a:rPr lang="cs-CZ" sz="1800" b="0" i="0" u="none" strike="noStrike" cap="none" baseline="0">
                  <a:solidFill>
                    <a:schemeClr val="dk1"/>
                  </a:solidFill>
                  <a:latin typeface="Arial"/>
                  <a:ea typeface="Arial"/>
                  <a:cs typeface="Arial"/>
                  <a:sym typeface="Arial"/>
                </a:rPr>
                <a:t>SVS ČR</a:t>
              </a:r>
            </a:p>
          </p:txBody>
        </p:sp>
        <p:sp>
          <p:nvSpPr>
            <p:cNvPr id="144" name="Shape 144"/>
            <p:cNvSpPr/>
            <p:nvPr/>
          </p:nvSpPr>
          <p:spPr>
            <a:xfrm>
              <a:off x="1247862" y="2760914"/>
              <a:ext cx="996295" cy="922431"/>
            </a:xfrm>
            <a:prstGeom prst="roundRect">
              <a:avLst>
                <a:gd name="adj" fmla="val 10000"/>
              </a:avLst>
            </a:prstGeom>
            <a:solidFill>
              <a:srgbClr val="C17226"/>
            </a:solidFill>
            <a:ln w="26425"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5" name="Shape 145"/>
            <p:cNvSpPr/>
            <p:nvPr/>
          </p:nvSpPr>
          <p:spPr>
            <a:xfrm>
              <a:off x="1358562" y="2866077"/>
              <a:ext cx="996295" cy="922431"/>
            </a:xfrm>
            <a:prstGeom prst="roundRect">
              <a:avLst>
                <a:gd name="adj" fmla="val 10000"/>
              </a:avLst>
            </a:prstGeom>
            <a:solidFill>
              <a:schemeClr val="lt1">
                <a:alpha val="89803"/>
              </a:schemeClr>
            </a:solidFill>
            <a:ln w="26425" cap="flat">
              <a:solidFill>
                <a:srgbClr val="C17226"/>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6" name="Shape 146"/>
            <p:cNvSpPr txBox="1"/>
            <p:nvPr/>
          </p:nvSpPr>
          <p:spPr>
            <a:xfrm>
              <a:off x="1385579" y="2893094"/>
              <a:ext cx="942261" cy="868397"/>
            </a:xfrm>
            <a:prstGeom prst="rect">
              <a:avLst/>
            </a:prstGeom>
            <a:noFill/>
            <a:ln>
              <a:noFill/>
            </a:ln>
          </p:spPr>
          <p:txBody>
            <a:bodyPr lIns="68575" tIns="68575" rIns="68575" bIns="68575" anchor="ctr" anchorCtr="0">
              <a:noAutofit/>
            </a:bodyPr>
            <a:lstStyle/>
            <a:p>
              <a:pPr marL="0" marR="0" lvl="0" indent="0" algn="ctr" rtl="0">
                <a:lnSpc>
                  <a:spcPct val="90000"/>
                </a:lnSpc>
                <a:spcBef>
                  <a:spcPts val="0"/>
                </a:spcBef>
                <a:spcAft>
                  <a:spcPts val="630"/>
                </a:spcAft>
                <a:buSzPct val="25000"/>
                <a:buNone/>
              </a:pPr>
              <a:r>
                <a:rPr lang="cs-CZ" sz="1800" b="0" i="0" u="none" strike="noStrike" cap="none" baseline="0">
                  <a:solidFill>
                    <a:schemeClr val="dk1"/>
                  </a:solidFill>
                  <a:latin typeface="Arial"/>
                  <a:ea typeface="Arial"/>
                  <a:cs typeface="Arial"/>
                  <a:sym typeface="Arial"/>
                </a:rPr>
                <a:t>KI SZPI</a:t>
              </a:r>
            </a:p>
          </p:txBody>
        </p:sp>
        <p:sp>
          <p:nvSpPr>
            <p:cNvPr id="147" name="Shape 147"/>
            <p:cNvSpPr/>
            <p:nvPr/>
          </p:nvSpPr>
          <p:spPr>
            <a:xfrm>
              <a:off x="2436784" y="2774541"/>
              <a:ext cx="996295" cy="922235"/>
            </a:xfrm>
            <a:prstGeom prst="roundRect">
              <a:avLst>
                <a:gd name="adj" fmla="val 10000"/>
              </a:avLst>
            </a:prstGeom>
            <a:solidFill>
              <a:srgbClr val="C17226"/>
            </a:solidFill>
            <a:ln w="26425"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8" name="Shape 148"/>
            <p:cNvSpPr/>
            <p:nvPr/>
          </p:nvSpPr>
          <p:spPr>
            <a:xfrm>
              <a:off x="2547484" y="2879705"/>
              <a:ext cx="996295" cy="922235"/>
            </a:xfrm>
            <a:prstGeom prst="roundRect">
              <a:avLst>
                <a:gd name="adj" fmla="val 10000"/>
              </a:avLst>
            </a:prstGeom>
            <a:solidFill>
              <a:schemeClr val="lt1">
                <a:alpha val="89803"/>
              </a:schemeClr>
            </a:solidFill>
            <a:ln w="26425" cap="flat">
              <a:solidFill>
                <a:srgbClr val="C17226"/>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9" name="Shape 149"/>
            <p:cNvSpPr txBox="1"/>
            <p:nvPr/>
          </p:nvSpPr>
          <p:spPr>
            <a:xfrm>
              <a:off x="2574496" y="2906716"/>
              <a:ext cx="942273" cy="868213"/>
            </a:xfrm>
            <a:prstGeom prst="rect">
              <a:avLst/>
            </a:prstGeom>
            <a:noFill/>
            <a:ln>
              <a:noFill/>
            </a:ln>
          </p:spPr>
          <p:txBody>
            <a:bodyPr lIns="68575" tIns="68575" rIns="68575" bIns="68575" anchor="ctr" anchorCtr="0">
              <a:noAutofit/>
            </a:bodyPr>
            <a:lstStyle/>
            <a:p>
              <a:pPr marL="0" marR="0" lvl="0" indent="0" algn="ctr" rtl="0">
                <a:lnSpc>
                  <a:spcPct val="90000"/>
                </a:lnSpc>
                <a:spcBef>
                  <a:spcPts val="0"/>
                </a:spcBef>
                <a:spcAft>
                  <a:spcPts val="630"/>
                </a:spcAft>
                <a:buSzPct val="25000"/>
                <a:buNone/>
              </a:pPr>
              <a:r>
                <a:rPr lang="cs-CZ" sz="1800" b="0" i="0" u="none" strike="noStrike" cap="none" baseline="0">
                  <a:solidFill>
                    <a:schemeClr val="dk1"/>
                  </a:solidFill>
                  <a:latin typeface="Arial"/>
                  <a:ea typeface="Arial"/>
                  <a:cs typeface="Arial"/>
                  <a:sym typeface="Arial"/>
                </a:rPr>
                <a:t>OOVZ</a:t>
              </a:r>
            </a:p>
          </p:txBody>
        </p:sp>
        <p:sp>
          <p:nvSpPr>
            <p:cNvPr id="150" name="Shape 150"/>
            <p:cNvSpPr/>
            <p:nvPr/>
          </p:nvSpPr>
          <p:spPr>
            <a:xfrm>
              <a:off x="3654480" y="2774541"/>
              <a:ext cx="996295" cy="922431"/>
            </a:xfrm>
            <a:prstGeom prst="roundRect">
              <a:avLst>
                <a:gd name="adj" fmla="val 10000"/>
              </a:avLst>
            </a:prstGeom>
            <a:solidFill>
              <a:srgbClr val="C17226"/>
            </a:solidFill>
            <a:ln w="26425"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1" name="Shape 151"/>
            <p:cNvSpPr/>
            <p:nvPr/>
          </p:nvSpPr>
          <p:spPr>
            <a:xfrm>
              <a:off x="3765180" y="2879705"/>
              <a:ext cx="996295" cy="922431"/>
            </a:xfrm>
            <a:prstGeom prst="roundRect">
              <a:avLst>
                <a:gd name="adj" fmla="val 10000"/>
              </a:avLst>
            </a:prstGeom>
            <a:solidFill>
              <a:schemeClr val="lt1">
                <a:alpha val="89803"/>
              </a:schemeClr>
            </a:solidFill>
            <a:ln w="26425" cap="flat">
              <a:solidFill>
                <a:srgbClr val="C17226"/>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2" name="Shape 152"/>
            <p:cNvSpPr txBox="1"/>
            <p:nvPr/>
          </p:nvSpPr>
          <p:spPr>
            <a:xfrm>
              <a:off x="3792196" y="2906722"/>
              <a:ext cx="942261" cy="868397"/>
            </a:xfrm>
            <a:prstGeom prst="rect">
              <a:avLst/>
            </a:prstGeom>
            <a:noFill/>
            <a:ln>
              <a:noFill/>
            </a:ln>
          </p:spPr>
          <p:txBody>
            <a:bodyPr lIns="53325" tIns="53325" rIns="53325" bIns="53325" anchor="ctr" anchorCtr="0">
              <a:noAutofit/>
            </a:bodyPr>
            <a:lstStyle/>
            <a:p>
              <a:pPr marL="0" marR="0" lvl="0" indent="0" algn="ctr" rtl="0">
                <a:lnSpc>
                  <a:spcPct val="90000"/>
                </a:lnSpc>
                <a:spcBef>
                  <a:spcPts val="0"/>
                </a:spcBef>
                <a:spcAft>
                  <a:spcPts val="0"/>
                </a:spcAft>
                <a:buSzPct val="25000"/>
                <a:buNone/>
              </a:pPr>
              <a:r>
                <a:rPr lang="cs-CZ" sz="1400" b="0" i="0" u="none" strike="noStrike" cap="none" baseline="0">
                  <a:solidFill>
                    <a:schemeClr val="dk1"/>
                  </a:solidFill>
                  <a:latin typeface="Arial"/>
                  <a:ea typeface="Arial"/>
                  <a:cs typeface="Arial"/>
                  <a:sym typeface="Arial"/>
                </a:rPr>
                <a:t>Ostatní</a:t>
              </a:r>
            </a:p>
            <a:p>
              <a:pPr marL="0" marR="0" lvl="0" indent="0" algn="ctr" rtl="0">
                <a:lnSpc>
                  <a:spcPct val="90000"/>
                </a:lnSpc>
                <a:spcBef>
                  <a:spcPts val="490"/>
                </a:spcBef>
                <a:spcAft>
                  <a:spcPts val="490"/>
                </a:spcAft>
                <a:buSzPct val="25000"/>
                <a:buNone/>
              </a:pPr>
              <a:r>
                <a:rPr lang="cs-CZ" sz="1400" b="0" i="0" u="none" strike="noStrike" cap="none" baseline="0">
                  <a:solidFill>
                    <a:schemeClr val="dk1"/>
                  </a:solidFill>
                  <a:latin typeface="Arial"/>
                  <a:ea typeface="Arial"/>
                  <a:cs typeface="Arial"/>
                  <a:sym typeface="Arial"/>
                </a:rPr>
                <a:t>(SUJB, MV ČR…) </a:t>
              </a:r>
            </a:p>
          </p:txBody>
        </p:sp>
      </p:grpSp>
      <p:sp>
        <p:nvSpPr>
          <p:cNvPr id="153" name="Shape 153"/>
          <p:cNvSpPr txBox="1">
            <a:spLocks noGrp="1"/>
          </p:cNvSpPr>
          <p:nvPr>
            <p:ph type="body" idx="1"/>
          </p:nvPr>
        </p:nvSpPr>
        <p:spPr>
          <a:xfrm>
            <a:off x="5580112" y="1673351"/>
            <a:ext cx="3106687" cy="4718303"/>
          </a:xfrm>
          <a:prstGeom prst="rect">
            <a:avLst/>
          </a:prstGeom>
          <a:noFill/>
          <a:ln>
            <a:noFill/>
          </a:ln>
        </p:spPr>
        <p:txBody>
          <a:bodyPr lIns="91425" tIns="45700" rIns="91425" bIns="45700" anchor="t" anchorCtr="0">
            <a:noAutofit/>
          </a:bodyPr>
          <a:lstStyle/>
          <a:p>
            <a:pPr marL="182880" marR="0" lvl="0" indent="-182880" algn="l" rtl="0">
              <a:spcBef>
                <a:spcPts val="0"/>
              </a:spcBef>
              <a:buClr>
                <a:schemeClr val="accent1"/>
              </a:buClr>
              <a:buSzPct val="85000"/>
              <a:buFont typeface="Arial"/>
              <a:buChar char="•"/>
            </a:pPr>
            <a:r>
              <a:rPr lang="cs-CZ" sz="1800" b="0" i="0" u="none" strike="noStrike" cap="none" baseline="0">
                <a:solidFill>
                  <a:srgbClr val="C87D0E"/>
                </a:solidFill>
                <a:latin typeface="Arial"/>
                <a:ea typeface="Arial"/>
                <a:cs typeface="Arial"/>
                <a:sym typeface="Arial"/>
              </a:rPr>
              <a:t>Typy hlášení (notification)</a:t>
            </a:r>
          </a:p>
          <a:p>
            <a:pPr marL="285750" marR="0" lvl="0" indent="-285750" algn="l" rtl="0">
              <a:spcBef>
                <a:spcPts val="360"/>
              </a:spcBef>
              <a:buClr>
                <a:schemeClr val="accent1"/>
              </a:buClr>
              <a:buSzPct val="85000"/>
              <a:buFont typeface="Arial"/>
              <a:buChar char="•"/>
            </a:pPr>
            <a:r>
              <a:rPr lang="cs-CZ" sz="1800" b="0" i="0" u="none" strike="noStrike" cap="none" baseline="0">
                <a:solidFill>
                  <a:schemeClr val="dk1"/>
                </a:solidFill>
                <a:latin typeface="Arial"/>
                <a:ea typeface="Arial"/>
                <a:cs typeface="Arial"/>
                <a:sym typeface="Arial"/>
              </a:rPr>
              <a:t>Varování (Alert)</a:t>
            </a:r>
          </a:p>
          <a:p>
            <a:pPr marL="925830" marR="0" lvl="1" indent="-290830" algn="l" rtl="0">
              <a:spcBef>
                <a:spcPts val="320"/>
              </a:spcBef>
              <a:buClr>
                <a:schemeClr val="accent1"/>
              </a:buClr>
              <a:buSzPct val="85000"/>
              <a:buFont typeface="Arial"/>
              <a:buChar char="•"/>
            </a:pPr>
            <a:r>
              <a:rPr lang="cs-CZ" sz="1600" b="0" i="0" u="none" strike="noStrike" cap="none" baseline="0">
                <a:solidFill>
                  <a:schemeClr val="dk1"/>
                </a:solidFill>
                <a:latin typeface="Arial"/>
                <a:ea typeface="Arial"/>
                <a:cs typeface="Arial"/>
                <a:sym typeface="Arial"/>
              </a:rPr>
              <a:t>Nebezpečí na trhu, akce nutná</a:t>
            </a:r>
          </a:p>
          <a:p>
            <a:pPr marL="285750" marR="0" lvl="0" indent="-285750" algn="l" rtl="0">
              <a:spcBef>
                <a:spcPts val="360"/>
              </a:spcBef>
              <a:buClr>
                <a:schemeClr val="accent1"/>
              </a:buClr>
              <a:buSzPct val="85000"/>
              <a:buFont typeface="Arial"/>
              <a:buChar char="•"/>
            </a:pPr>
            <a:r>
              <a:rPr lang="cs-CZ" sz="1800" b="0" i="0" u="none" strike="noStrike" cap="none" baseline="0">
                <a:solidFill>
                  <a:schemeClr val="dk1"/>
                </a:solidFill>
                <a:latin typeface="Arial"/>
                <a:ea typeface="Arial"/>
                <a:cs typeface="Arial"/>
                <a:sym typeface="Arial"/>
              </a:rPr>
              <a:t>Informace (Information)</a:t>
            </a:r>
          </a:p>
          <a:p>
            <a:pPr marL="925830" marR="0" lvl="1" indent="-290830" algn="l" rtl="0">
              <a:spcBef>
                <a:spcPts val="320"/>
              </a:spcBef>
              <a:buClr>
                <a:schemeClr val="accent1"/>
              </a:buClr>
              <a:buSzPct val="85000"/>
              <a:buFont typeface="Arial"/>
              <a:buChar char="•"/>
            </a:pPr>
            <a:r>
              <a:rPr lang="cs-CZ" sz="1600" b="0" i="0" u="none" strike="noStrike" cap="none" baseline="0">
                <a:solidFill>
                  <a:schemeClr val="dk1"/>
                </a:solidFill>
                <a:latin typeface="Arial"/>
                <a:ea typeface="Arial"/>
                <a:cs typeface="Arial"/>
                <a:sym typeface="Arial"/>
              </a:rPr>
              <a:t>Nebezpečí nepřítomno, akce není nutná</a:t>
            </a:r>
          </a:p>
          <a:p>
            <a:pPr marL="285750" marR="0" lvl="0" indent="-285750" algn="l" rtl="0">
              <a:spcBef>
                <a:spcPts val="360"/>
              </a:spcBef>
              <a:buClr>
                <a:schemeClr val="accent1"/>
              </a:buClr>
              <a:buSzPct val="85000"/>
              <a:buFont typeface="Arial"/>
              <a:buChar char="•"/>
            </a:pPr>
            <a:r>
              <a:rPr lang="cs-CZ" sz="1800" b="0" i="0" u="none" strike="noStrike" cap="none" baseline="0">
                <a:solidFill>
                  <a:schemeClr val="dk1"/>
                </a:solidFill>
                <a:latin typeface="Arial"/>
                <a:ea typeface="Arial"/>
                <a:cs typeface="Arial"/>
                <a:sym typeface="Arial"/>
              </a:rPr>
              <a:t>Odmítnutí na hranicích (Border rejection)</a:t>
            </a:r>
          </a:p>
          <a:p>
            <a:pPr marL="925830" marR="0" lvl="1" indent="-290830" algn="l" rtl="0">
              <a:spcBef>
                <a:spcPts val="320"/>
              </a:spcBef>
              <a:buClr>
                <a:schemeClr val="accent1"/>
              </a:buClr>
              <a:buSzPct val="85000"/>
              <a:buFont typeface="Arial"/>
              <a:buChar char="•"/>
            </a:pPr>
            <a:r>
              <a:rPr lang="cs-CZ" sz="1600" b="0" i="0" u="none" strike="noStrike" cap="none" baseline="0">
                <a:solidFill>
                  <a:schemeClr val="dk1"/>
                </a:solidFill>
                <a:latin typeface="Arial"/>
                <a:ea typeface="Arial"/>
                <a:cs typeface="Arial"/>
                <a:sym typeface="Arial"/>
              </a:rPr>
              <a:t>Nebezpečí zadrženo</a:t>
            </a:r>
          </a:p>
          <a:p>
            <a:pPr marL="285750" marR="0" lvl="0" indent="-285750" algn="l" rtl="0">
              <a:spcBef>
                <a:spcPts val="360"/>
              </a:spcBef>
              <a:buClr>
                <a:schemeClr val="accent1"/>
              </a:buClr>
              <a:buSzPct val="85000"/>
              <a:buFont typeface="Arial"/>
              <a:buChar char="•"/>
            </a:pPr>
            <a:r>
              <a:rPr lang="cs-CZ" sz="1800" b="0" i="0" u="none" strike="noStrike" cap="none" baseline="0">
                <a:solidFill>
                  <a:schemeClr val="dk1"/>
                </a:solidFill>
                <a:latin typeface="Arial"/>
                <a:ea typeface="Arial"/>
                <a:cs typeface="Arial"/>
                <a:sym typeface="Arial"/>
              </a:rPr>
              <a:t>Novinka (News)</a:t>
            </a:r>
          </a:p>
          <a:p>
            <a:pPr marL="925830" marR="0" lvl="1" indent="-290830" algn="l" rtl="0">
              <a:spcBef>
                <a:spcPts val="320"/>
              </a:spcBef>
              <a:buClr>
                <a:schemeClr val="accent1"/>
              </a:buClr>
              <a:buSzPct val="85000"/>
              <a:buFont typeface="Arial"/>
              <a:buChar char="•"/>
            </a:pPr>
            <a:r>
              <a:rPr lang="cs-CZ" sz="1600" b="0" i="0" u="none" strike="noStrike" cap="none" baseline="0">
                <a:solidFill>
                  <a:schemeClr val="dk1"/>
                </a:solidFill>
                <a:latin typeface="Arial"/>
                <a:ea typeface="Arial"/>
                <a:cs typeface="Arial"/>
                <a:sym typeface="Arial"/>
              </a:rPr>
              <a:t>zajímavost</a:t>
            </a:r>
          </a:p>
          <a:p>
            <a:pPr marL="285750" marR="0" lvl="0" indent="-188595" algn="l" rtl="0">
              <a:spcBef>
                <a:spcPts val="360"/>
              </a:spcBef>
              <a:buClr>
                <a:schemeClr val="accent1"/>
              </a:buClr>
              <a:buFont typeface="Arial"/>
              <a:buNone/>
            </a:pPr>
            <a:endParaRPr sz="1800" b="0" i="0" u="none" strike="noStrike" cap="none" baseline="0">
              <a:solidFill>
                <a:schemeClr val="dk1"/>
              </a:solidFill>
              <a:latin typeface="Arial"/>
              <a:ea typeface="Arial"/>
              <a:cs typeface="Arial"/>
              <a:sym typeface="Arial"/>
            </a:endParaRPr>
          </a:p>
          <a:p>
            <a:pPr marL="285750" marR="0" lvl="0" indent="-188595" algn="l" rtl="0">
              <a:spcBef>
                <a:spcPts val="360"/>
              </a:spcBef>
              <a:buClr>
                <a:schemeClr val="accent1"/>
              </a:buClr>
              <a:buFont typeface="Arial"/>
              <a:buNone/>
            </a:pPr>
            <a:endParaRPr sz="1800" b="0" i="0" u="none" strike="noStrike" cap="none" baseline="0">
              <a:solidFill>
                <a:schemeClr val="dk1"/>
              </a:solidFill>
              <a:latin typeface="Arial"/>
              <a:ea typeface="Arial"/>
              <a:cs typeface="Arial"/>
              <a:sym typeface="Arial"/>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Arial"/>
              <a:buNone/>
            </a:pPr>
            <a:r>
              <a:rPr lang="cs-CZ" sz="4000" b="0" i="0" u="none" strike="noStrike" cap="none" baseline="0">
                <a:solidFill>
                  <a:schemeClr val="dk1"/>
                </a:solidFill>
                <a:latin typeface="Arial"/>
                <a:ea typeface="Arial"/>
                <a:cs typeface="Arial"/>
                <a:sym typeface="Arial"/>
              </a:rPr>
              <a:t>Základní modely posuzování</a:t>
            </a:r>
          </a:p>
        </p:txBody>
      </p:sp>
      <p:sp>
        <p:nvSpPr>
          <p:cNvPr id="159" name="Shape 159"/>
          <p:cNvSpPr txBox="1">
            <a:spLocks noGrp="1"/>
          </p:cNvSpPr>
          <p:nvPr>
            <p:ph type="body" idx="1"/>
          </p:nvPr>
        </p:nvSpPr>
        <p:spPr>
          <a:xfrm>
            <a:off x="395536" y="1412775"/>
            <a:ext cx="8229600" cy="4876799"/>
          </a:xfrm>
          <a:prstGeom prst="rect">
            <a:avLst/>
          </a:prstGeom>
          <a:noFill/>
          <a:ln>
            <a:noFill/>
          </a:ln>
        </p:spPr>
        <p:txBody>
          <a:bodyPr lIns="91425" tIns="45700" rIns="91425" bIns="45700" anchor="t" anchorCtr="0">
            <a:noAutofit/>
          </a:bodyPr>
          <a:lstStyle/>
          <a:p>
            <a:pPr marL="182880" marR="0" lvl="0" indent="-182880" algn="l" rtl="0">
              <a:lnSpc>
                <a:spcPct val="90000"/>
              </a:lnSpc>
              <a:spcBef>
                <a:spcPts val="0"/>
              </a:spcBef>
              <a:buClr>
                <a:schemeClr val="accent1"/>
              </a:buClr>
              <a:buSzPct val="85000"/>
              <a:buFont typeface="Arial"/>
              <a:buChar char="•"/>
            </a:pPr>
            <a:r>
              <a:rPr lang="cs-CZ" sz="2200" b="0" i="0" u="none" strike="noStrike" cap="none" baseline="0">
                <a:solidFill>
                  <a:schemeClr val="dk1"/>
                </a:solidFill>
                <a:latin typeface="Arial"/>
                <a:ea typeface="Arial"/>
                <a:cs typeface="Arial"/>
                <a:sym typeface="Arial"/>
              </a:rPr>
              <a:t>Kvalitativní odhad</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Syrové maso může způsobit onemocnění</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Chybí kvantifikace</a:t>
            </a:r>
          </a:p>
          <a:p>
            <a:pPr marL="182880" marR="0" lvl="0" indent="-182880" algn="l" rtl="0">
              <a:lnSpc>
                <a:spcPct val="90000"/>
              </a:lnSpc>
              <a:spcBef>
                <a:spcPts val="440"/>
              </a:spcBef>
              <a:buClr>
                <a:schemeClr val="accent1"/>
              </a:buClr>
              <a:buSzPct val="85000"/>
              <a:buFont typeface="Arial"/>
              <a:buChar char="•"/>
            </a:pPr>
            <a:r>
              <a:rPr lang="cs-CZ" sz="2200" b="0" i="0" u="none" strike="noStrike" cap="none" baseline="0">
                <a:solidFill>
                  <a:schemeClr val="dk1"/>
                </a:solidFill>
                <a:latin typeface="Arial"/>
                <a:ea typeface="Arial"/>
                <a:cs typeface="Arial"/>
                <a:sym typeface="Arial"/>
              </a:rPr>
              <a:t>Semikvantitativní odhad</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Riziko nízké, střední, velké</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Pro některé účely dostatečné pro HRA, QMRA</a:t>
            </a:r>
          </a:p>
          <a:p>
            <a:pPr marL="182880" marR="0" lvl="0" indent="-182880" algn="l" rtl="0">
              <a:lnSpc>
                <a:spcPct val="90000"/>
              </a:lnSpc>
              <a:spcBef>
                <a:spcPts val="440"/>
              </a:spcBef>
              <a:buClr>
                <a:schemeClr val="accent1"/>
              </a:buClr>
              <a:buSzPct val="85000"/>
              <a:buFont typeface="Arial"/>
              <a:buChar char="•"/>
            </a:pPr>
            <a:r>
              <a:rPr lang="cs-CZ" sz="2200" b="0" i="0" u="none" strike="noStrike" cap="none" baseline="0">
                <a:solidFill>
                  <a:schemeClr val="dk1"/>
                </a:solidFill>
                <a:latin typeface="Arial"/>
                <a:ea typeface="Arial"/>
                <a:cs typeface="Arial"/>
                <a:sym typeface="Arial"/>
              </a:rPr>
              <a:t>Kvantitativní hodnocení rizika (HRA – </a:t>
            </a:r>
            <a:r>
              <a:rPr lang="cs-CZ" sz="2200" b="0" i="1" u="none" strike="noStrike" cap="none" baseline="0">
                <a:solidFill>
                  <a:schemeClr val="dk1"/>
                </a:solidFill>
                <a:latin typeface="Arial"/>
                <a:ea typeface="Arial"/>
                <a:cs typeface="Arial"/>
                <a:sym typeface="Arial"/>
              </a:rPr>
              <a:t>Health</a:t>
            </a:r>
            <a:r>
              <a:rPr lang="cs-CZ" sz="2200" b="0" i="0" u="none" strike="noStrike" cap="none" baseline="0">
                <a:solidFill>
                  <a:schemeClr val="dk1"/>
                </a:solidFill>
                <a:latin typeface="Arial"/>
                <a:ea typeface="Arial"/>
                <a:cs typeface="Arial"/>
                <a:sym typeface="Arial"/>
              </a:rPr>
              <a:t> </a:t>
            </a:r>
            <a:r>
              <a:rPr lang="cs-CZ" sz="2200" b="0" i="1" u="none" strike="noStrike" cap="none" baseline="0">
                <a:solidFill>
                  <a:schemeClr val="dk1"/>
                </a:solidFill>
                <a:latin typeface="Arial"/>
                <a:ea typeface="Arial"/>
                <a:cs typeface="Arial"/>
                <a:sym typeface="Arial"/>
              </a:rPr>
              <a:t>Risk Assesment </a:t>
            </a:r>
            <a:r>
              <a:rPr lang="cs-CZ" sz="2200" b="0" i="0" u="none" strike="noStrike" cap="none" baseline="0">
                <a:solidFill>
                  <a:schemeClr val="dk1"/>
                </a:solidFill>
                <a:latin typeface="Arial"/>
                <a:ea typeface="Arial"/>
                <a:cs typeface="Arial"/>
                <a:sym typeface="Arial"/>
              </a:rPr>
              <a:t>obecně, </a:t>
            </a:r>
            <a:r>
              <a:rPr lang="cs-CZ" sz="2200" b="0" i="1" u="none" strike="noStrike" cap="none" baseline="0">
                <a:solidFill>
                  <a:schemeClr val="dk1"/>
                </a:solidFill>
                <a:latin typeface="Arial"/>
                <a:ea typeface="Arial"/>
                <a:cs typeface="Arial"/>
                <a:sym typeface="Arial"/>
              </a:rPr>
              <a:t>QMRA -  Quantitative Microbial Risk Assesment</a:t>
            </a:r>
            <a:r>
              <a:rPr lang="cs-CZ" sz="2200" b="0" i="0" u="none" strike="noStrike" cap="none" baseline="0">
                <a:solidFill>
                  <a:schemeClr val="dk1"/>
                </a:solidFill>
                <a:latin typeface="Arial"/>
                <a:ea typeface="Arial"/>
                <a:cs typeface="Arial"/>
                <a:sym typeface="Arial"/>
              </a:rPr>
              <a:t>)</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4 stupňový proces</a:t>
            </a:r>
          </a:p>
          <a:p>
            <a:pPr marL="891539" marR="0" lvl="2" indent="-345439" algn="l" rtl="0">
              <a:lnSpc>
                <a:spcPct val="90000"/>
              </a:lnSpc>
              <a:spcBef>
                <a:spcPts val="330"/>
              </a:spcBef>
              <a:buClr>
                <a:schemeClr val="accent1"/>
              </a:buClr>
              <a:buSzPct val="87352"/>
              <a:buFont typeface="Arial"/>
              <a:buAutoNum type="arabicPeriod"/>
            </a:pPr>
            <a:r>
              <a:rPr lang="cs-CZ" sz="1650" b="0" i="0" u="none" strike="noStrike" cap="none" baseline="0">
                <a:solidFill>
                  <a:schemeClr val="dk1"/>
                </a:solidFill>
                <a:latin typeface="Arial"/>
                <a:ea typeface="Arial"/>
                <a:cs typeface="Arial"/>
                <a:sym typeface="Arial"/>
              </a:rPr>
              <a:t>Identifikace nebezpečnosti</a:t>
            </a:r>
          </a:p>
          <a:p>
            <a:pPr marL="891539" marR="0" lvl="2" indent="-345439" algn="l" rtl="0">
              <a:lnSpc>
                <a:spcPct val="90000"/>
              </a:lnSpc>
              <a:spcBef>
                <a:spcPts val="330"/>
              </a:spcBef>
              <a:buClr>
                <a:schemeClr val="accent1"/>
              </a:buClr>
              <a:buSzPct val="87352"/>
              <a:buFont typeface="Arial"/>
              <a:buAutoNum type="arabicPeriod"/>
            </a:pPr>
            <a:r>
              <a:rPr lang="cs-CZ" sz="1650" b="0" i="0" u="none" strike="noStrike" cap="none" baseline="0">
                <a:solidFill>
                  <a:schemeClr val="dk1"/>
                </a:solidFill>
                <a:latin typeface="Arial"/>
                <a:ea typeface="Arial"/>
                <a:cs typeface="Arial"/>
                <a:sym typeface="Arial"/>
              </a:rPr>
              <a:t>Vztah dávka účinek</a:t>
            </a:r>
          </a:p>
          <a:p>
            <a:pPr marL="891539" marR="0" lvl="2" indent="-345439" algn="l" rtl="0">
              <a:lnSpc>
                <a:spcPct val="90000"/>
              </a:lnSpc>
              <a:spcBef>
                <a:spcPts val="330"/>
              </a:spcBef>
              <a:buClr>
                <a:schemeClr val="accent1"/>
              </a:buClr>
              <a:buSzPct val="87352"/>
              <a:buFont typeface="Arial"/>
              <a:buAutoNum type="arabicPeriod"/>
            </a:pPr>
            <a:r>
              <a:rPr lang="cs-CZ" sz="1650" b="0" i="0" u="none" strike="noStrike" cap="none" baseline="0">
                <a:solidFill>
                  <a:schemeClr val="dk1"/>
                </a:solidFill>
                <a:latin typeface="Arial"/>
                <a:ea typeface="Arial"/>
                <a:cs typeface="Arial"/>
                <a:sym typeface="Arial"/>
              </a:rPr>
              <a:t>Hodnocení expozice</a:t>
            </a:r>
          </a:p>
          <a:p>
            <a:pPr marL="891539" marR="0" lvl="2" indent="-345439" algn="l" rtl="0">
              <a:lnSpc>
                <a:spcPct val="90000"/>
              </a:lnSpc>
              <a:spcBef>
                <a:spcPts val="330"/>
              </a:spcBef>
              <a:buClr>
                <a:schemeClr val="accent1"/>
              </a:buClr>
              <a:buSzPct val="87352"/>
              <a:buFont typeface="Arial"/>
              <a:buAutoNum type="arabicPeriod"/>
            </a:pPr>
            <a:r>
              <a:rPr lang="cs-CZ" sz="1650" b="0" i="0" u="none" strike="noStrike" cap="none" baseline="0">
                <a:solidFill>
                  <a:schemeClr val="dk1"/>
                </a:solidFill>
                <a:latin typeface="Arial"/>
                <a:ea typeface="Arial"/>
                <a:cs typeface="Arial"/>
                <a:sym typeface="Arial"/>
              </a:rPr>
              <a:t>Charakterizace rizika</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Podklad pro řízení rizik (legislativa), EFSA, SZU…</a:t>
            </a:r>
          </a:p>
        </p:txBody>
      </p:sp>
    </p:spTree>
  </p:cSld>
  <p:clrMapOvr>
    <a:masterClrMapping/>
  </p:clrMapOvr>
  <p:transition spd="med">
    <p:fade/>
  </p:transition>
</p:sld>
</file>

<file path=ppt/theme/theme1.xml><?xml version="1.0" encoding="utf-8"?>
<a:theme xmlns:a="http://schemas.openxmlformats.org/drawingml/2006/main" name="Přehlednost">
  <a:themeElements>
    <a:clrScheme name="Cesta">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1967</Words>
  <Application>Microsoft Office PowerPoint</Application>
  <PresentationFormat>Předvádění na obrazovce (4:3)</PresentationFormat>
  <Paragraphs>116</Paragraphs>
  <Slides>8</Slides>
  <Notes>8</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Přehlednost</vt:lpstr>
      <vt:lpstr>NEBEZPEČÍ V POTRAVINÁCH</vt:lpstr>
      <vt:lpstr>Typy nebezpečí</vt:lpstr>
      <vt:lpstr>Monitoring zoonóz (© SVS ČR, 2012)</vt:lpstr>
      <vt:lpstr>Typy nebezpečí</vt:lpstr>
      <vt:lpstr>Monitoring dietární expozice (© SZU, subsystém IV, 2011)</vt:lpstr>
      <vt:lpstr>Typy nebezpečí</vt:lpstr>
      <vt:lpstr>Rapid Alert System for Food and Feed</vt:lpstr>
      <vt:lpstr>Základní modely posuzování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NEBEZPEČÍ V POTRAVINÁCH</dc:title>
  <dc:creator>Aleš Peřina</dc:creator>
  <cp:lastModifiedBy>Aleš Peřina</cp:lastModifiedBy>
  <cp:revision>1</cp:revision>
  <dcterms:modified xsi:type="dcterms:W3CDTF">2015-03-12T10:25:16Z</dcterms:modified>
</cp:coreProperties>
</file>