
<file path=[Content_Types].xml><?xml version="1.0" encoding="utf-8"?>
<Types xmlns="http://schemas.openxmlformats.org/package/2006/content-types">
  <Default Extension="png" ContentType="image/png"/>
  <Default Extension="tmp"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sldIdLst>
    <p:sldId id="256" r:id="rId2"/>
    <p:sldId id="257" r:id="rId3"/>
    <p:sldId id="258" r:id="rId4"/>
    <p:sldId id="259" r:id="rId5"/>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2452" autoAdjust="0"/>
  </p:normalViewPr>
  <p:slideViewPr>
    <p:cSldViewPr>
      <p:cViewPr varScale="1">
        <p:scale>
          <a:sx n="42" d="100"/>
          <a:sy n="42" d="100"/>
        </p:scale>
        <p:origin x="-1976" y="-76"/>
      </p:cViewPr>
      <p:guideLst>
        <p:guide orient="horz" pos="2160"/>
        <p:guide pos="2880"/>
      </p:guideLst>
    </p:cSldViewPr>
  </p:slideViewPr>
  <p:notesTextViewPr>
    <p:cViewPr>
      <p:scale>
        <a:sx n="1" d="1"/>
        <a:sy n="1" d="1"/>
      </p:scale>
      <p:origin x="0" y="332"/>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FFD71B9-D7CC-4B2A-BCED-966C65F4BA31}" type="doc">
      <dgm:prSet loTypeId="urn:microsoft.com/office/officeart/2005/8/layout/cycle5" loCatId="cycle" qsTypeId="urn:microsoft.com/office/officeart/2005/8/quickstyle/simple1" qsCatId="simple" csTypeId="urn:microsoft.com/office/officeart/2005/8/colors/colorful1" csCatId="colorful" phldr="1"/>
      <dgm:spPr/>
      <dgm:t>
        <a:bodyPr/>
        <a:lstStyle/>
        <a:p>
          <a:endParaRPr lang="cs-CZ"/>
        </a:p>
      </dgm:t>
    </dgm:pt>
    <dgm:pt modelId="{99C5626F-84DA-405B-BD2B-9EDD40DBCB9A}">
      <dgm:prSet phldrT="[Text]"/>
      <dgm:spPr/>
      <dgm:t>
        <a:bodyPr/>
        <a:lstStyle/>
        <a:p>
          <a:r>
            <a:rPr lang="cs-CZ" dirty="0" err="1" smtClean="0"/>
            <a:t>Plan</a:t>
          </a:r>
          <a:endParaRPr lang="cs-CZ" dirty="0"/>
        </a:p>
      </dgm:t>
    </dgm:pt>
    <dgm:pt modelId="{36D20926-A458-47CC-9AA7-337D5912B371}" type="parTrans" cxnId="{65557017-5286-4C79-BEEA-8807F8403EAE}">
      <dgm:prSet/>
      <dgm:spPr/>
      <dgm:t>
        <a:bodyPr/>
        <a:lstStyle/>
        <a:p>
          <a:endParaRPr lang="cs-CZ"/>
        </a:p>
      </dgm:t>
    </dgm:pt>
    <dgm:pt modelId="{E1929341-F410-492C-B374-E065499DA31B}" type="sibTrans" cxnId="{65557017-5286-4C79-BEEA-8807F8403EAE}">
      <dgm:prSet/>
      <dgm:spPr/>
      <dgm:t>
        <a:bodyPr/>
        <a:lstStyle/>
        <a:p>
          <a:endParaRPr lang="cs-CZ"/>
        </a:p>
      </dgm:t>
    </dgm:pt>
    <dgm:pt modelId="{A7A8DD52-1E0F-4B70-8B05-14EA166B208B}">
      <dgm:prSet phldrT="[Text]"/>
      <dgm:spPr/>
      <dgm:t>
        <a:bodyPr/>
        <a:lstStyle/>
        <a:p>
          <a:r>
            <a:rPr lang="cs-CZ" dirty="0" smtClean="0"/>
            <a:t>Do</a:t>
          </a:r>
          <a:endParaRPr lang="cs-CZ" dirty="0"/>
        </a:p>
      </dgm:t>
    </dgm:pt>
    <dgm:pt modelId="{115CF652-D84F-46F3-A963-6C44C2B90858}" type="parTrans" cxnId="{56A4187B-2645-463B-A02C-A453D0D9C646}">
      <dgm:prSet/>
      <dgm:spPr/>
      <dgm:t>
        <a:bodyPr/>
        <a:lstStyle/>
        <a:p>
          <a:endParaRPr lang="cs-CZ"/>
        </a:p>
      </dgm:t>
    </dgm:pt>
    <dgm:pt modelId="{3FA38A7C-3E1E-4531-971A-9D0AE7FAFCDB}" type="sibTrans" cxnId="{56A4187B-2645-463B-A02C-A453D0D9C646}">
      <dgm:prSet/>
      <dgm:spPr/>
      <dgm:t>
        <a:bodyPr/>
        <a:lstStyle/>
        <a:p>
          <a:endParaRPr lang="cs-CZ"/>
        </a:p>
      </dgm:t>
    </dgm:pt>
    <dgm:pt modelId="{8BB1D13D-2F08-4BDB-A264-AE135AB2715C}">
      <dgm:prSet phldrT="[Text]"/>
      <dgm:spPr/>
      <dgm:t>
        <a:bodyPr/>
        <a:lstStyle/>
        <a:p>
          <a:r>
            <a:rPr lang="cs-CZ" dirty="0" err="1" smtClean="0"/>
            <a:t>Check</a:t>
          </a:r>
          <a:endParaRPr lang="cs-CZ" dirty="0"/>
        </a:p>
      </dgm:t>
    </dgm:pt>
    <dgm:pt modelId="{022BFE23-1D55-4F28-805A-DE01CBBDDBFD}" type="parTrans" cxnId="{E623D282-4C1E-4B04-A94F-98A09E564001}">
      <dgm:prSet/>
      <dgm:spPr/>
      <dgm:t>
        <a:bodyPr/>
        <a:lstStyle/>
        <a:p>
          <a:endParaRPr lang="cs-CZ"/>
        </a:p>
      </dgm:t>
    </dgm:pt>
    <dgm:pt modelId="{05B4D2AE-2996-40DA-8542-D56D1B9EDFF6}" type="sibTrans" cxnId="{E623D282-4C1E-4B04-A94F-98A09E564001}">
      <dgm:prSet/>
      <dgm:spPr/>
      <dgm:t>
        <a:bodyPr/>
        <a:lstStyle/>
        <a:p>
          <a:endParaRPr lang="cs-CZ"/>
        </a:p>
      </dgm:t>
    </dgm:pt>
    <dgm:pt modelId="{4E96B95E-4ACB-42A8-A62C-1F7533A090F3}">
      <dgm:prSet phldrT="[Text]"/>
      <dgm:spPr/>
      <dgm:t>
        <a:bodyPr/>
        <a:lstStyle/>
        <a:p>
          <a:r>
            <a:rPr lang="cs-CZ" dirty="0" err="1" smtClean="0"/>
            <a:t>Act</a:t>
          </a:r>
          <a:endParaRPr lang="cs-CZ" dirty="0"/>
        </a:p>
      </dgm:t>
    </dgm:pt>
    <dgm:pt modelId="{D52C9405-049B-4073-B3DC-E7DC6AA7A55D}" type="parTrans" cxnId="{61B24455-1820-4B90-ACA2-4DF408A912EF}">
      <dgm:prSet/>
      <dgm:spPr/>
      <dgm:t>
        <a:bodyPr/>
        <a:lstStyle/>
        <a:p>
          <a:endParaRPr lang="cs-CZ"/>
        </a:p>
      </dgm:t>
    </dgm:pt>
    <dgm:pt modelId="{B97DD8F2-A5E2-4F50-9338-F6409CF59FC7}" type="sibTrans" cxnId="{61B24455-1820-4B90-ACA2-4DF408A912EF}">
      <dgm:prSet/>
      <dgm:spPr/>
      <dgm:t>
        <a:bodyPr/>
        <a:lstStyle/>
        <a:p>
          <a:endParaRPr lang="cs-CZ"/>
        </a:p>
      </dgm:t>
    </dgm:pt>
    <dgm:pt modelId="{BE5BD612-FF2D-4E89-88B5-E60015466708}" type="pres">
      <dgm:prSet presAssocID="{EFFD71B9-D7CC-4B2A-BCED-966C65F4BA31}" presName="cycle" presStyleCnt="0">
        <dgm:presLayoutVars>
          <dgm:dir/>
          <dgm:resizeHandles val="exact"/>
        </dgm:presLayoutVars>
      </dgm:prSet>
      <dgm:spPr/>
      <dgm:t>
        <a:bodyPr/>
        <a:lstStyle/>
        <a:p>
          <a:endParaRPr lang="cs-CZ"/>
        </a:p>
      </dgm:t>
    </dgm:pt>
    <dgm:pt modelId="{F0AFC90E-169C-4784-8380-0116F870FCF3}" type="pres">
      <dgm:prSet presAssocID="{99C5626F-84DA-405B-BD2B-9EDD40DBCB9A}" presName="node" presStyleLbl="node1" presStyleIdx="0" presStyleCnt="4" custRadScaleRad="100004" custRadScaleInc="224">
        <dgm:presLayoutVars>
          <dgm:bulletEnabled val="1"/>
        </dgm:presLayoutVars>
      </dgm:prSet>
      <dgm:spPr/>
      <dgm:t>
        <a:bodyPr/>
        <a:lstStyle/>
        <a:p>
          <a:endParaRPr lang="cs-CZ"/>
        </a:p>
      </dgm:t>
    </dgm:pt>
    <dgm:pt modelId="{BCD2287D-53D5-43C1-8495-C1C1143668AC}" type="pres">
      <dgm:prSet presAssocID="{99C5626F-84DA-405B-BD2B-9EDD40DBCB9A}" presName="spNode" presStyleCnt="0"/>
      <dgm:spPr/>
    </dgm:pt>
    <dgm:pt modelId="{BC00ADF1-29A9-4F50-B19E-86BC05473792}" type="pres">
      <dgm:prSet presAssocID="{E1929341-F410-492C-B374-E065499DA31B}" presName="sibTrans" presStyleLbl="sibTrans1D1" presStyleIdx="0" presStyleCnt="4"/>
      <dgm:spPr/>
      <dgm:t>
        <a:bodyPr/>
        <a:lstStyle/>
        <a:p>
          <a:endParaRPr lang="cs-CZ"/>
        </a:p>
      </dgm:t>
    </dgm:pt>
    <dgm:pt modelId="{A9AD8BD9-333F-4B87-B72A-284AC7E1328B}" type="pres">
      <dgm:prSet presAssocID="{A7A8DD52-1E0F-4B70-8B05-14EA166B208B}" presName="node" presStyleLbl="node1" presStyleIdx="1" presStyleCnt="4">
        <dgm:presLayoutVars>
          <dgm:bulletEnabled val="1"/>
        </dgm:presLayoutVars>
      </dgm:prSet>
      <dgm:spPr/>
      <dgm:t>
        <a:bodyPr/>
        <a:lstStyle/>
        <a:p>
          <a:endParaRPr lang="cs-CZ"/>
        </a:p>
      </dgm:t>
    </dgm:pt>
    <dgm:pt modelId="{BBBF3F14-A062-4A8E-A921-303046750A2C}" type="pres">
      <dgm:prSet presAssocID="{A7A8DD52-1E0F-4B70-8B05-14EA166B208B}" presName="spNode" presStyleCnt="0"/>
      <dgm:spPr/>
    </dgm:pt>
    <dgm:pt modelId="{02026C6B-3CCD-43A8-A38D-81ECBE2A8621}" type="pres">
      <dgm:prSet presAssocID="{3FA38A7C-3E1E-4531-971A-9D0AE7FAFCDB}" presName="sibTrans" presStyleLbl="sibTrans1D1" presStyleIdx="1" presStyleCnt="4"/>
      <dgm:spPr/>
      <dgm:t>
        <a:bodyPr/>
        <a:lstStyle/>
        <a:p>
          <a:endParaRPr lang="cs-CZ"/>
        </a:p>
      </dgm:t>
    </dgm:pt>
    <dgm:pt modelId="{1E9DD3AA-9F01-476B-A00F-1226184A23D8}" type="pres">
      <dgm:prSet presAssocID="{8BB1D13D-2F08-4BDB-A264-AE135AB2715C}" presName="node" presStyleLbl="node1" presStyleIdx="2" presStyleCnt="4">
        <dgm:presLayoutVars>
          <dgm:bulletEnabled val="1"/>
        </dgm:presLayoutVars>
      </dgm:prSet>
      <dgm:spPr/>
      <dgm:t>
        <a:bodyPr/>
        <a:lstStyle/>
        <a:p>
          <a:endParaRPr lang="cs-CZ"/>
        </a:p>
      </dgm:t>
    </dgm:pt>
    <dgm:pt modelId="{EE8B2C8A-E4A1-4122-AC76-35D8EDDE83B8}" type="pres">
      <dgm:prSet presAssocID="{8BB1D13D-2F08-4BDB-A264-AE135AB2715C}" presName="spNode" presStyleCnt="0"/>
      <dgm:spPr/>
    </dgm:pt>
    <dgm:pt modelId="{CD0B60D7-A136-4E88-AA74-5D98C5F35358}" type="pres">
      <dgm:prSet presAssocID="{05B4D2AE-2996-40DA-8542-D56D1B9EDFF6}" presName="sibTrans" presStyleLbl="sibTrans1D1" presStyleIdx="2" presStyleCnt="4"/>
      <dgm:spPr/>
      <dgm:t>
        <a:bodyPr/>
        <a:lstStyle/>
        <a:p>
          <a:endParaRPr lang="cs-CZ"/>
        </a:p>
      </dgm:t>
    </dgm:pt>
    <dgm:pt modelId="{5A319C86-D13E-4EF2-A91B-462271A1CB91}" type="pres">
      <dgm:prSet presAssocID="{4E96B95E-4ACB-42A8-A62C-1F7533A090F3}" presName="node" presStyleLbl="node1" presStyleIdx="3" presStyleCnt="4">
        <dgm:presLayoutVars>
          <dgm:bulletEnabled val="1"/>
        </dgm:presLayoutVars>
      </dgm:prSet>
      <dgm:spPr/>
      <dgm:t>
        <a:bodyPr/>
        <a:lstStyle/>
        <a:p>
          <a:endParaRPr lang="cs-CZ"/>
        </a:p>
      </dgm:t>
    </dgm:pt>
    <dgm:pt modelId="{10E73C67-4D5A-4E42-97E6-36EB9335D672}" type="pres">
      <dgm:prSet presAssocID="{4E96B95E-4ACB-42A8-A62C-1F7533A090F3}" presName="spNode" presStyleCnt="0"/>
      <dgm:spPr/>
    </dgm:pt>
    <dgm:pt modelId="{BA3E0EF2-97F8-4CB1-961A-1A47F00BC143}" type="pres">
      <dgm:prSet presAssocID="{B97DD8F2-A5E2-4F50-9338-F6409CF59FC7}" presName="sibTrans" presStyleLbl="sibTrans1D1" presStyleIdx="3" presStyleCnt="4"/>
      <dgm:spPr/>
      <dgm:t>
        <a:bodyPr/>
        <a:lstStyle/>
        <a:p>
          <a:endParaRPr lang="cs-CZ"/>
        </a:p>
      </dgm:t>
    </dgm:pt>
  </dgm:ptLst>
  <dgm:cxnLst>
    <dgm:cxn modelId="{56A4187B-2645-463B-A02C-A453D0D9C646}" srcId="{EFFD71B9-D7CC-4B2A-BCED-966C65F4BA31}" destId="{A7A8DD52-1E0F-4B70-8B05-14EA166B208B}" srcOrd="1" destOrd="0" parTransId="{115CF652-D84F-46F3-A963-6C44C2B90858}" sibTransId="{3FA38A7C-3E1E-4531-971A-9D0AE7FAFCDB}"/>
    <dgm:cxn modelId="{3CBE97CC-9EF8-4C91-A92C-CD2622148B51}" type="presOf" srcId="{EFFD71B9-D7CC-4B2A-BCED-966C65F4BA31}" destId="{BE5BD612-FF2D-4E89-88B5-E60015466708}" srcOrd="0" destOrd="0" presId="urn:microsoft.com/office/officeart/2005/8/layout/cycle5"/>
    <dgm:cxn modelId="{EB491E9A-F200-4E1B-89EA-F2A8F60DE270}" type="presOf" srcId="{99C5626F-84DA-405B-BD2B-9EDD40DBCB9A}" destId="{F0AFC90E-169C-4784-8380-0116F870FCF3}" srcOrd="0" destOrd="0" presId="urn:microsoft.com/office/officeart/2005/8/layout/cycle5"/>
    <dgm:cxn modelId="{66E1010F-A58C-4847-8305-D1A686232AAD}" type="presOf" srcId="{05B4D2AE-2996-40DA-8542-D56D1B9EDFF6}" destId="{CD0B60D7-A136-4E88-AA74-5D98C5F35358}" srcOrd="0" destOrd="0" presId="urn:microsoft.com/office/officeart/2005/8/layout/cycle5"/>
    <dgm:cxn modelId="{61B24455-1820-4B90-ACA2-4DF408A912EF}" srcId="{EFFD71B9-D7CC-4B2A-BCED-966C65F4BA31}" destId="{4E96B95E-4ACB-42A8-A62C-1F7533A090F3}" srcOrd="3" destOrd="0" parTransId="{D52C9405-049B-4073-B3DC-E7DC6AA7A55D}" sibTransId="{B97DD8F2-A5E2-4F50-9338-F6409CF59FC7}"/>
    <dgm:cxn modelId="{65557017-5286-4C79-BEEA-8807F8403EAE}" srcId="{EFFD71B9-D7CC-4B2A-BCED-966C65F4BA31}" destId="{99C5626F-84DA-405B-BD2B-9EDD40DBCB9A}" srcOrd="0" destOrd="0" parTransId="{36D20926-A458-47CC-9AA7-337D5912B371}" sibTransId="{E1929341-F410-492C-B374-E065499DA31B}"/>
    <dgm:cxn modelId="{1002E5A9-E16B-4517-8483-04F47866543C}" type="presOf" srcId="{A7A8DD52-1E0F-4B70-8B05-14EA166B208B}" destId="{A9AD8BD9-333F-4B87-B72A-284AC7E1328B}" srcOrd="0" destOrd="0" presId="urn:microsoft.com/office/officeart/2005/8/layout/cycle5"/>
    <dgm:cxn modelId="{E33C8D79-4243-4472-9AC8-F850BC2FC260}" type="presOf" srcId="{B97DD8F2-A5E2-4F50-9338-F6409CF59FC7}" destId="{BA3E0EF2-97F8-4CB1-961A-1A47F00BC143}" srcOrd="0" destOrd="0" presId="urn:microsoft.com/office/officeart/2005/8/layout/cycle5"/>
    <dgm:cxn modelId="{E623D282-4C1E-4B04-A94F-98A09E564001}" srcId="{EFFD71B9-D7CC-4B2A-BCED-966C65F4BA31}" destId="{8BB1D13D-2F08-4BDB-A264-AE135AB2715C}" srcOrd="2" destOrd="0" parTransId="{022BFE23-1D55-4F28-805A-DE01CBBDDBFD}" sibTransId="{05B4D2AE-2996-40DA-8542-D56D1B9EDFF6}"/>
    <dgm:cxn modelId="{632FEB9F-9E78-4EC9-A246-8BAE0AF369A4}" type="presOf" srcId="{3FA38A7C-3E1E-4531-971A-9D0AE7FAFCDB}" destId="{02026C6B-3CCD-43A8-A38D-81ECBE2A8621}" srcOrd="0" destOrd="0" presId="urn:microsoft.com/office/officeart/2005/8/layout/cycle5"/>
    <dgm:cxn modelId="{0D5C819E-D961-40AB-A7D5-000CB2EFF6E4}" type="presOf" srcId="{8BB1D13D-2F08-4BDB-A264-AE135AB2715C}" destId="{1E9DD3AA-9F01-476B-A00F-1226184A23D8}" srcOrd="0" destOrd="0" presId="urn:microsoft.com/office/officeart/2005/8/layout/cycle5"/>
    <dgm:cxn modelId="{F7FB2DF0-E199-4C50-B2A7-050E5B602FA2}" type="presOf" srcId="{E1929341-F410-492C-B374-E065499DA31B}" destId="{BC00ADF1-29A9-4F50-B19E-86BC05473792}" srcOrd="0" destOrd="0" presId="urn:microsoft.com/office/officeart/2005/8/layout/cycle5"/>
    <dgm:cxn modelId="{56AA3A25-406F-41E1-8AC8-4C9AC93F2134}" type="presOf" srcId="{4E96B95E-4ACB-42A8-A62C-1F7533A090F3}" destId="{5A319C86-D13E-4EF2-A91B-462271A1CB91}" srcOrd="0" destOrd="0" presId="urn:microsoft.com/office/officeart/2005/8/layout/cycle5"/>
    <dgm:cxn modelId="{729C0925-4D63-48F1-8676-13F12CB2178E}" type="presParOf" srcId="{BE5BD612-FF2D-4E89-88B5-E60015466708}" destId="{F0AFC90E-169C-4784-8380-0116F870FCF3}" srcOrd="0" destOrd="0" presId="urn:microsoft.com/office/officeart/2005/8/layout/cycle5"/>
    <dgm:cxn modelId="{7B13FC9E-C645-4D3E-9741-B5F6C4D38F4F}" type="presParOf" srcId="{BE5BD612-FF2D-4E89-88B5-E60015466708}" destId="{BCD2287D-53D5-43C1-8495-C1C1143668AC}" srcOrd="1" destOrd="0" presId="urn:microsoft.com/office/officeart/2005/8/layout/cycle5"/>
    <dgm:cxn modelId="{0C2E06AE-DFD3-4894-AC62-C4104ACAE437}" type="presParOf" srcId="{BE5BD612-FF2D-4E89-88B5-E60015466708}" destId="{BC00ADF1-29A9-4F50-B19E-86BC05473792}" srcOrd="2" destOrd="0" presId="urn:microsoft.com/office/officeart/2005/8/layout/cycle5"/>
    <dgm:cxn modelId="{03D8164F-AC64-44EC-906C-1570F1813971}" type="presParOf" srcId="{BE5BD612-FF2D-4E89-88B5-E60015466708}" destId="{A9AD8BD9-333F-4B87-B72A-284AC7E1328B}" srcOrd="3" destOrd="0" presId="urn:microsoft.com/office/officeart/2005/8/layout/cycle5"/>
    <dgm:cxn modelId="{B88D7CC3-DF83-44E7-BD61-8D0757D8F538}" type="presParOf" srcId="{BE5BD612-FF2D-4E89-88B5-E60015466708}" destId="{BBBF3F14-A062-4A8E-A921-303046750A2C}" srcOrd="4" destOrd="0" presId="urn:microsoft.com/office/officeart/2005/8/layout/cycle5"/>
    <dgm:cxn modelId="{6923E1A1-DE2A-4F60-AABA-8C8CFB9B7A62}" type="presParOf" srcId="{BE5BD612-FF2D-4E89-88B5-E60015466708}" destId="{02026C6B-3CCD-43A8-A38D-81ECBE2A8621}" srcOrd="5" destOrd="0" presId="urn:microsoft.com/office/officeart/2005/8/layout/cycle5"/>
    <dgm:cxn modelId="{282330B7-8A37-4195-851B-984A2A737A39}" type="presParOf" srcId="{BE5BD612-FF2D-4E89-88B5-E60015466708}" destId="{1E9DD3AA-9F01-476B-A00F-1226184A23D8}" srcOrd="6" destOrd="0" presId="urn:microsoft.com/office/officeart/2005/8/layout/cycle5"/>
    <dgm:cxn modelId="{112CF93C-D5E8-48EA-B4E9-9F239F6D882A}" type="presParOf" srcId="{BE5BD612-FF2D-4E89-88B5-E60015466708}" destId="{EE8B2C8A-E4A1-4122-AC76-35D8EDDE83B8}" srcOrd="7" destOrd="0" presId="urn:microsoft.com/office/officeart/2005/8/layout/cycle5"/>
    <dgm:cxn modelId="{B34E49FC-A808-49A0-8388-76B2B2684055}" type="presParOf" srcId="{BE5BD612-FF2D-4E89-88B5-E60015466708}" destId="{CD0B60D7-A136-4E88-AA74-5D98C5F35358}" srcOrd="8" destOrd="0" presId="urn:microsoft.com/office/officeart/2005/8/layout/cycle5"/>
    <dgm:cxn modelId="{3533FA09-137E-434C-AF8D-83AEF436E0BC}" type="presParOf" srcId="{BE5BD612-FF2D-4E89-88B5-E60015466708}" destId="{5A319C86-D13E-4EF2-A91B-462271A1CB91}" srcOrd="9" destOrd="0" presId="urn:microsoft.com/office/officeart/2005/8/layout/cycle5"/>
    <dgm:cxn modelId="{C80B2295-28F1-4DD2-94D2-EA3E4CE4D4B3}" type="presParOf" srcId="{BE5BD612-FF2D-4E89-88B5-E60015466708}" destId="{10E73C67-4D5A-4E42-97E6-36EB9335D672}" srcOrd="10" destOrd="0" presId="urn:microsoft.com/office/officeart/2005/8/layout/cycle5"/>
    <dgm:cxn modelId="{7B70A84B-1589-4687-8422-FE694C8A1550}" type="presParOf" srcId="{BE5BD612-FF2D-4E89-88B5-E60015466708}" destId="{BA3E0EF2-97F8-4CB1-961A-1A47F00BC143}" srcOrd="11" destOrd="0" presId="urn:microsoft.com/office/officeart/2005/8/layout/cycle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AFC90E-169C-4784-8380-0116F870FCF3}">
      <dsp:nvSpPr>
        <dsp:cNvPr id="0" name=""/>
        <dsp:cNvSpPr/>
      </dsp:nvSpPr>
      <dsp:spPr>
        <a:xfrm>
          <a:off x="1012823" y="594"/>
          <a:ext cx="880553" cy="572359"/>
        </a:xfrm>
        <a:prstGeom prst="roundRect">
          <a:avLst/>
        </a:prstGeom>
        <a:solidFill>
          <a:schemeClr val="accent2">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cs-CZ" sz="1800" kern="1200" dirty="0" err="1" smtClean="0"/>
            <a:t>Plan</a:t>
          </a:r>
          <a:endParaRPr lang="cs-CZ" sz="1800" kern="1200" dirty="0"/>
        </a:p>
      </dsp:txBody>
      <dsp:txXfrm>
        <a:off x="1040763" y="28534"/>
        <a:ext cx="824673" cy="516479"/>
      </dsp:txXfrm>
    </dsp:sp>
    <dsp:sp modelId="{BC00ADF1-29A9-4F50-B19E-86BC05473792}">
      <dsp:nvSpPr>
        <dsp:cNvPr id="0" name=""/>
        <dsp:cNvSpPr/>
      </dsp:nvSpPr>
      <dsp:spPr>
        <a:xfrm>
          <a:off x="506763" y="286760"/>
          <a:ext cx="1890423" cy="1890423"/>
        </a:xfrm>
        <a:custGeom>
          <a:avLst/>
          <a:gdLst/>
          <a:ahLst/>
          <a:cxnLst/>
          <a:rect l="0" t="0" r="0" b="0"/>
          <a:pathLst>
            <a:path>
              <a:moveTo>
                <a:pt x="1507768" y="185636"/>
              </a:moveTo>
              <a:arcTo wR="945211" hR="945211" stAng="18391462" swAng="1630169"/>
            </a:path>
          </a:pathLst>
        </a:custGeom>
        <a:noFill/>
        <a:ln w="9525" cap="flat" cmpd="sng" algn="ctr">
          <a:solidFill>
            <a:schemeClr val="accent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A9AD8BD9-333F-4B87-B72A-284AC7E1328B}">
      <dsp:nvSpPr>
        <dsp:cNvPr id="0" name=""/>
        <dsp:cNvSpPr/>
      </dsp:nvSpPr>
      <dsp:spPr>
        <a:xfrm>
          <a:off x="1956927" y="945844"/>
          <a:ext cx="880553" cy="572359"/>
        </a:xfrm>
        <a:prstGeom prst="roundRect">
          <a:avLst/>
        </a:prstGeom>
        <a:solidFill>
          <a:schemeClr val="accent3">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cs-CZ" sz="1800" kern="1200" dirty="0" smtClean="0"/>
            <a:t>Do</a:t>
          </a:r>
          <a:endParaRPr lang="cs-CZ" sz="1800" kern="1200" dirty="0"/>
        </a:p>
      </dsp:txBody>
      <dsp:txXfrm>
        <a:off x="1984867" y="973784"/>
        <a:ext cx="824673" cy="516479"/>
      </dsp:txXfrm>
    </dsp:sp>
    <dsp:sp modelId="{02026C6B-3CCD-43A8-A38D-81ECBE2A8621}">
      <dsp:nvSpPr>
        <dsp:cNvPr id="0" name=""/>
        <dsp:cNvSpPr/>
      </dsp:nvSpPr>
      <dsp:spPr>
        <a:xfrm>
          <a:off x="506780" y="286812"/>
          <a:ext cx="1890423" cy="1890423"/>
        </a:xfrm>
        <a:custGeom>
          <a:avLst/>
          <a:gdLst/>
          <a:ahLst/>
          <a:cxnLst/>
          <a:rect l="0" t="0" r="0" b="0"/>
          <a:pathLst>
            <a:path>
              <a:moveTo>
                <a:pt x="1792412" y="1364349"/>
              </a:moveTo>
              <a:arcTo wR="945211" hR="945211" stAng="1579384" swAng="1632959"/>
            </a:path>
          </a:pathLst>
        </a:custGeom>
        <a:noFill/>
        <a:ln w="9525" cap="flat" cmpd="sng" algn="ctr">
          <a:solidFill>
            <a:schemeClr val="accent3">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1E9DD3AA-9F01-476B-A00F-1226184A23D8}">
      <dsp:nvSpPr>
        <dsp:cNvPr id="0" name=""/>
        <dsp:cNvSpPr/>
      </dsp:nvSpPr>
      <dsp:spPr>
        <a:xfrm>
          <a:off x="1011715" y="1891055"/>
          <a:ext cx="880553" cy="572359"/>
        </a:xfrm>
        <a:prstGeom prst="roundRect">
          <a:avLst/>
        </a:prstGeom>
        <a:solidFill>
          <a:schemeClr val="accent4">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cs-CZ" sz="1800" kern="1200" dirty="0" err="1" smtClean="0"/>
            <a:t>Check</a:t>
          </a:r>
          <a:endParaRPr lang="cs-CZ" sz="1800" kern="1200" dirty="0"/>
        </a:p>
      </dsp:txBody>
      <dsp:txXfrm>
        <a:off x="1039655" y="1918995"/>
        <a:ext cx="824673" cy="516479"/>
      </dsp:txXfrm>
    </dsp:sp>
    <dsp:sp modelId="{CD0B60D7-A136-4E88-AA74-5D98C5F35358}">
      <dsp:nvSpPr>
        <dsp:cNvPr id="0" name=""/>
        <dsp:cNvSpPr/>
      </dsp:nvSpPr>
      <dsp:spPr>
        <a:xfrm>
          <a:off x="506780" y="286812"/>
          <a:ext cx="1890423" cy="1890423"/>
        </a:xfrm>
        <a:custGeom>
          <a:avLst/>
          <a:gdLst/>
          <a:ahLst/>
          <a:cxnLst/>
          <a:rect l="0" t="0" r="0" b="0"/>
          <a:pathLst>
            <a:path>
              <a:moveTo>
                <a:pt x="383496" y="1705410"/>
              </a:moveTo>
              <a:arcTo wR="945211" hR="945211" stAng="7587657" swAng="1632959"/>
            </a:path>
          </a:pathLst>
        </a:custGeom>
        <a:noFill/>
        <a:ln w="9525" cap="flat" cmpd="sng" algn="ctr">
          <a:solidFill>
            <a:schemeClr val="accent4">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5A319C86-D13E-4EF2-A91B-462271A1CB91}">
      <dsp:nvSpPr>
        <dsp:cNvPr id="0" name=""/>
        <dsp:cNvSpPr/>
      </dsp:nvSpPr>
      <dsp:spPr>
        <a:xfrm>
          <a:off x="66503" y="945844"/>
          <a:ext cx="880553" cy="572359"/>
        </a:xfrm>
        <a:prstGeom prst="roundRect">
          <a:avLst/>
        </a:prstGeom>
        <a:solidFill>
          <a:schemeClr val="accent5">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cs-CZ" sz="1800" kern="1200" dirty="0" err="1" smtClean="0"/>
            <a:t>Act</a:t>
          </a:r>
          <a:endParaRPr lang="cs-CZ" sz="1800" kern="1200" dirty="0"/>
        </a:p>
      </dsp:txBody>
      <dsp:txXfrm>
        <a:off x="94443" y="973784"/>
        <a:ext cx="824673" cy="516479"/>
      </dsp:txXfrm>
    </dsp:sp>
    <dsp:sp modelId="{BA3E0EF2-97F8-4CB1-961A-1A47F00BC143}">
      <dsp:nvSpPr>
        <dsp:cNvPr id="0" name=""/>
        <dsp:cNvSpPr/>
      </dsp:nvSpPr>
      <dsp:spPr>
        <a:xfrm>
          <a:off x="506796" y="286760"/>
          <a:ext cx="1890423" cy="1890423"/>
        </a:xfrm>
        <a:custGeom>
          <a:avLst/>
          <a:gdLst/>
          <a:ahLst/>
          <a:cxnLst/>
          <a:rect l="0" t="0" r="0" b="0"/>
          <a:pathLst>
            <a:path>
              <a:moveTo>
                <a:pt x="98092" y="525909"/>
              </a:moveTo>
              <a:arcTo wR="945211" hR="945211" stAng="12380055" swAng="1635910"/>
            </a:path>
          </a:pathLst>
        </a:custGeom>
        <a:noFill/>
        <a:ln w="9525" cap="flat" cmpd="sng" algn="ctr">
          <a:solidFill>
            <a:schemeClr val="accent5">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0E3C1BE-84E5-4148-920A-2264EB9C2411}" type="datetimeFigureOut">
              <a:rPr lang="cs-CZ" smtClean="0"/>
              <a:t>19.3.2015</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DC26658-8E46-4B84-A165-69F3F939C79F}" type="slidenum">
              <a:rPr lang="cs-CZ" smtClean="0"/>
              <a:t>‹#›</a:t>
            </a:fld>
            <a:endParaRPr lang="cs-CZ"/>
          </a:p>
        </p:txBody>
      </p:sp>
    </p:spTree>
    <p:extLst>
      <p:ext uri="{BB962C8B-B14F-4D97-AF65-F5344CB8AC3E}">
        <p14:creationId xmlns:p14="http://schemas.microsoft.com/office/powerpoint/2010/main" val="35871665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Dosavadní</a:t>
            </a:r>
            <a:r>
              <a:rPr lang="cs-CZ" baseline="0" dirty="0" smtClean="0"/>
              <a:t> výklad byl zaměřen na tzv. povinné aktivity výrobců a prodejců potravin i provozovatelů stravovacích služeb, které vyplývají z platných právních předpisů. Každý bez výjimky je povinen splnit požadavky platných právních předpisů, pokud jde o systém HACCP, pak tento systém zavést a udržovat. Zdravé konkurenční prostředí přispělo k tomu, že zejména výrobci různých potravinářských produktů se snaží získat výhodu nad svým konkurentem doložením vyššího standardu (vyšší jakosti). Do prostředí stravovacích služeb tyto aktivity pronikají méně výrazně, výjimkou jsou větší zařízení (řetězce hotelů), ale také některá zdravotnická zařízení.  Doložení vyššího standardu je možné nástrojem, který se označuje jako certifikace. Certifikaci je možné provádět podle mezinárodních norem, také různé obchodní řetězce si vytvářejí svoje vlastní normy. V historii byla zaznamenána určitá česká národní aktivita, kdy Ministerstvo zemědělství vydalo svým věstníkem ne příliš úspěšnou normu, která si činila ambice definovat určitý český národní nadstandard.</a:t>
            </a:r>
          </a:p>
          <a:p>
            <a:endParaRPr lang="cs-CZ" baseline="0" dirty="0" smtClean="0"/>
          </a:p>
          <a:p>
            <a:r>
              <a:rPr lang="cs-CZ" baseline="0" dirty="0" smtClean="0"/>
              <a:t>Ověřování skutečnosti, zda jsou požadavky standardu naplněny, se děje tzv. </a:t>
            </a:r>
            <a:r>
              <a:rPr lang="cs-CZ" b="1" baseline="0" dirty="0" smtClean="0"/>
              <a:t>certifikačním auditem, </a:t>
            </a:r>
            <a:r>
              <a:rPr lang="cs-CZ" b="0" baseline="0" dirty="0" smtClean="0"/>
              <a:t>nebo-</a:t>
            </a:r>
            <a:r>
              <a:rPr lang="cs-CZ" b="0" baseline="0" dirty="0" err="1" smtClean="0"/>
              <a:t>li</a:t>
            </a:r>
            <a:r>
              <a:rPr lang="cs-CZ" b="0" baseline="0" dirty="0" smtClean="0"/>
              <a:t> auditem třetí stranou. Certifikační audity uskutečňují certifikační autority, tj. společnosti, které jsou ustanoveny a pověřeny k tomu (zpravidla tím, kdo je autorem normy), aby splnění požadavků </a:t>
            </a:r>
            <a:r>
              <a:rPr lang="cs-CZ" b="0" baseline="0" smtClean="0"/>
              <a:t>normy ověřovaly.</a:t>
            </a:r>
            <a:endParaRPr lang="cs-CZ" b="1" dirty="0" smtClean="0"/>
          </a:p>
        </p:txBody>
      </p:sp>
      <p:sp>
        <p:nvSpPr>
          <p:cNvPr id="4" name="Zástupný symbol pro číslo snímku 3"/>
          <p:cNvSpPr>
            <a:spLocks noGrp="1"/>
          </p:cNvSpPr>
          <p:nvPr>
            <p:ph type="sldNum" sz="quarter" idx="10"/>
          </p:nvPr>
        </p:nvSpPr>
        <p:spPr/>
        <p:txBody>
          <a:bodyPr/>
          <a:lstStyle/>
          <a:p>
            <a:fld id="{0DC26658-8E46-4B84-A165-69F3F939C79F}" type="slidenum">
              <a:rPr lang="cs-CZ" smtClean="0"/>
              <a:t>2</a:t>
            </a:fld>
            <a:endParaRPr lang="cs-CZ"/>
          </a:p>
        </p:txBody>
      </p:sp>
    </p:spTree>
    <p:extLst>
      <p:ext uri="{BB962C8B-B14F-4D97-AF65-F5344CB8AC3E}">
        <p14:creationId xmlns:p14="http://schemas.microsoft.com/office/powerpoint/2010/main" val="3272706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Základními</a:t>
            </a:r>
            <a:r>
              <a:rPr lang="cs-CZ" baseline="0" dirty="0" smtClean="0"/>
              <a:t> mezinárodními normami je řada norem označována jako ISO. ISO normy vydává Mezinárodní organizace pro standardizaci. Mezinárodní normalizace byla zpočátku důležitá především pro technické odvětví výroby, ale postupně pronikla i do ostatních oblastí. Pro potravinářství v současné době platí mezinárodní norma ISO 22.000 vydaná v roce 2005, jedná se o přizpůsobení původní technické normy ISO 9001.</a:t>
            </a:r>
          </a:p>
          <a:p>
            <a:endParaRPr lang="cs-CZ" baseline="0" dirty="0" smtClean="0"/>
          </a:p>
          <a:p>
            <a:r>
              <a:rPr lang="cs-CZ" baseline="0" dirty="0" smtClean="0"/>
              <a:t>Základním principem normy ISO 22.000:2005 je PDCA přístup k procesu. PDCA je zkratka anglických slov:</a:t>
            </a:r>
          </a:p>
          <a:p>
            <a:pPr marL="171450" indent="-171450">
              <a:buFontTx/>
              <a:buChar char="-"/>
            </a:pPr>
            <a:r>
              <a:rPr lang="cs-CZ" baseline="0" dirty="0" err="1" smtClean="0"/>
              <a:t>Plan</a:t>
            </a:r>
            <a:r>
              <a:rPr lang="cs-CZ" baseline="0" dirty="0" smtClean="0"/>
              <a:t> (naplánuj proces, aby bylo dosaženo žádoucího výsledku)</a:t>
            </a:r>
          </a:p>
          <a:p>
            <a:pPr marL="171450" indent="-171450">
              <a:buFontTx/>
              <a:buChar char="-"/>
            </a:pPr>
            <a:r>
              <a:rPr lang="cs-CZ" baseline="0" dirty="0" smtClean="0"/>
              <a:t>Do (uskutečni proces podle plánu)</a:t>
            </a:r>
          </a:p>
          <a:p>
            <a:pPr marL="171450" indent="-171450">
              <a:buFontTx/>
              <a:buChar char="-"/>
            </a:pPr>
            <a:r>
              <a:rPr lang="cs-CZ" baseline="0" dirty="0" err="1" smtClean="0"/>
              <a:t>Check</a:t>
            </a:r>
            <a:r>
              <a:rPr lang="cs-CZ" baseline="0" dirty="0" smtClean="0"/>
              <a:t> (zkontroluj výsledek procesu)</a:t>
            </a:r>
          </a:p>
          <a:p>
            <a:pPr marL="171450" indent="-171450">
              <a:buFontTx/>
              <a:buChar char="-"/>
            </a:pPr>
            <a:r>
              <a:rPr lang="cs-CZ" baseline="0" dirty="0" err="1" smtClean="0"/>
              <a:t>Act</a:t>
            </a:r>
            <a:r>
              <a:rPr lang="cs-CZ" baseline="0" dirty="0" smtClean="0"/>
              <a:t> (proveď akci, aby byly napraveny chyby).</a:t>
            </a:r>
          </a:p>
          <a:p>
            <a:pPr marL="0" indent="0">
              <a:buFontTx/>
              <a:buNone/>
            </a:pPr>
            <a:r>
              <a:rPr lang="cs-CZ" baseline="0" dirty="0" smtClean="0"/>
              <a:t>Poslední krok se opět projeví do nového plánování. Fungující systém jakosti si lze představit jako spirálu: každý proces je cyklus s tím, že každý následující je vždy o něco lepší, než předcházející. Smyslem normy ISO 22.000:2005 je kromě dodržení samozřejmých legislativních požadavků nabídnout ještě něco navíc – zodpovědné řízení a komunikace se zákazníkem.</a:t>
            </a:r>
          </a:p>
        </p:txBody>
      </p:sp>
      <p:sp>
        <p:nvSpPr>
          <p:cNvPr id="4" name="Zástupný symbol pro číslo snímku 3"/>
          <p:cNvSpPr>
            <a:spLocks noGrp="1"/>
          </p:cNvSpPr>
          <p:nvPr>
            <p:ph type="sldNum" sz="quarter" idx="10"/>
          </p:nvPr>
        </p:nvSpPr>
        <p:spPr/>
        <p:txBody>
          <a:bodyPr/>
          <a:lstStyle/>
          <a:p>
            <a:fld id="{0DC26658-8E46-4B84-A165-69F3F939C79F}" type="slidenum">
              <a:rPr lang="cs-CZ" smtClean="0"/>
              <a:t>3</a:t>
            </a:fld>
            <a:endParaRPr lang="cs-CZ"/>
          </a:p>
        </p:txBody>
      </p:sp>
    </p:spTree>
    <p:extLst>
      <p:ext uri="{BB962C8B-B14F-4D97-AF65-F5344CB8AC3E}">
        <p14:creationId xmlns:p14="http://schemas.microsoft.com/office/powerpoint/2010/main" val="22204458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Kromě mezinárodně platných norem existuje ještě</a:t>
            </a:r>
            <a:r>
              <a:rPr lang="cs-CZ" baseline="0" dirty="0" smtClean="0"/>
              <a:t> poměrně nejednotný systém národních standardů, standardů obchodních řetězců apod.. Společným znakem všech těchto normativních dokumentů je vytvoření zpravidla ještě konkrétnějších požadavků, které od svých obchodních partnerů budou vyžadovat.</a:t>
            </a:r>
          </a:p>
          <a:p>
            <a:endParaRPr lang="cs-CZ" baseline="0" dirty="0" smtClean="0"/>
          </a:p>
          <a:p>
            <a:r>
              <a:rPr lang="cs-CZ" baseline="0" dirty="0" smtClean="0"/>
              <a:t>Základní orientace v problematice normování v Hygieně výživy je pro nutričního specialisty důležitá v tom ohledu, aby dobře porozuměl různým formám dobrovolného značení potravin, s nimiž přichází do styku.</a:t>
            </a:r>
          </a:p>
          <a:p>
            <a:endParaRPr lang="cs-CZ" dirty="0"/>
          </a:p>
        </p:txBody>
      </p:sp>
      <p:sp>
        <p:nvSpPr>
          <p:cNvPr id="4" name="Zástupný symbol pro číslo snímku 3"/>
          <p:cNvSpPr>
            <a:spLocks noGrp="1"/>
          </p:cNvSpPr>
          <p:nvPr>
            <p:ph type="sldNum" sz="quarter" idx="10"/>
          </p:nvPr>
        </p:nvSpPr>
        <p:spPr/>
        <p:txBody>
          <a:bodyPr/>
          <a:lstStyle/>
          <a:p>
            <a:fld id="{0DC26658-8E46-4B84-A165-69F3F939C79F}" type="slidenum">
              <a:rPr lang="cs-CZ" smtClean="0"/>
              <a:t>4</a:t>
            </a:fld>
            <a:endParaRPr lang="cs-CZ"/>
          </a:p>
        </p:txBody>
      </p:sp>
    </p:spTree>
    <p:extLst>
      <p:ext uri="{BB962C8B-B14F-4D97-AF65-F5344CB8AC3E}">
        <p14:creationId xmlns:p14="http://schemas.microsoft.com/office/powerpoint/2010/main" val="4294409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cs-CZ" smtClean="0"/>
              <a:t>Kliknutím lze upravit styl.</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dirty="0"/>
          </a:p>
        </p:txBody>
      </p:sp>
      <p:sp>
        <p:nvSpPr>
          <p:cNvPr id="4" name="Date Placeholder 3"/>
          <p:cNvSpPr>
            <a:spLocks noGrp="1"/>
          </p:cNvSpPr>
          <p:nvPr>
            <p:ph type="dt" sz="half" idx="10"/>
          </p:nvPr>
        </p:nvSpPr>
        <p:spPr/>
        <p:txBody>
          <a:bodyPr/>
          <a:lstStyle/>
          <a:p>
            <a:fld id="{3CC757F3-9647-41DE-ABD8-C2C28B5F52E0}" type="datetimeFigureOut">
              <a:rPr lang="cs-CZ" smtClean="0"/>
              <a:t>19.3.2015</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05F7192-885F-48A0-96E1-3A562F376CC1}" type="slidenum">
              <a:rPr lang="cs-CZ" smtClean="0"/>
              <a:t>‹#›</a:t>
            </a:fld>
            <a:endParaRPr lang="cs-CZ"/>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Vertical Text Placeholder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3CC757F3-9647-41DE-ABD8-C2C28B5F52E0}" type="datetimeFigureOut">
              <a:rPr lang="cs-CZ" smtClean="0"/>
              <a:t>19.3.2015</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05F7192-885F-48A0-96E1-3A562F376CC1}"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cs-CZ" smtClean="0"/>
              <a:t>Kliknutím lze upravit styl.</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3CC757F3-9647-41DE-ABD8-C2C28B5F52E0}" type="datetimeFigureOut">
              <a:rPr lang="cs-CZ" smtClean="0"/>
              <a:t>19.3.2015</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05F7192-885F-48A0-96E1-3A562F376CC1}"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3CC757F3-9647-41DE-ABD8-C2C28B5F52E0}" type="datetimeFigureOut">
              <a:rPr lang="cs-CZ" smtClean="0"/>
              <a:t>19.3.2015</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05F7192-885F-48A0-96E1-3A562F376CC1}" type="slidenum">
              <a:rPr lang="cs-CZ" smtClean="0"/>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cs-CZ" smtClean="0"/>
              <a:t>Kliknutím lze upravit styl.</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3CC757F3-9647-41DE-ABD8-C2C28B5F52E0}" type="datetimeFigureOut">
              <a:rPr lang="cs-CZ" smtClean="0"/>
              <a:t>19.3.2015</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05F7192-885F-48A0-96E1-3A562F376CC1}" type="slidenum">
              <a:rPr lang="cs-CZ" smtClean="0"/>
              <a:t>‹#›</a:t>
            </a:fld>
            <a:endParaRPr lang="cs-CZ"/>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3CC757F3-9647-41DE-ABD8-C2C28B5F52E0}" type="datetimeFigureOut">
              <a:rPr lang="cs-CZ" smtClean="0"/>
              <a:t>19.3.2015</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805F7192-885F-48A0-96E1-3A562F376CC1}" type="slidenum">
              <a:rPr lang="cs-CZ" smtClean="0"/>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smtClean="0"/>
              <a:t>Kliknutím lze upravit styl.</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3CC757F3-9647-41DE-ABD8-C2C28B5F52E0}" type="datetimeFigureOut">
              <a:rPr lang="cs-CZ" smtClean="0"/>
              <a:t>19.3.2015</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805F7192-885F-48A0-96E1-3A562F376CC1}" type="slidenum">
              <a:rPr lang="cs-CZ" smtClean="0"/>
              <a:t>‹#›</a:t>
            </a:fld>
            <a:endParaRPr lang="cs-CZ"/>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Date Placeholder 2"/>
          <p:cNvSpPr>
            <a:spLocks noGrp="1"/>
          </p:cNvSpPr>
          <p:nvPr>
            <p:ph type="dt" sz="half" idx="10"/>
          </p:nvPr>
        </p:nvSpPr>
        <p:spPr/>
        <p:txBody>
          <a:bodyPr/>
          <a:lstStyle/>
          <a:p>
            <a:fld id="{3CC757F3-9647-41DE-ABD8-C2C28B5F52E0}" type="datetimeFigureOut">
              <a:rPr lang="cs-CZ" smtClean="0"/>
              <a:t>19.3.2015</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805F7192-885F-48A0-96E1-3A562F376CC1}"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C757F3-9647-41DE-ABD8-C2C28B5F52E0}" type="datetimeFigureOut">
              <a:rPr lang="cs-CZ" smtClean="0"/>
              <a:t>19.3.2015</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805F7192-885F-48A0-96E1-3A562F376CC1}"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cs-CZ" smtClean="0"/>
              <a:t>Kliknutím lze upravit styl.</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3CC757F3-9647-41DE-ABD8-C2C28B5F52E0}" type="datetimeFigureOut">
              <a:rPr lang="cs-CZ" smtClean="0"/>
              <a:t>19.3.2015</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805F7192-885F-48A0-96E1-3A562F376CC1}" type="slidenum">
              <a:rPr lang="cs-CZ" smtClean="0"/>
              <a:t>‹#›</a:t>
            </a:fld>
            <a:endParaRPr lang="cs-CZ"/>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cs-CZ" smtClean="0"/>
              <a:t>Kliknutím lze upravit styl.</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3CC757F3-9647-41DE-ABD8-C2C28B5F52E0}" type="datetimeFigureOut">
              <a:rPr lang="cs-CZ" smtClean="0"/>
              <a:t>19.3.2015</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805F7192-885F-48A0-96E1-3A562F376CC1}" type="slidenum">
              <a:rPr lang="cs-CZ" smtClean="0"/>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cs-CZ" smtClean="0"/>
              <a:t>Kliknutím lze upravit styl.</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3CC757F3-9647-41DE-ABD8-C2C28B5F52E0}" type="datetimeFigureOut">
              <a:rPr lang="cs-CZ" smtClean="0"/>
              <a:t>19.3.2015</a:t>
            </a:fld>
            <a:endParaRPr lang="cs-CZ"/>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cs-CZ"/>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805F7192-885F-48A0-96E1-3A562F376CC1}" type="slidenum">
              <a:rPr lang="cs-CZ" smtClean="0"/>
              <a:t>‹#›</a:t>
            </a:fld>
            <a:endParaRPr lang="cs-CZ"/>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3.tmp"/><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7.jpg"/><Relationship Id="rId5" Type="http://schemas.openxmlformats.org/officeDocument/2006/relationships/image" Target="../media/image6.jpg"/><Relationship Id="rId4" Type="http://schemas.openxmlformats.org/officeDocument/2006/relationships/image" Target="../media/image5.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Standardizace v hygieně výživy</a:t>
            </a:r>
            <a:endParaRPr lang="cs-CZ" dirty="0"/>
          </a:p>
        </p:txBody>
      </p:sp>
      <p:pic>
        <p:nvPicPr>
          <p:cNvPr id="1026" name="Picture 2" descr="C:\Users\Aleš Peřina\AppData\Local\Microsoft\Windows\Temporary Internet Files\Content.IE5\RAZKYPDC\MC900434825[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44208" y="2564904"/>
            <a:ext cx="2598842" cy="25988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29013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Certifikace – nepovinná aktivita</a:t>
            </a:r>
            <a:endParaRPr lang="cs-CZ" dirty="0"/>
          </a:p>
        </p:txBody>
      </p:sp>
      <p:sp>
        <p:nvSpPr>
          <p:cNvPr id="3" name="Zástupný symbol pro obsah 2"/>
          <p:cNvSpPr>
            <a:spLocks noGrp="1"/>
          </p:cNvSpPr>
          <p:nvPr>
            <p:ph idx="1"/>
          </p:nvPr>
        </p:nvSpPr>
        <p:spPr>
          <a:xfrm>
            <a:off x="395536" y="1340768"/>
            <a:ext cx="8229600" cy="5040560"/>
          </a:xfrm>
        </p:spPr>
        <p:txBody>
          <a:bodyPr>
            <a:noAutofit/>
          </a:bodyPr>
          <a:lstStyle/>
          <a:p>
            <a:pPr lvl="0">
              <a:spcBef>
                <a:spcPts val="0"/>
              </a:spcBef>
            </a:pPr>
            <a:r>
              <a:rPr lang="cs-CZ" sz="2400" dirty="0" smtClean="0">
                <a:solidFill>
                  <a:srgbClr val="FF0000"/>
                </a:solidFill>
              </a:rPr>
              <a:t>Povinné aktivity: </a:t>
            </a:r>
            <a:r>
              <a:rPr lang="cs-CZ" sz="2400" dirty="0"/>
              <a:t>Nařízení ES 178/2002, </a:t>
            </a:r>
            <a:r>
              <a:rPr lang="cs-CZ" sz="2400" dirty="0" smtClean="0"/>
              <a:t>Nařízení ES 852/2004</a:t>
            </a:r>
            <a:r>
              <a:rPr lang="cs-CZ" sz="2400" dirty="0"/>
              <a:t>…, zákonné vyhodnocení provádějí </a:t>
            </a:r>
            <a:r>
              <a:rPr lang="cs-CZ" sz="2400" dirty="0" smtClean="0"/>
              <a:t>výhradně orgány </a:t>
            </a:r>
            <a:r>
              <a:rPr lang="cs-CZ" sz="2400" dirty="0"/>
              <a:t>státního dozoru</a:t>
            </a:r>
          </a:p>
          <a:p>
            <a:pPr lvl="0">
              <a:spcBef>
                <a:spcPts val="0"/>
              </a:spcBef>
            </a:pPr>
            <a:r>
              <a:rPr lang="cs-CZ" sz="2400" dirty="0" smtClean="0">
                <a:solidFill>
                  <a:srgbClr val="00B050"/>
                </a:solidFill>
              </a:rPr>
              <a:t>Nepovinné aktivity: </a:t>
            </a:r>
            <a:r>
              <a:rPr lang="cs-CZ" sz="2400" dirty="0" smtClean="0"/>
              <a:t>certifikace</a:t>
            </a:r>
          </a:p>
          <a:p>
            <a:pPr lvl="1">
              <a:spcBef>
                <a:spcPts val="0"/>
              </a:spcBef>
            </a:pPr>
            <a:r>
              <a:rPr lang="cs-CZ" sz="2000" dirty="0" smtClean="0"/>
              <a:t>externí </a:t>
            </a:r>
            <a:r>
              <a:rPr lang="cs-CZ" sz="2000" dirty="0"/>
              <a:t>audit provedený druhou nebo třetí </a:t>
            </a:r>
            <a:r>
              <a:rPr lang="cs-CZ" sz="2000" dirty="0" smtClean="0"/>
              <a:t>stranou (certifikační nebo dodavatelský audit)</a:t>
            </a:r>
            <a:endParaRPr lang="cs-CZ" sz="2000" dirty="0"/>
          </a:p>
          <a:p>
            <a:pPr>
              <a:spcBef>
                <a:spcPts val="0"/>
              </a:spcBef>
            </a:pPr>
            <a:r>
              <a:rPr lang="cs-CZ" sz="2400" dirty="0"/>
              <a:t> </a:t>
            </a:r>
            <a:r>
              <a:rPr lang="cs-CZ" sz="2400" dirty="0" smtClean="0"/>
              <a:t>Základní </a:t>
            </a:r>
            <a:r>
              <a:rPr lang="cs-CZ" sz="2400" dirty="0"/>
              <a:t>typy </a:t>
            </a:r>
            <a:r>
              <a:rPr lang="cs-CZ" sz="2400" dirty="0" smtClean="0"/>
              <a:t>norem</a:t>
            </a:r>
            <a:r>
              <a:rPr lang="cs-CZ" sz="2400" dirty="0"/>
              <a:t>:</a:t>
            </a:r>
          </a:p>
          <a:p>
            <a:pPr lvl="1">
              <a:spcBef>
                <a:spcPts val="0"/>
              </a:spcBef>
            </a:pPr>
            <a:r>
              <a:rPr lang="cs-CZ" sz="2400" dirty="0" smtClean="0"/>
              <a:t>Mezinárodní normy</a:t>
            </a:r>
          </a:p>
          <a:p>
            <a:pPr lvl="1">
              <a:spcBef>
                <a:spcPts val="0"/>
              </a:spcBef>
            </a:pPr>
            <a:r>
              <a:rPr lang="cs-CZ" sz="2400" dirty="0" smtClean="0"/>
              <a:t>Normy obchodních řetězců</a:t>
            </a:r>
            <a:endParaRPr lang="cs-CZ" sz="2400" dirty="0"/>
          </a:p>
          <a:p>
            <a:pPr>
              <a:spcBef>
                <a:spcPts val="0"/>
              </a:spcBef>
            </a:pPr>
            <a:r>
              <a:rPr lang="cs-CZ" sz="2400" dirty="0"/>
              <a:t> </a:t>
            </a:r>
            <a:r>
              <a:rPr lang="cs-CZ" sz="2400" dirty="0" smtClean="0"/>
              <a:t>Česká certifikace</a:t>
            </a:r>
          </a:p>
          <a:p>
            <a:pPr lvl="1">
              <a:spcBef>
                <a:spcPts val="0"/>
              </a:spcBef>
            </a:pPr>
            <a:r>
              <a:rPr lang="cs-CZ" sz="2400" dirty="0" smtClean="0"/>
              <a:t>Věstník </a:t>
            </a:r>
            <a:r>
              <a:rPr lang="cs-CZ" sz="2400" dirty="0" err="1"/>
              <a:t>MZe</a:t>
            </a:r>
            <a:r>
              <a:rPr lang="cs-CZ" sz="2400" dirty="0"/>
              <a:t> č. 1/2001 Všeobecné požadavky na systém analýzy nebezpečí a stanovení kritických kontrolních bodů (HACCP) a podmínky pro jeho </a:t>
            </a:r>
            <a:r>
              <a:rPr lang="cs-CZ" sz="2400" dirty="0" smtClean="0"/>
              <a:t>certifikaci</a:t>
            </a:r>
            <a:endParaRPr lang="cs-CZ" sz="2400" dirty="0"/>
          </a:p>
        </p:txBody>
      </p:sp>
    </p:spTree>
    <p:extLst>
      <p:ext uri="{BB962C8B-B14F-4D97-AF65-F5344CB8AC3E}">
        <p14:creationId xmlns:p14="http://schemas.microsoft.com/office/powerpoint/2010/main" val="13708178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Mezinárodní normy</a:t>
            </a:r>
            <a:endParaRPr lang="cs-CZ" dirty="0"/>
          </a:p>
        </p:txBody>
      </p:sp>
      <p:sp>
        <p:nvSpPr>
          <p:cNvPr id="3" name="Zástupný symbol pro obsah 2"/>
          <p:cNvSpPr>
            <a:spLocks noGrp="1"/>
          </p:cNvSpPr>
          <p:nvPr>
            <p:ph idx="1"/>
          </p:nvPr>
        </p:nvSpPr>
        <p:spPr>
          <a:xfrm>
            <a:off x="457200" y="1600201"/>
            <a:ext cx="5554960" cy="4421088"/>
          </a:xfrm>
        </p:spPr>
        <p:txBody>
          <a:bodyPr>
            <a:normAutofit/>
          </a:bodyPr>
          <a:lstStyle/>
          <a:p>
            <a:r>
              <a:rPr lang="cs-CZ" dirty="0" smtClean="0"/>
              <a:t>ISO: International  </a:t>
            </a:r>
            <a:r>
              <a:rPr lang="cs-CZ" dirty="0" err="1" smtClean="0"/>
              <a:t>Organisation</a:t>
            </a:r>
            <a:r>
              <a:rPr lang="cs-CZ" dirty="0" smtClean="0"/>
              <a:t> </a:t>
            </a:r>
            <a:r>
              <a:rPr lang="cs-CZ" dirty="0" err="1" smtClean="0"/>
              <a:t>for</a:t>
            </a:r>
            <a:r>
              <a:rPr lang="cs-CZ" dirty="0" smtClean="0"/>
              <a:t> </a:t>
            </a:r>
            <a:r>
              <a:rPr lang="cs-CZ" dirty="0" err="1" smtClean="0"/>
              <a:t>Stanardisation</a:t>
            </a:r>
            <a:r>
              <a:rPr lang="cs-CZ" dirty="0" smtClean="0"/>
              <a:t> (Ženeva, 1947)</a:t>
            </a:r>
          </a:p>
          <a:p>
            <a:r>
              <a:rPr lang="cs-CZ" dirty="0" smtClean="0"/>
              <a:t>ISO 9001:2000</a:t>
            </a:r>
          </a:p>
          <a:p>
            <a:pPr lvl="1"/>
            <a:r>
              <a:rPr lang="cs-CZ" dirty="0" smtClean="0"/>
              <a:t>standardizace systémů jakosti</a:t>
            </a:r>
          </a:p>
          <a:p>
            <a:pPr lvl="1"/>
            <a:r>
              <a:rPr lang="cs-CZ" dirty="0" smtClean="0"/>
              <a:t>PDCA přístup</a:t>
            </a:r>
          </a:p>
          <a:p>
            <a:r>
              <a:rPr lang="cs-CZ" dirty="0" smtClean="0"/>
              <a:t>ISO 22.000:2005</a:t>
            </a:r>
          </a:p>
          <a:p>
            <a:pPr lvl="1"/>
            <a:r>
              <a:rPr lang="cs-CZ" dirty="0" smtClean="0"/>
              <a:t>Klíčové oblasti: komunikace, management, program nezbytných předpokladů, HACCP</a:t>
            </a:r>
          </a:p>
          <a:p>
            <a:pPr lvl="1"/>
            <a:r>
              <a:rPr lang="cs-CZ" dirty="0" smtClean="0"/>
              <a:t>Schopnost plánovat, vytvořit, udržovat a zlepšovat bezpečný potravinářský produkt s ohledem na požadavky zákazníka a zákonné regulace</a:t>
            </a:r>
          </a:p>
          <a:p>
            <a:endParaRPr lang="cs-CZ" dirty="0"/>
          </a:p>
        </p:txBody>
      </p:sp>
      <p:graphicFrame>
        <p:nvGraphicFramePr>
          <p:cNvPr id="4" name="Diagram 3"/>
          <p:cNvGraphicFramePr/>
          <p:nvPr>
            <p:extLst>
              <p:ext uri="{D42A27DB-BD31-4B8C-83A1-F6EECF244321}">
                <p14:modId xmlns:p14="http://schemas.microsoft.com/office/powerpoint/2010/main" val="1009868797"/>
              </p:ext>
            </p:extLst>
          </p:nvPr>
        </p:nvGraphicFramePr>
        <p:xfrm>
          <a:off x="6012160" y="1916832"/>
          <a:ext cx="2903984" cy="24640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 name="Obrázek 5" descr="Výřez obrazovky"/>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6228184" y="4941168"/>
            <a:ext cx="2387723" cy="857294"/>
          </a:xfrm>
          <a:prstGeom prst="rect">
            <a:avLst/>
          </a:prstGeom>
        </p:spPr>
      </p:pic>
    </p:spTree>
    <p:extLst>
      <p:ext uri="{BB962C8B-B14F-4D97-AF65-F5344CB8AC3E}">
        <p14:creationId xmlns:p14="http://schemas.microsoft.com/office/powerpoint/2010/main" val="20497634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Normy obchodních řetězců</a:t>
            </a:r>
            <a:endParaRPr lang="cs-CZ" dirty="0"/>
          </a:p>
        </p:txBody>
      </p:sp>
      <p:sp>
        <p:nvSpPr>
          <p:cNvPr id="3" name="Zástupný symbol pro obsah 2"/>
          <p:cNvSpPr>
            <a:spLocks noGrp="1"/>
          </p:cNvSpPr>
          <p:nvPr>
            <p:ph idx="1"/>
          </p:nvPr>
        </p:nvSpPr>
        <p:spPr/>
        <p:txBody>
          <a:bodyPr>
            <a:normAutofit/>
          </a:bodyPr>
          <a:lstStyle/>
          <a:p>
            <a:r>
              <a:rPr lang="cs-CZ" dirty="0" smtClean="0"/>
              <a:t>BRC: </a:t>
            </a:r>
            <a:r>
              <a:rPr lang="cs-CZ" dirty="0" err="1" smtClean="0"/>
              <a:t>British</a:t>
            </a:r>
            <a:r>
              <a:rPr lang="cs-CZ" dirty="0" smtClean="0"/>
              <a:t> Retail </a:t>
            </a:r>
            <a:r>
              <a:rPr lang="cs-CZ" dirty="0" err="1" smtClean="0"/>
              <a:t>Consorcium</a:t>
            </a:r>
            <a:r>
              <a:rPr lang="cs-CZ" dirty="0" smtClean="0"/>
              <a:t> (1998)</a:t>
            </a:r>
          </a:p>
          <a:p>
            <a:pPr lvl="1"/>
            <a:r>
              <a:rPr lang="cs-CZ" dirty="0" smtClean="0"/>
              <a:t> verze č. 6, 2012</a:t>
            </a:r>
          </a:p>
          <a:p>
            <a:pPr lvl="1"/>
            <a:r>
              <a:rPr lang="cs-CZ" dirty="0" smtClean="0"/>
              <a:t>EFSIS: verze BRC pro malé podniky</a:t>
            </a:r>
            <a:endParaRPr lang="cs-CZ" dirty="0"/>
          </a:p>
          <a:p>
            <a:r>
              <a:rPr lang="cs-CZ" dirty="0" smtClean="0"/>
              <a:t>IFS: International Food Standard (Německo, 2003)</a:t>
            </a:r>
          </a:p>
          <a:p>
            <a:pPr lvl="1"/>
            <a:r>
              <a:rPr lang="cs-CZ" dirty="0" smtClean="0"/>
              <a:t>verze č. 5, 2007</a:t>
            </a:r>
          </a:p>
          <a:p>
            <a:r>
              <a:rPr lang="cs-CZ" dirty="0" smtClean="0"/>
              <a:t>GFSI: </a:t>
            </a:r>
            <a:r>
              <a:rPr lang="cs-CZ" dirty="0" err="1" smtClean="0"/>
              <a:t>Global</a:t>
            </a:r>
            <a:r>
              <a:rPr lang="cs-CZ" dirty="0" smtClean="0"/>
              <a:t> Food </a:t>
            </a:r>
            <a:r>
              <a:rPr lang="cs-CZ" dirty="0" err="1" smtClean="0"/>
              <a:t>Safety</a:t>
            </a:r>
            <a:r>
              <a:rPr lang="cs-CZ" dirty="0" smtClean="0"/>
              <a:t> </a:t>
            </a:r>
            <a:r>
              <a:rPr lang="cs-CZ" dirty="0" err="1" smtClean="0"/>
              <a:t>Initiative</a:t>
            </a:r>
            <a:r>
              <a:rPr lang="cs-CZ" dirty="0" smtClean="0"/>
              <a:t> (</a:t>
            </a:r>
            <a:r>
              <a:rPr lang="cs-CZ" dirty="0" err="1" smtClean="0"/>
              <a:t>The</a:t>
            </a:r>
            <a:r>
              <a:rPr lang="cs-CZ" dirty="0" smtClean="0"/>
              <a:t> Food </a:t>
            </a:r>
            <a:r>
              <a:rPr lang="cs-CZ" dirty="0" err="1" smtClean="0"/>
              <a:t>Bussines</a:t>
            </a:r>
            <a:r>
              <a:rPr lang="cs-CZ" dirty="0" smtClean="0"/>
              <a:t> </a:t>
            </a:r>
            <a:r>
              <a:rPr lang="cs-CZ" dirty="0" err="1" smtClean="0"/>
              <a:t>Forum</a:t>
            </a:r>
            <a:r>
              <a:rPr lang="cs-CZ" dirty="0" smtClean="0"/>
              <a:t>, 2000, Paříž)</a:t>
            </a:r>
          </a:p>
          <a:p>
            <a:pPr lvl="2"/>
            <a:r>
              <a:rPr lang="cs-CZ" dirty="0" smtClean="0"/>
              <a:t>Sloučení požadavků norem BRC, IFS a dalších (</a:t>
            </a:r>
            <a:r>
              <a:rPr lang="cs-CZ" dirty="0" err="1" smtClean="0"/>
              <a:t>Dutch</a:t>
            </a:r>
            <a:r>
              <a:rPr lang="cs-CZ" dirty="0" smtClean="0"/>
              <a:t> HACCP, SQF, FSSC 22.000)</a:t>
            </a:r>
          </a:p>
          <a:p>
            <a:endParaRPr lang="cs-CZ" dirty="0"/>
          </a:p>
        </p:txBody>
      </p:sp>
      <p:pic>
        <p:nvPicPr>
          <p:cNvPr id="4" name="Obrázek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5536" y="5315814"/>
            <a:ext cx="2304256" cy="470068"/>
          </a:xfrm>
          <a:prstGeom prst="rect">
            <a:avLst/>
          </a:prstGeom>
        </p:spPr>
      </p:pic>
      <p:pic>
        <p:nvPicPr>
          <p:cNvPr id="6" name="Obrázek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131840" y="4934982"/>
            <a:ext cx="1193800" cy="1701800"/>
          </a:xfrm>
          <a:prstGeom prst="rect">
            <a:avLst/>
          </a:prstGeom>
        </p:spPr>
      </p:pic>
      <p:pic>
        <p:nvPicPr>
          <p:cNvPr id="7" name="Obrázek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716016" y="5094595"/>
            <a:ext cx="1333260" cy="935272"/>
          </a:xfrm>
          <a:prstGeom prst="rect">
            <a:avLst/>
          </a:prstGeom>
        </p:spPr>
      </p:pic>
      <p:pic>
        <p:nvPicPr>
          <p:cNvPr id="8" name="Obrázek 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732240" y="4893767"/>
            <a:ext cx="992634" cy="1563814"/>
          </a:xfrm>
          <a:prstGeom prst="rect">
            <a:avLst/>
          </a:prstGeom>
        </p:spPr>
      </p:pic>
    </p:spTree>
    <p:extLst>
      <p:ext uri="{BB962C8B-B14F-4D97-AF65-F5344CB8AC3E}">
        <p14:creationId xmlns:p14="http://schemas.microsoft.com/office/powerpoint/2010/main" val="60480038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řehlednost">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 klasické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řehlednost">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167</TotalTime>
  <Words>633</Words>
  <Application>Microsoft Office PowerPoint</Application>
  <PresentationFormat>Předvádění na obrazovce (4:3)</PresentationFormat>
  <Paragraphs>47</Paragraphs>
  <Slides>4</Slides>
  <Notes>3</Notes>
  <HiddenSlides>0</HiddenSlides>
  <MMClips>0</MMClips>
  <ScaleCrop>false</ScaleCrop>
  <HeadingPairs>
    <vt:vector size="4" baseType="variant">
      <vt:variant>
        <vt:lpstr>Motiv</vt:lpstr>
      </vt:variant>
      <vt:variant>
        <vt:i4>1</vt:i4>
      </vt:variant>
      <vt:variant>
        <vt:lpstr>Nadpisy snímků</vt:lpstr>
      </vt:variant>
      <vt:variant>
        <vt:i4>4</vt:i4>
      </vt:variant>
    </vt:vector>
  </HeadingPairs>
  <TitlesOfParts>
    <vt:vector size="5" baseType="lpstr">
      <vt:lpstr>Přehlednost</vt:lpstr>
      <vt:lpstr>Standardizace v hygieně výživy</vt:lpstr>
      <vt:lpstr>Certifikace – nepovinná aktivita</vt:lpstr>
      <vt:lpstr>Mezinárodní normy</vt:lpstr>
      <vt:lpstr>Normy obchodních řetězců</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Aleš Peřina</dc:creator>
  <cp:lastModifiedBy>Aleš Peřina</cp:lastModifiedBy>
  <cp:revision>14</cp:revision>
  <dcterms:created xsi:type="dcterms:W3CDTF">2012-10-09T06:35:29Z</dcterms:created>
  <dcterms:modified xsi:type="dcterms:W3CDTF">2015-03-19T10:02:08Z</dcterms:modified>
</cp:coreProperties>
</file>