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6" r:id="rId3"/>
    <p:sldId id="257" r:id="rId4"/>
    <p:sldId id="282" r:id="rId5"/>
    <p:sldId id="261" r:id="rId6"/>
    <p:sldId id="272" r:id="rId7"/>
    <p:sldId id="275" r:id="rId8"/>
    <p:sldId id="276" r:id="rId9"/>
    <p:sldId id="281" r:id="rId10"/>
    <p:sldId id="285" r:id="rId11"/>
    <p:sldId id="279" r:id="rId12"/>
    <p:sldId id="283" r:id="rId13"/>
    <p:sldId id="284"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65134" autoAdjust="0"/>
  </p:normalViewPr>
  <p:slideViewPr>
    <p:cSldViewPr>
      <p:cViewPr varScale="1">
        <p:scale>
          <a:sx n="44" d="100"/>
          <a:sy n="44" d="100"/>
        </p:scale>
        <p:origin x="-1648" y="-76"/>
      </p:cViewPr>
      <p:guideLst>
        <p:guide orient="horz" pos="2160"/>
        <p:guide pos="2880"/>
      </p:guideLst>
    </p:cSldViewPr>
  </p:slideViewPr>
  <p:outlineViewPr>
    <p:cViewPr>
      <p:scale>
        <a:sx n="33" d="100"/>
        <a:sy n="33" d="100"/>
      </p:scale>
      <p:origin x="40" y="7056"/>
    </p:cViewPr>
  </p:outlineViewPr>
  <p:notesTextViewPr>
    <p:cViewPr>
      <p:scale>
        <a:sx n="1" d="1"/>
        <a:sy n="1" d="1"/>
      </p:scale>
      <p:origin x="0" y="664"/>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List1!$A$2</c:f>
              <c:strCache>
                <c:ptCount val="1"/>
                <c:pt idx="0">
                  <c:v>cook-fresh</c:v>
                </c:pt>
              </c:strCache>
            </c:strRef>
          </c:tx>
          <c:spPr>
            <a:solidFill>
              <a:srgbClr val="FF0000"/>
            </a:solidFill>
          </c:spPr>
          <c:invertIfNegative val="0"/>
          <c:cat>
            <c:strRef>
              <c:f>List1!$B$1:$E$1</c:f>
              <c:strCache>
                <c:ptCount val="4"/>
                <c:pt idx="0">
                  <c:v>50 až 150 lůžek</c:v>
                </c:pt>
                <c:pt idx="1">
                  <c:v>151 až 250 lůžek</c:v>
                </c:pt>
                <c:pt idx="2">
                  <c:v>251 až 400 lůžek</c:v>
                </c:pt>
                <c:pt idx="3">
                  <c:v>401 a více lůžek</c:v>
                </c:pt>
              </c:strCache>
            </c:strRef>
          </c:cat>
          <c:val>
            <c:numRef>
              <c:f>List1!$B$2:$E$2</c:f>
              <c:numCache>
                <c:formatCode>General</c:formatCode>
                <c:ptCount val="4"/>
                <c:pt idx="0">
                  <c:v>20</c:v>
                </c:pt>
                <c:pt idx="1">
                  <c:v>4</c:v>
                </c:pt>
                <c:pt idx="2">
                  <c:v>5</c:v>
                </c:pt>
                <c:pt idx="3">
                  <c:v>3</c:v>
                </c:pt>
              </c:numCache>
            </c:numRef>
          </c:val>
        </c:ser>
        <c:ser>
          <c:idx val="1"/>
          <c:order val="1"/>
          <c:tx>
            <c:strRef>
              <c:f>List1!$A$3</c:f>
              <c:strCache>
                <c:ptCount val="1"/>
                <c:pt idx="0">
                  <c:v>cook-chill</c:v>
                </c:pt>
              </c:strCache>
            </c:strRef>
          </c:tx>
          <c:spPr>
            <a:solidFill>
              <a:srgbClr val="00B0F0"/>
            </a:solidFill>
          </c:spPr>
          <c:invertIfNegative val="0"/>
          <c:cat>
            <c:strRef>
              <c:f>List1!$B$1:$E$1</c:f>
              <c:strCache>
                <c:ptCount val="4"/>
                <c:pt idx="0">
                  <c:v>50 až 150 lůžek</c:v>
                </c:pt>
                <c:pt idx="1">
                  <c:v>151 až 250 lůžek</c:v>
                </c:pt>
                <c:pt idx="2">
                  <c:v>251 až 400 lůžek</c:v>
                </c:pt>
                <c:pt idx="3">
                  <c:v>401 a více lůžek</c:v>
                </c:pt>
              </c:strCache>
            </c:strRef>
          </c:cat>
          <c:val>
            <c:numRef>
              <c:f>List1!$B$3:$E$3</c:f>
              <c:numCache>
                <c:formatCode>General</c:formatCode>
                <c:ptCount val="4"/>
                <c:pt idx="0">
                  <c:v>2</c:v>
                </c:pt>
                <c:pt idx="1">
                  <c:v>3</c:v>
                </c:pt>
                <c:pt idx="2">
                  <c:v>10</c:v>
                </c:pt>
                <c:pt idx="3">
                  <c:v>6</c:v>
                </c:pt>
              </c:numCache>
            </c:numRef>
          </c:val>
        </c:ser>
        <c:ser>
          <c:idx val="2"/>
          <c:order val="2"/>
          <c:tx>
            <c:strRef>
              <c:f>List1!$A$4</c:f>
              <c:strCache>
                <c:ptCount val="1"/>
                <c:pt idx="0">
                  <c:v>kombinace</c:v>
                </c:pt>
              </c:strCache>
            </c:strRef>
          </c:tx>
          <c:spPr>
            <a:solidFill>
              <a:srgbClr val="92D050"/>
            </a:solidFill>
          </c:spPr>
          <c:invertIfNegative val="0"/>
          <c:cat>
            <c:strRef>
              <c:f>List1!$B$1:$E$1</c:f>
              <c:strCache>
                <c:ptCount val="4"/>
                <c:pt idx="0">
                  <c:v>50 až 150 lůžek</c:v>
                </c:pt>
                <c:pt idx="1">
                  <c:v>151 až 250 lůžek</c:v>
                </c:pt>
                <c:pt idx="2">
                  <c:v>251 až 400 lůžek</c:v>
                </c:pt>
                <c:pt idx="3">
                  <c:v>401 a více lůžek</c:v>
                </c:pt>
              </c:strCache>
            </c:strRef>
          </c:cat>
          <c:val>
            <c:numRef>
              <c:f>List1!$B$4:$E$4</c:f>
              <c:numCache>
                <c:formatCode>General</c:formatCode>
                <c:ptCount val="4"/>
                <c:pt idx="0">
                  <c:v>5</c:v>
                </c:pt>
                <c:pt idx="1">
                  <c:v>4</c:v>
                </c:pt>
                <c:pt idx="2">
                  <c:v>9</c:v>
                </c:pt>
                <c:pt idx="3">
                  <c:v>2</c:v>
                </c:pt>
              </c:numCache>
            </c:numRef>
          </c:val>
        </c:ser>
        <c:ser>
          <c:idx val="3"/>
          <c:order val="3"/>
          <c:tx>
            <c:strRef>
              <c:f>List1!$A$5</c:f>
              <c:strCache>
                <c:ptCount val="1"/>
                <c:pt idx="0">
                  <c:v>externí dodavatel</c:v>
                </c:pt>
              </c:strCache>
            </c:strRef>
          </c:tx>
          <c:spPr>
            <a:solidFill>
              <a:srgbClr val="002060"/>
            </a:solidFill>
          </c:spPr>
          <c:invertIfNegative val="0"/>
          <c:cat>
            <c:strRef>
              <c:f>List1!$B$1:$E$1</c:f>
              <c:strCache>
                <c:ptCount val="4"/>
                <c:pt idx="0">
                  <c:v>50 až 150 lůžek</c:v>
                </c:pt>
                <c:pt idx="1">
                  <c:v>151 až 250 lůžek</c:v>
                </c:pt>
                <c:pt idx="2">
                  <c:v>251 až 400 lůžek</c:v>
                </c:pt>
                <c:pt idx="3">
                  <c:v>401 a více lůžek</c:v>
                </c:pt>
              </c:strCache>
            </c:strRef>
          </c:cat>
          <c:val>
            <c:numRef>
              <c:f>List1!$B$5:$E$5</c:f>
              <c:numCache>
                <c:formatCode>General</c:formatCode>
                <c:ptCount val="4"/>
                <c:pt idx="0">
                  <c:v>8</c:v>
                </c:pt>
                <c:pt idx="1">
                  <c:v>6</c:v>
                </c:pt>
                <c:pt idx="2">
                  <c:v>1</c:v>
                </c:pt>
                <c:pt idx="3">
                  <c:v>2</c:v>
                </c:pt>
              </c:numCache>
            </c:numRef>
          </c:val>
        </c:ser>
        <c:dLbls>
          <c:showLegendKey val="0"/>
          <c:showVal val="0"/>
          <c:showCatName val="0"/>
          <c:showSerName val="0"/>
          <c:showPercent val="0"/>
          <c:showBubbleSize val="0"/>
        </c:dLbls>
        <c:gapWidth val="150"/>
        <c:overlap val="100"/>
        <c:axId val="33897088"/>
        <c:axId val="32903552"/>
      </c:barChart>
      <c:catAx>
        <c:axId val="33897088"/>
        <c:scaling>
          <c:orientation val="minMax"/>
        </c:scaling>
        <c:delete val="0"/>
        <c:axPos val="b"/>
        <c:majorTickMark val="out"/>
        <c:minorTickMark val="none"/>
        <c:tickLblPos val="nextTo"/>
        <c:txPr>
          <a:bodyPr/>
          <a:lstStyle/>
          <a:p>
            <a:pPr>
              <a:defRPr sz="1000"/>
            </a:pPr>
            <a:endParaRPr lang="cs-CZ"/>
          </a:p>
        </c:txPr>
        <c:crossAx val="32903552"/>
        <c:crosses val="autoZero"/>
        <c:auto val="1"/>
        <c:lblAlgn val="ctr"/>
        <c:lblOffset val="100"/>
        <c:noMultiLvlLbl val="0"/>
      </c:catAx>
      <c:valAx>
        <c:axId val="32903552"/>
        <c:scaling>
          <c:orientation val="minMax"/>
        </c:scaling>
        <c:delete val="0"/>
        <c:axPos val="l"/>
        <c:majorGridlines/>
        <c:numFmt formatCode="0%" sourceLinked="0"/>
        <c:majorTickMark val="out"/>
        <c:minorTickMark val="none"/>
        <c:tickLblPos val="nextTo"/>
        <c:txPr>
          <a:bodyPr/>
          <a:lstStyle/>
          <a:p>
            <a:pPr>
              <a:defRPr sz="1200"/>
            </a:pPr>
            <a:endParaRPr lang="cs-CZ"/>
          </a:p>
        </c:txPr>
        <c:crossAx val="33897088"/>
        <c:crosses val="autoZero"/>
        <c:crossBetween val="between"/>
      </c:valAx>
    </c:plotArea>
    <c:legend>
      <c:legendPos val="b"/>
      <c:layout/>
      <c:overlay val="0"/>
      <c:txPr>
        <a:bodyPr/>
        <a:lstStyle/>
        <a:p>
          <a:pPr>
            <a:defRPr sz="1100"/>
          </a:pPr>
          <a:endParaRPr lang="cs-CZ"/>
        </a:p>
      </c:txPr>
    </c:legend>
    <c:plotVisOnly val="1"/>
    <c:dispBlanksAs val="gap"/>
    <c:showDLblsOverMax val="0"/>
  </c:chart>
  <c:txPr>
    <a:bodyPr/>
    <a:lstStyle/>
    <a:p>
      <a:pPr>
        <a:defRPr sz="1800"/>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D493E-F352-47EA-AFF7-777627CEAF2D}" type="datetimeFigureOut">
              <a:rPr lang="cs-CZ" smtClean="0"/>
              <a:t>19.3.2015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FACA5-AD1B-4B77-8A01-B7BD37ED99D6}" type="slidenum">
              <a:rPr lang="cs-CZ" smtClean="0"/>
              <a:t>‹#›</a:t>
            </a:fld>
            <a:endParaRPr lang="cs-CZ"/>
          </a:p>
        </p:txBody>
      </p:sp>
    </p:spTree>
    <p:extLst>
      <p:ext uri="{BB962C8B-B14F-4D97-AF65-F5344CB8AC3E}">
        <p14:creationId xmlns:p14="http://schemas.microsoft.com/office/powerpoint/2010/main" val="309458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Správná výrobní a hygienická praxe je nezbytným předpokladem i součástí</a:t>
            </a:r>
            <a:r>
              <a:rPr lang="cs-CZ" baseline="0" dirty="0" smtClean="0"/>
              <a:t> systému HACCP. Tvoří dva spolupracující pilíře systému a do jisté míry jsou vzájemně zastupitelné: dobře zvládnutá správná výrobní a hygienická praxe klade menší nároky na mezioperační kontrolu formalizovanou systémem HACCP.</a:t>
            </a:r>
          </a:p>
          <a:p>
            <a:endParaRPr lang="cs-CZ" baseline="0" dirty="0" smtClean="0"/>
          </a:p>
          <a:p>
            <a:r>
              <a:rPr lang="cs-CZ" baseline="0" dirty="0" smtClean="0"/>
              <a:t>Soubor pravidel správné výrobní a hygienické praxe je ve větším či menším rozsahu definován v různých normativních dokumentech, jedním z nich je Kodex hygienických pravidel pro vařené a předvařené potraviny ve veřejném stravování (WHO/FAO 1993). Zahrnuje technické požadavky, zásobování surovinami a přívod vody, pomocné technologie, jako je likvidace odpadu, prevence škůdců, otázky sanitace prostředí. Pro práci nutričního specialisty jsou klíčové otázky bezpečného zpracování potravin na pokrm a požadavky na zdravotní stav osob. </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2</a:t>
            </a:fld>
            <a:endParaRPr lang="cs-CZ"/>
          </a:p>
        </p:txBody>
      </p:sp>
    </p:spTree>
    <p:extLst>
      <p:ext uri="{BB962C8B-B14F-4D97-AF65-F5344CB8AC3E}">
        <p14:creationId xmlns:p14="http://schemas.microsoft.com/office/powerpoint/2010/main" val="3420786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Součástí požadavků na bezpečnost potravin je také bezpečnost předmětů, se kterými tyto potraviny přicházejí do styku</a:t>
            </a:r>
            <a:r>
              <a:rPr lang="cs-CZ" baseline="0" dirty="0" smtClean="0"/>
              <a:t>. Nejběžnějším předmětem pro styk s potravinami je obalový materiál. Předměty určené pro styk s potravinami a pokrmy nesmí nepříznivým způsobem ovlivňovat jakoukoliv potravinu. Pokud k tomu dochází, bývá to nejčastěji na bázi uvolňování chemických látek z předmětu (zdroj zápachu, nežádoucí pigmentace aj.).</a:t>
            </a:r>
          </a:p>
          <a:p>
            <a:endParaRPr lang="cs-CZ" baseline="0" dirty="0" smtClean="0"/>
          </a:p>
          <a:p>
            <a:r>
              <a:rPr lang="cs-CZ" baseline="0" dirty="0" smtClean="0"/>
              <a:t>Nejčastějším obalovým materiálem současnosti jsou plasty, příp. elastomery. Rozdíl mezi plasty a elastomery spočívá v pružnosti materiálu. Plasty jsou pouze syntetického původu, některé elastomery mohou být i přírodní (stále častěji jsou však elastomery syntetické).  Pro představu: typickým elastomerem je např. dětská savička. Nebezpečí plastů, popř. elastomerů, spočívá v nedokonalé polymeraci, ve výrobku se stále ještě nacházejí tzv. zbytkové monomery. Jsou to často uhlovodíky s krátkým řetězcem, které se velmi často vyznačují výraznými senzorickými účinky. Toxické a karcinogenní působení se pravděpodobně uplatňuje méně, protože takový výrobek či obalový materiál je odmítán k použití. V této souvislosti se znovu objevují pojmy nebezpečí a riziko: nebezpečí se může uplatnit jen při dostačující expozici.</a:t>
            </a:r>
          </a:p>
          <a:p>
            <a:endParaRPr lang="cs-CZ" baseline="0" dirty="0" smtClean="0"/>
          </a:p>
          <a:p>
            <a:r>
              <a:rPr lang="cs-CZ" baseline="0" dirty="0" smtClean="0"/>
              <a:t>Ostatní typy materiálů se uplatňují v otázkách bezpečnosti předmětů určených pro styk s potravinami a pokrmy méně často, nebezpečnost by mohla spočívat v uvolňování těžkých kovů, dalších iontových sloučenin apod..</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11</a:t>
            </a:fld>
            <a:endParaRPr lang="cs-CZ"/>
          </a:p>
        </p:txBody>
      </p:sp>
    </p:spTree>
    <p:extLst>
      <p:ext uri="{BB962C8B-B14F-4D97-AF65-F5344CB8AC3E}">
        <p14:creationId xmlns:p14="http://schemas.microsoft.com/office/powerpoint/2010/main" val="3756921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Předměty pro styk s potravinami a pokrmy jsou vyrobeny z chemických látek. Existuje</a:t>
            </a:r>
            <a:r>
              <a:rPr lang="cs-CZ" baseline="0" dirty="0" smtClean="0"/>
              <a:t> jednotný systém klasifikace chemických látek, který je v současné době </a:t>
            </a:r>
            <a:r>
              <a:rPr lang="cs-CZ" baseline="0" dirty="0" err="1" smtClean="0"/>
              <a:t>předpsán</a:t>
            </a:r>
            <a:r>
              <a:rPr lang="cs-CZ" baseline="0" dirty="0" smtClean="0"/>
              <a:t> tzv. Chemickým zákonem. Každá chemická látka, která je předmětem obchodu (producent chemické látky tuto látku prodává výrobci předmětu), je klasifikována jednotným systémem tzv. R-</a:t>
            </a:r>
            <a:r>
              <a:rPr lang="cs-CZ" baseline="0" dirty="0" err="1" smtClean="0"/>
              <a:t>věte</a:t>
            </a:r>
            <a:r>
              <a:rPr lang="cs-CZ" baseline="0" dirty="0" smtClean="0"/>
              <a:t> (či H-věty podle nového systému).</a:t>
            </a:r>
          </a:p>
          <a:p>
            <a:endParaRPr lang="cs-CZ" baseline="0" dirty="0" smtClean="0"/>
          </a:p>
          <a:p>
            <a:r>
              <a:rPr lang="cs-CZ" baseline="0" dirty="0" smtClean="0"/>
              <a:t>Požadavky na předměty pro styk s potravinami a pokrmy jsou v současné době upraveny vyhláškou č. 38/2001 Sb., která je transponovanou evropskou směrnicí. Právní předpis obsahuje tzv. pozitivní seznam chemických látek, které jsou přípustné pro výrobu předmětů určených pro styk s potravinami a pokrmy. Ověření je možné laboratorně prostřednictvím sledování několika indikátorů. Výrobce však může použít jinou technologii, která ještě není zapracována do textu legislativy, v takovém případě si laboratorně ověřuje splnění požadavků kladených na předměty.</a:t>
            </a:r>
          </a:p>
          <a:p>
            <a:endParaRPr lang="cs-CZ" baseline="0" dirty="0" smtClean="0"/>
          </a:p>
          <a:p>
            <a:r>
              <a:rPr lang="cs-CZ" baseline="0" dirty="0" smtClean="0"/>
              <a:t>Laboratorní ověřování požadavků na předměty pro styk s potravinami a pokrmy se ověřuje pomocí tzv. migračních zkoušek. Migrační zkouška je nedestruktivní (původní </a:t>
            </a:r>
            <a:r>
              <a:rPr lang="cs-CZ" baseline="0" smtClean="0"/>
              <a:t>předmět nepoškozující) </a:t>
            </a:r>
            <a:r>
              <a:rPr lang="cs-CZ" baseline="0" dirty="0" smtClean="0"/>
              <a:t>metoda. Zkoumaný předmět se naplní či ponoří do tzv. simulantu potraviny o předepsaném složení a podle stanovených podmínek se provádí výluh látek. Vyluhují se právě ty látky, které mají tendenci se z předmětu uvolňovat. Množství vyluhovaných látek se stanoví analyticky z výluhu. </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12</a:t>
            </a:fld>
            <a:endParaRPr lang="cs-CZ"/>
          </a:p>
        </p:txBody>
      </p:sp>
    </p:spTree>
    <p:extLst>
      <p:ext uri="{BB962C8B-B14F-4D97-AF65-F5344CB8AC3E}">
        <p14:creationId xmlns:p14="http://schemas.microsoft.com/office/powerpoint/2010/main" val="77717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Základním kritériem</a:t>
            </a:r>
            <a:r>
              <a:rPr lang="cs-CZ" baseline="0" dirty="0" smtClean="0"/>
              <a:t> na bezpečnou výrobu, které vyplývají z technických požadavků norem, je plynulost a jednosměrnost provozu. Uspořádání pracoviště by mělo zajišťovat plynulý tok surovin a materiálů, a to nejen v prostorovém měřítku, ale také z hlediska nároků na pracovní sílu. V případech, kdy není možné zajistit prostorové oddělení činností, lze zajistit alespoň oddělení časové (zpracování syrového masa pouze na začátku směny, manipulaci se stravou pacientů na oddělení nemocnice lze časově oddělit od hygienicky nečistých úkonů, jako jsou úkony sanitace apod.).</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3</a:t>
            </a:fld>
            <a:endParaRPr lang="cs-CZ"/>
          </a:p>
        </p:txBody>
      </p:sp>
    </p:spTree>
    <p:extLst>
      <p:ext uri="{BB962C8B-B14F-4D97-AF65-F5344CB8AC3E}">
        <p14:creationId xmlns:p14="http://schemas.microsoft.com/office/powerpoint/2010/main" val="3835460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Základním požadavkem na bezpečnost</a:t>
            </a:r>
            <a:r>
              <a:rPr lang="cs-CZ" baseline="0" dirty="0" smtClean="0"/>
              <a:t> potravin i produktů z potravin připravovaných (ve stravovacích službách jsou to pokrmy) je řízení vstupních surovin. Nelze přijmout nic, o čem existuje třeba jen podezření na zdravotní závadnost. Důsledky hrubého porušení této zásady ze strany prodejců vyústily ve velké množství otrav </a:t>
            </a:r>
            <a:r>
              <a:rPr lang="cs-CZ" baseline="0" dirty="0" err="1" smtClean="0"/>
              <a:t>methylalkoholem</a:t>
            </a:r>
            <a:r>
              <a:rPr lang="cs-CZ" baseline="0" dirty="0" smtClean="0"/>
              <a:t>, ke kterým začalo docházet od podzimu roku 2012 (metanolová aféra). Zásada neplatí v těchto situacích:</a:t>
            </a:r>
          </a:p>
          <a:p>
            <a:pPr marL="171450" indent="-171450">
              <a:buFontTx/>
              <a:buChar char="-"/>
            </a:pPr>
            <a:r>
              <a:rPr lang="cs-CZ" baseline="0" dirty="0" smtClean="0"/>
              <a:t>Potravinu lze přepracovat: syrové potraviny živočišného původu s obsahem mikroorganismů po dokonalé  tepelné úpravě jsou již bezpečné;</a:t>
            </a:r>
          </a:p>
          <a:p>
            <a:pPr marL="171450" indent="-171450">
              <a:buFontTx/>
              <a:buChar char="-"/>
            </a:pPr>
            <a:r>
              <a:rPr lang="cs-CZ" dirty="0" smtClean="0"/>
              <a:t>Spolehlivě lze</a:t>
            </a:r>
            <a:r>
              <a:rPr lang="cs-CZ" baseline="0" dirty="0" smtClean="0"/>
              <a:t> odlišit nebezpečné kusy nebo části potravin od nebezpečných vytříděním.</a:t>
            </a:r>
          </a:p>
          <a:p>
            <a:pPr marL="0" indent="0">
              <a:buFontTx/>
              <a:buNone/>
            </a:pPr>
            <a:endParaRPr lang="cs-CZ" baseline="0" dirty="0" smtClean="0"/>
          </a:p>
          <a:p>
            <a:pPr marL="0" indent="0">
              <a:buFontTx/>
              <a:buNone/>
            </a:pPr>
            <a:r>
              <a:rPr lang="cs-CZ" baseline="0" dirty="0" smtClean="0"/>
              <a:t>Je důležité mít jasno v tom, že požadavky se vztahují na každý potravinářský podnik, nebo-</a:t>
            </a:r>
            <a:r>
              <a:rPr lang="cs-CZ" baseline="0" dirty="0" err="1" smtClean="0"/>
              <a:t>li</a:t>
            </a:r>
            <a:r>
              <a:rPr lang="cs-CZ" baseline="0" dirty="0" smtClean="0"/>
              <a:t> na každou osobu, která zachází s potravinami. Zacházení s potravinami se děje i na lůžkových odděleních zdravotnických zařízení a jedná se o velmi specifický typ stravovací služby. Dále je třeba správně definovat pojem potravina, potravinou jsou též výrobky určené pro zvláštní lékařské účely.</a:t>
            </a:r>
          </a:p>
          <a:p>
            <a:pPr marL="0" indent="0">
              <a:buFontTx/>
              <a:buNone/>
            </a:pPr>
            <a:endParaRPr lang="cs-CZ" baseline="0" dirty="0" smtClean="0"/>
          </a:p>
          <a:p>
            <a:pPr marL="0" indent="0">
              <a:buFontTx/>
              <a:buNone/>
            </a:pPr>
            <a:r>
              <a:rPr lang="cs-CZ" baseline="0" dirty="0" smtClean="0"/>
              <a:t>Při zacházení s potravinami v kterékoliv fázi manipulace musí být dodrženy podmínky bezpečného zacházení, zejména z hlediska teploty a času. V tomto bodě se již prolíná analýza nebezpečí: na základě odhadu velikosti rizika bychom měli být schopni odhadnout, jaké podmínky a okolnosti jsou již pro bezpečnost potravin ohrožující. Např. v roce 2009 byl ve Velké Británii  zaznamenám případ úmrtí pacientů po podání výrobků studené kuchyně (sendviče), které byly uchovávány při nevyhovujících teplotách *). Je opět otázkou, kolik takových případů se v běžné praxi odehrává avšak nejsou došetřeny, snad i díky tomu, že nemají tak závažné následky.</a:t>
            </a:r>
          </a:p>
          <a:p>
            <a:pPr marL="0" indent="0">
              <a:buFontTx/>
              <a:buNone/>
            </a:pPr>
            <a:endParaRPr lang="cs-CZ" baseline="0" dirty="0" smtClean="0"/>
          </a:p>
          <a:p>
            <a:pPr marL="0" indent="0">
              <a:buFontTx/>
              <a:buNone/>
            </a:pPr>
            <a:r>
              <a:rPr lang="cs-CZ" baseline="0" dirty="0" smtClean="0"/>
              <a:t>*) </a:t>
            </a:r>
            <a:r>
              <a:rPr lang="cs-CZ" baseline="0" dirty="0" err="1" smtClean="0"/>
              <a:t>Shetty</a:t>
            </a:r>
            <a:r>
              <a:rPr lang="cs-CZ" baseline="0" dirty="0" smtClean="0"/>
              <a:t> A, </a:t>
            </a:r>
            <a:r>
              <a:rPr lang="cs-CZ" baseline="0" dirty="0" err="1" smtClean="0"/>
              <a:t>McLauchlin</a:t>
            </a:r>
            <a:r>
              <a:rPr lang="cs-CZ" baseline="0" dirty="0" smtClean="0"/>
              <a:t> J, Grant K, </a:t>
            </a:r>
            <a:r>
              <a:rPr lang="cs-CZ" baseline="0" dirty="0" err="1" smtClean="0"/>
              <a:t>O'Brien</a:t>
            </a:r>
            <a:r>
              <a:rPr lang="cs-CZ" baseline="0" dirty="0" smtClean="0"/>
              <a:t> D, </a:t>
            </a:r>
            <a:r>
              <a:rPr lang="cs-CZ" baseline="0" dirty="0" err="1" smtClean="0"/>
              <a:t>Howard</a:t>
            </a:r>
            <a:r>
              <a:rPr lang="cs-CZ" baseline="0" dirty="0" smtClean="0"/>
              <a:t> T, </a:t>
            </a:r>
            <a:r>
              <a:rPr lang="cs-CZ" baseline="0" dirty="0" err="1" smtClean="0"/>
              <a:t>Davies</a:t>
            </a:r>
            <a:r>
              <a:rPr lang="cs-CZ" baseline="0" dirty="0" smtClean="0"/>
              <a:t> EM. </a:t>
            </a:r>
            <a:r>
              <a:rPr lang="en-US" baseline="0" dirty="0" smtClean="0"/>
              <a:t>Outbreak of Listeria </a:t>
            </a:r>
            <a:r>
              <a:rPr lang="en-US" baseline="0" dirty="0" err="1" smtClean="0"/>
              <a:t>monocytogenes</a:t>
            </a:r>
            <a:r>
              <a:rPr lang="en-US" baseline="0" dirty="0" smtClean="0"/>
              <a:t> in an oncology unit associated with sandwiches</a:t>
            </a:r>
            <a:r>
              <a:rPr lang="cs-CZ" baseline="0" dirty="0" smtClean="0"/>
              <a:t> </a:t>
            </a:r>
            <a:r>
              <a:rPr lang="en-US" baseline="0" dirty="0" smtClean="0"/>
              <a:t>consumed in hospital.</a:t>
            </a:r>
            <a:r>
              <a:rPr lang="cs-CZ" baseline="0" dirty="0" smtClean="0"/>
              <a:t> </a:t>
            </a:r>
            <a:r>
              <a:rPr lang="en-US" baseline="0" dirty="0" smtClean="0"/>
              <a:t>J </a:t>
            </a:r>
            <a:r>
              <a:rPr lang="en-US" baseline="0" dirty="0" err="1" smtClean="0"/>
              <a:t>Hosp</a:t>
            </a:r>
            <a:r>
              <a:rPr lang="en-US" baseline="0" dirty="0" smtClean="0"/>
              <a:t> Infect. 2009;72(4):332-6. </a:t>
            </a:r>
            <a:r>
              <a:rPr lang="en-US" baseline="0" dirty="0" err="1" smtClean="0"/>
              <a:t>doi</a:t>
            </a:r>
            <a:r>
              <a:rPr lang="en-US" baseline="0" dirty="0" smtClean="0"/>
              <a:t>: 10.1016/j.jhin.2009.01.012</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4</a:t>
            </a:fld>
            <a:endParaRPr lang="cs-CZ"/>
          </a:p>
        </p:txBody>
      </p:sp>
    </p:spTree>
    <p:extLst>
      <p:ext uri="{BB962C8B-B14F-4D97-AF65-F5344CB8AC3E}">
        <p14:creationId xmlns:p14="http://schemas.microsoft.com/office/powerpoint/2010/main" val="98411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Podmínky pro uchovávání potravin jsou definovány normativně,</a:t>
            </a:r>
            <a:r>
              <a:rPr lang="cs-CZ" baseline="0" dirty="0" smtClean="0"/>
              <a:t> v podmínkách ČR jsou to tzv. komoditní vyhlášky (prováděcí vyhlášky k Zákonu o potravinách), na Slovensku podobnou funkcí plní tzv. Potravinový </a:t>
            </a:r>
            <a:r>
              <a:rPr lang="cs-CZ" baseline="0" dirty="0" err="1" smtClean="0"/>
              <a:t>kódex</a:t>
            </a:r>
            <a:r>
              <a:rPr lang="cs-CZ" baseline="0" dirty="0" smtClean="0"/>
              <a:t> SR. Údaje se většinou překrývají s údaji uvedenými na obalu, výrobce může stanovit odchylné skladovací podmínky, pokud to doložil věrohodnou analýzou nebezpečí. Je proto vhodné se skladovacími podmínkami řídit a také tím, za jakých okolností skladovací podmínky platí (porušením hermetického obalu vzniká riziko </a:t>
            </a:r>
            <a:r>
              <a:rPr lang="cs-CZ" baseline="0" dirty="0" err="1" smtClean="0"/>
              <a:t>rekontaminace</a:t>
            </a:r>
            <a:r>
              <a:rPr lang="cs-CZ" baseline="0" dirty="0" smtClean="0"/>
              <a:t>, uplatňuje se vzdušná vlhkost apod.).</a:t>
            </a:r>
          </a:p>
          <a:p>
            <a:endParaRPr lang="cs-CZ" baseline="0" dirty="0" smtClean="0"/>
          </a:p>
          <a:p>
            <a:r>
              <a:rPr lang="cs-CZ" baseline="0" dirty="0" smtClean="0"/>
              <a:t>Pro hrubou orientaci ve skladovacích podmínkách dobře poslouží starší dělení skladovacích kapacit na sklady suché, chladné (tomu odpovídá uložení potravin na chladném místě bez aktivního chlazení), chladící (tj. s aktivním chlazením) a mrazící. </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5</a:t>
            </a:fld>
            <a:endParaRPr lang="cs-CZ"/>
          </a:p>
        </p:txBody>
      </p:sp>
    </p:spTree>
    <p:extLst>
      <p:ext uri="{BB962C8B-B14F-4D97-AF65-F5344CB8AC3E}">
        <p14:creationId xmlns:p14="http://schemas.microsoft.com/office/powerpoint/2010/main" val="343746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Jeden</a:t>
            </a:r>
            <a:r>
              <a:rPr lang="cs-CZ" baseline="0" dirty="0" smtClean="0"/>
              <a:t> z oddílu Kodexu hygienických pravidel pro předvařené a vařené potraviny ve veřejném stravování je věnován otázkám hygienického přepracování potravin na pokrm. Klíčové pracovní operace zahrnují rozmrazování zmrazených surovin, tepelná úprava, porcování a výdej. Některé z těchto důležitých operací mohou být také kritickými body.</a:t>
            </a:r>
          </a:p>
          <a:p>
            <a:endParaRPr lang="cs-CZ" baseline="0" dirty="0" smtClean="0"/>
          </a:p>
          <a:p>
            <a:r>
              <a:rPr lang="cs-CZ" baseline="0" dirty="0" smtClean="0"/>
              <a:t>Nejblíže k profesi nutričního specialisty je výdej pokrmů. Existují dva typy výdeje pokrmů – výdej přímý a odložený. Vše ostatní je už jen obměnami existujícího.</a:t>
            </a:r>
          </a:p>
          <a:p>
            <a:endParaRPr lang="cs-CZ" baseline="0" dirty="0" smtClean="0"/>
          </a:p>
          <a:p>
            <a:r>
              <a:rPr lang="cs-CZ" baseline="0" dirty="0" smtClean="0"/>
              <a:t>Přímý výdej pokrmů (uvař a vydej; </a:t>
            </a:r>
            <a:r>
              <a:rPr lang="cs-CZ" baseline="0" dirty="0" err="1" smtClean="0"/>
              <a:t>cook&amp;fresh</a:t>
            </a:r>
            <a:r>
              <a:rPr lang="cs-CZ" baseline="0" dirty="0" smtClean="0"/>
              <a:t>) je založen na výdeji pokrmů krátce po uvaření. Základní podmínkou je udržování pokrmů v teplém stavu, tj. nejméně pasterační teplotě 60 stupňů Celsia. Pokrmy jsou vystaveny nebezpečí sekundární kontaminace, výdejní teplota má za cíl případnou bakteriální kontaminaci ještě zlikvidovat. Dlouhodobé udržování při pasteračních teplotách má za následek snížení senzorické i nutriční hodnoty.</a:t>
            </a:r>
          </a:p>
          <a:p>
            <a:endParaRPr lang="cs-CZ" baseline="0" dirty="0" smtClean="0"/>
          </a:p>
          <a:p>
            <a:r>
              <a:rPr lang="cs-CZ" baseline="0" dirty="0" smtClean="0"/>
              <a:t>Odložený výdej pokrmů (uvař a zchlaď; </a:t>
            </a:r>
            <a:r>
              <a:rPr lang="cs-CZ" baseline="0" dirty="0" err="1" smtClean="0"/>
              <a:t>cook&amp;chill</a:t>
            </a:r>
            <a:r>
              <a:rPr lang="cs-CZ" baseline="0" dirty="0" smtClean="0"/>
              <a:t>) je modernější systém: pokrmy jsou uvařeny klasickým způsobem, po uvaření jsou rychle zchlazeny a uchovávány až 5 dnů. Takto lze připravovat celé pokrmy i jejich jednotlivé části, v tomto případě lze později stavebnicovým systémem sestavit různé obměny pokrmů dle přání čí potřeb konzumenta. Rozhodující je dostatečná tepelná regenerace (prohřátí) před konzumací z důvodů senzorických i bezpečnostních (likvidace psychrofilních mikroorganismů, které se mohou množit i při nízkých teplotách, př. </a:t>
            </a:r>
            <a:r>
              <a:rPr lang="cs-CZ" baseline="0" dirty="0" err="1" smtClean="0"/>
              <a:t>Listeria</a:t>
            </a:r>
            <a:r>
              <a:rPr lang="cs-CZ" baseline="0" dirty="0" smtClean="0"/>
              <a:t> </a:t>
            </a:r>
            <a:r>
              <a:rPr lang="cs-CZ" baseline="0" dirty="0" err="1" smtClean="0"/>
              <a:t>monocytogenes</a:t>
            </a:r>
            <a:r>
              <a:rPr lang="cs-CZ" baseline="0" dirty="0" smtClean="0"/>
              <a:t>).</a:t>
            </a:r>
          </a:p>
          <a:p>
            <a:endParaRPr lang="cs-CZ" baseline="0" dirty="0" smtClean="0"/>
          </a:p>
          <a:p>
            <a:r>
              <a:rPr lang="cs-CZ" baseline="0" dirty="0" smtClean="0"/>
              <a:t>Variantou systému </a:t>
            </a:r>
            <a:r>
              <a:rPr lang="cs-CZ" baseline="0" dirty="0" err="1" smtClean="0"/>
              <a:t>cook&amp;chill</a:t>
            </a:r>
            <a:r>
              <a:rPr lang="cs-CZ" baseline="0" dirty="0" smtClean="0"/>
              <a:t> je systém </a:t>
            </a:r>
            <a:r>
              <a:rPr lang="cs-CZ" baseline="0" dirty="0" err="1" smtClean="0"/>
              <a:t>sous</a:t>
            </a:r>
            <a:r>
              <a:rPr lang="cs-CZ" baseline="0" dirty="0" smtClean="0"/>
              <a:t> vide, nebo-</a:t>
            </a:r>
            <a:r>
              <a:rPr lang="cs-CZ" baseline="0" dirty="0" err="1" smtClean="0"/>
              <a:t>li</a:t>
            </a:r>
            <a:r>
              <a:rPr lang="cs-CZ" baseline="0" dirty="0" smtClean="0"/>
              <a:t> vaření ve vakuu. Pokrmy se tepelně upravují po zabalení do fólie, čímž dochází k menším tepelným ztrátám a také potřebné množství dodávaného tepla je menší (více se uplatňuje pára unikající z potravin, která jinak při běžném vaření tvoří ztráty odpadního tepla). Systém je velice hygienický, neboť fólie je odstraněna až těsně před konzumací. Systém se využívá především komerčně.</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6</a:t>
            </a:fld>
            <a:endParaRPr lang="cs-CZ"/>
          </a:p>
        </p:txBody>
      </p:sp>
    </p:spTree>
    <p:extLst>
      <p:ext uri="{BB962C8B-B14F-4D97-AF65-F5344CB8AC3E}">
        <p14:creationId xmlns:p14="http://schemas.microsoft.com/office/powerpoint/2010/main" val="413581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Krátká ilustrace</a:t>
            </a:r>
            <a:r>
              <a:rPr lang="cs-CZ" baseline="0" dirty="0" smtClean="0"/>
              <a:t> o oblíbenosti různých výdejních systémů ve světě: větší zařízení mají tendenci přecházet k systému </a:t>
            </a:r>
            <a:r>
              <a:rPr lang="cs-CZ" baseline="0" dirty="0" err="1" smtClean="0"/>
              <a:t>cook&amp;chill</a:t>
            </a:r>
            <a:r>
              <a:rPr lang="cs-CZ" baseline="0" dirty="0" smtClean="0"/>
              <a:t> z důvodu jeho větší flexibility.</a:t>
            </a:r>
            <a:endParaRPr lang="cs-CZ" dirty="0"/>
          </a:p>
        </p:txBody>
      </p:sp>
      <p:sp>
        <p:nvSpPr>
          <p:cNvPr id="4" name="Zástupný symbol pro číslo snímku 3"/>
          <p:cNvSpPr>
            <a:spLocks noGrp="1"/>
          </p:cNvSpPr>
          <p:nvPr>
            <p:ph type="sldNum" sz="quarter" idx="10"/>
          </p:nvPr>
        </p:nvSpPr>
        <p:spPr/>
        <p:txBody>
          <a:bodyPr/>
          <a:lstStyle/>
          <a:p>
            <a:fld id="{75322AA9-C701-4B05-8780-908D8370D939}" type="slidenum">
              <a:rPr lang="cs-CZ" smtClean="0"/>
              <a:t>7</a:t>
            </a:fld>
            <a:endParaRPr lang="cs-CZ"/>
          </a:p>
        </p:txBody>
      </p:sp>
    </p:spTree>
    <p:extLst>
      <p:ext uri="{BB962C8B-B14F-4D97-AF65-F5344CB8AC3E}">
        <p14:creationId xmlns:p14="http://schemas.microsoft.com/office/powerpoint/2010/main" val="90817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často</a:t>
            </a:r>
            <a:r>
              <a:rPr lang="cs-CZ" baseline="0" dirty="0" smtClean="0"/>
              <a:t> opomíjenou skutečností, že v podmínkách léčebného režimu lze s pokrmy zacházet v individuálním režimu. Může to být výhodné z hlediska individuálních požadavků osob se zvláštními výživovými nároky, avšak ve snaze „vyhnout se nepříjemné administrativní zátěži“ nebývá vždy tato možnost prakticky využívána. Nezbytnou podmínkou pro nastavení individuálního režimu je provedení analýzy nebezpečí v rámci systému HACCP.</a:t>
            </a:r>
          </a:p>
          <a:p>
            <a:endParaRPr lang="cs-CZ" baseline="0" dirty="0" smtClean="0"/>
          </a:p>
          <a:p>
            <a:r>
              <a:rPr lang="cs-CZ" baseline="0" dirty="0" smtClean="0"/>
              <a:t>Součástí výživy podávané v rámci individuálního léčebného režimu je podávání výživy sondou. Existují publikovaná zjištění, že nezanedbatelná část setů i zásobních roztoků obsahuje mikroorganismy; nejčastěji různé podmíněně patogenní </a:t>
            </a:r>
            <a:r>
              <a:rPr lang="cs-CZ" baseline="0" dirty="0" err="1" smtClean="0"/>
              <a:t>multirezistentní</a:t>
            </a:r>
            <a:r>
              <a:rPr lang="cs-CZ" baseline="0" dirty="0" smtClean="0"/>
              <a:t> kmeny. Je otázkou, do jaké míry projevy intolerance výživy jsou dány tělesnými dispozicemi jedince a do jaké míry se přinejmenším spolupodílí mikrobiální kontaminace, která je ze značné části </a:t>
            </a:r>
            <a:r>
              <a:rPr lang="cs-CZ" baseline="0" dirty="0" err="1" smtClean="0"/>
              <a:t>preventabilní</a:t>
            </a:r>
            <a:r>
              <a:rPr lang="cs-CZ" baseline="0" dirty="0" smtClean="0"/>
              <a:t>.</a:t>
            </a:r>
          </a:p>
          <a:p>
            <a:endParaRPr lang="cs-CZ" baseline="0" dirty="0" smtClean="0"/>
          </a:p>
          <a:p>
            <a:r>
              <a:rPr lang="cs-CZ" baseline="0" dirty="0" smtClean="0"/>
              <a:t>Již obsoletní otázkou je svépomocná příprava výživy určené do sondy, pravidla na její přípravu v českém právním systému stanovuje § 48 vyhlášky č. 137/2004 Sb. o hygienických požadavcích na stravovací služby a o zásadách osobní a provozní hygieny při činnostech epidemiologicky závažných. Tento systém přípravy stravy vytlačují komerční přípravy (tzv. potraviny pro zvláštní lékařské účely), avšak v podmínkách menších zařízení se lze s přežíváním vlastní výroby ještě setkat. Rozhodujícími pracovními operacemi je konzervace (sterilace) varem, zchlazování a ohřev.</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8</a:t>
            </a:fld>
            <a:endParaRPr lang="cs-CZ"/>
          </a:p>
        </p:txBody>
      </p:sp>
    </p:spTree>
    <p:extLst>
      <p:ext uri="{BB962C8B-B14F-4D97-AF65-F5344CB8AC3E}">
        <p14:creationId xmlns:p14="http://schemas.microsoft.com/office/powerpoint/2010/main" val="403761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Dezinfekcí</a:t>
            </a:r>
            <a:r>
              <a:rPr lang="cs-CZ" baseline="0" dirty="0" smtClean="0"/>
              <a:t> rozumíme odstraňování patogenních mikroorganismů z prostředí, dezinsekce je zaměřena na prevenci výskytu či likvidace epidemiologicky významných členovců, analogicky deratizace je zaměřena na likvidaci epidemiologicky rizikových hlodavců. Stalo se zvykem, že postupy dezinfekce, dezinsekce a deratizace se vyjadřují zkratkou DDD.</a:t>
            </a:r>
          </a:p>
          <a:p>
            <a:endParaRPr lang="cs-CZ" baseline="0" dirty="0" smtClean="0"/>
          </a:p>
          <a:p>
            <a:r>
              <a:rPr lang="cs-CZ" baseline="0" dirty="0" smtClean="0"/>
              <a:t>Důležité je rozlišení pojmů běžná ochranná vs. speciální ochranná DDD. Běžná ochranná DDD je vskutku preventivním zásahem, aby nemuselo být k hrubým sanitačním krokům vůbec přistupováno. Rozlišení je méně patrná u dezinfekčních postupů (zde běžný úklid zastává obě funkce, výraznější je rozlišení až v případě postupů dezinsekčních a deratizačních).</a:t>
            </a:r>
          </a:p>
          <a:p>
            <a:endParaRPr lang="cs-CZ" baseline="0" dirty="0" smtClean="0"/>
          </a:p>
          <a:p>
            <a:r>
              <a:rPr lang="cs-CZ" baseline="0" dirty="0" smtClean="0"/>
              <a:t>Při praktickém provádění postupů DDD se postupuje podle obecně platných zásad: základní zásadou je dodržení všech postupů stanovených výrobcem prostředku. Totéž platí i pro střídání přípravků s cílem zabránit výskytu rezistence: platná právní úprava nám říká, že prostředky mají být střídány, </a:t>
            </a:r>
            <a:r>
              <a:rPr lang="cs-CZ" b="1" i="0" baseline="0" dirty="0" smtClean="0"/>
              <a:t>pokud je to nezbytné </a:t>
            </a:r>
            <a:r>
              <a:rPr lang="cs-CZ" b="0" i="0" baseline="0" dirty="0" smtClean="0"/>
              <a:t>k zamezení vzniku rezistence. Ne každý přípravek vyvolává rezistenci mikroorganismů, v některých případech se může jednat jen o zvýšenou toleranci v důsledku pouhého nedodržení předepsaného ředění. Tolerance je zvládnutelná návratem k předepsaným ředěním, rezistence je řešitelná jen záměnou účinné látky.</a:t>
            </a:r>
          </a:p>
          <a:p>
            <a:endParaRPr lang="cs-CZ" b="0" i="0" baseline="0" dirty="0" smtClean="0"/>
          </a:p>
          <a:p>
            <a:r>
              <a:rPr lang="cs-CZ" b="0" i="0" baseline="0" dirty="0" smtClean="0"/>
              <a:t>Otázkou, která vyvolává časté nejasnosti je otázka bezpečnost oplachu dezinfikovaných předmětů pitnou vodu. Jestliže voda splňuje kritéria pro vodu pitnou, neobsahuje patogenní mikroorganismy pro (pouze) dezinfikovaný předmět.</a:t>
            </a:r>
            <a:endParaRPr lang="cs-CZ" b="1" i="0"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9</a:t>
            </a:fld>
            <a:endParaRPr lang="cs-CZ"/>
          </a:p>
        </p:txBody>
      </p:sp>
    </p:spTree>
    <p:extLst>
      <p:ext uri="{BB962C8B-B14F-4D97-AF65-F5344CB8AC3E}">
        <p14:creationId xmlns:p14="http://schemas.microsoft.com/office/powerpoint/2010/main" val="1203578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Osoby vykonávající</a:t>
            </a:r>
            <a:r>
              <a:rPr lang="cs-CZ" baseline="0" dirty="0" smtClean="0"/>
              <a:t> činnosti epidemiologicky závažné (přicházející do přímého styku s potraviny, pokrmy, předměty určeným pro styk s potravinami a pokrmy či pitnou vodou) nesmí být samy zdrojem nákazy. Zdravotní průkaz není zdravotnickou dokumentací, neosvědčuje zdravotní stav svého držitele! Podstatné na jakémsi označení osob vykonávající činnosti epidemiologicky závažné je požadavek na určitou „samokontrolu“ zdravotního stavu ve vztahu ke svojí profesi. Osoby </a:t>
            </a:r>
            <a:r>
              <a:rPr lang="cs-CZ" b="1" u="none" baseline="0" dirty="0" smtClean="0"/>
              <a:t>vykonávající činnosti epidemiologicky závažné </a:t>
            </a:r>
            <a:r>
              <a:rPr lang="cs-CZ" baseline="0" dirty="0" smtClean="0"/>
              <a:t>(samotné vlastnictví zdravotního průkazu ještě není totéž, co výkon povolání a denní styk s potravinami) mají za povinnost dostavit se k mimořádné lékařské prohlídce i jen z důvodu podezření na nákazu. Absence příznaků onemocnění není rozhodující. Dokud není možnost nákazy zcela vyloučena, pak osoba, která přichází do styku s potravinami a pokrmy, tuto činnost nesmí vykonávat.</a:t>
            </a:r>
          </a:p>
          <a:p>
            <a:endParaRPr lang="cs-CZ" baseline="0" dirty="0" smtClean="0"/>
          </a:p>
          <a:p>
            <a:r>
              <a:rPr lang="cs-CZ" baseline="0" dirty="0" smtClean="0"/>
              <a:t>Osoby, které přicházejí do přímého styku s potravinami a pokrmy, by měly být také přiměřeným způsobem poučeny o možných rizicích, měly by mít odpovídající znalosti o hygieně potravin, epidemiologii alimentárních nákaz a o zásadách osobní a provozní hygieny.</a:t>
            </a:r>
            <a:endParaRPr lang="cs-CZ" dirty="0"/>
          </a:p>
        </p:txBody>
      </p:sp>
      <p:sp>
        <p:nvSpPr>
          <p:cNvPr id="4" name="Zástupný symbol pro číslo snímku 3"/>
          <p:cNvSpPr>
            <a:spLocks noGrp="1"/>
          </p:cNvSpPr>
          <p:nvPr>
            <p:ph type="sldNum" sz="quarter" idx="10"/>
          </p:nvPr>
        </p:nvSpPr>
        <p:spPr/>
        <p:txBody>
          <a:bodyPr/>
          <a:lstStyle/>
          <a:p>
            <a:fld id="{CA8FACA5-AD1B-4B77-8A01-B7BD37ED99D6}" type="slidenum">
              <a:rPr lang="cs-CZ" smtClean="0"/>
              <a:t>10</a:t>
            </a:fld>
            <a:endParaRPr lang="cs-CZ"/>
          </a:p>
        </p:txBody>
      </p:sp>
    </p:spTree>
    <p:extLst>
      <p:ext uri="{BB962C8B-B14F-4D97-AF65-F5344CB8AC3E}">
        <p14:creationId xmlns:p14="http://schemas.microsoft.com/office/powerpoint/2010/main" val="65718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CDDC19E3-8B8E-4182-8E45-ABCACB0FA29F}"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163E0-F6AF-44BA-B6DD-256097E63B2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CDDC19E3-8B8E-4182-8E45-ABCACB0FA29F}"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DDC19E3-8B8E-4182-8E45-ABCACB0FA29F}"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13770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391679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60254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794369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8" name="Zástupný symbol pro zápatí 7"/>
          <p:cNvSpPr>
            <a:spLocks noGrp="1"/>
          </p:cNvSpPr>
          <p:nvPr>
            <p:ph type="ftr" sz="quarter" idx="11"/>
          </p:nvPr>
        </p:nvSpPr>
        <p:spPr/>
        <p:txBody>
          <a:bodyPr/>
          <a:lstStyle/>
          <a:p>
            <a:endParaRPr lang="cs-CZ">
              <a:solidFill>
                <a:prstClr val="black">
                  <a:tint val="75000"/>
                </a:prstClr>
              </a:solidFill>
            </a:endParaRPr>
          </a:p>
        </p:txBody>
      </p:sp>
      <p:sp>
        <p:nvSpPr>
          <p:cNvPr id="9" name="Zástupný symbol pro číslo snímku 8"/>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013646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4" name="Zástupný symbol pro zápatí 3"/>
          <p:cNvSpPr>
            <a:spLocks noGrp="1"/>
          </p:cNvSpPr>
          <p:nvPr>
            <p:ph type="ftr" sz="quarter" idx="11"/>
          </p:nvPr>
        </p:nvSpPr>
        <p:spPr/>
        <p:txBody>
          <a:bodyPr/>
          <a:lstStyle/>
          <a:p>
            <a:endParaRPr lang="cs-CZ">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849428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3" name="Zástupný symbol pro zápatí 2"/>
          <p:cNvSpPr>
            <a:spLocks noGrp="1"/>
          </p:cNvSpPr>
          <p:nvPr>
            <p:ph type="ftr" sz="quarter" idx="11"/>
          </p:nvPr>
        </p:nvSpPr>
        <p:spPr/>
        <p:txBody>
          <a:bodyPr/>
          <a:lstStyle/>
          <a:p>
            <a:endParaRPr lang="cs-CZ">
              <a:solidFill>
                <a:prstClr val="black">
                  <a:tint val="75000"/>
                </a:prstClr>
              </a:solidFill>
            </a:endParaRPr>
          </a:p>
        </p:txBody>
      </p:sp>
      <p:sp>
        <p:nvSpPr>
          <p:cNvPr id="4" name="Zástupný symbol pro číslo snímku 3"/>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2525700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57848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CDDC19E3-8B8E-4182-8E45-ABCACB0FA29F}"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6" name="Zástupný symbol pro zápatí 5"/>
          <p:cNvSpPr>
            <a:spLocks noGrp="1"/>
          </p:cNvSpPr>
          <p:nvPr>
            <p:ph type="ftr" sz="quarter" idx="11"/>
          </p:nvPr>
        </p:nvSpPr>
        <p:spPr/>
        <p:txBody>
          <a:bodyPr/>
          <a:lstStyle/>
          <a:p>
            <a:endParaRPr lang="cs-CZ">
              <a:solidFill>
                <a:prstClr val="black">
                  <a:tint val="75000"/>
                </a:prstClr>
              </a:solidFill>
            </a:endParaRPr>
          </a:p>
        </p:txBody>
      </p:sp>
      <p:sp>
        <p:nvSpPr>
          <p:cNvPr id="7" name="Zástupný symbol pro číslo snímku 6"/>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936243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1681674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90D8C1-B527-453D-A278-D0FF0BEBA2E8}" type="datetimeFigureOut">
              <a:rPr lang="cs-CZ">
                <a:solidFill>
                  <a:prstClr val="black">
                    <a:tint val="75000"/>
                  </a:prstClr>
                </a:solidFill>
              </a:rPr>
              <a:pPr/>
              <a:t>19.3.2015</a:t>
            </a:fld>
            <a:endParaRPr lang="cs-CZ">
              <a:solidFill>
                <a:prstClr val="black">
                  <a:tint val="75000"/>
                </a:prstClr>
              </a:solidFill>
            </a:endParaRPr>
          </a:p>
        </p:txBody>
      </p:sp>
      <p:sp>
        <p:nvSpPr>
          <p:cNvPr id="5" name="Zástupný symbol pro zápatí 4"/>
          <p:cNvSpPr>
            <a:spLocks noGrp="1"/>
          </p:cNvSpPr>
          <p:nvPr>
            <p:ph type="ftr" sz="quarter" idx="11"/>
          </p:nvPr>
        </p:nvSpPr>
        <p:spPr/>
        <p:txBody>
          <a:bodyPr/>
          <a:lstStyle/>
          <a:p>
            <a:endParaRPr lang="cs-CZ">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fld id="{9489268E-702D-4DA6-9A5D-20D6C35FE89C}" type="slidenum">
              <a:rPr lang="cs-CZ">
                <a:solidFill>
                  <a:prstClr val="black">
                    <a:tint val="75000"/>
                  </a:prstClr>
                </a:solidFill>
              </a:rPr>
              <a:pPr/>
              <a:t>‹#›</a:t>
            </a:fld>
            <a:endParaRPr lang="cs-CZ">
              <a:solidFill>
                <a:prstClr val="black">
                  <a:tint val="75000"/>
                </a:prstClr>
              </a:solidFill>
            </a:endParaRPr>
          </a:p>
        </p:txBody>
      </p:sp>
    </p:spTree>
    <p:extLst>
      <p:ext uri="{BB962C8B-B14F-4D97-AF65-F5344CB8AC3E}">
        <p14:creationId xmlns:p14="http://schemas.microsoft.com/office/powerpoint/2010/main" val="364259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DDC19E3-8B8E-4182-8E45-ABCACB0FA29F}" type="datetimeFigureOut">
              <a:rPr lang="cs-CZ" smtClean="0"/>
              <a:t>19.3.2015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D8163E0-F6AF-44BA-B6DD-256097E63B2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DDC19E3-8B8E-4182-8E45-ABCACB0FA29F}"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DDC19E3-8B8E-4182-8E45-ABCACB0FA29F}" type="datetimeFigureOut">
              <a:rPr lang="cs-CZ" smtClean="0"/>
              <a:t>19.3.2015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D8163E0-F6AF-44BA-B6DD-256097E63B2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CDDC19E3-8B8E-4182-8E45-ABCACB0FA29F}" type="datetimeFigureOut">
              <a:rPr lang="cs-CZ" smtClean="0"/>
              <a:t>19.3.2015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C19E3-8B8E-4182-8E45-ABCACB0FA29F}" type="datetimeFigureOut">
              <a:rPr lang="cs-CZ" smtClean="0"/>
              <a:t>19.3.2015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DC19E3-8B8E-4182-8E45-ABCACB0FA29F}"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163E0-F6AF-44BA-B6DD-256097E63B2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DC19E3-8B8E-4182-8E45-ABCACB0FA29F}" type="datetimeFigureOut">
              <a:rPr lang="cs-CZ" smtClean="0"/>
              <a:t>19.3.2015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D8163E0-F6AF-44BA-B6DD-256097E63B22}"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DDC19E3-8B8E-4182-8E45-ABCACB0FA29F}" type="datetimeFigureOut">
              <a:rPr lang="cs-CZ" smtClean="0"/>
              <a:t>19.3.2015</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D8163E0-F6AF-44BA-B6DD-256097E63B2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0D8C1-B527-453D-A278-D0FF0BEBA2E8}" type="datetimeFigureOut">
              <a:rPr lang="cs-CZ" smtClean="0">
                <a:solidFill>
                  <a:prstClr val="black">
                    <a:tint val="75000"/>
                  </a:prstClr>
                </a:solidFill>
              </a:rPr>
              <a:pPr/>
              <a:t>19.3.2015</a:t>
            </a:fld>
            <a:endParaRPr lang="cs-CZ" smtClean="0">
              <a:solidFill>
                <a:prstClr val="black">
                  <a:tint val="75000"/>
                </a:prstClr>
              </a:solidFill>
            </a:endParaRP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smtClean="0">
              <a:solidFill>
                <a:prstClr val="black">
                  <a:tint val="75000"/>
                </a:prstClr>
              </a:solidFill>
            </a:endParaRP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9268E-702D-4DA6-9A5D-20D6C35FE89C}" type="slidenum">
              <a:rPr lang="cs-CZ" smtClean="0">
                <a:solidFill>
                  <a:prstClr val="black">
                    <a:tint val="75000"/>
                  </a:prstClr>
                </a:solidFill>
              </a:rPr>
              <a:pPr/>
              <a:t>‹#›</a:t>
            </a:fld>
            <a:endParaRPr lang="cs-CZ" smtClean="0">
              <a:solidFill>
                <a:prstClr val="black">
                  <a:tint val="75000"/>
                </a:prstClr>
              </a:solidFill>
            </a:endParaRPr>
          </a:p>
        </p:txBody>
      </p:sp>
    </p:spTree>
    <p:extLst>
      <p:ext uri="{BB962C8B-B14F-4D97-AF65-F5344CB8AC3E}">
        <p14:creationId xmlns:p14="http://schemas.microsoft.com/office/powerpoint/2010/main" val="602518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764704"/>
            <a:ext cx="7772400" cy="1470025"/>
          </a:xfrm>
        </p:spPr>
        <p:txBody>
          <a:bodyPr/>
          <a:lstStyle/>
          <a:p>
            <a:r>
              <a:rPr lang="cs-CZ" sz="4800" dirty="0" smtClean="0"/>
              <a:t>Správná výrobní </a:t>
            </a:r>
            <a:br>
              <a:rPr lang="cs-CZ" sz="4800" dirty="0" smtClean="0"/>
            </a:br>
            <a:r>
              <a:rPr lang="cs-CZ" sz="4800" dirty="0" smtClean="0"/>
              <a:t>a hygienická praxe</a:t>
            </a:r>
            <a:endParaRPr lang="cs-CZ" sz="4800" dirty="0"/>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83568" y="2395367"/>
            <a:ext cx="3168352" cy="21766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431173"/>
            <a:ext cx="2952328" cy="19712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5508104" y="2430319"/>
            <a:ext cx="2388096" cy="17910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8499332"/>
      </p:ext>
    </p:extLst>
  </p:cSld>
  <p:clrMapOvr>
    <a:masterClrMapping/>
  </p:clrMapOvr>
  <mc:AlternateContent xmlns:mc="http://schemas.openxmlformats.org/markup-compatibility/2006" xmlns:p14="http://schemas.microsoft.com/office/powerpoint/2010/main">
    <mc:Choice Requires="p14">
      <p:transition spd="med" p14:dur="700" advTm="32168">
        <p:fade/>
      </p:transition>
    </mc:Choice>
    <mc:Fallback xmlns="">
      <p:transition spd="med" advTm="32168">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hangingPunct="1">
              <a:defRPr/>
            </a:pPr>
            <a:r>
              <a:rPr lang="cs-CZ" sz="4000" dirty="0" smtClean="0"/>
              <a:t>Zdraví personálu; Osobní hygiena</a:t>
            </a:r>
          </a:p>
        </p:txBody>
      </p:sp>
      <p:sp>
        <p:nvSpPr>
          <p:cNvPr id="20484" name="Rectangle 3"/>
          <p:cNvSpPr>
            <a:spLocks noGrp="1" noChangeArrowheads="1"/>
          </p:cNvSpPr>
          <p:nvPr>
            <p:ph type="body" idx="1"/>
          </p:nvPr>
        </p:nvSpPr>
        <p:spPr>
          <a:xfrm>
            <a:off x="611560" y="1628800"/>
            <a:ext cx="8075240" cy="4679925"/>
          </a:xfrm>
        </p:spPr>
        <p:txBody>
          <a:bodyPr>
            <a:normAutofit lnSpcReduction="10000"/>
          </a:bodyPr>
          <a:lstStyle/>
          <a:p>
            <a:pPr eaLnBrk="1" hangingPunct="1"/>
            <a:r>
              <a:rPr lang="cs-CZ" dirty="0" smtClean="0"/>
              <a:t>Zákon č. 258/2000 Sb., vyhláška č. 306/2012 Sb.</a:t>
            </a:r>
          </a:p>
          <a:p>
            <a:pPr lvl="1" eaLnBrk="1" hangingPunct="1"/>
            <a:r>
              <a:rPr lang="cs-CZ" dirty="0" smtClean="0"/>
              <a:t>Činnost epidemiologicky závažná</a:t>
            </a:r>
          </a:p>
          <a:p>
            <a:pPr lvl="2" eaLnBrk="1" hangingPunct="1"/>
            <a:r>
              <a:rPr lang="cs-CZ" dirty="0" smtClean="0"/>
              <a:t>Výroba a uvádění potravin/pokrmů do oběhu</a:t>
            </a:r>
          </a:p>
          <a:p>
            <a:pPr lvl="1" eaLnBrk="1" hangingPunct="1"/>
            <a:r>
              <a:rPr lang="cs-CZ" dirty="0" smtClean="0"/>
              <a:t>Povinnosti osoby vykonávající činnosti epidemiologicky závažné</a:t>
            </a:r>
          </a:p>
          <a:p>
            <a:pPr lvl="2" eaLnBrk="1" hangingPunct="1"/>
            <a:r>
              <a:rPr lang="cs-CZ" dirty="0" smtClean="0"/>
              <a:t>vstupní lékařská prohlídka → zdravotní průkaz</a:t>
            </a:r>
          </a:p>
          <a:p>
            <a:pPr lvl="2" eaLnBrk="1" hangingPunct="1"/>
            <a:r>
              <a:rPr lang="cs-CZ" dirty="0" smtClean="0"/>
              <a:t>Odpovídající zdravotní stav</a:t>
            </a:r>
          </a:p>
          <a:p>
            <a:pPr lvl="2" eaLnBrk="1" hangingPunct="1"/>
            <a:r>
              <a:rPr lang="cs-CZ" dirty="0"/>
              <a:t>M</a:t>
            </a:r>
            <a:r>
              <a:rPr lang="cs-CZ" dirty="0" smtClean="0"/>
              <a:t>imořádná lékařská prohlídka, je-li osoba stižena průjmovým, hnisavým, horečnatým nebo jiným závažným infekčním onemocněním, virovou hepatitidou a nebo byla-li fyzická osoba v epidemiologicky významném kontaktu s nemocným s průjmovým onemocněním, virovou hepatitidou nebo jiným závažným </a:t>
            </a:r>
            <a:r>
              <a:rPr lang="cs-CZ" dirty="0" err="1" smtClean="0"/>
              <a:t>inf</a:t>
            </a:r>
            <a:r>
              <a:rPr lang="cs-CZ" dirty="0" smtClean="0"/>
              <a:t>. onemocněním v domácnosti, na pracovišti nebo v místě pobytu</a:t>
            </a:r>
          </a:p>
          <a:p>
            <a:r>
              <a:rPr lang="cs-CZ" dirty="0" smtClean="0"/>
              <a:t>Základní </a:t>
            </a:r>
            <a:r>
              <a:rPr lang="cs-CZ" dirty="0"/>
              <a:t>znalosti o hygieně potravin, epidemiologii alimentárních nákaz, zásady osobní a provozní </a:t>
            </a:r>
            <a:r>
              <a:rPr lang="cs-CZ" dirty="0" smtClean="0"/>
              <a:t>hygieny</a:t>
            </a:r>
            <a:endParaRPr lang="cs-CZ" dirty="0" smtClean="0"/>
          </a:p>
        </p:txBody>
      </p:sp>
    </p:spTree>
    <p:extLst>
      <p:ext uri="{BB962C8B-B14F-4D97-AF65-F5344CB8AC3E}">
        <p14:creationId xmlns:p14="http://schemas.microsoft.com/office/powerpoint/2010/main" val="3891949090"/>
      </p:ext>
    </p:extLst>
  </p:cSld>
  <p:clrMapOvr>
    <a:masterClrMapping/>
  </p:clrMapOvr>
  <mc:AlternateContent xmlns:mc="http://schemas.openxmlformats.org/markup-compatibility/2006" xmlns:p14="http://schemas.microsoft.com/office/powerpoint/2010/main">
    <mc:Choice Requires="p14">
      <p:transition spd="med" p14:dur="700" advTm="111537">
        <p:fade/>
      </p:transition>
    </mc:Choice>
    <mc:Fallback xmlns="">
      <p:transition spd="med" advTm="111537">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3600" dirty="0" smtClean="0"/>
              <a:t>Předměty pro styk s potravinami a pokrmy</a:t>
            </a:r>
            <a:endParaRPr lang="cs-CZ" sz="3600" dirty="0"/>
          </a:p>
        </p:txBody>
      </p:sp>
      <p:sp>
        <p:nvSpPr>
          <p:cNvPr id="3" name="Zástupný symbol pro obsah 2"/>
          <p:cNvSpPr>
            <a:spLocks noGrp="1"/>
          </p:cNvSpPr>
          <p:nvPr>
            <p:ph idx="1"/>
          </p:nvPr>
        </p:nvSpPr>
        <p:spPr>
          <a:xfrm>
            <a:off x="457200" y="1052736"/>
            <a:ext cx="8229600" cy="5616624"/>
          </a:xfrm>
        </p:spPr>
        <p:txBody>
          <a:bodyPr>
            <a:noAutofit/>
          </a:bodyPr>
          <a:lstStyle/>
          <a:p>
            <a:r>
              <a:rPr lang="cs-CZ" sz="2400" dirty="0" smtClean="0"/>
              <a:t>Obecně</a:t>
            </a:r>
          </a:p>
          <a:p>
            <a:pPr lvl="1"/>
            <a:r>
              <a:rPr lang="cs-CZ" sz="1800" dirty="0" smtClean="0"/>
              <a:t>Nesmí nepříznivě ovlivňovat potraviny z hlediska uvolňování chemických látek, ovlivnění senzorických vlastností a mikrobiologických požadavků.</a:t>
            </a:r>
          </a:p>
          <a:p>
            <a:r>
              <a:rPr lang="cs-CZ" sz="2400" dirty="0" smtClean="0"/>
              <a:t>Plasty, elastomery:</a:t>
            </a:r>
          </a:p>
          <a:p>
            <a:pPr lvl="1"/>
            <a:r>
              <a:rPr lang="cs-CZ" sz="1800" dirty="0" smtClean="0"/>
              <a:t>Až 80 % všech obalových materiálů na trhu</a:t>
            </a:r>
          </a:p>
          <a:p>
            <a:pPr lvl="1"/>
            <a:r>
              <a:rPr lang="cs-CZ" sz="1800" dirty="0" err="1" smtClean="0"/>
              <a:t>Polyethylen</a:t>
            </a:r>
            <a:r>
              <a:rPr lang="cs-CZ" sz="1800" dirty="0" smtClean="0"/>
              <a:t> (PE), polypropylen (PP), polyvinylchlorid (PVC), polystyren</a:t>
            </a:r>
          </a:p>
          <a:p>
            <a:pPr lvl="1"/>
            <a:r>
              <a:rPr lang="cs-CZ" sz="1800" dirty="0" smtClean="0"/>
              <a:t>Riziko zbytkových monomerů po nedokonalé polymeraci:</a:t>
            </a:r>
          </a:p>
          <a:p>
            <a:pPr lvl="2"/>
            <a:r>
              <a:rPr lang="cs-CZ" sz="1600" dirty="0" err="1" smtClean="0"/>
              <a:t>Ethylen</a:t>
            </a:r>
            <a:r>
              <a:rPr lang="cs-CZ" sz="1600" dirty="0" smtClean="0"/>
              <a:t>, propylen: ve vyšších koncentracích narkotické účinky, v potravinách senzorické změny</a:t>
            </a:r>
          </a:p>
          <a:p>
            <a:pPr lvl="2"/>
            <a:r>
              <a:rPr lang="cs-CZ" sz="1600" dirty="0" smtClean="0"/>
              <a:t>vinylchlorid </a:t>
            </a:r>
            <a:r>
              <a:rPr lang="cs-CZ" sz="1600" dirty="0" smtClean="0">
                <a:sym typeface="Webdings"/>
              </a:rPr>
              <a:t>karcinogen; </a:t>
            </a:r>
            <a:r>
              <a:rPr lang="cs-CZ" sz="1600" dirty="0" smtClean="0"/>
              <a:t> styren </a:t>
            </a:r>
            <a:r>
              <a:rPr lang="cs-CZ" sz="1600" dirty="0" smtClean="0">
                <a:sym typeface="Webdings"/>
              </a:rPr>
              <a:t> </a:t>
            </a:r>
            <a:r>
              <a:rPr lang="cs-CZ" sz="1600" dirty="0" err="1" smtClean="0">
                <a:sym typeface="Webdings"/>
              </a:rPr>
              <a:t>iritans</a:t>
            </a:r>
            <a:r>
              <a:rPr lang="cs-CZ" sz="1600" dirty="0" smtClean="0">
                <a:sym typeface="Webdings"/>
              </a:rPr>
              <a:t>…</a:t>
            </a:r>
          </a:p>
          <a:p>
            <a:r>
              <a:rPr lang="cs-CZ" sz="2400" dirty="0" smtClean="0"/>
              <a:t>Ostatní: </a:t>
            </a:r>
          </a:p>
          <a:p>
            <a:pPr lvl="1"/>
            <a:r>
              <a:rPr lang="cs-CZ" sz="2000" dirty="0" smtClean="0"/>
              <a:t>kov a jejich </a:t>
            </a:r>
            <a:r>
              <a:rPr lang="cs-CZ" dirty="0"/>
              <a:t>slitiny, </a:t>
            </a:r>
            <a:r>
              <a:rPr lang="cs-CZ" dirty="0" smtClean="0"/>
              <a:t>silikáty </a:t>
            </a:r>
            <a:r>
              <a:rPr lang="cs-CZ" dirty="0"/>
              <a:t>(sklo, keramika, porcelán, smalt), papír a lepenka, </a:t>
            </a:r>
            <a:r>
              <a:rPr lang="cs-CZ" dirty="0" smtClean="0"/>
              <a:t>celofán, dřevo, korek…. </a:t>
            </a:r>
            <a:endParaRPr lang="cs-CZ" sz="2000" dirty="0" smtClean="0"/>
          </a:p>
          <a:p>
            <a:pPr lvl="1"/>
            <a:r>
              <a:rPr lang="cs-CZ" sz="1800" dirty="0" smtClean="0"/>
              <a:t>Přítomnost kovových prvků ve výluhu indikuje nekvalitní zpracování. Některé kovy jako stopové prvky, avšak hranice mezi příznivým a toxickým působením je v případě stopových prvků velmi úzká!</a:t>
            </a:r>
          </a:p>
        </p:txBody>
      </p:sp>
    </p:spTree>
    <p:extLst>
      <p:ext uri="{BB962C8B-B14F-4D97-AF65-F5344CB8AC3E}">
        <p14:creationId xmlns:p14="http://schemas.microsoft.com/office/powerpoint/2010/main" val="2753045289"/>
      </p:ext>
    </p:extLst>
  </p:cSld>
  <p:clrMapOvr>
    <a:masterClrMapping/>
  </p:clrMapOvr>
  <mc:AlternateContent xmlns:mc="http://schemas.openxmlformats.org/markup-compatibility/2006" xmlns:p14="http://schemas.microsoft.com/office/powerpoint/2010/main">
    <mc:Choice Requires="p14">
      <p:transition spd="med" p14:dur="700" advTm="258231">
        <p:fade/>
      </p:transition>
    </mc:Choice>
    <mc:Fallback xmlns="">
      <p:transition spd="med" advTm="258231">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96752"/>
            <a:ext cx="8229600" cy="5472608"/>
          </a:xfrm>
        </p:spPr>
        <p:txBody>
          <a:bodyPr>
            <a:noAutofit/>
          </a:bodyPr>
          <a:lstStyle/>
          <a:p>
            <a:r>
              <a:rPr lang="cs-CZ" sz="2400" dirty="0" smtClean="0"/>
              <a:t>Jednotný systém klasifikace  a označování nebezpečných vlastností chemických látek</a:t>
            </a:r>
          </a:p>
          <a:p>
            <a:pPr lvl="1"/>
            <a:r>
              <a:rPr lang="cs-CZ" dirty="0" smtClean="0"/>
              <a:t>R-věty (od 2015 přechod na analogický systém H-vět), příklady</a:t>
            </a:r>
          </a:p>
          <a:p>
            <a:pPr lvl="2"/>
            <a:r>
              <a:rPr lang="cs-CZ" sz="1800" dirty="0" smtClean="0"/>
              <a:t>R </a:t>
            </a:r>
            <a:r>
              <a:rPr lang="cs-CZ" dirty="0"/>
              <a:t>25 (H 301</a:t>
            </a:r>
            <a:r>
              <a:rPr lang="cs-CZ" dirty="0" smtClean="0"/>
              <a:t>) </a:t>
            </a:r>
            <a:r>
              <a:rPr lang="cs-CZ" sz="1800" dirty="0" smtClean="0"/>
              <a:t>– toxický při požití</a:t>
            </a:r>
          </a:p>
          <a:p>
            <a:pPr lvl="2"/>
            <a:r>
              <a:rPr lang="cs-CZ" sz="1800" dirty="0" smtClean="0"/>
              <a:t>R 40 (H 351) – podezření na karcinogenní účinky</a:t>
            </a:r>
          </a:p>
          <a:p>
            <a:pPr lvl="2"/>
            <a:r>
              <a:rPr lang="cs-CZ" dirty="0" smtClean="0"/>
              <a:t>R 63 (H 360) – možné nebezpečí poškození plodu v těle matky</a:t>
            </a:r>
          </a:p>
          <a:p>
            <a:r>
              <a:rPr lang="cs-CZ" dirty="0" smtClean="0"/>
              <a:t>Hygienické </a:t>
            </a:r>
            <a:r>
              <a:rPr lang="cs-CZ" dirty="0"/>
              <a:t>požadavky a jejich ověřování</a:t>
            </a:r>
          </a:p>
          <a:p>
            <a:pPr lvl="1"/>
            <a:r>
              <a:rPr lang="cs-CZ" dirty="0" err="1"/>
              <a:t>Vyhl</a:t>
            </a:r>
            <a:r>
              <a:rPr lang="cs-CZ" dirty="0"/>
              <a:t>. č. 38/2001 Sb.: pozitivní seznamy materiálů</a:t>
            </a:r>
          </a:p>
          <a:p>
            <a:pPr lvl="1"/>
            <a:r>
              <a:rPr lang="cs-CZ" dirty="0"/>
              <a:t>Migrační zkoušky</a:t>
            </a:r>
          </a:p>
          <a:p>
            <a:pPr lvl="2"/>
            <a:r>
              <a:rPr lang="cs-CZ" dirty="0"/>
              <a:t>Stanovení celkové migrace a specifické migrace </a:t>
            </a:r>
            <a:r>
              <a:rPr lang="cs-CZ" dirty="0" smtClean="0"/>
              <a:t>látek nedestruktivní metodou, za simulace nejhorších předvídatelných podmínek použití.</a:t>
            </a:r>
            <a:endParaRPr lang="cs-CZ" dirty="0"/>
          </a:p>
          <a:p>
            <a:pPr lvl="2"/>
            <a:r>
              <a:rPr lang="cs-CZ" dirty="0" smtClean="0"/>
              <a:t>Konvence </a:t>
            </a:r>
            <a:r>
              <a:rPr lang="cs-CZ" dirty="0"/>
              <a:t>simulantů potravin:</a:t>
            </a:r>
          </a:p>
          <a:p>
            <a:pPr lvl="3"/>
            <a:r>
              <a:rPr lang="cs-CZ" dirty="0"/>
              <a:t>Vodné potraviny … destilovaná voda</a:t>
            </a:r>
          </a:p>
          <a:p>
            <a:pPr lvl="3"/>
            <a:r>
              <a:rPr lang="cs-CZ" dirty="0"/>
              <a:t>Kyselé potraviny … 3 % </a:t>
            </a:r>
            <a:r>
              <a:rPr lang="cs-CZ" dirty="0" err="1"/>
              <a:t>kys</a:t>
            </a:r>
            <a:r>
              <a:rPr lang="cs-CZ" dirty="0"/>
              <a:t>. octová </a:t>
            </a:r>
          </a:p>
          <a:p>
            <a:pPr lvl="3"/>
            <a:r>
              <a:rPr lang="cs-CZ" dirty="0"/>
              <a:t>Alkohol … 10 % </a:t>
            </a:r>
            <a:r>
              <a:rPr lang="cs-CZ" dirty="0" err="1"/>
              <a:t>ethanol</a:t>
            </a:r>
            <a:endParaRPr lang="cs-CZ" dirty="0"/>
          </a:p>
          <a:p>
            <a:pPr lvl="3"/>
            <a:r>
              <a:rPr lang="cs-CZ" dirty="0"/>
              <a:t>Tukové potraviny … rafinovaný olivový olej</a:t>
            </a:r>
            <a:endParaRPr lang="cs-CZ" sz="3000" dirty="0" smtClean="0"/>
          </a:p>
          <a:p>
            <a:endParaRPr lang="cs-CZ" sz="2000" dirty="0" smtClean="0"/>
          </a:p>
        </p:txBody>
      </p:sp>
      <p:sp>
        <p:nvSpPr>
          <p:cNvPr id="4" name="Nadpis 1"/>
          <p:cNvSpPr txBox="1">
            <a:spLocks/>
          </p:cNvSpPr>
          <p:nvPr/>
        </p:nvSpPr>
        <p:spPr>
          <a:xfrm>
            <a:off x="467544" y="406082"/>
            <a:ext cx="8229600" cy="92211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cs-CZ" sz="3600" dirty="0" smtClean="0"/>
              <a:t>Předměty pro styk s potravinami a pokrmy</a:t>
            </a:r>
            <a:endParaRPr lang="cs-CZ" sz="3600" dirty="0"/>
          </a:p>
        </p:txBody>
      </p:sp>
    </p:spTree>
    <p:extLst>
      <p:ext uri="{BB962C8B-B14F-4D97-AF65-F5344CB8AC3E}">
        <p14:creationId xmlns:p14="http://schemas.microsoft.com/office/powerpoint/2010/main" val="860929456"/>
      </p:ext>
    </p:extLst>
  </p:cSld>
  <p:clrMapOvr>
    <a:masterClrMapping/>
  </p:clrMapOvr>
  <mc:AlternateContent xmlns:mc="http://schemas.openxmlformats.org/markup-compatibility/2006" xmlns:p14="http://schemas.microsoft.com/office/powerpoint/2010/main">
    <mc:Choice Requires="p14">
      <p:transition spd="med" p14:dur="700" advTm="246659">
        <p:fade/>
      </p:transition>
    </mc:Choice>
    <mc:Fallback xmlns="">
      <p:transition spd="med" advTm="246659">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cs-CZ" dirty="0" smtClean="0"/>
              <a:t>Význam</a:t>
            </a:r>
          </a:p>
        </p:txBody>
      </p:sp>
      <p:sp>
        <p:nvSpPr>
          <p:cNvPr id="8196" name="Rectangle 3"/>
          <p:cNvSpPr>
            <a:spLocks noGrp="1" noChangeArrowheads="1"/>
          </p:cNvSpPr>
          <p:nvPr>
            <p:ph idx="1"/>
          </p:nvPr>
        </p:nvSpPr>
        <p:spPr>
          <a:xfrm>
            <a:off x="457200" y="1700808"/>
            <a:ext cx="8229600" cy="4425355"/>
          </a:xfrm>
        </p:spPr>
        <p:txBody>
          <a:bodyPr>
            <a:normAutofit fontScale="92500" lnSpcReduction="20000"/>
          </a:bodyPr>
          <a:lstStyle/>
          <a:p>
            <a:pPr eaLnBrk="1" hangingPunct="1">
              <a:lnSpc>
                <a:spcPct val="90000"/>
              </a:lnSpc>
            </a:pPr>
            <a:r>
              <a:rPr lang="cs-CZ" b="1" dirty="0" smtClean="0"/>
              <a:t>Nezbytný předpoklad i součást HACCP, jeden z nástrojů efektivního řízení rizik z potravin, </a:t>
            </a:r>
            <a:r>
              <a:rPr lang="cs-CZ" dirty="0" smtClean="0"/>
              <a:t>neboť systémy HACCP nenahrazují jiné požadavky na hygienu potravin, nýbrž tvoří součást jediného balíčku opatření.</a:t>
            </a:r>
            <a:endParaRPr lang="cs-CZ" dirty="0"/>
          </a:p>
          <a:p>
            <a:pPr eaLnBrk="1" hangingPunct="1">
              <a:lnSpc>
                <a:spcPct val="90000"/>
              </a:lnSpc>
            </a:pPr>
            <a:r>
              <a:rPr lang="cs-CZ" dirty="0" smtClean="0"/>
              <a:t>Okruhy požadavků</a:t>
            </a:r>
          </a:p>
          <a:p>
            <a:pPr lvl="1" eaLnBrk="1" hangingPunct="1">
              <a:lnSpc>
                <a:spcPct val="90000"/>
              </a:lnSpc>
            </a:pPr>
            <a:r>
              <a:rPr lang="cs-CZ" dirty="0" smtClean="0">
                <a:solidFill>
                  <a:schemeClr val="accent5">
                    <a:lumMod val="60000"/>
                    <a:lumOff val="40000"/>
                  </a:schemeClr>
                </a:solidFill>
              </a:rPr>
              <a:t>Infrastruktura a vybavení</a:t>
            </a:r>
          </a:p>
          <a:p>
            <a:pPr lvl="1" eaLnBrk="1" hangingPunct="1">
              <a:lnSpc>
                <a:spcPct val="90000"/>
              </a:lnSpc>
            </a:pPr>
            <a:r>
              <a:rPr lang="cs-CZ" dirty="0" smtClean="0"/>
              <a:t>Suroviny</a:t>
            </a:r>
          </a:p>
          <a:p>
            <a:pPr lvl="1" eaLnBrk="1" hangingPunct="1">
              <a:lnSpc>
                <a:spcPct val="90000"/>
              </a:lnSpc>
            </a:pPr>
            <a:r>
              <a:rPr lang="cs-CZ" dirty="0" smtClean="0">
                <a:solidFill>
                  <a:schemeClr val="accent4">
                    <a:lumMod val="60000"/>
                    <a:lumOff val="40000"/>
                  </a:schemeClr>
                </a:solidFill>
              </a:rPr>
              <a:t>Voda</a:t>
            </a:r>
          </a:p>
          <a:p>
            <a:pPr lvl="1">
              <a:lnSpc>
                <a:spcPct val="90000"/>
              </a:lnSpc>
            </a:pPr>
            <a:r>
              <a:rPr lang="cs-CZ" dirty="0" smtClean="0"/>
              <a:t>Chladící řetězec</a:t>
            </a:r>
          </a:p>
          <a:p>
            <a:pPr lvl="1" eaLnBrk="1" hangingPunct="1">
              <a:lnSpc>
                <a:spcPct val="90000"/>
              </a:lnSpc>
            </a:pPr>
            <a:r>
              <a:rPr lang="cs-CZ" dirty="0" smtClean="0"/>
              <a:t>Technologie</a:t>
            </a:r>
          </a:p>
          <a:p>
            <a:pPr lvl="1" eaLnBrk="1" hangingPunct="1">
              <a:lnSpc>
                <a:spcPct val="90000"/>
              </a:lnSpc>
            </a:pPr>
            <a:r>
              <a:rPr lang="cs-CZ" dirty="0" smtClean="0">
                <a:solidFill>
                  <a:schemeClr val="accent5">
                    <a:lumMod val="60000"/>
                    <a:lumOff val="40000"/>
                  </a:schemeClr>
                </a:solidFill>
              </a:rPr>
              <a:t>Nakládání s odpady</a:t>
            </a:r>
          </a:p>
          <a:p>
            <a:pPr lvl="1" eaLnBrk="1" hangingPunct="1">
              <a:lnSpc>
                <a:spcPct val="90000"/>
              </a:lnSpc>
            </a:pPr>
            <a:r>
              <a:rPr lang="cs-CZ" dirty="0" smtClean="0"/>
              <a:t>Sanitace</a:t>
            </a:r>
          </a:p>
          <a:p>
            <a:pPr lvl="1" eaLnBrk="1" hangingPunct="1">
              <a:lnSpc>
                <a:spcPct val="90000"/>
              </a:lnSpc>
            </a:pPr>
            <a:r>
              <a:rPr lang="cs-CZ" dirty="0" smtClean="0">
                <a:solidFill>
                  <a:schemeClr val="accent5">
                    <a:lumMod val="60000"/>
                    <a:lumOff val="40000"/>
                  </a:schemeClr>
                </a:solidFill>
              </a:rPr>
              <a:t>Ochranu proti škůdcům</a:t>
            </a:r>
          </a:p>
          <a:p>
            <a:pPr lvl="1" eaLnBrk="1" hangingPunct="1">
              <a:lnSpc>
                <a:spcPct val="90000"/>
              </a:lnSpc>
            </a:pPr>
            <a:r>
              <a:rPr lang="cs-CZ" dirty="0" smtClean="0"/>
              <a:t>Zdraví personálu</a:t>
            </a:r>
          </a:p>
          <a:p>
            <a:pPr lvl="1" eaLnBrk="1" hangingPunct="1">
              <a:lnSpc>
                <a:spcPct val="90000"/>
              </a:lnSpc>
            </a:pPr>
            <a:r>
              <a:rPr lang="cs-CZ" dirty="0" smtClean="0"/>
              <a:t>Osobní hygiena</a:t>
            </a:r>
          </a:p>
          <a:p>
            <a:pPr lvl="1" eaLnBrk="1" hangingPunct="1">
              <a:lnSpc>
                <a:spcPct val="90000"/>
              </a:lnSpc>
            </a:pPr>
            <a:r>
              <a:rPr lang="cs-CZ" dirty="0" smtClean="0"/>
              <a:t>Školení</a:t>
            </a:r>
          </a:p>
        </p:txBody>
      </p:sp>
    </p:spTree>
    <p:extLst>
      <p:ext uri="{BB962C8B-B14F-4D97-AF65-F5344CB8AC3E}">
        <p14:creationId xmlns:p14="http://schemas.microsoft.com/office/powerpoint/2010/main" val="2988439273"/>
      </p:ext>
    </p:extLst>
  </p:cSld>
  <p:clrMapOvr>
    <a:masterClrMapping/>
  </p:clrMapOvr>
  <mc:AlternateContent xmlns:mc="http://schemas.openxmlformats.org/markup-compatibility/2006" xmlns:p14="http://schemas.microsoft.com/office/powerpoint/2010/main">
    <mc:Choice Requires="p14">
      <p:transition spd="med" p14:dur="700" advTm="117549">
        <p:fade/>
      </p:transition>
    </mc:Choice>
    <mc:Fallback xmlns="">
      <p:transition spd="med" advTm="117549">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851811" y="638164"/>
            <a:ext cx="5544616" cy="58871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mtClean="0">
              <a:solidFill>
                <a:prstClr val="black"/>
              </a:solidFill>
            </a:endParaRPr>
          </a:p>
        </p:txBody>
      </p:sp>
      <p:sp>
        <p:nvSpPr>
          <p:cNvPr id="24" name="Obdélník 23"/>
          <p:cNvSpPr/>
          <p:nvPr/>
        </p:nvSpPr>
        <p:spPr>
          <a:xfrm>
            <a:off x="1835696" y="5733256"/>
            <a:ext cx="2232248" cy="79208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dirty="0" smtClean="0">
                <a:solidFill>
                  <a:prstClr val="white"/>
                </a:solidFill>
              </a:rPr>
              <a:t>Šatna</a:t>
            </a:r>
          </a:p>
        </p:txBody>
      </p:sp>
      <p:sp>
        <p:nvSpPr>
          <p:cNvPr id="25" name="Obdélník 24"/>
          <p:cNvSpPr/>
          <p:nvPr/>
        </p:nvSpPr>
        <p:spPr>
          <a:xfrm>
            <a:off x="1851811" y="4941168"/>
            <a:ext cx="2216133" cy="79208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cs-CZ" dirty="0" smtClean="0">
                <a:solidFill>
                  <a:prstClr val="white"/>
                </a:solidFill>
              </a:rPr>
              <a:t>Kancelář</a:t>
            </a:r>
          </a:p>
        </p:txBody>
      </p:sp>
      <p:sp>
        <p:nvSpPr>
          <p:cNvPr id="26" name="Obdélník 25"/>
          <p:cNvSpPr/>
          <p:nvPr/>
        </p:nvSpPr>
        <p:spPr>
          <a:xfrm>
            <a:off x="1851811" y="4077072"/>
            <a:ext cx="2216133"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solidFill>
                  <a:prstClr val="black"/>
                </a:solidFill>
              </a:rPr>
              <a:t>Suchý sklad</a:t>
            </a:r>
          </a:p>
        </p:txBody>
      </p:sp>
      <p:sp>
        <p:nvSpPr>
          <p:cNvPr id="27" name="Obdélník 26"/>
          <p:cNvSpPr/>
          <p:nvPr/>
        </p:nvSpPr>
        <p:spPr>
          <a:xfrm>
            <a:off x="5364088" y="5733256"/>
            <a:ext cx="2016224" cy="792088"/>
          </a:xfrm>
          <a:prstGeom prst="rect">
            <a:avLst/>
          </a:prstGeom>
          <a:solidFill>
            <a:schemeClr val="accent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cs-CZ" dirty="0" smtClean="0">
                <a:solidFill>
                  <a:prstClr val="white"/>
                </a:solidFill>
              </a:rPr>
              <a:t>Zelenina a hrubá příprava</a:t>
            </a:r>
          </a:p>
        </p:txBody>
      </p:sp>
      <p:sp>
        <p:nvSpPr>
          <p:cNvPr id="28" name="Obdélník 27"/>
          <p:cNvSpPr/>
          <p:nvPr/>
        </p:nvSpPr>
        <p:spPr>
          <a:xfrm>
            <a:off x="5364088" y="4941168"/>
            <a:ext cx="2016224"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solidFill>
                  <a:prstClr val="black"/>
                </a:solidFill>
              </a:rPr>
              <a:t>Chlazený sklad</a:t>
            </a:r>
          </a:p>
        </p:txBody>
      </p:sp>
      <p:sp>
        <p:nvSpPr>
          <p:cNvPr id="29" name="Obdélník 28"/>
          <p:cNvSpPr/>
          <p:nvPr/>
        </p:nvSpPr>
        <p:spPr>
          <a:xfrm>
            <a:off x="5364088" y="4077072"/>
            <a:ext cx="2016224"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solidFill>
                  <a:prstClr val="black"/>
                </a:solidFill>
              </a:rPr>
              <a:t>Příruční sklad</a:t>
            </a:r>
          </a:p>
        </p:txBody>
      </p:sp>
      <p:sp>
        <p:nvSpPr>
          <p:cNvPr id="30" name="Obdélník 29"/>
          <p:cNvSpPr/>
          <p:nvPr/>
        </p:nvSpPr>
        <p:spPr>
          <a:xfrm>
            <a:off x="1851811" y="1556792"/>
            <a:ext cx="559949" cy="1584176"/>
          </a:xfrm>
          <a:prstGeom prst="rect">
            <a:avLst/>
          </a:prstGeom>
        </p:spPr>
        <p:style>
          <a:lnRef idx="0">
            <a:schemeClr val="accent2"/>
          </a:lnRef>
          <a:fillRef idx="3">
            <a:schemeClr val="accent2"/>
          </a:fillRef>
          <a:effectRef idx="3">
            <a:schemeClr val="accent2"/>
          </a:effectRef>
          <a:fontRef idx="minor">
            <a:schemeClr val="lt1"/>
          </a:fontRef>
        </p:style>
        <p:txBody>
          <a:bodyPr vert="vert270" rtlCol="0" anchor="ctr"/>
          <a:lstStyle/>
          <a:p>
            <a:pPr algn="ctr"/>
            <a:r>
              <a:rPr lang="cs-CZ" b="1" dirty="0" smtClean="0">
                <a:solidFill>
                  <a:prstClr val="white"/>
                </a:solidFill>
              </a:rPr>
              <a:t>Syrové maso</a:t>
            </a:r>
          </a:p>
        </p:txBody>
      </p:sp>
      <p:sp>
        <p:nvSpPr>
          <p:cNvPr id="31" name="Obdélník 30"/>
          <p:cNvSpPr/>
          <p:nvPr/>
        </p:nvSpPr>
        <p:spPr>
          <a:xfrm>
            <a:off x="5884259" y="3368028"/>
            <a:ext cx="1496053" cy="504056"/>
          </a:xfrm>
          <a:prstGeom prst="rect">
            <a:avLst/>
          </a:prstGeom>
          <a:gradFill>
            <a:gsLst>
              <a:gs pos="55000">
                <a:schemeClr val="accent3">
                  <a:shade val="51000"/>
                  <a:satMod val="130000"/>
                </a:schemeClr>
              </a:gs>
              <a:gs pos="100000">
                <a:schemeClr val="accent3">
                  <a:shade val="93000"/>
                  <a:satMod val="13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rtlCol="0" anchor="ctr"/>
          <a:lstStyle/>
          <a:p>
            <a:pPr algn="ctr"/>
            <a:r>
              <a:rPr lang="cs-CZ" b="1" dirty="0" smtClean="0">
                <a:solidFill>
                  <a:prstClr val="white"/>
                </a:solidFill>
              </a:rPr>
              <a:t>Čistá zelenina</a:t>
            </a:r>
          </a:p>
        </p:txBody>
      </p:sp>
      <p:sp>
        <p:nvSpPr>
          <p:cNvPr id="32" name="Obdélník 31"/>
          <p:cNvSpPr/>
          <p:nvPr/>
        </p:nvSpPr>
        <p:spPr>
          <a:xfrm>
            <a:off x="6820363" y="1418086"/>
            <a:ext cx="559949" cy="1584176"/>
          </a:xfrm>
          <a:prstGeom prst="rect">
            <a:avLst/>
          </a:prstGeom>
          <a:gradFill>
            <a:gsLst>
              <a:gs pos="32000">
                <a:schemeClr val="accent3">
                  <a:lumMod val="75000"/>
                </a:schemeClr>
              </a:gs>
              <a:gs pos="68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vert="vert270" rtlCol="0" anchor="ctr"/>
          <a:lstStyle/>
          <a:p>
            <a:pPr algn="ctr"/>
            <a:r>
              <a:rPr lang="cs-CZ" b="1" dirty="0" smtClean="0">
                <a:solidFill>
                  <a:prstClr val="white"/>
                </a:solidFill>
              </a:rPr>
              <a:t>Konečná úprava</a:t>
            </a:r>
          </a:p>
        </p:txBody>
      </p:sp>
      <p:sp>
        <p:nvSpPr>
          <p:cNvPr id="33" name="Obdélník 32"/>
          <p:cNvSpPr/>
          <p:nvPr/>
        </p:nvSpPr>
        <p:spPr>
          <a:xfrm>
            <a:off x="1851811" y="3403940"/>
            <a:ext cx="1496053" cy="468144"/>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b="1" dirty="0" smtClean="0">
                <a:solidFill>
                  <a:prstClr val="white"/>
                </a:solidFill>
              </a:rPr>
              <a:t>Syrové těsto</a:t>
            </a:r>
          </a:p>
        </p:txBody>
      </p:sp>
      <p:sp>
        <p:nvSpPr>
          <p:cNvPr id="34" name="Obdélník 33"/>
          <p:cNvSpPr/>
          <p:nvPr/>
        </p:nvSpPr>
        <p:spPr>
          <a:xfrm>
            <a:off x="3627838" y="1761692"/>
            <a:ext cx="1960331" cy="1440160"/>
          </a:xfrm>
          <a:prstGeom prst="rect">
            <a:avLst/>
          </a:prstGeom>
          <a:gradFill flip="none" rotWithShape="1">
            <a:gsLst>
              <a:gs pos="26000">
                <a:srgbClr val="FF0000"/>
              </a:gs>
              <a:gs pos="57000">
                <a:schemeClr val="accent6">
                  <a:shade val="93000"/>
                  <a:satMod val="130000"/>
                </a:schemeClr>
              </a:gs>
              <a:gs pos="100000">
                <a:schemeClr val="accent6">
                  <a:shade val="94000"/>
                  <a:satMod val="135000"/>
                </a:schemeClr>
              </a:gs>
            </a:gsLst>
            <a:path path="shape">
              <a:fillToRect l="50000" t="50000" r="50000" b="50000"/>
            </a:path>
            <a:tileRec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cs-CZ" b="1" dirty="0" smtClean="0">
                <a:solidFill>
                  <a:prstClr val="white"/>
                </a:solidFill>
              </a:rPr>
              <a:t>Tepelná úprava</a:t>
            </a:r>
          </a:p>
        </p:txBody>
      </p:sp>
      <p:sp>
        <p:nvSpPr>
          <p:cNvPr id="35" name="Obdélník 34"/>
          <p:cNvSpPr/>
          <p:nvPr/>
        </p:nvSpPr>
        <p:spPr>
          <a:xfrm>
            <a:off x="1851811" y="638164"/>
            <a:ext cx="1784085"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solidFill>
                  <a:prstClr val="black"/>
                </a:solidFill>
              </a:rPr>
              <a:t>Provozní nádobí</a:t>
            </a:r>
          </a:p>
        </p:txBody>
      </p:sp>
      <p:sp>
        <p:nvSpPr>
          <p:cNvPr id="36" name="Obdélník 35"/>
          <p:cNvSpPr/>
          <p:nvPr/>
        </p:nvSpPr>
        <p:spPr>
          <a:xfrm>
            <a:off x="4319972" y="638164"/>
            <a:ext cx="1944216" cy="648072"/>
          </a:xfrm>
          <a:prstGeom prst="rect">
            <a:avLst/>
          </a:prstGeom>
          <a:gradFill>
            <a:gsLst>
              <a:gs pos="40000">
                <a:schemeClr val="accent3">
                  <a:lumMod val="75000"/>
                </a:schemeClr>
              </a:gs>
              <a:gs pos="58000">
                <a:schemeClr val="accent6">
                  <a:shade val="93000"/>
                  <a:satMod val="130000"/>
                </a:schemeClr>
              </a:gs>
              <a:gs pos="100000">
                <a:schemeClr val="accent6">
                  <a:shade val="94000"/>
                  <a:satMod val="135000"/>
                </a:schemeClr>
              </a:gs>
            </a:gsLst>
            <a:lin ang="16200000" scaled="0"/>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cs-CZ" dirty="0" smtClean="0">
                <a:solidFill>
                  <a:prstClr val="white"/>
                </a:solidFill>
              </a:rPr>
              <a:t>Výdej</a:t>
            </a:r>
          </a:p>
        </p:txBody>
      </p:sp>
      <p:sp>
        <p:nvSpPr>
          <p:cNvPr id="37" name="Obdélník 36"/>
          <p:cNvSpPr/>
          <p:nvPr/>
        </p:nvSpPr>
        <p:spPr>
          <a:xfrm>
            <a:off x="6647306" y="638164"/>
            <a:ext cx="733006" cy="6305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cs-CZ" sz="1400" dirty="0" smtClean="0">
                <a:solidFill>
                  <a:prstClr val="black"/>
                </a:solidFill>
              </a:rPr>
              <a:t>Jídelní nádobí</a:t>
            </a:r>
          </a:p>
        </p:txBody>
      </p:sp>
      <p:sp>
        <p:nvSpPr>
          <p:cNvPr id="38" name="Nadpis 37"/>
          <p:cNvSpPr>
            <a:spLocks noGrp="1"/>
          </p:cNvSpPr>
          <p:nvPr>
            <p:ph type="title"/>
          </p:nvPr>
        </p:nvSpPr>
        <p:spPr>
          <a:xfrm>
            <a:off x="251520" y="116632"/>
            <a:ext cx="8219256" cy="397987"/>
          </a:xfrm>
        </p:spPr>
        <p:txBody>
          <a:bodyPr>
            <a:noAutofit/>
          </a:bodyPr>
          <a:lstStyle/>
          <a:p>
            <a:pPr algn="l"/>
            <a:r>
              <a:rPr lang="cs-CZ" sz="2400" b="1" dirty="0" smtClean="0"/>
              <a:t>Toky surovin a materiálů ve stravovacích službách</a:t>
            </a:r>
            <a:endParaRPr lang="cs-CZ" sz="2400" b="1" dirty="0"/>
          </a:p>
        </p:txBody>
      </p:sp>
      <p:sp>
        <p:nvSpPr>
          <p:cNvPr id="40" name="Šipka dolů 39"/>
          <p:cNvSpPr/>
          <p:nvPr/>
        </p:nvSpPr>
        <p:spPr>
          <a:xfrm rot="10800000">
            <a:off x="4608002" y="4797152"/>
            <a:ext cx="252029" cy="1944216"/>
          </a:xfrm>
          <a:prstGeom prst="downArrow">
            <a:avLst>
              <a:gd name="adj1" fmla="val 50000"/>
              <a:gd name="adj2" fmla="val 56683"/>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cs-CZ"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5" name="Šipka doleva 44"/>
          <p:cNvSpPr/>
          <p:nvPr/>
        </p:nvSpPr>
        <p:spPr>
          <a:xfrm rot="1767752">
            <a:off x="3935580" y="3799716"/>
            <a:ext cx="792088" cy="234072"/>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smtClean="0">
              <a:solidFill>
                <a:prstClr val="white"/>
              </a:solidFill>
            </a:endParaRPr>
          </a:p>
        </p:txBody>
      </p:sp>
      <p:sp>
        <p:nvSpPr>
          <p:cNvPr id="46" name="Šipka doleva 45"/>
          <p:cNvSpPr/>
          <p:nvPr/>
        </p:nvSpPr>
        <p:spPr>
          <a:xfrm rot="8540532">
            <a:off x="4748603" y="3755048"/>
            <a:ext cx="792088" cy="234072"/>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cs-CZ" smtClean="0">
              <a:solidFill>
                <a:prstClr val="white"/>
              </a:solidFill>
            </a:endParaRPr>
          </a:p>
        </p:txBody>
      </p:sp>
      <p:sp>
        <p:nvSpPr>
          <p:cNvPr id="47" name="Šipka doprava 46"/>
          <p:cNvSpPr/>
          <p:nvPr/>
        </p:nvSpPr>
        <p:spPr>
          <a:xfrm>
            <a:off x="2599837" y="2210174"/>
            <a:ext cx="820034" cy="27159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smtClean="0">
              <a:solidFill>
                <a:prstClr val="white"/>
              </a:solidFill>
            </a:endParaRPr>
          </a:p>
        </p:txBody>
      </p:sp>
      <p:sp>
        <p:nvSpPr>
          <p:cNvPr id="48" name="Šipka dolů 47"/>
          <p:cNvSpPr/>
          <p:nvPr/>
        </p:nvSpPr>
        <p:spPr>
          <a:xfrm rot="14611037">
            <a:off x="2929282" y="2716194"/>
            <a:ext cx="274565" cy="651833"/>
          </a:xfrm>
          <a:prstGeom prst="downArrow">
            <a:avLst>
              <a:gd name="adj1" fmla="val 50000"/>
              <a:gd name="adj2" fmla="val 5668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smtClean="0">
              <a:solidFill>
                <a:prstClr val="white"/>
              </a:solidFill>
            </a:endParaRPr>
          </a:p>
        </p:txBody>
      </p:sp>
      <p:sp>
        <p:nvSpPr>
          <p:cNvPr id="49" name="Šipka dolů 48"/>
          <p:cNvSpPr/>
          <p:nvPr/>
        </p:nvSpPr>
        <p:spPr>
          <a:xfrm rot="12229415">
            <a:off x="6372200" y="2708920"/>
            <a:ext cx="275106" cy="492932"/>
          </a:xfrm>
          <a:prstGeom prst="downArrow">
            <a:avLst>
              <a:gd name="adj1" fmla="val 50000"/>
              <a:gd name="adj2" fmla="val 56683"/>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cs-CZ" smtClean="0">
              <a:solidFill>
                <a:prstClr val="white"/>
              </a:solidFill>
            </a:endParaRPr>
          </a:p>
        </p:txBody>
      </p:sp>
      <p:sp>
        <p:nvSpPr>
          <p:cNvPr id="50" name="Šipka doprava 49"/>
          <p:cNvSpPr/>
          <p:nvPr/>
        </p:nvSpPr>
        <p:spPr>
          <a:xfrm>
            <a:off x="5736249" y="2359935"/>
            <a:ext cx="548118"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smtClean="0">
              <a:solidFill>
                <a:prstClr val="white"/>
              </a:solidFill>
            </a:endParaRPr>
          </a:p>
        </p:txBody>
      </p:sp>
      <p:sp>
        <p:nvSpPr>
          <p:cNvPr id="51" name="Šipka dolů 50"/>
          <p:cNvSpPr/>
          <p:nvPr/>
        </p:nvSpPr>
        <p:spPr>
          <a:xfrm rot="8105876">
            <a:off x="6329141" y="1300048"/>
            <a:ext cx="288032" cy="627867"/>
          </a:xfrm>
          <a:prstGeom prst="downArrow">
            <a:avLst>
              <a:gd name="adj1" fmla="val 50000"/>
              <a:gd name="adj2" fmla="val 56683"/>
            </a:avLst>
          </a:prstGeom>
          <a:gradFill>
            <a:gsLst>
              <a:gs pos="23000">
                <a:schemeClr val="accent3">
                  <a:lumMod val="75000"/>
                </a:schemeClr>
              </a:gs>
              <a:gs pos="67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smtClean="0">
              <a:solidFill>
                <a:prstClr val="white"/>
              </a:solidFill>
            </a:endParaRPr>
          </a:p>
        </p:txBody>
      </p:sp>
      <p:sp>
        <p:nvSpPr>
          <p:cNvPr id="52" name="Obousměrná svislá šipka 51"/>
          <p:cNvSpPr/>
          <p:nvPr/>
        </p:nvSpPr>
        <p:spPr>
          <a:xfrm rot="18635256">
            <a:off x="3767106" y="1340768"/>
            <a:ext cx="300837" cy="420924"/>
          </a:xfrm>
          <a:prstGeom prst="up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mtClean="0">
              <a:solidFill>
                <a:prstClr val="white"/>
              </a:solidFill>
            </a:endParaRPr>
          </a:p>
        </p:txBody>
      </p:sp>
      <p:sp>
        <p:nvSpPr>
          <p:cNvPr id="53" name="Obousměrná vodorovná šipka 52"/>
          <p:cNvSpPr/>
          <p:nvPr/>
        </p:nvSpPr>
        <p:spPr>
          <a:xfrm>
            <a:off x="6314029" y="908720"/>
            <a:ext cx="318256" cy="144016"/>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mtClean="0">
              <a:solidFill>
                <a:prstClr val="black"/>
              </a:solidFill>
            </a:endParaRPr>
          </a:p>
        </p:txBody>
      </p:sp>
      <p:sp>
        <p:nvSpPr>
          <p:cNvPr id="39" name="Šipka doprava 38"/>
          <p:cNvSpPr/>
          <p:nvPr/>
        </p:nvSpPr>
        <p:spPr>
          <a:xfrm rot="18078426">
            <a:off x="5765911" y="1875948"/>
            <a:ext cx="548118" cy="2880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cs-CZ" smtClean="0">
              <a:solidFill>
                <a:prstClr val="white"/>
              </a:solidFill>
            </a:endParaRPr>
          </a:p>
        </p:txBody>
      </p:sp>
    </p:spTree>
    <p:extLst>
      <p:ext uri="{BB962C8B-B14F-4D97-AF65-F5344CB8AC3E}">
        <p14:creationId xmlns:p14="http://schemas.microsoft.com/office/powerpoint/2010/main" val="1996397158"/>
      </p:ext>
    </p:extLst>
  </p:cSld>
  <p:clrMapOvr>
    <a:masterClrMapping/>
  </p:clrMapOvr>
  <mc:AlternateContent xmlns:mc="http://schemas.openxmlformats.org/markup-compatibility/2006" xmlns:p14="http://schemas.microsoft.com/office/powerpoint/2010/main">
    <mc:Choice Requires="p14">
      <p:transition spd="slow" p14:dur="2000" advTm="54963"/>
    </mc:Choice>
    <mc:Fallback xmlns="">
      <p:transition spd="slow" advTm="5496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cs-CZ" dirty="0" smtClean="0"/>
              <a:t>Suroviny, chladící řetězec</a:t>
            </a:r>
          </a:p>
        </p:txBody>
      </p:sp>
      <p:sp>
        <p:nvSpPr>
          <p:cNvPr id="12292" name="Rectangle 3"/>
          <p:cNvSpPr>
            <a:spLocks noGrp="1" noChangeArrowheads="1"/>
          </p:cNvSpPr>
          <p:nvPr>
            <p:ph idx="1"/>
          </p:nvPr>
        </p:nvSpPr>
        <p:spPr/>
        <p:txBody>
          <a:bodyPr>
            <a:normAutofit/>
          </a:bodyPr>
          <a:lstStyle/>
          <a:p>
            <a:pPr eaLnBrk="1" hangingPunct="1"/>
            <a:r>
              <a:rPr lang="cs-CZ" dirty="0" smtClean="0"/>
              <a:t>Ustanovení týkající se potravin</a:t>
            </a:r>
          </a:p>
          <a:p>
            <a:pPr lvl="1"/>
            <a:r>
              <a:rPr lang="cs-CZ" dirty="0" smtClean="0"/>
              <a:t>Provozovatel potravinářského podniku nesmí přijmout žádné suroviny, složky nebo materiály, pokud je o nich známo nebo pokud by se dalo důvodně očekávat, že jsou natolik kontaminovány parazity, patogenními mikroorganismy nebo toxickými, rozkladnými nebo cizorodými látkami, že by i po hygienicky provedeném vytřídění nebo po přípravných  nebo zpracovatelských procesech zůstaly stále nevhodné k lidské spotřebě.</a:t>
            </a:r>
          </a:p>
          <a:p>
            <a:pPr eaLnBrk="1" hangingPunct="1"/>
            <a:r>
              <a:rPr lang="cs-CZ" dirty="0" smtClean="0"/>
              <a:t>Chladírenský řetězec</a:t>
            </a:r>
          </a:p>
          <a:p>
            <a:pPr lvl="1"/>
            <a:r>
              <a:rPr lang="cs-CZ" dirty="0" smtClean="0"/>
              <a:t>Nesmí </a:t>
            </a:r>
            <a:r>
              <a:rPr lang="cs-CZ" dirty="0"/>
              <a:t>být přerušen, vzniká-li možnost množení </a:t>
            </a:r>
            <a:r>
              <a:rPr lang="cs-CZ" dirty="0" smtClean="0"/>
              <a:t>mikroorganismů (MO)  nebo </a:t>
            </a:r>
            <a:r>
              <a:rPr lang="cs-CZ" dirty="0"/>
              <a:t>tvorby toxinů</a:t>
            </a:r>
          </a:p>
          <a:p>
            <a:pPr lvl="1"/>
            <a:r>
              <a:rPr lang="cs-CZ" dirty="0"/>
              <a:t>Zabránit výkyvům teplot </a:t>
            </a:r>
            <a:r>
              <a:rPr lang="cs-CZ" dirty="0" smtClean="0">
                <a:sym typeface="Wingdings 3"/>
              </a:rPr>
              <a:t> </a:t>
            </a:r>
            <a:r>
              <a:rPr lang="cs-CZ" dirty="0" smtClean="0"/>
              <a:t>kondenzace vody </a:t>
            </a:r>
            <a:r>
              <a:rPr lang="cs-CZ" dirty="0" smtClean="0">
                <a:sym typeface="Wingdings 3"/>
              </a:rPr>
              <a:t> činnost MO</a:t>
            </a:r>
            <a:endParaRPr lang="cs-CZ" dirty="0" smtClean="0"/>
          </a:p>
        </p:txBody>
      </p:sp>
    </p:spTree>
    <p:extLst>
      <p:ext uri="{BB962C8B-B14F-4D97-AF65-F5344CB8AC3E}">
        <p14:creationId xmlns:p14="http://schemas.microsoft.com/office/powerpoint/2010/main" val="1765993930"/>
      </p:ext>
    </p:extLst>
  </p:cSld>
  <p:clrMapOvr>
    <a:masterClrMapping/>
  </p:clrMapOvr>
  <mc:AlternateContent xmlns:mc="http://schemas.openxmlformats.org/markup-compatibility/2006" xmlns:p14="http://schemas.microsoft.com/office/powerpoint/2010/main">
    <mc:Choice Requires="p14">
      <p:transition spd="med" p14:dur="700" advTm="204220">
        <p:fade/>
      </p:transition>
    </mc:Choice>
    <mc:Fallback xmlns="">
      <p:transition spd="med" advTm="20422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2"/>
          <p:cNvSpPr>
            <a:spLocks noGrp="1"/>
          </p:cNvSpPr>
          <p:nvPr>
            <p:ph type="title"/>
          </p:nvPr>
        </p:nvSpPr>
        <p:spPr/>
        <p:txBody>
          <a:bodyPr>
            <a:normAutofit/>
          </a:bodyPr>
          <a:lstStyle/>
          <a:p>
            <a:r>
              <a:rPr lang="cs-CZ" dirty="0" smtClean="0"/>
              <a:t>Suroviny, chladící řetězec</a:t>
            </a:r>
            <a:endParaRPr lang="cs-CZ" dirty="0"/>
          </a:p>
        </p:txBody>
      </p:sp>
      <p:sp>
        <p:nvSpPr>
          <p:cNvPr id="3" name="Zástupný symbol pro text 2"/>
          <p:cNvSpPr>
            <a:spLocks noGrp="1"/>
          </p:cNvSpPr>
          <p:nvPr>
            <p:ph type="body" idx="1"/>
          </p:nvPr>
        </p:nvSpPr>
        <p:spPr>
          <a:xfrm>
            <a:off x="467544" y="1340768"/>
            <a:ext cx="3931920" cy="639762"/>
          </a:xfrm>
        </p:spPr>
        <p:txBody>
          <a:bodyPr/>
          <a:lstStyle/>
          <a:p>
            <a:r>
              <a:rPr lang="cs-CZ" dirty="0" smtClean="0"/>
              <a:t>Suché, chladné</a:t>
            </a:r>
            <a:endParaRPr lang="cs-CZ" dirty="0"/>
          </a:p>
        </p:txBody>
      </p:sp>
      <p:sp>
        <p:nvSpPr>
          <p:cNvPr id="2" name="Zástupný symbol pro obsah 1"/>
          <p:cNvSpPr>
            <a:spLocks noGrp="1"/>
          </p:cNvSpPr>
          <p:nvPr>
            <p:ph sz="half" idx="2"/>
          </p:nvPr>
        </p:nvSpPr>
        <p:spPr>
          <a:xfrm>
            <a:off x="457200" y="1844824"/>
            <a:ext cx="3931920" cy="4104456"/>
          </a:xfrm>
        </p:spPr>
        <p:txBody>
          <a:bodyPr>
            <a:normAutofit fontScale="77500" lnSpcReduction="20000"/>
          </a:bodyPr>
          <a:lstStyle/>
          <a:p>
            <a:r>
              <a:rPr lang="cs-CZ" dirty="0">
                <a:solidFill>
                  <a:schemeClr val="accent1">
                    <a:lumMod val="60000"/>
                    <a:lumOff val="40000"/>
                  </a:schemeClr>
                </a:solidFill>
              </a:rPr>
              <a:t>24 </a:t>
            </a:r>
            <a:r>
              <a:rPr lang="cs-CZ" baseline="30000" dirty="0" err="1" smtClean="0">
                <a:solidFill>
                  <a:schemeClr val="accent1">
                    <a:lumMod val="60000"/>
                    <a:lumOff val="40000"/>
                  </a:schemeClr>
                </a:solidFill>
              </a:rPr>
              <a:t>o</a:t>
            </a:r>
            <a:r>
              <a:rPr lang="cs-CZ" dirty="0" err="1" smtClean="0">
                <a:solidFill>
                  <a:schemeClr val="accent1">
                    <a:lumMod val="60000"/>
                    <a:lumOff val="40000"/>
                  </a:schemeClr>
                </a:solidFill>
              </a:rPr>
              <a:t>C</a:t>
            </a:r>
            <a:r>
              <a:rPr lang="cs-CZ" dirty="0" smtClean="0">
                <a:solidFill>
                  <a:schemeClr val="accent1">
                    <a:lumMod val="60000"/>
                    <a:lumOff val="40000"/>
                  </a:schemeClr>
                </a:solidFill>
              </a:rPr>
              <a:t> </a:t>
            </a:r>
            <a:r>
              <a:rPr lang="cs-CZ" dirty="0">
                <a:solidFill>
                  <a:schemeClr val="accent1">
                    <a:lumMod val="60000"/>
                    <a:lumOff val="40000"/>
                  </a:schemeClr>
                </a:solidFill>
              </a:rPr>
              <a:t>a více, 65 – 70  % r. h</a:t>
            </a:r>
            <a:r>
              <a:rPr lang="cs-CZ" dirty="0" smtClean="0">
                <a:solidFill>
                  <a:schemeClr val="accent1">
                    <a:lumMod val="60000"/>
                    <a:lumOff val="40000"/>
                  </a:schemeClr>
                </a:solidFill>
              </a:rPr>
              <a:t>.: </a:t>
            </a:r>
            <a:r>
              <a:rPr lang="cs-CZ" dirty="0"/>
              <a:t>m</a:t>
            </a:r>
            <a:r>
              <a:rPr lang="cs-CZ" dirty="0" smtClean="0"/>
              <a:t>ouka</a:t>
            </a:r>
            <a:r>
              <a:rPr lang="cs-CZ" dirty="0"/>
              <a:t>, cukr, sůl, sušené těstoviny, koření…), aromatické látky odděleně</a:t>
            </a:r>
          </a:p>
          <a:p>
            <a:r>
              <a:rPr lang="cs-CZ" dirty="0">
                <a:solidFill>
                  <a:schemeClr val="accent1">
                    <a:lumMod val="60000"/>
                    <a:lumOff val="40000"/>
                  </a:schemeClr>
                </a:solidFill>
              </a:rPr>
              <a:t>24 </a:t>
            </a:r>
            <a:r>
              <a:rPr lang="cs-CZ" baseline="30000" dirty="0" err="1">
                <a:solidFill>
                  <a:schemeClr val="accent1">
                    <a:lumMod val="60000"/>
                    <a:lumOff val="40000"/>
                  </a:schemeClr>
                </a:solidFill>
              </a:rPr>
              <a:t>o</a:t>
            </a:r>
            <a:r>
              <a:rPr lang="cs-CZ" dirty="0" err="1">
                <a:solidFill>
                  <a:schemeClr val="accent1">
                    <a:lumMod val="60000"/>
                    <a:lumOff val="40000"/>
                  </a:schemeClr>
                </a:solidFill>
              </a:rPr>
              <a:t>C</a:t>
            </a:r>
            <a:r>
              <a:rPr lang="cs-CZ" dirty="0">
                <a:solidFill>
                  <a:schemeClr val="accent1">
                    <a:lumMod val="60000"/>
                    <a:lumOff val="40000"/>
                  </a:schemeClr>
                </a:solidFill>
              </a:rPr>
              <a:t> </a:t>
            </a:r>
            <a:r>
              <a:rPr lang="cs-CZ" dirty="0" smtClean="0">
                <a:solidFill>
                  <a:schemeClr val="accent1">
                    <a:lumMod val="60000"/>
                    <a:lumOff val="40000"/>
                  </a:schemeClr>
                </a:solidFill>
              </a:rPr>
              <a:t>: </a:t>
            </a:r>
            <a:r>
              <a:rPr lang="cs-CZ" dirty="0" smtClean="0"/>
              <a:t>UHT </a:t>
            </a:r>
            <a:r>
              <a:rPr lang="cs-CZ" dirty="0"/>
              <a:t>mléko, sterilované mléčné výr., zahuštěné, sušené mléko, kasein</a:t>
            </a:r>
          </a:p>
          <a:p>
            <a:r>
              <a:rPr lang="cs-CZ" dirty="0">
                <a:solidFill>
                  <a:schemeClr val="accent1">
                    <a:lumMod val="60000"/>
                    <a:lumOff val="40000"/>
                  </a:schemeClr>
                </a:solidFill>
              </a:rPr>
              <a:t>20 </a:t>
            </a:r>
            <a:r>
              <a:rPr lang="cs-CZ" baseline="30000" dirty="0" err="1">
                <a:solidFill>
                  <a:schemeClr val="accent1">
                    <a:lumMod val="60000"/>
                    <a:lumOff val="40000"/>
                  </a:schemeClr>
                </a:solidFill>
              </a:rPr>
              <a:t>o</a:t>
            </a:r>
            <a:r>
              <a:rPr lang="cs-CZ" dirty="0" err="1">
                <a:solidFill>
                  <a:schemeClr val="accent1">
                    <a:lumMod val="60000"/>
                    <a:lumOff val="40000"/>
                  </a:schemeClr>
                </a:solidFill>
              </a:rPr>
              <a:t>C</a:t>
            </a:r>
            <a:r>
              <a:rPr lang="cs-CZ" dirty="0">
                <a:solidFill>
                  <a:schemeClr val="accent1">
                    <a:lumMod val="60000"/>
                    <a:lumOff val="40000"/>
                  </a:schemeClr>
                </a:solidFill>
              </a:rPr>
              <a:t> </a:t>
            </a:r>
            <a:r>
              <a:rPr lang="cs-CZ" dirty="0" smtClean="0">
                <a:solidFill>
                  <a:schemeClr val="accent1">
                    <a:lumMod val="60000"/>
                    <a:lumOff val="40000"/>
                  </a:schemeClr>
                </a:solidFill>
              </a:rPr>
              <a:t>: </a:t>
            </a:r>
            <a:r>
              <a:rPr lang="cs-CZ" dirty="0"/>
              <a:t>t</a:t>
            </a:r>
            <a:r>
              <a:rPr lang="cs-CZ" dirty="0" smtClean="0"/>
              <a:t>rvanlivé </a:t>
            </a:r>
            <a:r>
              <a:rPr lang="cs-CZ" dirty="0"/>
              <a:t>masné výrobky (</a:t>
            </a:r>
            <a:r>
              <a:rPr lang="cs-CZ" dirty="0" err="1"/>
              <a:t>a</a:t>
            </a:r>
            <a:r>
              <a:rPr lang="cs-CZ" sz="1500" dirty="0" err="1"/>
              <a:t>w</a:t>
            </a:r>
            <a:r>
              <a:rPr lang="cs-CZ" dirty="0"/>
              <a:t>&lt;0,93, tepelně </a:t>
            </a:r>
            <a:r>
              <a:rPr lang="cs-CZ" dirty="0" err="1"/>
              <a:t>oprac</a:t>
            </a:r>
            <a:r>
              <a:rPr lang="cs-CZ" dirty="0"/>
              <a:t>. nebo fermentované), rostlinné oleje, pokrmové tuky </a:t>
            </a:r>
            <a:endParaRPr lang="cs-CZ" dirty="0" smtClean="0"/>
          </a:p>
          <a:p>
            <a:r>
              <a:rPr lang="cs-CZ" dirty="0" smtClean="0">
                <a:solidFill>
                  <a:schemeClr val="accent1">
                    <a:lumMod val="60000"/>
                    <a:lumOff val="40000"/>
                  </a:schemeClr>
                </a:solidFill>
              </a:rPr>
              <a:t>18 </a:t>
            </a:r>
            <a:r>
              <a:rPr lang="cs-CZ" baseline="30000" dirty="0" err="1">
                <a:solidFill>
                  <a:schemeClr val="accent1">
                    <a:lumMod val="60000"/>
                    <a:lumOff val="40000"/>
                  </a:schemeClr>
                </a:solidFill>
              </a:rPr>
              <a:t>o</a:t>
            </a:r>
            <a:r>
              <a:rPr lang="cs-CZ" dirty="0" err="1">
                <a:solidFill>
                  <a:schemeClr val="accent1">
                    <a:lumMod val="60000"/>
                    <a:lumOff val="40000"/>
                  </a:schemeClr>
                </a:solidFill>
              </a:rPr>
              <a:t>C</a:t>
            </a:r>
            <a:r>
              <a:rPr lang="cs-CZ" dirty="0">
                <a:solidFill>
                  <a:schemeClr val="accent1">
                    <a:lumMod val="60000"/>
                    <a:lumOff val="40000"/>
                  </a:schemeClr>
                </a:solidFill>
              </a:rPr>
              <a:t> </a:t>
            </a:r>
            <a:r>
              <a:rPr lang="cs-CZ" dirty="0" smtClean="0">
                <a:solidFill>
                  <a:schemeClr val="accent1">
                    <a:lumMod val="60000"/>
                    <a:lumOff val="40000"/>
                  </a:schemeClr>
                </a:solidFill>
              </a:rPr>
              <a:t>: </a:t>
            </a:r>
            <a:r>
              <a:rPr lang="cs-CZ" dirty="0" smtClean="0"/>
              <a:t>nejvyšší přijatelná teplota pro čerstvá vejce, nestanoví-li výrobce teplotu nižší. Teplota nesmí kolísat. </a:t>
            </a:r>
          </a:p>
          <a:p>
            <a:r>
              <a:rPr lang="cs-CZ" dirty="0" smtClean="0">
                <a:solidFill>
                  <a:schemeClr val="accent1">
                    <a:lumMod val="60000"/>
                    <a:lumOff val="40000"/>
                  </a:schemeClr>
                </a:solidFill>
              </a:rPr>
              <a:t>15 </a:t>
            </a:r>
            <a:r>
              <a:rPr lang="cs-CZ" baseline="30000" dirty="0" err="1">
                <a:solidFill>
                  <a:schemeClr val="accent1">
                    <a:lumMod val="60000"/>
                    <a:lumOff val="40000"/>
                  </a:schemeClr>
                </a:solidFill>
              </a:rPr>
              <a:t>o</a:t>
            </a:r>
            <a:r>
              <a:rPr lang="cs-CZ" dirty="0" err="1">
                <a:solidFill>
                  <a:schemeClr val="accent1">
                    <a:lumMod val="60000"/>
                    <a:lumOff val="40000"/>
                  </a:schemeClr>
                </a:solidFill>
              </a:rPr>
              <a:t>C</a:t>
            </a:r>
            <a:r>
              <a:rPr lang="cs-CZ" dirty="0">
                <a:solidFill>
                  <a:schemeClr val="accent1">
                    <a:lumMod val="60000"/>
                    <a:lumOff val="40000"/>
                  </a:schemeClr>
                </a:solidFill>
              </a:rPr>
              <a:t> </a:t>
            </a:r>
            <a:r>
              <a:rPr lang="cs-CZ" dirty="0" smtClean="0">
                <a:solidFill>
                  <a:schemeClr val="accent1">
                    <a:lumMod val="60000"/>
                    <a:lumOff val="40000"/>
                  </a:schemeClr>
                </a:solidFill>
              </a:rPr>
              <a:t>: </a:t>
            </a:r>
            <a:r>
              <a:rPr lang="cs-CZ" dirty="0" smtClean="0"/>
              <a:t>Živočišné </a:t>
            </a:r>
            <a:r>
              <a:rPr lang="cs-CZ" dirty="0"/>
              <a:t>tuky, majonézy</a:t>
            </a:r>
          </a:p>
          <a:p>
            <a:endParaRPr lang="cs-CZ" dirty="0">
              <a:solidFill>
                <a:schemeClr val="accent1">
                  <a:lumMod val="60000"/>
                  <a:lumOff val="40000"/>
                </a:schemeClr>
              </a:solidFill>
            </a:endParaRPr>
          </a:p>
        </p:txBody>
      </p:sp>
      <p:sp>
        <p:nvSpPr>
          <p:cNvPr id="4" name="Zástupný symbol pro text 3"/>
          <p:cNvSpPr>
            <a:spLocks noGrp="1"/>
          </p:cNvSpPr>
          <p:nvPr>
            <p:ph type="body" sz="quarter" idx="3"/>
          </p:nvPr>
        </p:nvSpPr>
        <p:spPr>
          <a:xfrm>
            <a:off x="4788024" y="1340768"/>
            <a:ext cx="3931920" cy="639762"/>
          </a:xfrm>
        </p:spPr>
        <p:txBody>
          <a:bodyPr/>
          <a:lstStyle/>
          <a:p>
            <a:r>
              <a:rPr lang="cs-CZ" dirty="0" smtClean="0"/>
              <a:t>Chlazené, mrazící</a:t>
            </a:r>
            <a:endParaRPr lang="cs-CZ" dirty="0"/>
          </a:p>
        </p:txBody>
      </p:sp>
      <p:sp>
        <p:nvSpPr>
          <p:cNvPr id="12" name="Zástupný symbol pro obsah 11"/>
          <p:cNvSpPr>
            <a:spLocks noGrp="1"/>
          </p:cNvSpPr>
          <p:nvPr>
            <p:ph sz="quarter" idx="4"/>
          </p:nvPr>
        </p:nvSpPr>
        <p:spPr>
          <a:xfrm>
            <a:off x="4754880" y="1916832"/>
            <a:ext cx="3931920" cy="3960440"/>
          </a:xfrm>
        </p:spPr>
        <p:txBody>
          <a:bodyPr>
            <a:noAutofit/>
          </a:bodyPr>
          <a:lstStyle/>
          <a:p>
            <a:r>
              <a:rPr lang="cs-CZ" sz="1600" dirty="0">
                <a:solidFill>
                  <a:srgbClr val="0070C0"/>
                </a:solidFill>
              </a:rPr>
              <a:t>10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těsta</a:t>
            </a:r>
            <a:endParaRPr lang="cs-CZ" sz="1600" dirty="0"/>
          </a:p>
          <a:p>
            <a:r>
              <a:rPr lang="cs-CZ" sz="1600" dirty="0">
                <a:solidFill>
                  <a:srgbClr val="0070C0"/>
                </a:solidFill>
              </a:rPr>
              <a:t>8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mléčné </a:t>
            </a:r>
            <a:r>
              <a:rPr lang="cs-CZ" sz="1600" dirty="0"/>
              <a:t>výrobky, cukrářské výrobky</a:t>
            </a:r>
          </a:p>
          <a:p>
            <a:r>
              <a:rPr lang="cs-CZ" sz="1600" dirty="0">
                <a:solidFill>
                  <a:srgbClr val="0070C0"/>
                </a:solidFill>
              </a:rPr>
              <a:t>7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(dop</a:t>
            </a:r>
            <a:r>
              <a:rPr lang="cs-CZ" sz="1600" dirty="0">
                <a:solidFill>
                  <a:srgbClr val="0070C0"/>
                </a:solidFill>
              </a:rPr>
              <a:t>. nejvýše 90 % r. h</a:t>
            </a:r>
            <a:r>
              <a:rPr lang="cs-CZ" sz="1600" dirty="0" smtClean="0">
                <a:solidFill>
                  <a:srgbClr val="0070C0"/>
                </a:solidFill>
              </a:rPr>
              <a:t>.): </a:t>
            </a:r>
            <a:r>
              <a:rPr lang="cs-CZ" sz="1600" dirty="0" smtClean="0"/>
              <a:t>výsekové </a:t>
            </a:r>
            <a:r>
              <a:rPr lang="cs-CZ" sz="1600" dirty="0"/>
              <a:t>maso</a:t>
            </a:r>
          </a:p>
          <a:p>
            <a:r>
              <a:rPr lang="cs-CZ" sz="1600" dirty="0">
                <a:solidFill>
                  <a:srgbClr val="0070C0"/>
                </a:solidFill>
              </a:rPr>
              <a:t>5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nesušené </a:t>
            </a:r>
            <a:r>
              <a:rPr lang="cs-CZ" sz="1600" dirty="0"/>
              <a:t>těstoviny, náplně cukrářských výrobků</a:t>
            </a:r>
          </a:p>
          <a:p>
            <a:r>
              <a:rPr lang="cs-CZ" sz="1600" dirty="0">
                <a:solidFill>
                  <a:srgbClr val="0070C0"/>
                </a:solidFill>
              </a:rPr>
              <a:t>4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drůbež</a:t>
            </a:r>
            <a:r>
              <a:rPr lang="cs-CZ" sz="1600" dirty="0"/>
              <a:t>, maso </a:t>
            </a:r>
            <a:r>
              <a:rPr lang="cs-CZ" sz="1600" dirty="0" err="1"/>
              <a:t>zajícovců</a:t>
            </a:r>
            <a:endParaRPr lang="cs-CZ" sz="1600" dirty="0"/>
          </a:p>
          <a:p>
            <a:r>
              <a:rPr lang="cs-CZ" sz="1600" dirty="0">
                <a:solidFill>
                  <a:srgbClr val="0070C0"/>
                </a:solidFill>
              </a:rPr>
              <a:t>3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droby</a:t>
            </a:r>
            <a:endParaRPr lang="cs-CZ" sz="1600" dirty="0"/>
          </a:p>
          <a:p>
            <a:r>
              <a:rPr lang="cs-CZ" sz="1600" dirty="0">
                <a:solidFill>
                  <a:srgbClr val="0070C0"/>
                </a:solidFill>
              </a:rPr>
              <a:t>2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mleté </a:t>
            </a:r>
            <a:r>
              <a:rPr lang="cs-CZ" sz="1600" dirty="0"/>
              <a:t>maso</a:t>
            </a:r>
          </a:p>
          <a:p>
            <a:r>
              <a:rPr lang="cs-CZ" sz="1600" dirty="0">
                <a:solidFill>
                  <a:srgbClr val="0070C0"/>
                </a:solidFill>
              </a:rPr>
              <a:t>0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produkty rybolovu</a:t>
            </a:r>
            <a:endParaRPr lang="cs-CZ" sz="1600" dirty="0"/>
          </a:p>
          <a:p>
            <a:r>
              <a:rPr lang="cs-CZ" sz="1600" dirty="0">
                <a:solidFill>
                  <a:srgbClr val="0070C0"/>
                </a:solidFill>
              </a:rPr>
              <a:t>-15 </a:t>
            </a:r>
            <a:r>
              <a:rPr lang="cs-CZ" sz="1600" baseline="30000" dirty="0" err="1" smtClean="0">
                <a:solidFill>
                  <a:srgbClr val="0070C0"/>
                </a:solidFill>
              </a:rPr>
              <a:t>o</a:t>
            </a:r>
            <a:r>
              <a:rPr lang="cs-CZ" sz="1600" dirty="0" err="1" smtClean="0">
                <a:solidFill>
                  <a:srgbClr val="0070C0"/>
                </a:solidFill>
              </a:rPr>
              <a:t>C</a:t>
            </a:r>
            <a:r>
              <a:rPr lang="cs-CZ" sz="1600" dirty="0" smtClean="0">
                <a:solidFill>
                  <a:srgbClr val="0070C0"/>
                </a:solidFill>
              </a:rPr>
              <a:t>:  </a:t>
            </a:r>
            <a:r>
              <a:rPr lang="cs-CZ" sz="1600" dirty="0" smtClean="0"/>
              <a:t>krátkodobě přípustná </a:t>
            </a:r>
            <a:r>
              <a:rPr lang="cs-CZ" sz="1600" dirty="0"/>
              <a:t>teplota pro hluboce zmražené potraviny</a:t>
            </a:r>
          </a:p>
          <a:p>
            <a:r>
              <a:rPr lang="cs-CZ" sz="1600" dirty="0">
                <a:solidFill>
                  <a:srgbClr val="0070C0"/>
                </a:solidFill>
              </a:rPr>
              <a:t>-18 </a:t>
            </a:r>
            <a:r>
              <a:rPr lang="cs-CZ" sz="1600" baseline="30000" dirty="0" err="1">
                <a:solidFill>
                  <a:srgbClr val="0070C0"/>
                </a:solidFill>
              </a:rPr>
              <a:t>o</a:t>
            </a:r>
            <a:r>
              <a:rPr lang="cs-CZ" sz="1600" dirty="0" err="1">
                <a:solidFill>
                  <a:srgbClr val="0070C0"/>
                </a:solidFill>
              </a:rPr>
              <a:t>C</a:t>
            </a:r>
            <a:r>
              <a:rPr lang="cs-CZ" sz="1600" dirty="0">
                <a:solidFill>
                  <a:srgbClr val="0070C0"/>
                </a:solidFill>
              </a:rPr>
              <a:t> </a:t>
            </a:r>
            <a:r>
              <a:rPr lang="cs-CZ" sz="1600" dirty="0" smtClean="0">
                <a:solidFill>
                  <a:srgbClr val="0070C0"/>
                </a:solidFill>
              </a:rPr>
              <a:t>a nižší:  </a:t>
            </a:r>
            <a:r>
              <a:rPr lang="cs-CZ" sz="1600" dirty="0" smtClean="0"/>
              <a:t>hluboce </a:t>
            </a:r>
            <a:r>
              <a:rPr lang="cs-CZ" sz="1600" dirty="0"/>
              <a:t>zmražené potraviny, mražené krémy</a:t>
            </a:r>
          </a:p>
          <a:p>
            <a:endParaRPr lang="cs-CZ" sz="1600" dirty="0" smtClean="0">
              <a:solidFill>
                <a:srgbClr val="0070C0"/>
              </a:solidFill>
            </a:endParaRPr>
          </a:p>
        </p:txBody>
      </p:sp>
      <p:sp>
        <p:nvSpPr>
          <p:cNvPr id="5" name="TextovéPole 4"/>
          <p:cNvSpPr txBox="1"/>
          <p:nvPr/>
        </p:nvSpPr>
        <p:spPr>
          <a:xfrm>
            <a:off x="683568" y="6093296"/>
            <a:ext cx="7848872" cy="646331"/>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cs-CZ" dirty="0" smtClean="0"/>
              <a:t>Stanoví výrobce, v případě rozporů viz prováděcí předpisy k zákonu o potravinách (tzv. komoditní vyhlášky).</a:t>
            </a:r>
            <a:endParaRPr lang="cs-CZ" dirty="0"/>
          </a:p>
        </p:txBody>
      </p:sp>
    </p:spTree>
    <p:extLst>
      <p:ext uri="{BB962C8B-B14F-4D97-AF65-F5344CB8AC3E}">
        <p14:creationId xmlns:p14="http://schemas.microsoft.com/office/powerpoint/2010/main" val="3719667200"/>
      </p:ext>
    </p:extLst>
  </p:cSld>
  <p:clrMapOvr>
    <a:masterClrMapping/>
  </p:clrMapOvr>
  <mc:AlternateContent xmlns:mc="http://schemas.openxmlformats.org/markup-compatibility/2006" xmlns:p14="http://schemas.microsoft.com/office/powerpoint/2010/main">
    <mc:Choice Requires="p14">
      <p:transition spd="med" p14:dur="700" advTm="72714">
        <p:fade/>
      </p:transition>
    </mc:Choice>
    <mc:Fallback xmlns="">
      <p:transition spd="med" advTm="72714">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Bezpečná </a:t>
            </a:r>
            <a:r>
              <a:rPr lang="cs-CZ" sz="3600" u="sng" dirty="0" smtClean="0"/>
              <a:t>technologie</a:t>
            </a:r>
            <a:r>
              <a:rPr lang="cs-CZ" sz="3600" dirty="0" smtClean="0"/>
              <a:t> ve stravovacích službách</a:t>
            </a:r>
            <a:endParaRPr lang="cs-CZ" sz="3600" dirty="0"/>
          </a:p>
        </p:txBody>
      </p:sp>
      <p:sp>
        <p:nvSpPr>
          <p:cNvPr id="3" name="Zástupný symbol pro obsah 2"/>
          <p:cNvSpPr>
            <a:spLocks noGrp="1"/>
          </p:cNvSpPr>
          <p:nvPr>
            <p:ph idx="1"/>
          </p:nvPr>
        </p:nvSpPr>
        <p:spPr>
          <a:xfrm>
            <a:off x="457200" y="1628800"/>
            <a:ext cx="8229600" cy="4824536"/>
          </a:xfrm>
        </p:spPr>
        <p:txBody>
          <a:bodyPr>
            <a:normAutofit fontScale="85000" lnSpcReduction="20000"/>
          </a:bodyPr>
          <a:lstStyle/>
          <a:p>
            <a:r>
              <a:rPr lang="cs-CZ" dirty="0" smtClean="0"/>
              <a:t>Rozmrazování</a:t>
            </a:r>
          </a:p>
          <a:p>
            <a:pPr lvl="1"/>
            <a:r>
              <a:rPr lang="cs-CZ" dirty="0" smtClean="0"/>
              <a:t>V lednici při teplotě do +4 st. C nebo pod tekoucí pitnou vodou ne déle, než 4 hodiny nebo v průmyslovém zařízení (mikrovlny)</a:t>
            </a:r>
          </a:p>
          <a:p>
            <a:r>
              <a:rPr lang="cs-CZ" dirty="0" smtClean="0"/>
              <a:t>Tepelné opracování</a:t>
            </a:r>
          </a:p>
          <a:p>
            <a:pPr lvl="1"/>
            <a:r>
              <a:rPr lang="cs-CZ" dirty="0" smtClean="0"/>
              <a:t>S ohledem na zachování nutriční hodnoty, ale dostatečné ke zničení patogenních mikroorganismů (</a:t>
            </a:r>
            <a:r>
              <a:rPr lang="cs-CZ" dirty="0" err="1" smtClean="0"/>
              <a:t>Codex</a:t>
            </a:r>
            <a:r>
              <a:rPr lang="cs-CZ" dirty="0" smtClean="0"/>
              <a:t> </a:t>
            </a:r>
            <a:r>
              <a:rPr lang="cs-CZ" dirty="0" err="1" smtClean="0"/>
              <a:t>alimentarius</a:t>
            </a:r>
            <a:r>
              <a:rPr lang="cs-CZ" dirty="0" smtClean="0"/>
              <a:t>: menší porce 63 st. C, větší porce 74 st. C asi 5 min.)</a:t>
            </a:r>
          </a:p>
          <a:p>
            <a:pPr lvl="1"/>
            <a:r>
              <a:rPr lang="cs-CZ" dirty="0" smtClean="0"/>
              <a:t>Tuky a oleje nejvýše 180 st. C</a:t>
            </a:r>
          </a:p>
          <a:p>
            <a:r>
              <a:rPr lang="cs-CZ" dirty="0" smtClean="0"/>
              <a:t>Porcování</a:t>
            </a:r>
          </a:p>
          <a:p>
            <a:pPr lvl="1"/>
            <a:r>
              <a:rPr lang="cs-CZ" dirty="0" smtClean="0"/>
              <a:t>Dokončit během 30 minut, pokud možno v samostatném prostředí s řízenou teplotou, tepelná regenerace na 75 st. C po dokončení porcování</a:t>
            </a:r>
          </a:p>
          <a:p>
            <a:r>
              <a:rPr lang="cs-CZ" dirty="0" smtClean="0"/>
              <a:t>Zmrazování/zchlazování (odložený výdej)</a:t>
            </a:r>
          </a:p>
          <a:p>
            <a:pPr lvl="1"/>
            <a:r>
              <a:rPr lang="cs-CZ" dirty="0" smtClean="0"/>
              <a:t>Zchlazené pokrmy, zmrazené pokrmy, </a:t>
            </a:r>
            <a:r>
              <a:rPr lang="cs-CZ" dirty="0" err="1" smtClean="0"/>
              <a:t>sous</a:t>
            </a:r>
            <a:r>
              <a:rPr lang="cs-CZ" dirty="0" smtClean="0"/>
              <a:t>-vide</a:t>
            </a:r>
          </a:p>
          <a:p>
            <a:pPr lvl="1"/>
            <a:r>
              <a:rPr lang="cs-CZ" dirty="0" smtClean="0"/>
              <a:t>Zchlazení ze 60 na 10 st. C během 2 hodin a potom dochlazení na +4 st. C nebo zmrazení na -18 st. C a nižší</a:t>
            </a:r>
          </a:p>
          <a:p>
            <a:r>
              <a:rPr lang="cs-CZ" dirty="0" smtClean="0"/>
              <a:t>Přeprava, výdej (přímý výdej)</a:t>
            </a:r>
          </a:p>
          <a:p>
            <a:pPr lvl="1"/>
            <a:r>
              <a:rPr lang="cs-CZ" dirty="0" smtClean="0"/>
              <a:t>Teplota min. 60 st. C (pasterační), ochrana před znečištěním (kontejnery)</a:t>
            </a:r>
          </a:p>
        </p:txBody>
      </p:sp>
    </p:spTree>
    <p:extLst>
      <p:ext uri="{BB962C8B-B14F-4D97-AF65-F5344CB8AC3E}">
        <p14:creationId xmlns:p14="http://schemas.microsoft.com/office/powerpoint/2010/main" val="3412196909"/>
      </p:ext>
    </p:extLst>
  </p:cSld>
  <p:clrMapOvr>
    <a:masterClrMapping/>
  </p:clrMapOvr>
  <mc:AlternateContent xmlns:mc="http://schemas.openxmlformats.org/markup-compatibility/2006" xmlns:p14="http://schemas.microsoft.com/office/powerpoint/2010/main">
    <mc:Choice Requires="p14">
      <p:transition spd="med" p14:dur="700" advTm="259903">
        <p:fade/>
      </p:transition>
    </mc:Choice>
    <mc:Fallback xmlns="">
      <p:transition spd="med" advTm="259903">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Systémy nemocničního stravování</a:t>
            </a:r>
            <a:endParaRPr lang="cs-CZ" dirty="0"/>
          </a:p>
        </p:txBody>
      </p:sp>
      <p:sp>
        <p:nvSpPr>
          <p:cNvPr id="2" name="Zástupný symbol pro obsah 1"/>
          <p:cNvSpPr>
            <a:spLocks noGrp="1"/>
          </p:cNvSpPr>
          <p:nvPr>
            <p:ph idx="1"/>
          </p:nvPr>
        </p:nvSpPr>
        <p:spPr>
          <a:xfrm>
            <a:off x="457200" y="1481328"/>
            <a:ext cx="2962672" cy="4525963"/>
          </a:xfrm>
        </p:spPr>
        <p:txBody>
          <a:bodyPr>
            <a:normAutofit fontScale="55000" lnSpcReduction="20000"/>
          </a:bodyPr>
          <a:lstStyle/>
          <a:p>
            <a:pPr>
              <a:spcAft>
                <a:spcPts val="1425"/>
              </a:spcAft>
              <a:buFont typeface="Wingdings" charset="2"/>
              <a:buChar char=""/>
            </a:pPr>
            <a:r>
              <a:rPr lang="cs-CZ" sz="3200" dirty="0"/>
              <a:t>Systém teplých pokrmů (</a:t>
            </a:r>
            <a:r>
              <a:rPr lang="cs-CZ" sz="3200" dirty="0" err="1"/>
              <a:t>cook-fresh</a:t>
            </a:r>
            <a:r>
              <a:rPr lang="cs-CZ" sz="3200" dirty="0"/>
              <a:t>)</a:t>
            </a:r>
            <a:r>
              <a:rPr lang="ar-SA" sz="3200" dirty="0"/>
              <a:t>‏</a:t>
            </a:r>
            <a:endParaRPr lang="cs-CZ" sz="3200" dirty="0"/>
          </a:p>
          <a:p>
            <a:pPr lvl="1">
              <a:spcAft>
                <a:spcPts val="1138"/>
              </a:spcAft>
              <a:buSzPct val="75000"/>
              <a:buFont typeface="Symbol" charset="2"/>
              <a:buChar char=""/>
            </a:pPr>
            <a:r>
              <a:rPr lang="cs-CZ" sz="2800" dirty="0"/>
              <a:t>Pokrmy k přímé spotřebě</a:t>
            </a:r>
          </a:p>
          <a:p>
            <a:pPr lvl="1">
              <a:spcAft>
                <a:spcPts val="1138"/>
              </a:spcAft>
              <a:buSzPct val="75000"/>
              <a:buFont typeface="Symbol" charset="2"/>
              <a:buChar char=""/>
            </a:pPr>
            <a:r>
              <a:rPr lang="cs-CZ" sz="2800" dirty="0" err="1"/>
              <a:t>Termoporty</a:t>
            </a:r>
            <a:r>
              <a:rPr lang="cs-CZ" sz="2800" dirty="0"/>
              <a:t>, tablety, kombinace</a:t>
            </a:r>
          </a:p>
          <a:p>
            <a:pPr>
              <a:spcAft>
                <a:spcPts val="1425"/>
              </a:spcAft>
              <a:buFont typeface="Wingdings" charset="2"/>
              <a:buChar char=""/>
            </a:pPr>
            <a:r>
              <a:rPr lang="cs-CZ" sz="3200" dirty="0"/>
              <a:t>Systém zchlazených pokrmů (</a:t>
            </a:r>
            <a:r>
              <a:rPr lang="cs-CZ" sz="3200" dirty="0" err="1"/>
              <a:t>cook-chill</a:t>
            </a:r>
            <a:r>
              <a:rPr lang="cs-CZ" sz="3200" dirty="0"/>
              <a:t>)</a:t>
            </a:r>
            <a:r>
              <a:rPr lang="ar-SA" sz="3200" dirty="0"/>
              <a:t>‏</a:t>
            </a:r>
            <a:endParaRPr lang="cs-CZ" sz="3200" dirty="0"/>
          </a:p>
          <a:p>
            <a:pPr lvl="1">
              <a:spcAft>
                <a:spcPts val="1138"/>
              </a:spcAft>
              <a:buSzPct val="75000"/>
              <a:buFont typeface="Symbol" charset="2"/>
              <a:buChar char=""/>
            </a:pPr>
            <a:r>
              <a:rPr lang="cs-CZ" sz="2800" dirty="0"/>
              <a:t>Delší doba použitelnosti</a:t>
            </a:r>
          </a:p>
          <a:p>
            <a:pPr lvl="1">
              <a:spcAft>
                <a:spcPts val="1138"/>
              </a:spcAft>
              <a:buSzPct val="75000"/>
              <a:buFont typeface="Symbol" charset="2"/>
              <a:buChar char=""/>
            </a:pPr>
            <a:r>
              <a:rPr lang="cs-CZ" sz="2800" dirty="0"/>
              <a:t>Možnost individuálního </a:t>
            </a:r>
            <a:r>
              <a:rPr lang="cs-CZ" sz="2800" dirty="0" smtClean="0"/>
              <a:t>výběru</a:t>
            </a:r>
            <a:endParaRPr lang="cs-CZ" sz="2800" dirty="0"/>
          </a:p>
          <a:p>
            <a:pPr lvl="1">
              <a:spcAft>
                <a:spcPts val="1138"/>
              </a:spcAft>
              <a:buSzPct val="75000"/>
              <a:buFont typeface="Symbol" charset="2"/>
              <a:buChar char=""/>
            </a:pPr>
            <a:r>
              <a:rPr lang="cs-CZ" sz="2800" dirty="0"/>
              <a:t>Centralizace do produkčních jednotek </a:t>
            </a:r>
          </a:p>
          <a:p>
            <a:endParaRPr lang="cs-CZ" dirty="0"/>
          </a:p>
        </p:txBody>
      </p:sp>
      <p:sp>
        <p:nvSpPr>
          <p:cNvPr id="5" name="TextovéPole 4"/>
          <p:cNvSpPr txBox="1"/>
          <p:nvPr/>
        </p:nvSpPr>
        <p:spPr>
          <a:xfrm>
            <a:off x="4211960" y="5445224"/>
            <a:ext cx="4320480" cy="430887"/>
          </a:xfrm>
          <a:prstGeom prst="rect">
            <a:avLst/>
          </a:prstGeom>
          <a:noFill/>
        </p:spPr>
        <p:txBody>
          <a:bodyPr wrap="square" rtlCol="0">
            <a:spAutoFit/>
          </a:bodyPr>
          <a:lstStyle/>
          <a:p>
            <a:r>
              <a:rPr lang="cs-CZ" sz="1100" dirty="0" err="1"/>
              <a:t>Assaf</a:t>
            </a:r>
            <a:r>
              <a:rPr lang="cs-CZ" sz="1100" dirty="0"/>
              <a:t>, A: </a:t>
            </a:r>
            <a:r>
              <a:rPr lang="cs-CZ" sz="1100" i="1" dirty="0" err="1"/>
              <a:t>The</a:t>
            </a:r>
            <a:r>
              <a:rPr lang="cs-CZ" sz="1100" i="1" dirty="0"/>
              <a:t> Popularity </a:t>
            </a:r>
            <a:r>
              <a:rPr lang="cs-CZ" sz="1100" i="1" dirty="0" err="1"/>
              <a:t>of</a:t>
            </a:r>
            <a:r>
              <a:rPr lang="cs-CZ" sz="1100" i="1" dirty="0"/>
              <a:t> </a:t>
            </a:r>
            <a:r>
              <a:rPr lang="cs-CZ" sz="1100" i="1" dirty="0" err="1"/>
              <a:t>foodservice</a:t>
            </a:r>
            <a:r>
              <a:rPr lang="cs-CZ" sz="1100" i="1" dirty="0"/>
              <a:t> </a:t>
            </a:r>
            <a:r>
              <a:rPr lang="cs-CZ" sz="1100" i="1" dirty="0" err="1" smtClean="0"/>
              <a:t>system</a:t>
            </a:r>
            <a:r>
              <a:rPr lang="cs-CZ" sz="1100" i="1" dirty="0" smtClean="0"/>
              <a:t>  </a:t>
            </a:r>
            <a:r>
              <a:rPr lang="cs-CZ" sz="1100" i="1" dirty="0"/>
              <a:t>in </a:t>
            </a:r>
            <a:r>
              <a:rPr lang="cs-CZ" sz="1100" i="1" dirty="0" err="1"/>
              <a:t>Australia</a:t>
            </a:r>
            <a:r>
              <a:rPr lang="cs-CZ" sz="1100" i="1" dirty="0"/>
              <a:t> </a:t>
            </a:r>
            <a:r>
              <a:rPr lang="cs-CZ" sz="1100" i="1" dirty="0" err="1"/>
              <a:t>hospitals</a:t>
            </a:r>
            <a:r>
              <a:rPr lang="cs-CZ" sz="1100" i="1" dirty="0" smtClean="0"/>
              <a:t>. </a:t>
            </a:r>
            <a:r>
              <a:rPr lang="cs-CZ" sz="1100" dirty="0" err="1" smtClean="0"/>
              <a:t>Journal</a:t>
            </a:r>
            <a:r>
              <a:rPr lang="cs-CZ" sz="1100" dirty="0" smtClean="0"/>
              <a:t> </a:t>
            </a:r>
            <a:r>
              <a:rPr lang="cs-CZ" sz="1100" dirty="0" err="1"/>
              <a:t>of</a:t>
            </a:r>
            <a:r>
              <a:rPr lang="cs-CZ" sz="1100" dirty="0"/>
              <a:t> </a:t>
            </a:r>
            <a:r>
              <a:rPr lang="cs-CZ" sz="1100" dirty="0" err="1"/>
              <a:t>Foodservices</a:t>
            </a:r>
            <a:r>
              <a:rPr lang="cs-CZ" sz="1100"/>
              <a:t>, </a:t>
            </a:r>
            <a:r>
              <a:rPr lang="cs-CZ" sz="1100" smtClean="0"/>
              <a:t>2008;20(1): 47 – 51.</a:t>
            </a:r>
            <a:endParaRPr lang="cs-CZ" sz="1100" dirty="0"/>
          </a:p>
        </p:txBody>
      </p:sp>
      <p:graphicFrame>
        <p:nvGraphicFramePr>
          <p:cNvPr id="6" name="Graf 5"/>
          <p:cNvGraphicFramePr/>
          <p:nvPr>
            <p:extLst>
              <p:ext uri="{D42A27DB-BD31-4B8C-83A1-F6EECF244321}">
                <p14:modId xmlns:p14="http://schemas.microsoft.com/office/powerpoint/2010/main" val="1635201721"/>
              </p:ext>
            </p:extLst>
          </p:nvPr>
        </p:nvGraphicFramePr>
        <p:xfrm>
          <a:off x="3563888" y="1397000"/>
          <a:ext cx="4968552"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7920894"/>
      </p:ext>
    </p:extLst>
  </p:cSld>
  <p:clrMapOvr>
    <a:masterClrMapping/>
  </p:clrMapOvr>
  <mc:AlternateContent xmlns:mc="http://schemas.openxmlformats.org/markup-compatibility/2006" xmlns:p14="http://schemas.microsoft.com/office/powerpoint/2010/main">
    <mc:Choice Requires="p14">
      <p:transition spd="med" p14:dur="700" advTm="68177">
        <p:fade/>
      </p:transition>
    </mc:Choice>
    <mc:Fallback xmlns="">
      <p:transition spd="med" advTm="68177">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Autofit/>
          </a:bodyPr>
          <a:lstStyle/>
          <a:p>
            <a:r>
              <a:rPr lang="cs-CZ" sz="2400" dirty="0"/>
              <a:t>Podmínky podávání pokrmů v rámci léčebného procesu, tekuté výživy ústy a výživy aplikované gastrickou </a:t>
            </a:r>
            <a:r>
              <a:rPr lang="cs-CZ" sz="2400" dirty="0" smtClean="0"/>
              <a:t>sondou (§ 48 </a:t>
            </a:r>
            <a:r>
              <a:rPr lang="cs-CZ" sz="2400" dirty="0" err="1" smtClean="0"/>
              <a:t>vyhl</a:t>
            </a:r>
            <a:r>
              <a:rPr lang="cs-CZ" sz="2400" dirty="0" smtClean="0"/>
              <a:t>. č. 137/2004 Sb.)</a:t>
            </a:r>
            <a:endParaRPr lang="cs-CZ" sz="2400" dirty="0"/>
          </a:p>
        </p:txBody>
      </p:sp>
      <p:sp>
        <p:nvSpPr>
          <p:cNvPr id="2" name="Zástupný symbol pro obsah 1"/>
          <p:cNvSpPr>
            <a:spLocks noGrp="1"/>
          </p:cNvSpPr>
          <p:nvPr>
            <p:ph idx="1"/>
          </p:nvPr>
        </p:nvSpPr>
        <p:spPr>
          <a:xfrm>
            <a:off x="755576" y="1628800"/>
            <a:ext cx="7920880" cy="4896544"/>
          </a:xfrm>
        </p:spPr>
        <p:txBody>
          <a:bodyPr>
            <a:normAutofit fontScale="85000" lnSpcReduction="20000"/>
          </a:bodyPr>
          <a:lstStyle/>
          <a:p>
            <a:r>
              <a:rPr lang="cs-CZ" dirty="0" smtClean="0"/>
              <a:t>Pokrmy </a:t>
            </a:r>
            <a:r>
              <a:rPr lang="cs-CZ" dirty="0"/>
              <a:t>v rámci léčebného procesu lze poskytovat v </a:t>
            </a:r>
            <a:r>
              <a:rPr lang="cs-CZ" b="1" dirty="0">
                <a:solidFill>
                  <a:srgbClr val="0070C0"/>
                </a:solidFill>
              </a:rPr>
              <a:t>individuálním režimu za předpokladu zachování jejich zdravotní nezávadnosti</a:t>
            </a:r>
            <a:r>
              <a:rPr lang="cs-CZ" b="1" dirty="0" smtClean="0">
                <a:solidFill>
                  <a:srgbClr val="0070C0"/>
                </a:solidFill>
              </a:rPr>
              <a:t>.</a:t>
            </a:r>
          </a:p>
          <a:p>
            <a:pPr lvl="1"/>
            <a:r>
              <a:rPr lang="cs-CZ" dirty="0" err="1" smtClean="0"/>
              <a:t>Staphylococcus</a:t>
            </a:r>
            <a:r>
              <a:rPr lang="cs-CZ" dirty="0" smtClean="0"/>
              <a:t> aureus, E. coli, Clostridium </a:t>
            </a:r>
            <a:r>
              <a:rPr lang="cs-CZ" dirty="0" err="1" smtClean="0"/>
              <a:t>difficile</a:t>
            </a:r>
            <a:r>
              <a:rPr lang="cs-CZ" dirty="0" smtClean="0"/>
              <a:t>, </a:t>
            </a:r>
            <a:r>
              <a:rPr lang="cs-CZ" dirty="0" err="1"/>
              <a:t>m</a:t>
            </a:r>
            <a:r>
              <a:rPr lang="cs-CZ" dirty="0" err="1" smtClean="0"/>
              <a:t>ultirezistentní</a:t>
            </a:r>
            <a:r>
              <a:rPr lang="cs-CZ" dirty="0" smtClean="0"/>
              <a:t> kmeny (MDR – „</a:t>
            </a:r>
            <a:r>
              <a:rPr lang="cs-CZ" dirty="0" err="1" smtClean="0"/>
              <a:t>multi</a:t>
            </a:r>
            <a:r>
              <a:rPr lang="cs-CZ" dirty="0" smtClean="0"/>
              <a:t> </a:t>
            </a:r>
            <a:r>
              <a:rPr lang="cs-CZ" dirty="0" err="1" smtClean="0"/>
              <a:t>drug</a:t>
            </a:r>
            <a:r>
              <a:rPr lang="cs-CZ" dirty="0" smtClean="0"/>
              <a:t> </a:t>
            </a:r>
            <a:r>
              <a:rPr lang="cs-CZ" dirty="0" err="1" smtClean="0"/>
              <a:t>resistance</a:t>
            </a:r>
            <a:r>
              <a:rPr lang="cs-CZ" smtClean="0"/>
              <a:t>“); </a:t>
            </a:r>
            <a:r>
              <a:rPr lang="cs-CZ" dirty="0" smtClean="0"/>
              <a:t>až 4 % přípravků, až 78 </a:t>
            </a:r>
            <a:r>
              <a:rPr lang="cs-CZ" dirty="0"/>
              <a:t>% setů </a:t>
            </a:r>
            <a:r>
              <a:rPr lang="cs-CZ" i="1" dirty="0"/>
              <a:t>(</a:t>
            </a:r>
            <a:r>
              <a:rPr lang="cs-CZ" i="1" dirty="0" err="1"/>
              <a:t>Mathus-Vliegen</a:t>
            </a:r>
            <a:r>
              <a:rPr lang="cs-CZ" i="1" dirty="0"/>
              <a:t> </a:t>
            </a:r>
            <a:r>
              <a:rPr lang="cs-CZ" i="1" dirty="0" smtClean="0"/>
              <a:t>LM et al., 2000).</a:t>
            </a:r>
          </a:p>
          <a:p>
            <a:pPr lvl="1"/>
            <a:r>
              <a:rPr lang="cs-CZ" dirty="0" smtClean="0"/>
              <a:t>Gastrointestinální symptomy, bakteriemie, snížení nutriční hodnoty</a:t>
            </a:r>
          </a:p>
          <a:p>
            <a:r>
              <a:rPr lang="cs-CZ" dirty="0" smtClean="0"/>
              <a:t>Požadavky na přípravu (pokud se provádí)</a:t>
            </a:r>
          </a:p>
          <a:p>
            <a:pPr lvl="1"/>
            <a:r>
              <a:rPr lang="cs-CZ" dirty="0"/>
              <a:t>Tekutou výživu podávanou ústy a výživu aplikovanou gastrickou sterilní sondou je nutno připravovat na samostatném pracovišti stavebně odděleném od jiných provozů.</a:t>
            </a:r>
          </a:p>
          <a:p>
            <a:pPr lvl="1"/>
            <a:r>
              <a:rPr lang="cs-CZ" dirty="0" smtClean="0"/>
              <a:t>Tekutá </a:t>
            </a:r>
            <a:r>
              <a:rPr lang="cs-CZ" dirty="0"/>
              <a:t>výživa pro podávání ústy se připravuje a podává zásadně čerstvá</a:t>
            </a:r>
            <a:r>
              <a:rPr lang="cs-CZ" dirty="0" smtClean="0"/>
              <a:t>.</a:t>
            </a:r>
            <a:endParaRPr lang="cs-CZ" dirty="0"/>
          </a:p>
          <a:p>
            <a:pPr lvl="1"/>
            <a:r>
              <a:rPr lang="cs-CZ" dirty="0" smtClean="0"/>
              <a:t>Tekutou </a:t>
            </a:r>
            <a:r>
              <a:rPr lang="cs-CZ" dirty="0"/>
              <a:t>nutričně definovanou výživu určenou k aplikaci gastrickou sterilní sondou je nutno po výrobě naplnit do sterilních obalů </a:t>
            </a:r>
            <a:r>
              <a:rPr lang="cs-CZ" dirty="0">
                <a:solidFill>
                  <a:srgbClr val="0070C0"/>
                </a:solidFill>
              </a:rPr>
              <a:t>a konzervovat varem 30 minut</a:t>
            </a:r>
            <a:r>
              <a:rPr lang="cs-CZ" dirty="0"/>
              <a:t>, dále rychle </a:t>
            </a:r>
            <a:r>
              <a:rPr lang="cs-CZ" dirty="0">
                <a:solidFill>
                  <a:srgbClr val="0070C0"/>
                </a:solidFill>
              </a:rPr>
              <a:t>zchladit</a:t>
            </a:r>
            <a:r>
              <a:rPr lang="cs-CZ" dirty="0"/>
              <a:t> na teplotu +2 stupňů C do 60 minut a skladovat při této teplotě nejdéle 5 dnů. </a:t>
            </a:r>
            <a:r>
              <a:rPr lang="cs-CZ" dirty="0">
                <a:solidFill>
                  <a:srgbClr val="0070C0"/>
                </a:solidFill>
              </a:rPr>
              <a:t>Výživu je možné také zmrazit na teplotu nejméně -18 stupňů C</a:t>
            </a:r>
            <a:r>
              <a:rPr lang="cs-CZ" dirty="0"/>
              <a:t> a skladovat ji při této teplotě nejdéle 30 dnů ode dne výroby. Obaly musí být označeny názvem výživy, datem výroby a datem spotřeby.</a:t>
            </a:r>
          </a:p>
          <a:p>
            <a:endParaRPr lang="cs-CZ" dirty="0"/>
          </a:p>
        </p:txBody>
      </p:sp>
    </p:spTree>
    <p:extLst>
      <p:ext uri="{BB962C8B-B14F-4D97-AF65-F5344CB8AC3E}">
        <p14:creationId xmlns:p14="http://schemas.microsoft.com/office/powerpoint/2010/main" val="3595574425"/>
      </p:ext>
    </p:extLst>
  </p:cSld>
  <p:clrMapOvr>
    <a:masterClrMapping/>
  </p:clrMapOvr>
  <mc:AlternateContent xmlns:mc="http://schemas.openxmlformats.org/markup-compatibility/2006" xmlns:p14="http://schemas.microsoft.com/office/powerpoint/2010/main">
    <mc:Choice Requires="p14">
      <p:transition spd="med" p14:dur="700" advTm="264087">
        <p:fade/>
      </p:transition>
    </mc:Choice>
    <mc:Fallback xmlns="">
      <p:transition spd="med" advTm="264087">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eaLnBrk="1" hangingPunct="1">
              <a:defRPr/>
            </a:pPr>
            <a:r>
              <a:rPr lang="cs-CZ" sz="3200" dirty="0" smtClean="0"/>
              <a:t>Postupy sanitace</a:t>
            </a:r>
          </a:p>
        </p:txBody>
      </p:sp>
      <p:sp>
        <p:nvSpPr>
          <p:cNvPr id="17412" name="Rectangle 3"/>
          <p:cNvSpPr>
            <a:spLocks noGrp="1" noChangeArrowheads="1"/>
          </p:cNvSpPr>
          <p:nvPr>
            <p:ph type="body" idx="1"/>
          </p:nvPr>
        </p:nvSpPr>
        <p:spPr>
          <a:xfrm>
            <a:off x="457200" y="1340768"/>
            <a:ext cx="8229600" cy="5136232"/>
          </a:xfrm>
        </p:spPr>
        <p:txBody>
          <a:bodyPr>
            <a:normAutofit fontScale="92500" lnSpcReduction="10000"/>
          </a:bodyPr>
          <a:lstStyle/>
          <a:p>
            <a:r>
              <a:rPr lang="cs-CZ" dirty="0" smtClean="0"/>
              <a:t>Dezinfekce, dezinsekce a deratizace</a:t>
            </a:r>
          </a:p>
          <a:p>
            <a:pPr lvl="1"/>
            <a:r>
              <a:rPr lang="cs-CZ" dirty="0" smtClean="0"/>
              <a:t>Běžná ochranná</a:t>
            </a:r>
          </a:p>
          <a:p>
            <a:pPr lvl="2"/>
            <a:r>
              <a:rPr lang="cs-CZ" dirty="0" smtClean="0"/>
              <a:t>součást čištění a běžných technologických a pracovních postupů, směřuje k </a:t>
            </a:r>
            <a:r>
              <a:rPr lang="cs-CZ" u="sng" dirty="0" smtClean="0"/>
              <a:t>předcházení výskytu</a:t>
            </a:r>
            <a:r>
              <a:rPr lang="cs-CZ" dirty="0" smtClean="0"/>
              <a:t> škodlivých a epidemiologicky významných členovců, hlodavců a dalších živočichů </a:t>
            </a:r>
            <a:r>
              <a:rPr lang="cs-CZ" dirty="0" smtClean="0">
                <a:sym typeface="Symbol" pitchFamily="18" charset="2"/>
              </a:rPr>
              <a:t> </a:t>
            </a:r>
            <a:r>
              <a:rPr lang="cs-CZ" dirty="0" smtClean="0"/>
              <a:t>tj. úklid, uzavírání dveří, sítě na oknech, likvidace odpadů …</a:t>
            </a:r>
          </a:p>
          <a:p>
            <a:pPr lvl="1"/>
            <a:r>
              <a:rPr lang="cs-CZ" dirty="0" smtClean="0"/>
              <a:t>Speciální ochranná</a:t>
            </a:r>
          </a:p>
          <a:p>
            <a:pPr lvl="2"/>
            <a:r>
              <a:rPr lang="cs-CZ" dirty="0" smtClean="0"/>
              <a:t>odborná činnost cílená na </a:t>
            </a:r>
            <a:r>
              <a:rPr lang="cs-CZ" u="sng" dirty="0" smtClean="0"/>
              <a:t>likvidaci</a:t>
            </a:r>
            <a:r>
              <a:rPr lang="cs-CZ" dirty="0" smtClean="0"/>
              <a:t> původců a přenašečů infekčních onemocnění </a:t>
            </a:r>
            <a:r>
              <a:rPr lang="cs-CZ" dirty="0" smtClean="0">
                <a:sym typeface="Symbol" pitchFamily="18" charset="2"/>
              </a:rPr>
              <a:t> </a:t>
            </a:r>
            <a:r>
              <a:rPr lang="cs-CZ" dirty="0" smtClean="0"/>
              <a:t>tj. kladení nástrah</a:t>
            </a:r>
          </a:p>
          <a:p>
            <a:pPr marL="577850" indent="-577850"/>
            <a:r>
              <a:rPr lang="cs-CZ" dirty="0"/>
              <a:t>Zásady</a:t>
            </a:r>
          </a:p>
          <a:p>
            <a:pPr marL="952500" lvl="1" indent="-495300"/>
            <a:r>
              <a:rPr lang="cs-CZ" dirty="0"/>
              <a:t>Použití podle návodu výrobce</a:t>
            </a:r>
          </a:p>
          <a:p>
            <a:pPr marL="952500" lvl="1" indent="-495300"/>
            <a:r>
              <a:rPr lang="cs-CZ" dirty="0"/>
              <a:t>Čistící a dezinfekční prostředek vhodný pro styk s potravinami</a:t>
            </a:r>
          </a:p>
          <a:p>
            <a:pPr marL="952500" lvl="1" indent="-495300"/>
            <a:r>
              <a:rPr lang="cs-CZ" dirty="0"/>
              <a:t>Správnost ředění, příprava na každou směnu </a:t>
            </a:r>
          </a:p>
          <a:p>
            <a:pPr marL="952500" lvl="1" indent="-495300"/>
            <a:r>
              <a:rPr lang="cs-CZ" dirty="0"/>
              <a:t>Omývání, otírání, ponoření, postřik</a:t>
            </a:r>
          </a:p>
          <a:p>
            <a:pPr marL="952500" lvl="1" indent="-495300"/>
            <a:r>
              <a:rPr lang="cs-CZ" dirty="0"/>
              <a:t>Oplach pitnou vodou</a:t>
            </a:r>
          </a:p>
          <a:p>
            <a:pPr marL="952500" lvl="1" indent="-495300"/>
            <a:r>
              <a:rPr lang="cs-CZ" dirty="0"/>
              <a:t>Střídání dezinfekčních prostředků </a:t>
            </a:r>
          </a:p>
          <a:p>
            <a:pPr marL="952500" lvl="1" indent="-495300"/>
            <a:r>
              <a:rPr lang="cs-CZ" dirty="0"/>
              <a:t>Odlišení úklidových pomůcek podle způsobu použití</a:t>
            </a:r>
          </a:p>
          <a:p>
            <a:endParaRPr lang="cs-CZ" dirty="0" smtClean="0"/>
          </a:p>
        </p:txBody>
      </p:sp>
    </p:spTree>
    <p:extLst>
      <p:ext uri="{BB962C8B-B14F-4D97-AF65-F5344CB8AC3E}">
        <p14:creationId xmlns:p14="http://schemas.microsoft.com/office/powerpoint/2010/main" val="2102963869"/>
      </p:ext>
    </p:extLst>
  </p:cSld>
  <p:clrMapOvr>
    <a:masterClrMapping/>
  </p:clrMapOvr>
  <mc:AlternateContent xmlns:mc="http://schemas.openxmlformats.org/markup-compatibility/2006" xmlns:p14="http://schemas.microsoft.com/office/powerpoint/2010/main">
    <mc:Choice Requires="p14">
      <p:transition spd="med" p14:dur="700" advTm="329231">
        <p:fade/>
      </p:transition>
    </mc:Choice>
    <mc:Fallback xmlns="">
      <p:transition spd="med" advTm="329231">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482</TotalTime>
  <Words>3368</Words>
  <Application>Microsoft Office PowerPoint</Application>
  <PresentationFormat>Předvádění na obrazovce (4:3)</PresentationFormat>
  <Paragraphs>197</Paragraphs>
  <Slides>12</Slides>
  <Notes>11</Notes>
  <HiddenSlides>0</HiddenSlides>
  <MMClips>0</MMClips>
  <ScaleCrop>false</ScaleCrop>
  <HeadingPairs>
    <vt:vector size="4" baseType="variant">
      <vt:variant>
        <vt:lpstr>Motiv</vt:lpstr>
      </vt:variant>
      <vt:variant>
        <vt:i4>2</vt:i4>
      </vt:variant>
      <vt:variant>
        <vt:lpstr>Nadpisy snímků</vt:lpstr>
      </vt:variant>
      <vt:variant>
        <vt:i4>12</vt:i4>
      </vt:variant>
    </vt:vector>
  </HeadingPairs>
  <TitlesOfParts>
    <vt:vector size="14" baseType="lpstr">
      <vt:lpstr>Přehlednost</vt:lpstr>
      <vt:lpstr>Motiv systému Office</vt:lpstr>
      <vt:lpstr>Správná výrobní  a hygienická praxe</vt:lpstr>
      <vt:lpstr>Význam</vt:lpstr>
      <vt:lpstr>Toky surovin a materiálů ve stravovacích službách</vt:lpstr>
      <vt:lpstr>Suroviny, chladící řetězec</vt:lpstr>
      <vt:lpstr>Suroviny, chladící řetězec</vt:lpstr>
      <vt:lpstr>Bezpečná technologie ve stravovacích službách</vt:lpstr>
      <vt:lpstr>Systémy nemocničního stravování</vt:lpstr>
      <vt:lpstr>Podmínky podávání pokrmů v rámci léčebného procesu, tekuté výživy ústy a výživy aplikované gastrickou sondou (§ 48 vyhl. č. 137/2004 Sb.)</vt:lpstr>
      <vt:lpstr>Postupy sanitace</vt:lpstr>
      <vt:lpstr>Zdraví personálu; Osobní hygiena</vt:lpstr>
      <vt:lpstr>Předměty pro styk s potravinami a pokrmy</vt:lpstr>
      <vt:lpstr>Prezentace aplikace PowerPoint</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Aleš Peřina</dc:creator>
  <cp:lastModifiedBy>Aleš Peřina</cp:lastModifiedBy>
  <cp:revision>72</cp:revision>
  <dcterms:created xsi:type="dcterms:W3CDTF">2011-05-11T11:08:53Z</dcterms:created>
  <dcterms:modified xsi:type="dcterms:W3CDTF">2015-03-19T09:28:02Z</dcterms:modified>
</cp:coreProperties>
</file>