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1.xml" ContentType="application/vnd.openxmlformats-officedocument.drawingml.chart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9" r:id="rId5"/>
  </p:sldMasterIdLst>
  <p:notesMasterIdLst>
    <p:notesMasterId r:id="rId110"/>
  </p:notesMasterIdLst>
  <p:handoutMasterIdLst>
    <p:handoutMasterId r:id="rId111"/>
  </p:handoutMasterIdLst>
  <p:sldIdLst>
    <p:sldId id="256" r:id="rId6"/>
    <p:sldId id="353" r:id="rId7"/>
    <p:sldId id="346" r:id="rId8"/>
    <p:sldId id="264" r:id="rId9"/>
    <p:sldId id="261" r:id="rId10"/>
    <p:sldId id="262" r:id="rId11"/>
    <p:sldId id="413" r:id="rId12"/>
    <p:sldId id="414" r:id="rId13"/>
    <p:sldId id="416" r:id="rId14"/>
    <p:sldId id="302" r:id="rId15"/>
    <p:sldId id="266" r:id="rId16"/>
    <p:sldId id="265" r:id="rId17"/>
    <p:sldId id="358" r:id="rId18"/>
    <p:sldId id="360" r:id="rId19"/>
    <p:sldId id="359" r:id="rId20"/>
    <p:sldId id="272" r:id="rId21"/>
    <p:sldId id="417" r:id="rId22"/>
    <p:sldId id="418" r:id="rId23"/>
    <p:sldId id="427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292" r:id="rId33"/>
    <p:sldId id="319" r:id="rId34"/>
    <p:sldId id="324" r:id="rId35"/>
    <p:sldId id="269" r:id="rId36"/>
    <p:sldId id="327" r:id="rId37"/>
    <p:sldId id="334" r:id="rId38"/>
    <p:sldId id="428" r:id="rId39"/>
    <p:sldId id="429" r:id="rId40"/>
    <p:sldId id="430" r:id="rId41"/>
    <p:sldId id="375" r:id="rId42"/>
    <p:sldId id="402" r:id="rId43"/>
    <p:sldId id="403" r:id="rId44"/>
    <p:sldId id="404" r:id="rId45"/>
    <p:sldId id="405" r:id="rId46"/>
    <p:sldId id="270" r:id="rId47"/>
    <p:sldId id="300" r:id="rId48"/>
    <p:sldId id="335" r:id="rId49"/>
    <p:sldId id="295" r:id="rId50"/>
    <p:sldId id="301" r:id="rId51"/>
    <p:sldId id="271" r:id="rId52"/>
    <p:sldId id="399" r:id="rId53"/>
    <p:sldId id="287" r:id="rId54"/>
    <p:sldId id="356" r:id="rId55"/>
    <p:sldId id="357" r:id="rId56"/>
    <p:sldId id="273" r:id="rId57"/>
    <p:sldId id="278" r:id="rId58"/>
    <p:sldId id="279" r:id="rId59"/>
    <p:sldId id="284" r:id="rId60"/>
    <p:sldId id="280" r:id="rId61"/>
    <p:sldId id="282" r:id="rId62"/>
    <p:sldId id="285" r:id="rId63"/>
    <p:sldId id="281" r:id="rId64"/>
    <p:sldId id="440" r:id="rId65"/>
    <p:sldId id="441" r:id="rId66"/>
    <p:sldId id="442" r:id="rId67"/>
    <p:sldId id="443" r:id="rId68"/>
    <p:sldId id="328" r:id="rId69"/>
    <p:sldId id="338" r:id="rId70"/>
    <p:sldId id="436" r:id="rId71"/>
    <p:sldId id="339" r:id="rId72"/>
    <p:sldId id="330" r:id="rId73"/>
    <p:sldId id="431" r:id="rId74"/>
    <p:sldId id="437" r:id="rId75"/>
    <p:sldId id="432" r:id="rId76"/>
    <p:sldId id="439" r:id="rId77"/>
    <p:sldId id="438" r:id="rId78"/>
    <p:sldId id="435" r:id="rId79"/>
    <p:sldId id="434" r:id="rId80"/>
    <p:sldId id="332" r:id="rId81"/>
    <p:sldId id="333" r:id="rId82"/>
    <p:sldId id="331" r:id="rId83"/>
    <p:sldId id="376" r:id="rId84"/>
    <p:sldId id="377" r:id="rId85"/>
    <p:sldId id="378" r:id="rId86"/>
    <p:sldId id="379" r:id="rId87"/>
    <p:sldId id="380" r:id="rId88"/>
    <p:sldId id="381" r:id="rId89"/>
    <p:sldId id="382" r:id="rId90"/>
    <p:sldId id="383" r:id="rId91"/>
    <p:sldId id="384" r:id="rId92"/>
    <p:sldId id="385" r:id="rId93"/>
    <p:sldId id="386" r:id="rId94"/>
    <p:sldId id="387" r:id="rId95"/>
    <p:sldId id="407" r:id="rId96"/>
    <p:sldId id="408" r:id="rId97"/>
    <p:sldId id="409" r:id="rId98"/>
    <p:sldId id="410" r:id="rId99"/>
    <p:sldId id="411" r:id="rId100"/>
    <p:sldId id="412" r:id="rId101"/>
    <p:sldId id="388" r:id="rId102"/>
    <p:sldId id="389" r:id="rId103"/>
    <p:sldId id="390" r:id="rId104"/>
    <p:sldId id="342" r:id="rId105"/>
    <p:sldId id="341" r:id="rId106"/>
    <p:sldId id="344" r:id="rId107"/>
    <p:sldId id="345" r:id="rId108"/>
    <p:sldId id="401" r:id="rId10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33597"/>
    <a:srgbClr val="FDE58D"/>
    <a:srgbClr val="1B06BA"/>
    <a:srgbClr val="FFD8A3"/>
    <a:srgbClr val="A7F3FB"/>
    <a:srgbClr val="FFD1F8"/>
    <a:srgbClr val="C4F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123" d="100"/>
          <a:sy n="123" d="100"/>
        </p:scale>
        <p:origin x="-12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presProps" Target="presProps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slide" Target="slides/slide97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086956521739135E-2"/>
          <c:y val="9.45945945945946E-2"/>
          <c:w val="0.52608695652173909"/>
          <c:h val="0.81756756756756754"/>
        </c:manualLayout>
      </c:layout>
      <c:pieChart>
        <c:varyColors val="1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 w="14345">
              <a:noFill/>
              <a:prstDash val="solid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c:spPr>
          <c:explosion val="25"/>
          <c:dPt>
            <c:idx val="0"/>
            <c:bubble3D val="0"/>
            <c:spPr>
              <a:solidFill>
                <a:schemeClr val="accent5"/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Pt>
            <c:idx val="2"/>
            <c:bubble3D val="0"/>
            <c:spPr>
              <a:solidFill>
                <a:srgbClr val="333597"/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4345">
                <a:noFill/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Lbls>
            <c:dLbl>
              <c:idx val="0"/>
              <c:layout>
                <c:manualLayout>
                  <c:x val="-6.9420739384275015E-4"/>
                  <c:y val="1.5565175187885145E-2"/>
                </c:manualLayout>
              </c:layout>
              <c:tx>
                <c:rich>
                  <a:bodyPr/>
                  <a:lstStyle/>
                  <a:p>
                    <a:pPr>
                      <a:defRPr sz="1531" b="0" i="0" u="none" strike="noStrike" baseline="0">
                        <a:solidFill>
                          <a:srgbClr val="000000"/>
                        </a:solidFill>
                        <a:latin typeface="Arial CE"/>
                        <a:ea typeface="Arial CE"/>
                        <a:cs typeface="Arial CE"/>
                      </a:defRPr>
                    </a:pPr>
                    <a:r>
                      <a:rPr lang="cs-CZ" dirty="0"/>
                      <a:t>GENET. </a:t>
                    </a:r>
                    <a:r>
                      <a:rPr lang="cs-CZ" baseline="0" dirty="0"/>
                      <a:t> </a:t>
                    </a:r>
                    <a:r>
                      <a:rPr lang="cs-CZ" baseline="0" dirty="0" smtClean="0"/>
                      <a:t>ZÁKLAD</a:t>
                    </a:r>
                  </a:p>
                  <a:p>
                    <a:pPr>
                      <a:defRPr sz="1531" b="0" i="0" u="none" strike="noStrike" baseline="0">
                        <a:solidFill>
                          <a:srgbClr val="000000"/>
                        </a:solidFill>
                        <a:latin typeface="Arial CE"/>
                        <a:ea typeface="Arial CE"/>
                        <a:cs typeface="Arial CE"/>
                      </a:defRPr>
                    </a:pPr>
                    <a:r>
                      <a:rPr lang="cs-CZ" baseline="0" dirty="0" smtClean="0"/>
                      <a:t>20%</a:t>
                    </a:r>
                    <a:endParaRPr lang="cs-CZ" baseline="0" dirty="0"/>
                  </a:p>
                </c:rich>
              </c:tx>
              <c:spPr>
                <a:noFill/>
                <a:ln w="2869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084123969831144E-3"/>
                  <c:y val="-6.226100715262689E-2"/>
                </c:manualLayout>
              </c:layout>
              <c:tx>
                <c:rich>
                  <a:bodyPr/>
                  <a:lstStyle/>
                  <a:p>
                    <a:r>
                      <a:rPr lang="cs-CZ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ŽIVOTNÍ</a:t>
                    </a:r>
                    <a:endParaRPr lang="cs-CZ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  <a:p>
                    <a:r>
                      <a:rPr lang="cs-CZ" sz="1355" b="0" i="0" u="none" strike="noStrike" baseline="0" dirty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PROSTŘ</a:t>
                    </a:r>
                    <a:r>
                      <a:rPr lang="cs-CZ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.</a:t>
                    </a:r>
                  </a:p>
                  <a:p>
                    <a:r>
                      <a:rPr lang="cs-CZ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20%</a:t>
                    </a:r>
                    <a:endParaRPr lang="cs-CZ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59516207278004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cs-CZ" sz="1355" b="0" i="0" u="none" strike="noStrike" baseline="0" dirty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ZDRAVOT.</a:t>
                    </a:r>
                  </a:p>
                  <a:p>
                    <a:r>
                      <a:rPr lang="cs-CZ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SYSTÉM  10%</a:t>
                    </a:r>
                    <a:endParaRPr lang="cs-CZ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147381462033635"/>
                  <c:y val="6.6924125286178613E-3"/>
                </c:manualLayout>
              </c:layout>
              <c:tx>
                <c:rich>
                  <a:bodyPr/>
                  <a:lstStyle/>
                  <a:p>
                    <a:r>
                      <a:rPr lang="cs-CZ" sz="1355" b="0" i="0" u="none" strike="noStrike" baseline="0" dirty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ŽIVOTNÍ</a:t>
                    </a:r>
                  </a:p>
                  <a:p>
                    <a:r>
                      <a:rPr lang="cs-CZ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STYL</a:t>
                    </a:r>
                  </a:p>
                  <a:p>
                    <a:r>
                      <a:rPr lang="cs-CZ" sz="1355" b="0" i="0" u="none" strike="noStrike" baseline="0" dirty="0" smtClean="0">
                        <a:solidFill>
                          <a:srgbClr val="000000"/>
                        </a:solidFill>
                        <a:latin typeface="Arial CE"/>
                        <a:cs typeface="Arial CE"/>
                      </a:rPr>
                      <a:t>50%</a:t>
                    </a:r>
                    <a:endParaRPr lang="cs-CZ" sz="1355" b="0" i="0" u="none" strike="noStrike" baseline="0" dirty="0">
                      <a:solidFill>
                        <a:srgbClr val="000000"/>
                      </a:solidFill>
                      <a:latin typeface="Arial CE"/>
                      <a:cs typeface="Arial CE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8690">
                <a:noFill/>
              </a:ln>
            </c:spPr>
            <c:txPr>
              <a:bodyPr/>
              <a:lstStyle/>
              <a:p>
                <a:pPr>
                  <a:defRPr sz="1355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List1!$A$1:$A$4</c:f>
              <c:strCache>
                <c:ptCount val="4"/>
                <c:pt idx="0">
                  <c:v>Genetický základ</c:v>
                </c:pt>
                <c:pt idx="1">
                  <c:v>Životní prostředí</c:v>
                </c:pt>
                <c:pt idx="2">
                  <c:v>Zdravotnický systém</c:v>
                </c:pt>
                <c:pt idx="3">
                  <c:v>Životní styl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10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8690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355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93702-7C79-44E6-81C1-16714D84350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B88DE4F-8DAA-48B8-B10D-D8AA3DC086B6}">
      <dgm:prSet phldrT="[Text]"/>
      <dgm:spPr/>
      <dgm:t>
        <a:bodyPr/>
        <a:lstStyle/>
        <a:p>
          <a:r>
            <a:rPr lang="cs-CZ" dirty="0" smtClean="0"/>
            <a:t>VSTUP</a:t>
          </a:r>
          <a:endParaRPr lang="cs-CZ" dirty="0"/>
        </a:p>
      </dgm:t>
    </dgm:pt>
    <dgm:pt modelId="{C6BEA8B8-2462-4A34-A082-8E94A1C5156E}" type="parTrans" cxnId="{F5F990F7-76E2-485C-84AA-0D0F2C2F80B4}">
      <dgm:prSet/>
      <dgm:spPr/>
      <dgm:t>
        <a:bodyPr/>
        <a:lstStyle/>
        <a:p>
          <a:endParaRPr lang="cs-CZ"/>
        </a:p>
      </dgm:t>
    </dgm:pt>
    <dgm:pt modelId="{4393F40A-F3D4-471C-801C-63892D63FB77}" type="sibTrans" cxnId="{F5F990F7-76E2-485C-84AA-0D0F2C2F80B4}">
      <dgm:prSet/>
      <dgm:spPr/>
      <dgm:t>
        <a:bodyPr/>
        <a:lstStyle/>
        <a:p>
          <a:endParaRPr lang="cs-CZ" dirty="0"/>
        </a:p>
      </dgm:t>
    </dgm:pt>
    <dgm:pt modelId="{78989E55-7A9E-4FA9-8F6B-E96BF1ADB106}">
      <dgm:prSet phldrT="[Text]"/>
      <dgm:spPr/>
      <dgm:t>
        <a:bodyPr/>
        <a:lstStyle/>
        <a:p>
          <a:r>
            <a:rPr lang="cs-CZ" dirty="0" smtClean="0"/>
            <a:t>PROCES</a:t>
          </a:r>
          <a:endParaRPr lang="cs-CZ" dirty="0"/>
        </a:p>
      </dgm:t>
    </dgm:pt>
    <dgm:pt modelId="{586A2732-105F-4031-A5E8-3EC9C40A7F7D}" type="parTrans" cxnId="{D2A398AC-FCFA-4B4F-98E3-B948D5DA1867}">
      <dgm:prSet/>
      <dgm:spPr/>
      <dgm:t>
        <a:bodyPr/>
        <a:lstStyle/>
        <a:p>
          <a:endParaRPr lang="cs-CZ"/>
        </a:p>
      </dgm:t>
    </dgm:pt>
    <dgm:pt modelId="{73E90272-CC92-432B-95D0-17BEE6F4F746}" type="sibTrans" cxnId="{D2A398AC-FCFA-4B4F-98E3-B948D5DA1867}">
      <dgm:prSet/>
      <dgm:spPr/>
      <dgm:t>
        <a:bodyPr/>
        <a:lstStyle/>
        <a:p>
          <a:endParaRPr lang="cs-CZ" dirty="0"/>
        </a:p>
      </dgm:t>
    </dgm:pt>
    <dgm:pt modelId="{D045D612-5063-4FA9-B740-4C3578111FE8}">
      <dgm:prSet phldrT="[Text]"/>
      <dgm:spPr/>
      <dgm:t>
        <a:bodyPr/>
        <a:lstStyle/>
        <a:p>
          <a:r>
            <a:rPr lang="cs-CZ" dirty="0" smtClean="0"/>
            <a:t>VÝSTUP</a:t>
          </a:r>
          <a:endParaRPr lang="cs-CZ" dirty="0"/>
        </a:p>
      </dgm:t>
    </dgm:pt>
    <dgm:pt modelId="{97AD243A-3292-4AB8-8475-E879C0D226EC}" type="parTrans" cxnId="{EC76C298-2B91-45AB-BB2A-07080760A24E}">
      <dgm:prSet/>
      <dgm:spPr/>
      <dgm:t>
        <a:bodyPr/>
        <a:lstStyle/>
        <a:p>
          <a:endParaRPr lang="cs-CZ"/>
        </a:p>
      </dgm:t>
    </dgm:pt>
    <dgm:pt modelId="{D1493D2C-F816-4559-A329-D3CAE21F11D9}" type="sibTrans" cxnId="{EC76C298-2B91-45AB-BB2A-07080760A24E}">
      <dgm:prSet/>
      <dgm:spPr/>
      <dgm:t>
        <a:bodyPr/>
        <a:lstStyle/>
        <a:p>
          <a:endParaRPr lang="cs-CZ"/>
        </a:p>
      </dgm:t>
    </dgm:pt>
    <dgm:pt modelId="{8EC2B0DF-3A64-41C9-9C45-D04DEEAB4F39}" type="pres">
      <dgm:prSet presAssocID="{67593702-7C79-44E6-81C1-16714D843502}" presName="Name0" presStyleCnt="0">
        <dgm:presLayoutVars>
          <dgm:dir/>
          <dgm:resizeHandles val="exact"/>
        </dgm:presLayoutVars>
      </dgm:prSet>
      <dgm:spPr/>
    </dgm:pt>
    <dgm:pt modelId="{DEAE8673-F744-43E1-91B8-9545B3AAC323}" type="pres">
      <dgm:prSet presAssocID="{2B88DE4F-8DAA-48B8-B10D-D8AA3DC086B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659929-11E7-4F49-BFD6-5ED2E6DAE0B6}" type="pres">
      <dgm:prSet presAssocID="{4393F40A-F3D4-471C-801C-63892D63FB77}" presName="sibTrans" presStyleLbl="sibTrans2D1" presStyleIdx="0" presStyleCnt="2"/>
      <dgm:spPr/>
      <dgm:t>
        <a:bodyPr/>
        <a:lstStyle/>
        <a:p>
          <a:endParaRPr lang="cs-CZ"/>
        </a:p>
      </dgm:t>
    </dgm:pt>
    <dgm:pt modelId="{07377B5C-339B-4502-B612-C6405529FDAD}" type="pres">
      <dgm:prSet presAssocID="{4393F40A-F3D4-471C-801C-63892D63FB77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FF2DC955-F01E-4538-AB3B-F4DD907C0E61}" type="pres">
      <dgm:prSet presAssocID="{78989E55-7A9E-4FA9-8F6B-E96BF1ADB1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CB6D4E-0E61-44B8-A790-C43A9843F38F}" type="pres">
      <dgm:prSet presAssocID="{73E90272-CC92-432B-95D0-17BEE6F4F746}" presName="sibTrans" presStyleLbl="sibTrans2D1" presStyleIdx="1" presStyleCnt="2"/>
      <dgm:spPr/>
      <dgm:t>
        <a:bodyPr/>
        <a:lstStyle/>
        <a:p>
          <a:endParaRPr lang="cs-CZ"/>
        </a:p>
      </dgm:t>
    </dgm:pt>
    <dgm:pt modelId="{D6ED7D53-2F04-420B-9A0A-F3765570DC2B}" type="pres">
      <dgm:prSet presAssocID="{73E90272-CC92-432B-95D0-17BEE6F4F746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D9D5369B-D96C-4609-8087-7B6F2BD8F9A3}" type="pres">
      <dgm:prSet presAssocID="{D045D612-5063-4FA9-B740-4C3578111F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2A398AC-FCFA-4B4F-98E3-B948D5DA1867}" srcId="{67593702-7C79-44E6-81C1-16714D843502}" destId="{78989E55-7A9E-4FA9-8F6B-E96BF1ADB106}" srcOrd="1" destOrd="0" parTransId="{586A2732-105F-4031-A5E8-3EC9C40A7F7D}" sibTransId="{73E90272-CC92-432B-95D0-17BEE6F4F746}"/>
    <dgm:cxn modelId="{5F08FA6F-126C-467F-9066-D9446DADCE4E}" type="presOf" srcId="{73E90272-CC92-432B-95D0-17BEE6F4F746}" destId="{16CB6D4E-0E61-44B8-A790-C43A9843F38F}" srcOrd="0" destOrd="0" presId="urn:microsoft.com/office/officeart/2005/8/layout/process1"/>
    <dgm:cxn modelId="{A928BFF4-C32A-4B6D-9566-F4922F500E46}" type="presOf" srcId="{D045D612-5063-4FA9-B740-4C3578111FE8}" destId="{D9D5369B-D96C-4609-8087-7B6F2BD8F9A3}" srcOrd="0" destOrd="0" presId="urn:microsoft.com/office/officeart/2005/8/layout/process1"/>
    <dgm:cxn modelId="{DACA9827-186F-41FE-9228-4AF99EFF0971}" type="presOf" srcId="{78989E55-7A9E-4FA9-8F6B-E96BF1ADB106}" destId="{FF2DC955-F01E-4538-AB3B-F4DD907C0E61}" srcOrd="0" destOrd="0" presId="urn:microsoft.com/office/officeart/2005/8/layout/process1"/>
    <dgm:cxn modelId="{9A9C1C29-0F1A-429F-AA9C-9B1A06F4079C}" type="presOf" srcId="{73E90272-CC92-432B-95D0-17BEE6F4F746}" destId="{D6ED7D53-2F04-420B-9A0A-F3765570DC2B}" srcOrd="1" destOrd="0" presId="urn:microsoft.com/office/officeart/2005/8/layout/process1"/>
    <dgm:cxn modelId="{EC76C298-2B91-45AB-BB2A-07080760A24E}" srcId="{67593702-7C79-44E6-81C1-16714D843502}" destId="{D045D612-5063-4FA9-B740-4C3578111FE8}" srcOrd="2" destOrd="0" parTransId="{97AD243A-3292-4AB8-8475-E879C0D226EC}" sibTransId="{D1493D2C-F816-4559-A329-D3CAE21F11D9}"/>
    <dgm:cxn modelId="{F5F990F7-76E2-485C-84AA-0D0F2C2F80B4}" srcId="{67593702-7C79-44E6-81C1-16714D843502}" destId="{2B88DE4F-8DAA-48B8-B10D-D8AA3DC086B6}" srcOrd="0" destOrd="0" parTransId="{C6BEA8B8-2462-4A34-A082-8E94A1C5156E}" sibTransId="{4393F40A-F3D4-471C-801C-63892D63FB77}"/>
    <dgm:cxn modelId="{18AA5893-B9BE-43C6-9EA3-DC6E9F386C9B}" type="presOf" srcId="{4393F40A-F3D4-471C-801C-63892D63FB77}" destId="{0C659929-11E7-4F49-BFD6-5ED2E6DAE0B6}" srcOrd="0" destOrd="0" presId="urn:microsoft.com/office/officeart/2005/8/layout/process1"/>
    <dgm:cxn modelId="{DEEF269E-BEB0-446C-9C64-7FBEED0D8F2E}" type="presOf" srcId="{4393F40A-F3D4-471C-801C-63892D63FB77}" destId="{07377B5C-339B-4502-B612-C6405529FDAD}" srcOrd="1" destOrd="0" presId="urn:microsoft.com/office/officeart/2005/8/layout/process1"/>
    <dgm:cxn modelId="{3C1C7450-1E3C-44D7-A236-E456D94AD865}" type="presOf" srcId="{2B88DE4F-8DAA-48B8-B10D-D8AA3DC086B6}" destId="{DEAE8673-F744-43E1-91B8-9545B3AAC323}" srcOrd="0" destOrd="0" presId="urn:microsoft.com/office/officeart/2005/8/layout/process1"/>
    <dgm:cxn modelId="{746B2335-8FD6-469A-A3C8-9BCE89764D60}" type="presOf" srcId="{67593702-7C79-44E6-81C1-16714D843502}" destId="{8EC2B0DF-3A64-41C9-9C45-D04DEEAB4F39}" srcOrd="0" destOrd="0" presId="urn:microsoft.com/office/officeart/2005/8/layout/process1"/>
    <dgm:cxn modelId="{0C5A3B23-F8E5-48F1-8534-0B1A9FE754EC}" type="presParOf" srcId="{8EC2B0DF-3A64-41C9-9C45-D04DEEAB4F39}" destId="{DEAE8673-F744-43E1-91B8-9545B3AAC323}" srcOrd="0" destOrd="0" presId="urn:microsoft.com/office/officeart/2005/8/layout/process1"/>
    <dgm:cxn modelId="{FEBB436E-78AE-4151-A815-374EBC082920}" type="presParOf" srcId="{8EC2B0DF-3A64-41C9-9C45-D04DEEAB4F39}" destId="{0C659929-11E7-4F49-BFD6-5ED2E6DAE0B6}" srcOrd="1" destOrd="0" presId="urn:microsoft.com/office/officeart/2005/8/layout/process1"/>
    <dgm:cxn modelId="{215D72D8-A139-48AE-9C63-2184A06F1972}" type="presParOf" srcId="{0C659929-11E7-4F49-BFD6-5ED2E6DAE0B6}" destId="{07377B5C-339B-4502-B612-C6405529FDAD}" srcOrd="0" destOrd="0" presId="urn:microsoft.com/office/officeart/2005/8/layout/process1"/>
    <dgm:cxn modelId="{885E7BD0-02A3-4B3D-9823-17FB3D3B3C5A}" type="presParOf" srcId="{8EC2B0DF-3A64-41C9-9C45-D04DEEAB4F39}" destId="{FF2DC955-F01E-4538-AB3B-F4DD907C0E61}" srcOrd="2" destOrd="0" presId="urn:microsoft.com/office/officeart/2005/8/layout/process1"/>
    <dgm:cxn modelId="{E3A448E6-9010-4282-BC93-7CEA872955B3}" type="presParOf" srcId="{8EC2B0DF-3A64-41C9-9C45-D04DEEAB4F39}" destId="{16CB6D4E-0E61-44B8-A790-C43A9843F38F}" srcOrd="3" destOrd="0" presId="urn:microsoft.com/office/officeart/2005/8/layout/process1"/>
    <dgm:cxn modelId="{09353D20-8124-43FB-894E-7908ABE1FB11}" type="presParOf" srcId="{16CB6D4E-0E61-44B8-A790-C43A9843F38F}" destId="{D6ED7D53-2F04-420B-9A0A-F3765570DC2B}" srcOrd="0" destOrd="0" presId="urn:microsoft.com/office/officeart/2005/8/layout/process1"/>
    <dgm:cxn modelId="{F7493193-9E55-4E05-B766-E3BA341896FD}" type="presParOf" srcId="{8EC2B0DF-3A64-41C9-9C45-D04DEEAB4F39}" destId="{D9D5369B-D96C-4609-8087-7B6F2BD8F9A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74291-017A-4697-B256-C40B991E54E3}" type="datetimeFigureOut">
              <a:rPr lang="cs-CZ" smtClean="0"/>
              <a:pPr/>
              <a:t>17.9.2014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F220F-6A8D-468F-9101-6CBC6FE01B0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4243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6AF2D-8919-4D71-90AB-B53A01910E0B}" type="datetimeFigureOut">
              <a:rPr lang="cs-CZ" smtClean="0"/>
              <a:pPr/>
              <a:t>17.9.2014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3E0F7-BE94-452D-8C64-46CE91242C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4141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5D9A8762-E421-4D08-8CA5-5833E90940C9}" type="slidenum">
              <a:rPr lang="cs-CZ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63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882650"/>
            <a:ext cx="5797550" cy="4349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9003" y="5513076"/>
            <a:ext cx="5990452" cy="521837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587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5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587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3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17.9.2014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66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17.9.2014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15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17.9.2014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03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9A323-2843-4184-91A0-C9AD3F91237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061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8C6B-587C-404E-B6DB-266766552ED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818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20FBD-5A78-4582-A068-CD8D7BAE2B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960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00399-BD0A-4D87-BA50-3810A10A0C2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244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544FF-58D9-40C4-8606-9A4BF5F4F82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626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B5EC1-4011-451D-B67B-557C69A2E58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847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88117-85F1-493B-A9F7-162C313E8F1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6500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A02EC-51A7-4561-B84F-4EFE1DF8B68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525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17.9.2014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143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17A3D-BD9D-4975-92AE-EB156D8E754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1236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0410E-852A-4F33-984E-732B910D506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301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CC40C-61DE-4472-93D1-E59A7844F26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283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9A323-2843-4184-91A0-C9AD3F91237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4156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8C6B-587C-404E-B6DB-266766552ED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536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20FBD-5A78-4582-A068-CD8D7BAE2B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7194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00399-BD0A-4D87-BA50-3810A10A0C2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611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544FF-58D9-40C4-8606-9A4BF5F4F82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598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B5EC1-4011-451D-B67B-557C69A2E58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7555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88117-85F1-493B-A9F7-162C313E8F1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757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17.9.2014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746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A02EC-51A7-4561-B84F-4EFE1DF8B68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9945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17A3D-BD9D-4975-92AE-EB156D8E754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4600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0410E-852A-4F33-984E-732B910D506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1924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CC40C-61DE-4472-93D1-E59A7844F26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2907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F6FD2-1E18-4B40-A5BB-C88663237E9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33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F12A1-F5AE-4E3F-ABFA-0477E22687C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6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9EE60-70D8-4985-8900-3DA5F043012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30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BC6C9-1708-411A-AA8E-8E0A545C405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02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5BB72-C0E1-4D8D-A284-4FC1BF76B8E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69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1BE1-7E21-49A9-9063-4E0974061B0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2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17.9.2014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4768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D0464-9ECD-4E5F-BA3E-F461FC58592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83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6B3BE-30A0-42BD-A7C6-C5A362CFA07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233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B5C3C-9F5C-4E9A-8D12-93E9A30A09B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248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8DAF-B296-4C70-A3D5-CE5EDFD5631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37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C6AD4-553A-4605-9C9F-CC38343F9AA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840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F8CDF-CAC4-448D-9742-D6014BCC213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50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262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29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486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4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17.9.2014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77216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589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57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779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113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97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863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539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088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01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9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17.9.2014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971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17.9.2014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50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17.9.2014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C09-1612-416C-AF13-A72B6F8D91B1}" type="datetimeFigureOut">
              <a:rPr lang="cs-CZ" smtClean="0"/>
              <a:pPr/>
              <a:t>17.9.2014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36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0C09-1612-416C-AF13-A72B6F8D91B1}" type="datetimeFigureOut">
              <a:rPr lang="cs-CZ" smtClean="0"/>
              <a:pPr/>
              <a:t>17.9.2014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E64A-8C27-4568-9969-AFDFC4078DB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59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43581B-0188-4E83-9E2C-361789722B3F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8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43581B-0188-4E83-9E2C-361789722B3F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77D1E-1B2E-4844-A7B4-BA4A8782B50B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6EACF-015B-46AB-A3F6-AC034F0A983F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is.cz/publikace/zdravotnicka-rocenka-ceske-republiky-2009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is.cz/category/edice/publikace/zdravotnicka-statistika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190105"/>
          </a:xfrm>
        </p:spPr>
        <p:txBody>
          <a:bodyPr>
            <a:normAutofit fontScale="90000"/>
          </a:bodyPr>
          <a:lstStyle/>
          <a:p>
            <a:r>
              <a:rPr lang="cs-CZ" sz="5800" b="1" dirty="0" smtClean="0">
                <a:solidFill>
                  <a:srgbClr val="1B06BA"/>
                </a:solidFill>
              </a:rPr>
              <a:t/>
            </a:r>
            <a:br>
              <a:rPr lang="cs-CZ" sz="5800" b="1" dirty="0" smtClean="0">
                <a:solidFill>
                  <a:srgbClr val="1B06BA"/>
                </a:solidFill>
              </a:rPr>
            </a:br>
            <a:r>
              <a:rPr lang="cs-CZ" sz="5800" b="1" dirty="0" smtClean="0">
                <a:solidFill>
                  <a:srgbClr val="1B06BA"/>
                </a:solidFill>
              </a:rPr>
              <a:t>Veřejné zdravotnictví</a:t>
            </a:r>
            <a:br>
              <a:rPr lang="cs-CZ" sz="5800" b="1" dirty="0" smtClean="0">
                <a:solidFill>
                  <a:srgbClr val="1B06BA"/>
                </a:solidFill>
              </a:rPr>
            </a:br>
            <a:r>
              <a:rPr lang="cs-CZ" dirty="0" smtClean="0"/>
              <a:t>                                      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872808" cy="309634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cs-CZ" dirty="0" smtClean="0">
                <a:solidFill>
                  <a:schemeClr val="tx1"/>
                </a:solidFill>
              </a:rPr>
              <a:t>Mgr. Pavlína Kaňová, Ph.D.</a:t>
            </a:r>
          </a:p>
          <a:p>
            <a:pPr algn="l">
              <a:spcBef>
                <a:spcPts val="0"/>
              </a:spcBef>
            </a:pPr>
            <a:r>
              <a:rPr lang="cs-CZ" sz="2400" dirty="0">
                <a:solidFill>
                  <a:schemeClr val="tx1"/>
                </a:solidFill>
              </a:rPr>
              <a:t>(</a:t>
            </a:r>
            <a:r>
              <a:rPr lang="cs-CZ" sz="2400" dirty="0" smtClean="0">
                <a:solidFill>
                  <a:schemeClr val="tx1"/>
                </a:solidFill>
              </a:rPr>
              <a:t>pkanova@med.muni.cz)</a:t>
            </a:r>
          </a:p>
          <a:p>
            <a:pPr algn="l">
              <a:spcBef>
                <a:spcPts val="0"/>
              </a:spcBef>
            </a:pPr>
            <a:endParaRPr lang="cs-CZ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cs-CZ" dirty="0" smtClean="0">
                <a:solidFill>
                  <a:schemeClr val="tx1"/>
                </a:solidFill>
              </a:rPr>
              <a:t>Ústav ochrany a podpory zdraví LF, </a:t>
            </a:r>
          </a:p>
          <a:p>
            <a:pPr algn="l">
              <a:spcBef>
                <a:spcPts val="0"/>
              </a:spcBef>
            </a:pPr>
            <a:r>
              <a:rPr lang="cs-CZ" dirty="0" smtClean="0">
                <a:solidFill>
                  <a:schemeClr val="tx1"/>
                </a:solidFill>
              </a:rPr>
              <a:t>UKB, A21, 3. patro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SOCIÁLNÍ LÉKAŘSTVÍ</a:t>
            </a:r>
          </a:p>
          <a:p>
            <a:pPr marL="0" indent="0">
              <a:buNone/>
            </a:pPr>
            <a:endParaRPr lang="cs-CZ" b="1" dirty="0">
              <a:solidFill>
                <a:srgbClr val="1B06BA"/>
              </a:solidFill>
            </a:endParaRPr>
          </a:p>
          <a:p>
            <a:pPr>
              <a:buNone/>
            </a:pPr>
            <a:r>
              <a:rPr lang="cs-CZ" b="1" cap="all" dirty="0" smtClean="0"/>
              <a:t>T</a:t>
            </a:r>
            <a:r>
              <a:rPr lang="cs-CZ" b="1" dirty="0" smtClean="0"/>
              <a:t>ři základní otázky:</a:t>
            </a:r>
          </a:p>
          <a:p>
            <a:r>
              <a:rPr lang="cs-CZ" b="1" cap="all" dirty="0" smtClean="0"/>
              <a:t>J</a:t>
            </a:r>
            <a:r>
              <a:rPr lang="cs-CZ" b="1" dirty="0" smtClean="0"/>
              <a:t>aké je zdraví lidí?</a:t>
            </a:r>
          </a:p>
          <a:p>
            <a:r>
              <a:rPr lang="cs-CZ" b="1" dirty="0" smtClean="0"/>
              <a:t>Proč je takové?</a:t>
            </a:r>
          </a:p>
          <a:p>
            <a:r>
              <a:rPr lang="cs-CZ" b="1" dirty="0" smtClean="0"/>
              <a:t>Jak ho můžeme zlepšit?</a:t>
            </a:r>
          </a:p>
          <a:p>
            <a:pPr marL="0" indent="0">
              <a:buNone/>
            </a:pPr>
            <a:endParaRPr lang="cs-CZ" b="1" dirty="0" smtClean="0">
              <a:solidFill>
                <a:srgbClr val="1B06BA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1B06BA"/>
              </a:solidFill>
            </a:endParaRPr>
          </a:p>
          <a:p>
            <a:pPr marL="400050" lvl="1" indent="0">
              <a:buNone/>
            </a:pPr>
            <a:endParaRPr lang="cs-CZ" b="1" dirty="0" smtClean="0"/>
          </a:p>
          <a:p>
            <a:pPr marL="400050" lvl="1" indent="0">
              <a:buNone/>
            </a:pPr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4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cap="all" dirty="0" smtClean="0">
                <a:solidFill>
                  <a:srgbClr val="1B06BA"/>
                </a:solidFill>
              </a:rPr>
              <a:t>Hlavní determinanty zdraví</a:t>
            </a:r>
            <a:endParaRPr lang="cs-CZ" b="1" cap="all" dirty="0">
              <a:solidFill>
                <a:srgbClr val="1B06BA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8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548680"/>
            <a:ext cx="7931150" cy="5856861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cs-CZ" b="1" dirty="0" smtClean="0">
                <a:solidFill>
                  <a:srgbClr val="1B06BA"/>
                </a:solidFill>
              </a:rPr>
              <a:t>DETERMINANTY ZDRAVÍ</a:t>
            </a:r>
          </a:p>
          <a:p>
            <a:r>
              <a:rPr lang="cs-CZ" sz="2800" dirty="0" smtClean="0"/>
              <a:t>Pojem determinanty označuje všechny okolnosti a faktory, které určitým způsobem posilují a upevňují nebo naopak ohrožují a oslabují zdraví.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 smtClean="0"/>
              <a:t>Zdravotní </a:t>
            </a:r>
            <a:r>
              <a:rPr lang="cs-CZ" sz="2800" dirty="0"/>
              <a:t>stav  populace je výsledkem působení celé řady determinant různé povahy a různého </a:t>
            </a:r>
            <a:r>
              <a:rPr lang="cs-CZ" sz="2800" dirty="0" smtClean="0"/>
              <a:t>původu.</a:t>
            </a:r>
          </a:p>
          <a:p>
            <a:endParaRPr lang="cs-CZ" sz="2800" dirty="0"/>
          </a:p>
          <a:p>
            <a:r>
              <a:rPr lang="cs-CZ" sz="2800" dirty="0"/>
              <a:t>Tato věta se může zdát banální, ale ještě v </a:t>
            </a:r>
            <a:r>
              <a:rPr lang="cs-CZ" sz="2800" dirty="0" smtClean="0"/>
              <a:t>70. letech minulého </a:t>
            </a:r>
            <a:r>
              <a:rPr lang="cs-CZ" sz="2800" dirty="0"/>
              <a:t>století převládalo </a:t>
            </a:r>
            <a:r>
              <a:rPr lang="cs-CZ" sz="2800" dirty="0" smtClean="0"/>
              <a:t>přesvědčení</a:t>
            </a:r>
            <a:r>
              <a:rPr lang="cs-CZ" sz="2800" dirty="0"/>
              <a:t>, že zdravotní stav populace je z naprosto největší části odrazem úrovně zdravotní </a:t>
            </a:r>
            <a:r>
              <a:rPr lang="cs-CZ" sz="2800" dirty="0" smtClean="0"/>
              <a:t>péče.</a:t>
            </a:r>
          </a:p>
        </p:txBody>
      </p:sp>
    </p:spTree>
    <p:extLst>
      <p:ext uri="{BB962C8B-B14F-4D97-AF65-F5344CB8AC3E}">
        <p14:creationId xmlns:p14="http://schemas.microsoft.com/office/powerpoint/2010/main" val="12422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548680"/>
            <a:ext cx="7931150" cy="5856861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cs-CZ" b="1" dirty="0" smtClean="0">
                <a:solidFill>
                  <a:srgbClr val="1B06BA"/>
                </a:solidFill>
              </a:rPr>
              <a:t>ZDRAVOTNICTVÍ JAKO DETRMINANTA ZDRAVÍ</a:t>
            </a:r>
          </a:p>
          <a:p>
            <a:endParaRPr lang="cs-CZ" sz="2800" dirty="0" smtClean="0"/>
          </a:p>
          <a:p>
            <a:r>
              <a:rPr lang="cs-CZ" sz="2800" dirty="0" smtClean="0"/>
              <a:t>Úspěchy medicíny v potlačování infekčních nemocí (hygienická opatření, očkování).</a:t>
            </a:r>
          </a:p>
          <a:p>
            <a:r>
              <a:rPr lang="cs-CZ" sz="2800" dirty="0" smtClean="0"/>
              <a:t>Rozdíly ve zdraví lidí jako odraz rozdílů v dostupnosti zdravotnických služeb.</a:t>
            </a:r>
          </a:p>
          <a:p>
            <a:r>
              <a:rPr lang="cs-CZ" sz="2800" dirty="0" smtClean="0"/>
              <a:t>Poválečný rozvoj zdravotnických systémů a veřejného zdravotního pojištění v Evropě. </a:t>
            </a:r>
          </a:p>
          <a:p>
            <a:r>
              <a:rPr lang="cs-CZ" sz="2800" dirty="0" smtClean="0"/>
              <a:t>70. léta 20. století – 3 základní zdravotní problémy:</a:t>
            </a:r>
          </a:p>
          <a:p>
            <a:pPr lvl="1"/>
            <a:r>
              <a:rPr lang="cs-CZ" sz="2400" dirty="0" smtClean="0"/>
              <a:t>Růst výdajů na zdravotní péči</a:t>
            </a:r>
          </a:p>
          <a:p>
            <a:pPr lvl="1"/>
            <a:r>
              <a:rPr lang="cs-CZ" sz="2400" dirty="0" smtClean="0"/>
              <a:t>Stagnace zdravotního stavu obyvatelstva</a:t>
            </a:r>
          </a:p>
          <a:p>
            <a:pPr lvl="1"/>
            <a:r>
              <a:rPr lang="cs-CZ" sz="2400" dirty="0" smtClean="0"/>
              <a:t>Otázka ovlivnitelnosti známých rizikových faktorů na individuální úrovni</a:t>
            </a:r>
          </a:p>
        </p:txBody>
      </p:sp>
    </p:spTree>
    <p:extLst>
      <p:ext uri="{BB962C8B-B14F-4D97-AF65-F5344CB8AC3E}">
        <p14:creationId xmlns:p14="http://schemas.microsoft.com/office/powerpoint/2010/main" val="22303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83568" y="296652"/>
            <a:ext cx="7931150" cy="6264696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</a:pPr>
            <a:r>
              <a:rPr lang="cs-CZ" b="1" dirty="0" smtClean="0">
                <a:solidFill>
                  <a:srgbClr val="1B06BA"/>
                </a:solidFill>
              </a:rPr>
              <a:t>ZÁKLADNÍ DETERMINANTY ZDRAVÍ</a:t>
            </a:r>
          </a:p>
          <a:p>
            <a:r>
              <a:rPr lang="cs-CZ" sz="2800" dirty="0" smtClean="0"/>
              <a:t>Lalondova zpráva – vymezuje čtyři základní okruhy determinant zdraví</a:t>
            </a:r>
          </a:p>
          <a:p>
            <a:endParaRPr lang="cs-CZ" sz="2800" dirty="0"/>
          </a:p>
          <a:p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Smyslem </a:t>
            </a:r>
            <a:r>
              <a:rPr lang="cs-CZ" sz="2800" dirty="0"/>
              <a:t>této kvantifikace však bylo především ukázat, že kromě vliv zdravotní péče na zdraví populace byl přeceňován. </a:t>
            </a:r>
            <a:endParaRPr lang="cs-CZ" sz="2800" dirty="0" smtClean="0"/>
          </a:p>
          <a:p>
            <a:r>
              <a:rPr lang="cs-CZ" sz="2800" dirty="0" smtClean="0"/>
              <a:t>Nejvýznamnější </a:t>
            </a:r>
            <a:r>
              <a:rPr lang="cs-CZ" sz="2800" dirty="0"/>
              <a:t>determinanty zdraví leží mimo tradičně chápaný sektor </a:t>
            </a:r>
            <a:r>
              <a:rPr lang="cs-CZ" sz="2800" dirty="0" smtClean="0"/>
              <a:t>zdravotnictví</a:t>
            </a:r>
            <a:endParaRPr lang="cs-CZ" sz="2800" dirty="0"/>
          </a:p>
        </p:txBody>
      </p:sp>
      <p:graphicFrame>
        <p:nvGraphicFramePr>
          <p:cNvPr id="20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317047"/>
              </p:ext>
            </p:extLst>
          </p:nvPr>
        </p:nvGraphicFramePr>
        <p:xfrm>
          <a:off x="1979712" y="1412777"/>
          <a:ext cx="4868862" cy="326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131840" y="29249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ZDRAVÍ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5747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20" grpId="0">
        <p:bldSub>
          <a:bldChart bld="category"/>
        </p:bldSub>
      </p:bldGraphic>
      <p:bldP spid="4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548680"/>
            <a:ext cx="7931150" cy="5856861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cs-CZ" b="1" dirty="0" smtClean="0">
                <a:solidFill>
                  <a:srgbClr val="1B06BA"/>
                </a:solidFill>
              </a:rPr>
              <a:t>HLAVNÍ DETRMINANTY ZDRAVÍ</a:t>
            </a:r>
          </a:p>
          <a:p>
            <a:endParaRPr lang="cs-CZ" sz="2800" b="1" dirty="0">
              <a:solidFill>
                <a:srgbClr val="1B06BA"/>
              </a:solidFill>
            </a:endParaRPr>
          </a:p>
          <a:p>
            <a:r>
              <a:rPr lang="cs-CZ" sz="2800" dirty="0" smtClean="0"/>
              <a:t>Obezita, výživa a aktivní pohyb</a:t>
            </a:r>
          </a:p>
          <a:p>
            <a:r>
              <a:rPr lang="cs-CZ" sz="2800" dirty="0" smtClean="0"/>
              <a:t>Alkohol</a:t>
            </a:r>
          </a:p>
          <a:p>
            <a:r>
              <a:rPr lang="cs-CZ" sz="2800" dirty="0" smtClean="0"/>
              <a:t>Kouření</a:t>
            </a:r>
          </a:p>
          <a:p>
            <a:r>
              <a:rPr lang="cs-CZ" sz="2800" dirty="0" smtClean="0"/>
              <a:t>Stav životního prostředí</a:t>
            </a:r>
          </a:p>
          <a:p>
            <a:r>
              <a:rPr lang="cs-CZ" sz="2800" dirty="0" smtClean="0"/>
              <a:t>Psychické potíže</a:t>
            </a:r>
          </a:p>
          <a:p>
            <a:r>
              <a:rPr lang="cs-CZ" sz="2800" dirty="0" smtClean="0"/>
              <a:t>Drogy</a:t>
            </a:r>
          </a:p>
          <a:p>
            <a:r>
              <a:rPr lang="cs-CZ" sz="2800" dirty="0" smtClean="0"/>
              <a:t>Zdravotnické služby</a:t>
            </a:r>
          </a:p>
        </p:txBody>
      </p:sp>
    </p:spTree>
    <p:extLst>
      <p:ext uri="{BB962C8B-B14F-4D97-AF65-F5344CB8AC3E}">
        <p14:creationId xmlns:p14="http://schemas.microsoft.com/office/powerpoint/2010/main" val="25761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JAKÉ JE ZDRAVÍ LIDÍ?</a:t>
            </a:r>
          </a:p>
          <a:p>
            <a:pPr marL="0" indent="0">
              <a:buNone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marL="0" indent="0">
              <a:buNone/>
            </a:pPr>
            <a:r>
              <a:rPr lang="cs-CZ" dirty="0" smtClean="0"/>
              <a:t>   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sz="4000" dirty="0" smtClean="0"/>
              <a:t>                                   CO, KOLIK, KDY, KDE</a:t>
            </a:r>
          </a:p>
          <a:p>
            <a:pPr lvl="1"/>
            <a:endParaRPr lang="cs-CZ" sz="4000" dirty="0"/>
          </a:p>
          <a:p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 smtClean="0"/>
              <a:t>PŘEDPOKLAD </a:t>
            </a:r>
            <a:r>
              <a:rPr lang="cs-CZ" b="1" dirty="0"/>
              <a:t>: </a:t>
            </a:r>
            <a:endParaRPr lang="cs-CZ" b="1" dirty="0" smtClean="0"/>
          </a:p>
          <a:p>
            <a:pPr marL="400050" lvl="1" indent="0">
              <a:buNone/>
            </a:pPr>
            <a:r>
              <a:rPr lang="cs-CZ" dirty="0" smtClean="0"/>
              <a:t>Zdraví </a:t>
            </a:r>
            <a:r>
              <a:rPr lang="cs-CZ" dirty="0"/>
              <a:t>lidí lze popsat, měřit a </a:t>
            </a:r>
            <a:r>
              <a:rPr lang="cs-CZ" dirty="0" smtClean="0"/>
              <a:t>lze také hodnotit </a:t>
            </a:r>
            <a:r>
              <a:rPr lang="cs-CZ" dirty="0"/>
              <a:t>jeho rozložení, vývoj v populaci jako </a:t>
            </a:r>
            <a:r>
              <a:rPr lang="cs-CZ" dirty="0" smtClean="0"/>
              <a:t>celku i v jednotlivých </a:t>
            </a:r>
            <a:r>
              <a:rPr lang="cs-CZ" dirty="0"/>
              <a:t>podskupinách.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755576" y="105273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331640" y="2482816"/>
            <a:ext cx="1439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/>
              <a:t>POPIS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10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PROČ JE TAKOVÉ?</a:t>
            </a:r>
            <a:endParaRPr lang="cs-CZ" dirty="0" smtClean="0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611188" y="1844675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2484438" y="1844675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7088" y="3357563"/>
            <a:ext cx="1439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/>
              <a:t>POPIS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9475" y="3357563"/>
            <a:ext cx="2160588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/>
              <a:t>ANALÝZA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7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PROČ JE TAKOVÉ?</a:t>
            </a:r>
            <a:endParaRPr lang="cs-CZ" dirty="0" smtClean="0"/>
          </a:p>
          <a:p>
            <a:r>
              <a:rPr lang="cs-CZ" dirty="0" smtClean="0"/>
              <a:t>Analýza a hodnocení zdravotní situace</a:t>
            </a:r>
            <a:endParaRPr lang="cs-CZ" b="1" dirty="0" smtClean="0"/>
          </a:p>
          <a:p>
            <a:pPr marL="0" indent="0">
              <a:lnSpc>
                <a:spcPct val="90000"/>
              </a:lnSpc>
              <a:buNone/>
            </a:pPr>
            <a:endParaRPr lang="cs-CZ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b="1" dirty="0" smtClean="0"/>
              <a:t>PŘEDPOKLAD: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Zdraví </a:t>
            </a:r>
            <a:r>
              <a:rPr lang="cs-CZ" dirty="0"/>
              <a:t>lidí není ovlivňováno jen náhodnými jevy a procesy.</a:t>
            </a:r>
          </a:p>
          <a:p>
            <a:pPr>
              <a:lnSpc>
                <a:spcPct val="90000"/>
              </a:lnSpc>
            </a:pPr>
            <a:r>
              <a:rPr lang="cs-CZ" dirty="0"/>
              <a:t>Se zdravím jsou spojeny příčinné faktory </a:t>
            </a:r>
            <a:r>
              <a:rPr lang="cs-CZ" dirty="0" smtClean="0"/>
              <a:t>             a </a:t>
            </a:r>
            <a:r>
              <a:rPr lang="cs-CZ" dirty="0"/>
              <a:t>mnoho dalších okolností (determinanty zdraví), které lze identifikovat a studovat jejich rozložení v čase, místě i v jednotlivých populačních podskupinách.</a:t>
            </a:r>
          </a:p>
          <a:p>
            <a:endParaRPr lang="cs-CZ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61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4427538" y="1844675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1B06BA"/>
                </a:solidFill>
              </a:rPr>
              <a:t>CO SE DÁ UDĚLAT PRO ZLEPŠENÍ ZDRAVÍ?</a:t>
            </a: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611188" y="1844675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2484438" y="1844675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7088" y="3357563"/>
            <a:ext cx="1439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/>
              <a:t>POPIS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9475" y="3357563"/>
            <a:ext cx="2160588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/>
              <a:t>ANALÝZA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263481" y="3144044"/>
            <a:ext cx="20875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/>
              <a:t>PÉČE O ZDRAVÍ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7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CO SE DÁ UDĚLAT PRO ZLEPŠENÍ ZDRAVÍ?</a:t>
            </a:r>
          </a:p>
          <a:p>
            <a:r>
              <a:rPr lang="cs-CZ" dirty="0" smtClean="0"/>
              <a:t>Systém péče o zdraví</a:t>
            </a:r>
          </a:p>
          <a:p>
            <a:r>
              <a:rPr lang="cs-CZ" dirty="0" smtClean="0"/>
              <a:t>Oblast působení veřejného zdravotnictví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PŘEDPOKLAD:</a:t>
            </a:r>
          </a:p>
          <a:p>
            <a:r>
              <a:rPr lang="cs-CZ" dirty="0" smtClean="0"/>
              <a:t>Získanými </a:t>
            </a:r>
            <a:r>
              <a:rPr lang="cs-CZ" dirty="0"/>
              <a:t>poznatky, volbou a realizací vhodných opatření lze přispět jak k řešení zdravotních problémů, tak i k ochraně, upevňování a rozvoji zdraví lidí.</a:t>
            </a:r>
          </a:p>
          <a:p>
            <a:endParaRPr lang="cs-CZ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9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600" b="1" dirty="0" smtClean="0">
              <a:solidFill>
                <a:srgbClr val="1B06BA"/>
              </a:solidFill>
            </a:endParaRPr>
          </a:p>
          <a:p>
            <a:pPr marL="0" indent="0">
              <a:buNone/>
            </a:pPr>
            <a:r>
              <a:rPr lang="cs-CZ" sz="3600" b="1" dirty="0" smtClean="0">
                <a:solidFill>
                  <a:srgbClr val="1B06BA"/>
                </a:solidFill>
              </a:rPr>
              <a:t>VEŘEJNÉ ZDRAVOTNICTVÍ - POJEM</a:t>
            </a:r>
            <a:endParaRPr lang="cs-CZ" sz="3600" b="1" dirty="0">
              <a:solidFill>
                <a:srgbClr val="1B06BA"/>
              </a:solidFill>
            </a:endParaRPr>
          </a:p>
          <a:p>
            <a:endParaRPr lang="cs-CZ" sz="3000" b="1" dirty="0" smtClean="0"/>
          </a:p>
          <a:p>
            <a:r>
              <a:rPr lang="cs-CZ" sz="3000" b="1" dirty="0" smtClean="0"/>
              <a:t>interdisciplinární obor </a:t>
            </a:r>
          </a:p>
          <a:p>
            <a:r>
              <a:rPr lang="cs-CZ" sz="3000" b="1" dirty="0" smtClean="0"/>
              <a:t>Předmět: 	- zdraví</a:t>
            </a:r>
            <a:r>
              <a:rPr lang="cs-CZ" sz="3000" b="1" dirty="0"/>
              <a:t>, </a:t>
            </a:r>
            <a:endParaRPr lang="cs-CZ" sz="3000" b="1" dirty="0" smtClean="0"/>
          </a:p>
          <a:p>
            <a:pPr marL="2743200" lvl="6" indent="0">
              <a:buNone/>
            </a:pPr>
            <a:r>
              <a:rPr lang="cs-CZ" sz="3000" b="1" dirty="0" smtClean="0"/>
              <a:t>- péče o zdraví </a:t>
            </a:r>
          </a:p>
          <a:p>
            <a:pPr marL="2743200" lvl="6" indent="0">
              <a:buNone/>
            </a:pPr>
            <a:r>
              <a:rPr lang="cs-CZ" sz="3000" b="1" dirty="0" smtClean="0"/>
              <a:t>- a zdravotnictví </a:t>
            </a:r>
          </a:p>
          <a:p>
            <a:r>
              <a:rPr lang="cs-CZ" sz="3000" dirty="0" smtClean="0"/>
              <a:t>důležitý individuální zájem </a:t>
            </a:r>
            <a:r>
              <a:rPr lang="cs-CZ" sz="3000" dirty="0"/>
              <a:t>a </a:t>
            </a:r>
            <a:r>
              <a:rPr lang="cs-CZ" sz="3000" dirty="0" smtClean="0"/>
              <a:t>potřeba </a:t>
            </a:r>
          </a:p>
          <a:p>
            <a:r>
              <a:rPr lang="cs-CZ" sz="3000" dirty="0" smtClean="0"/>
              <a:t>významná veřejná priorita, veřejný statek </a:t>
            </a:r>
          </a:p>
          <a:p>
            <a:r>
              <a:rPr lang="cs-CZ" sz="3000" dirty="0" smtClean="0"/>
              <a:t>všeobecná </a:t>
            </a:r>
            <a:r>
              <a:rPr lang="cs-CZ" sz="3000" dirty="0"/>
              <a:t>humánní </a:t>
            </a:r>
            <a:r>
              <a:rPr lang="cs-CZ" sz="3000" dirty="0" smtClean="0"/>
              <a:t>hodnota.</a:t>
            </a:r>
            <a:endParaRPr lang="cs-CZ" sz="3000" dirty="0"/>
          </a:p>
          <a:p>
            <a:pPr marL="0" indent="0">
              <a:buNone/>
            </a:pPr>
            <a:endParaRPr lang="cs-CZ" sz="3000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38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DE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cs-CZ" sz="6600" b="1" dirty="0">
              <a:solidFill>
                <a:schemeClr val="accent2"/>
              </a:solidFill>
            </a:endParaRPr>
          </a:p>
          <a:p>
            <a:pPr marL="0" indent="0" algn="ctr">
              <a:buFontTx/>
              <a:buNone/>
            </a:pPr>
            <a:r>
              <a:rPr lang="cs-CZ" sz="6600" b="1" dirty="0" smtClean="0">
                <a:solidFill>
                  <a:schemeClr val="accent2"/>
                </a:solidFill>
              </a:rPr>
              <a:t>VEŘEJNÉ ZDRAVOTNICTVÍ</a:t>
            </a:r>
            <a:endParaRPr lang="en-GB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8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 smtClean="0">
                <a:solidFill>
                  <a:schemeClr val="accent2"/>
                </a:solidFill>
              </a:rPr>
              <a:t>Veřejné zdravotnictví</a:t>
            </a:r>
            <a:endParaRPr lang="cs-CZ" sz="3600" b="1" cap="all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cs-CZ" sz="3600" b="1" cap="all" dirty="0" smtClean="0">
                <a:solidFill>
                  <a:schemeClr val="accent2"/>
                </a:solidFill>
              </a:rPr>
              <a:t>Interdisciplinární obor</a:t>
            </a:r>
          </a:p>
          <a:p>
            <a:pPr marL="0" indent="0" algn="ctr">
              <a:buNone/>
            </a:pPr>
            <a:endParaRPr lang="cs-CZ" sz="3600" b="1" cap="all" dirty="0" smtClean="0">
              <a:solidFill>
                <a:schemeClr val="accent2"/>
              </a:solidFill>
            </a:endParaRPr>
          </a:p>
          <a:p>
            <a:r>
              <a:rPr lang="cs-CZ" b="1" dirty="0">
                <a:solidFill>
                  <a:srgbClr val="333597"/>
                </a:solidFill>
              </a:rPr>
              <a:t>z</a:t>
            </a:r>
            <a:r>
              <a:rPr lang="cs-CZ" b="1" dirty="0" smtClean="0">
                <a:solidFill>
                  <a:srgbClr val="333597"/>
                </a:solidFill>
              </a:rPr>
              <a:t>draví (populační přístup)</a:t>
            </a:r>
          </a:p>
          <a:p>
            <a:r>
              <a:rPr lang="cs-CZ" b="1" dirty="0" smtClean="0">
                <a:solidFill>
                  <a:srgbClr val="333597"/>
                </a:solidFill>
              </a:rPr>
              <a:t>péče o zdraví</a:t>
            </a:r>
          </a:p>
          <a:p>
            <a:r>
              <a:rPr lang="cs-CZ" b="1" dirty="0" smtClean="0">
                <a:solidFill>
                  <a:srgbClr val="333597"/>
                </a:solidFill>
              </a:rPr>
              <a:t>zdravotnictví</a:t>
            </a:r>
          </a:p>
          <a:p>
            <a:pPr marL="457200" lvl="1" indent="0">
              <a:buNone/>
            </a:pPr>
            <a:endParaRPr lang="cs-CZ" sz="2400" b="1" dirty="0" smtClean="0">
              <a:solidFill>
                <a:srgbClr val="333597"/>
              </a:solidFill>
            </a:endParaRPr>
          </a:p>
          <a:p>
            <a:r>
              <a:rPr lang="cs-CZ" sz="2800" b="1" dirty="0" smtClean="0">
                <a:solidFill>
                  <a:srgbClr val="333597"/>
                </a:solidFill>
              </a:rPr>
              <a:t>Integrace poznatků a metod různých vědních oborů s cílem přispět ke zlepšení zdraví lidí.</a:t>
            </a:r>
          </a:p>
          <a:p>
            <a:pPr marL="514350" indent="-457200"/>
            <a:endParaRPr lang="cs-CZ" b="1" dirty="0">
              <a:solidFill>
                <a:srgbClr val="333597"/>
              </a:solidFill>
            </a:endParaRPr>
          </a:p>
          <a:p>
            <a:pPr lvl="2"/>
            <a:endParaRPr lang="cs-CZ" sz="28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95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88640"/>
            <a:ext cx="7931224" cy="66693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5700" b="1" dirty="0" smtClean="0">
                <a:solidFill>
                  <a:srgbClr val="333597"/>
                </a:solidFill>
              </a:rPr>
              <a:t>Veřejné zdravotnictví</a:t>
            </a:r>
          </a:p>
          <a:p>
            <a:pPr marL="0" indent="0" algn="ctr">
              <a:buNone/>
            </a:pPr>
            <a:r>
              <a:rPr lang="cs-CZ" sz="4100" b="1" dirty="0" smtClean="0">
                <a:solidFill>
                  <a:srgbClr val="333597"/>
                </a:solidFill>
              </a:rPr>
              <a:t>VÝCHODISKA</a:t>
            </a:r>
          </a:p>
          <a:p>
            <a:endParaRPr lang="cs-CZ" sz="1200" dirty="0" smtClean="0"/>
          </a:p>
          <a:p>
            <a:r>
              <a:rPr lang="cs-CZ" b="1" dirty="0" smtClean="0">
                <a:solidFill>
                  <a:srgbClr val="333399"/>
                </a:solidFill>
              </a:rPr>
              <a:t>Hlavním </a:t>
            </a:r>
            <a:r>
              <a:rPr lang="cs-CZ" b="1" dirty="0">
                <a:solidFill>
                  <a:srgbClr val="333399"/>
                </a:solidFill>
              </a:rPr>
              <a:t>teoretickým základem VZ je sociální lékařství</a:t>
            </a:r>
            <a:r>
              <a:rPr lang="cs-CZ" b="1" dirty="0" smtClean="0">
                <a:solidFill>
                  <a:srgbClr val="333399"/>
                </a:solidFill>
              </a:rPr>
              <a:t>.</a:t>
            </a:r>
            <a:endParaRPr lang="cs-CZ" sz="4100" b="1" dirty="0" smtClean="0">
              <a:solidFill>
                <a:srgbClr val="333399"/>
              </a:solidFill>
            </a:endParaRPr>
          </a:p>
          <a:p>
            <a:r>
              <a:rPr lang="cs-CZ" b="1" dirty="0" smtClean="0">
                <a:solidFill>
                  <a:srgbClr val="333399"/>
                </a:solidFill>
              </a:rPr>
              <a:t>Vychází </a:t>
            </a:r>
            <a:r>
              <a:rPr lang="cs-CZ" b="1" dirty="0">
                <a:solidFill>
                  <a:srgbClr val="333399"/>
                </a:solidFill>
              </a:rPr>
              <a:t>zejména z těchto disciplín: </a:t>
            </a:r>
            <a:endParaRPr lang="cs-CZ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epidemiologie</a:t>
            </a:r>
            <a:r>
              <a:rPr lang="cs-CZ" sz="2600" b="1" dirty="0">
                <a:solidFill>
                  <a:srgbClr val="333399"/>
                </a:solidFill>
              </a:rPr>
              <a:t>,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hygiena,</a:t>
            </a: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preventivní lékařství, </a:t>
            </a: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zdravotní </a:t>
            </a:r>
            <a:r>
              <a:rPr lang="cs-CZ" sz="2600" b="1" dirty="0">
                <a:solidFill>
                  <a:srgbClr val="333399"/>
                </a:solidFill>
              </a:rPr>
              <a:t>výchova a podpora zdraví,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vědy </a:t>
            </a:r>
            <a:r>
              <a:rPr lang="cs-CZ" sz="2600" b="1" dirty="0">
                <a:solidFill>
                  <a:srgbClr val="333399"/>
                </a:solidFill>
              </a:rPr>
              <a:t>o řízení a zdravotnický management,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ekonomie</a:t>
            </a:r>
            <a:r>
              <a:rPr lang="cs-CZ" sz="2600" b="1" dirty="0">
                <a:solidFill>
                  <a:srgbClr val="333399"/>
                </a:solidFill>
              </a:rPr>
              <a:t>,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právo</a:t>
            </a:r>
            <a:r>
              <a:rPr lang="cs-CZ" sz="2600" b="1" dirty="0">
                <a:solidFill>
                  <a:srgbClr val="333399"/>
                </a:solidFill>
              </a:rPr>
              <a:t>,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zdravotnická </a:t>
            </a:r>
            <a:r>
              <a:rPr lang="cs-CZ" sz="2600" b="1" dirty="0">
                <a:solidFill>
                  <a:srgbClr val="333399"/>
                </a:solidFill>
              </a:rPr>
              <a:t>legislativa,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statistika </a:t>
            </a:r>
            <a:r>
              <a:rPr lang="cs-CZ" sz="2600" b="1" dirty="0">
                <a:solidFill>
                  <a:srgbClr val="333399"/>
                </a:solidFill>
              </a:rPr>
              <a:t>a medicínská informatika,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sociologie</a:t>
            </a:r>
            <a:r>
              <a:rPr lang="cs-CZ" sz="2600" b="1" dirty="0">
                <a:solidFill>
                  <a:srgbClr val="333399"/>
                </a:solidFill>
              </a:rPr>
              <a:t>,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sociální </a:t>
            </a:r>
            <a:r>
              <a:rPr lang="cs-CZ" sz="2600" b="1" dirty="0">
                <a:solidFill>
                  <a:srgbClr val="333399"/>
                </a:solidFill>
              </a:rPr>
              <a:t>psychologie,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filosofie </a:t>
            </a:r>
            <a:r>
              <a:rPr lang="cs-CZ" sz="2600" b="1" dirty="0">
                <a:solidFill>
                  <a:srgbClr val="333399"/>
                </a:solidFill>
              </a:rPr>
              <a:t>a lékařská etika,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lvl="1"/>
            <a:r>
              <a:rPr lang="cs-CZ" sz="2600" b="1" dirty="0" smtClean="0">
                <a:solidFill>
                  <a:srgbClr val="333399"/>
                </a:solidFill>
              </a:rPr>
              <a:t>historie </a:t>
            </a:r>
            <a:r>
              <a:rPr lang="cs-CZ" sz="2600" b="1" dirty="0">
                <a:solidFill>
                  <a:srgbClr val="333399"/>
                </a:solidFill>
              </a:rPr>
              <a:t>medicíny apod. </a:t>
            </a:r>
            <a:endParaRPr lang="cs-CZ" sz="2600" b="1" dirty="0" smtClean="0">
              <a:solidFill>
                <a:srgbClr val="333399"/>
              </a:solidFill>
            </a:endParaRPr>
          </a:p>
          <a:p>
            <a:pPr marL="457200" lvl="1" indent="0">
              <a:buNone/>
            </a:pPr>
            <a:endParaRPr lang="cs-CZ" sz="2300" b="1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1B06BA"/>
                </a:solidFill>
              </a:rPr>
              <a:t>Základní literatura</a:t>
            </a:r>
            <a:endParaRPr lang="cs-CZ" b="1" dirty="0">
              <a:solidFill>
                <a:srgbClr val="1B06B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HOLČÍK, </a:t>
            </a:r>
            <a:r>
              <a:rPr lang="cs-CZ" b="1" dirty="0" smtClean="0"/>
              <a:t>J., ŽÁČEK a., KOUPILOVÁ, I.: </a:t>
            </a:r>
            <a:r>
              <a:rPr lang="cs-CZ" b="1" dirty="0"/>
              <a:t>Sociální lékařství. 3. </a:t>
            </a:r>
            <a:r>
              <a:rPr lang="cs-CZ" b="1" dirty="0" smtClean="0"/>
              <a:t>vyd</a:t>
            </a:r>
            <a:r>
              <a:rPr lang="cs-CZ" b="1" dirty="0"/>
              <a:t>. Brno: Masarykova univerzita, 2006. 137 s. </a:t>
            </a:r>
            <a:endParaRPr lang="cs-CZ" b="1" dirty="0" smtClean="0"/>
          </a:p>
          <a:p>
            <a:r>
              <a:rPr lang="cs-CZ" b="1" dirty="0"/>
              <a:t>ŽÁČEK, A. </a:t>
            </a:r>
            <a:r>
              <a:rPr lang="cs-CZ" b="1" dirty="0" smtClean="0"/>
              <a:t>, HOLČÍK, J.:  </a:t>
            </a:r>
            <a:r>
              <a:rPr lang="cs-CZ" b="1" dirty="0"/>
              <a:t>Sociální lékařství II, Úvod do veřejného zdravotnictví. Brno: Masarykova univerzita, 1992. 130 </a:t>
            </a:r>
            <a:r>
              <a:rPr lang="cs-CZ" b="1"/>
              <a:t>s</a:t>
            </a:r>
            <a:r>
              <a:rPr lang="cs-CZ" b="1" smtClean="0"/>
              <a:t>.</a:t>
            </a:r>
            <a:endParaRPr lang="cs-CZ" b="1" dirty="0" smtClean="0"/>
          </a:p>
          <a:p>
            <a:r>
              <a:rPr lang="cs-CZ" b="1" dirty="0" smtClean="0"/>
              <a:t>Holčík</a:t>
            </a:r>
            <a:r>
              <a:rPr lang="cs-CZ" b="1" dirty="0"/>
              <a:t>, J.: Systém péče o zdraví a zdravotní gramotnost, Brno, MU a MSD 2010, 293 s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r>
              <a:rPr lang="cs-CZ" b="1" dirty="0" smtClean="0"/>
              <a:t> </a:t>
            </a:r>
            <a:endParaRPr lang="cs-CZ" b="1" dirty="0"/>
          </a:p>
          <a:p>
            <a:endParaRPr lang="cs-CZ" b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96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 smtClean="0">
                <a:solidFill>
                  <a:schemeClr val="accent2"/>
                </a:solidFill>
              </a:rPr>
              <a:t>Veřejné zdravotnictví</a:t>
            </a:r>
          </a:p>
          <a:p>
            <a:pPr marL="0" indent="0" algn="ctr">
              <a:buNone/>
            </a:pPr>
            <a:r>
              <a:rPr lang="cs-CZ" sz="3600" b="1" dirty="0" smtClean="0">
                <a:solidFill>
                  <a:schemeClr val="accent2"/>
                </a:solidFill>
              </a:rPr>
              <a:t> </a:t>
            </a:r>
            <a:r>
              <a:rPr lang="cs-CZ" sz="3600" b="1" cap="all" dirty="0" smtClean="0">
                <a:solidFill>
                  <a:schemeClr val="accent2"/>
                </a:solidFill>
              </a:rPr>
              <a:t>Hodnotový základ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333597"/>
                </a:solidFill>
              </a:rPr>
              <a:t>Zdraví a péče o zdraví </a:t>
            </a:r>
          </a:p>
          <a:p>
            <a:pPr lvl="1"/>
            <a:r>
              <a:rPr lang="cs-CZ" b="1" dirty="0">
                <a:solidFill>
                  <a:srgbClr val="333597"/>
                </a:solidFill>
              </a:rPr>
              <a:t>v</a:t>
            </a:r>
            <a:r>
              <a:rPr lang="cs-CZ" b="1" dirty="0" smtClean="0">
                <a:solidFill>
                  <a:srgbClr val="333597"/>
                </a:solidFill>
              </a:rPr>
              <a:t>šeobecná humánní hodnota</a:t>
            </a:r>
          </a:p>
          <a:p>
            <a:pPr lvl="2"/>
            <a:r>
              <a:rPr lang="cs-CZ" b="1" dirty="0" smtClean="0">
                <a:solidFill>
                  <a:srgbClr val="333597"/>
                </a:solidFill>
              </a:rPr>
              <a:t>důležitý individuální zájem a potřeba</a:t>
            </a:r>
          </a:p>
          <a:p>
            <a:pPr lvl="2"/>
            <a:r>
              <a:rPr lang="cs-CZ" b="1" dirty="0" smtClean="0">
                <a:solidFill>
                  <a:srgbClr val="333597"/>
                </a:solidFill>
              </a:rPr>
              <a:t>významná sociální hodnota</a:t>
            </a:r>
          </a:p>
          <a:p>
            <a:pPr marL="514350" lvl="1" indent="0">
              <a:buNone/>
            </a:pPr>
            <a:endParaRPr lang="cs-CZ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54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388" y="476672"/>
            <a:ext cx="9029700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accent2"/>
                </a:solidFill>
              </a:rPr>
              <a:t>INDIVIDUÁLNÍ HODNOTA ZDRAVÍ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543925" cy="5762625"/>
          </a:xfrm>
        </p:spPr>
        <p:txBody>
          <a:bodyPr/>
          <a:lstStyle/>
          <a:p>
            <a:pPr marL="361950" indent="-361950">
              <a:spcAft>
                <a:spcPts val="1200"/>
              </a:spcAft>
            </a:pPr>
            <a:r>
              <a:rPr lang="cs-CZ" dirty="0" smtClean="0">
                <a:solidFill>
                  <a:schemeClr val="accent2"/>
                </a:solidFill>
              </a:rPr>
              <a:t>důležitá, ale nikoliv nejdůležitější hodnota</a:t>
            </a:r>
          </a:p>
          <a:p>
            <a:pPr marL="361950" indent="-361950">
              <a:spcAft>
                <a:spcPts val="1200"/>
              </a:spcAft>
            </a:pPr>
            <a:r>
              <a:rPr lang="cs-CZ" dirty="0" smtClean="0">
                <a:solidFill>
                  <a:schemeClr val="accent2"/>
                </a:solidFill>
              </a:rPr>
              <a:t>pud sebezáchovy </a:t>
            </a:r>
            <a:endParaRPr lang="cs-CZ" sz="1000" dirty="0" smtClean="0">
              <a:solidFill>
                <a:schemeClr val="accent2"/>
              </a:solidFill>
            </a:endParaRPr>
          </a:p>
          <a:p>
            <a:pPr marL="361950" indent="-361950">
              <a:spcAft>
                <a:spcPts val="1200"/>
              </a:spcAft>
            </a:pPr>
            <a:r>
              <a:rPr lang="cs-CZ" dirty="0" smtClean="0">
                <a:solidFill>
                  <a:schemeClr val="accent2"/>
                </a:solidFill>
              </a:rPr>
              <a:t>mnoho </a:t>
            </a:r>
            <a:r>
              <a:rPr lang="cs-CZ" dirty="0">
                <a:solidFill>
                  <a:schemeClr val="accent2"/>
                </a:solidFill>
              </a:rPr>
              <a:t>lidí hodnotu zdraví </a:t>
            </a:r>
            <a:r>
              <a:rPr lang="cs-CZ" dirty="0" smtClean="0">
                <a:solidFill>
                  <a:schemeClr val="accent2"/>
                </a:solidFill>
              </a:rPr>
              <a:t>podceňuje </a:t>
            </a:r>
            <a:endParaRPr lang="cs-CZ" sz="900" dirty="0" smtClean="0">
              <a:solidFill>
                <a:schemeClr val="accent2"/>
              </a:solidFill>
            </a:endParaRPr>
          </a:p>
          <a:p>
            <a:pPr marL="361950" indent="-361950">
              <a:spcAft>
                <a:spcPts val="1200"/>
              </a:spcAft>
            </a:pPr>
            <a:r>
              <a:rPr lang="cs-CZ" dirty="0" smtClean="0">
                <a:solidFill>
                  <a:schemeClr val="accent2"/>
                </a:solidFill>
              </a:rPr>
              <a:t>je důležité </a:t>
            </a:r>
            <a:r>
              <a:rPr lang="cs-CZ" b="1" dirty="0">
                <a:solidFill>
                  <a:schemeClr val="accent2"/>
                </a:solidFill>
              </a:rPr>
              <a:t>pomáhat</a:t>
            </a:r>
            <a:r>
              <a:rPr lang="cs-CZ" dirty="0">
                <a:solidFill>
                  <a:schemeClr val="accent2"/>
                </a:solidFill>
              </a:rPr>
              <a:t> občanům, aby si hodnotu svého zdraví uvědomili, když jsou ještě zdraví, aby si zdraví vážili a naučili se je účinně </a:t>
            </a:r>
            <a:r>
              <a:rPr lang="cs-CZ" dirty="0" smtClean="0">
                <a:solidFill>
                  <a:schemeClr val="accent2"/>
                </a:solidFill>
              </a:rPr>
              <a:t>chránit </a:t>
            </a:r>
          </a:p>
        </p:txBody>
      </p:sp>
    </p:spTree>
    <p:extLst>
      <p:ext uri="{BB962C8B-B14F-4D97-AF65-F5344CB8AC3E}">
        <p14:creationId xmlns:p14="http://schemas.microsoft.com/office/powerpoint/2010/main" val="17360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8229600" cy="1143000"/>
          </a:xfrm>
        </p:spPr>
        <p:txBody>
          <a:bodyPr/>
          <a:lstStyle/>
          <a:p>
            <a:r>
              <a:rPr lang="cs-CZ" sz="4000" b="1" dirty="0">
                <a:solidFill>
                  <a:schemeClr val="accent2"/>
                </a:solidFill>
              </a:rPr>
              <a:t>SOCIÁLNÍ HODNOTA </a:t>
            </a:r>
            <a:r>
              <a:rPr lang="cs-CZ" sz="4000" b="1" dirty="0" smtClean="0">
                <a:solidFill>
                  <a:schemeClr val="accent2"/>
                </a:solidFill>
              </a:rPr>
              <a:t>ZDRAVÍ</a:t>
            </a:r>
            <a:endParaRPr lang="cs-CZ" sz="4000" b="1" dirty="0">
              <a:solidFill>
                <a:schemeClr val="accent2"/>
              </a:solidFill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181100"/>
            <a:ext cx="8229600" cy="53625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>
                <a:solidFill>
                  <a:schemeClr val="accent2"/>
                </a:solidFill>
              </a:rPr>
              <a:t>Historicky </a:t>
            </a:r>
            <a:r>
              <a:rPr lang="cs-CZ" dirty="0" smtClean="0">
                <a:solidFill>
                  <a:schemeClr val="accent2"/>
                </a:solidFill>
              </a:rPr>
              <a:t>-</a:t>
            </a:r>
            <a:r>
              <a:rPr lang="cs-CZ" dirty="0">
                <a:solidFill>
                  <a:schemeClr val="accent2"/>
                </a:solidFill>
              </a:rPr>
              <a:t> </a:t>
            </a:r>
            <a:r>
              <a:rPr lang="cs-CZ" b="1" dirty="0" smtClean="0">
                <a:solidFill>
                  <a:schemeClr val="accent2"/>
                </a:solidFill>
              </a:rPr>
              <a:t>vojenské hledisko </a:t>
            </a:r>
            <a:r>
              <a:rPr lang="cs-CZ" dirty="0">
                <a:solidFill>
                  <a:schemeClr val="accent2"/>
                </a:solidFill>
              </a:rPr>
              <a:t>– armáda potřebovala zdravé muže. </a:t>
            </a:r>
          </a:p>
          <a:p>
            <a:pPr>
              <a:spcAft>
                <a:spcPts val="1200"/>
              </a:spcAft>
            </a:pPr>
            <a:r>
              <a:rPr lang="cs-CZ" b="1" dirty="0">
                <a:solidFill>
                  <a:schemeClr val="accent2"/>
                </a:solidFill>
              </a:rPr>
              <a:t>Ekonomický aspekt </a:t>
            </a:r>
            <a:r>
              <a:rPr lang="cs-CZ" dirty="0">
                <a:solidFill>
                  <a:schemeClr val="accent2"/>
                </a:solidFill>
              </a:rPr>
              <a:t>- výrobní organizace potřebovaly zdravé pracovníky. </a:t>
            </a:r>
          </a:p>
          <a:p>
            <a:pPr>
              <a:spcAft>
                <a:spcPts val="1200"/>
              </a:spcAft>
            </a:pPr>
            <a:r>
              <a:rPr lang="cs-CZ" b="1" dirty="0">
                <a:solidFill>
                  <a:schemeClr val="accent2"/>
                </a:solidFill>
              </a:rPr>
              <a:t>Sociální hodnota</a:t>
            </a:r>
            <a:r>
              <a:rPr lang="cs-CZ" dirty="0">
                <a:solidFill>
                  <a:schemeClr val="accent2"/>
                </a:solidFill>
              </a:rPr>
              <a:t> zdraví je ovšem mnohem bohatší. Jde o bezpečnost </a:t>
            </a:r>
            <a:r>
              <a:rPr lang="cs-CZ" dirty="0" smtClean="0">
                <a:solidFill>
                  <a:schemeClr val="accent2"/>
                </a:solidFill>
              </a:rPr>
              <a:t>a spokojenost </a:t>
            </a:r>
            <a:r>
              <a:rPr lang="cs-CZ" dirty="0">
                <a:solidFill>
                  <a:schemeClr val="accent2"/>
                </a:solidFill>
              </a:rPr>
              <a:t>lidí, o právo žít ve zdravém prostředí a ve zdravé společnosti. </a:t>
            </a:r>
          </a:p>
          <a:p>
            <a:endParaRPr lang="cs-CZ" dirty="0">
              <a:solidFill>
                <a:srgbClr val="245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accent2"/>
                </a:solidFill>
              </a:rPr>
              <a:t>EKONOMICKÝ VÝZNAM ZDRAVÍ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14450"/>
            <a:ext cx="8229600" cy="5257800"/>
          </a:xfrm>
        </p:spPr>
        <p:txBody>
          <a:bodyPr/>
          <a:lstStyle/>
          <a:p>
            <a:r>
              <a:rPr lang="cs-CZ">
                <a:solidFill>
                  <a:schemeClr val="accent2"/>
                </a:solidFill>
              </a:rPr>
              <a:t>General Motors – největší výrobce automobilů v USA vydal v roce 2007 na zdraví svých zaměstnanců 4,6 miliardy dolarů. To je více než zaplatil v témže roce za ocel. </a:t>
            </a:r>
          </a:p>
          <a:p>
            <a:r>
              <a:rPr lang="cs-CZ">
                <a:solidFill>
                  <a:schemeClr val="accent2"/>
                </a:solidFill>
              </a:rPr>
              <a:t>Zdraví a vzdělání lidí je základní podmínkou konkurenceschopnosti národní ekonomiky.</a:t>
            </a:r>
          </a:p>
          <a:p>
            <a:r>
              <a:rPr lang="cs-CZ">
                <a:solidFill>
                  <a:schemeClr val="accent2"/>
                </a:solidFill>
              </a:rPr>
              <a:t>Příznivá ekonomika je důležitým východiskem silné sociální politiky.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10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229600" cy="1143000"/>
          </a:xfrm>
        </p:spPr>
        <p:txBody>
          <a:bodyPr/>
          <a:lstStyle/>
          <a:p>
            <a:r>
              <a:rPr lang="cs-CZ" b="1">
                <a:solidFill>
                  <a:schemeClr val="accent2"/>
                </a:solidFill>
              </a:rPr>
              <a:t>POLITICKÝ VÝZNAM ZDRAVÍ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8229600" cy="5257800"/>
          </a:xfrm>
        </p:spPr>
        <p:txBody>
          <a:bodyPr/>
          <a:lstStyle/>
          <a:p>
            <a:r>
              <a:rPr lang="cs-CZ">
                <a:solidFill>
                  <a:schemeClr val="accent2"/>
                </a:solidFill>
              </a:rPr>
              <a:t>V řadě evropských zemí se zdraví lidí  dostalo do popředí zájmu voličů.</a:t>
            </a:r>
          </a:p>
          <a:p>
            <a:r>
              <a:rPr lang="cs-CZ">
                <a:solidFill>
                  <a:schemeClr val="accent2"/>
                </a:solidFill>
              </a:rPr>
              <a:t>Dobrá zdravotní politika orientovaná na zdraví a jeho determinanty a silná sociální politika představuje ve svém důsledku důležitý nástroj růstu ekonomické výkonnosti, konkurenceschopnosti a v neposlední řadě je i podmínkou kulturního a sociálního rozvoje státu.     </a:t>
            </a:r>
          </a:p>
        </p:txBody>
      </p:sp>
    </p:spTree>
    <p:extLst>
      <p:ext uri="{BB962C8B-B14F-4D97-AF65-F5344CB8AC3E}">
        <p14:creationId xmlns:p14="http://schemas.microsoft.com/office/powerpoint/2010/main" val="2949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496944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 smtClean="0">
                <a:solidFill>
                  <a:schemeClr val="accent2"/>
                </a:solidFill>
              </a:rPr>
              <a:t>Veřejné zdravotnictví</a:t>
            </a:r>
          </a:p>
          <a:p>
            <a:pPr marL="0" indent="0" algn="ctr">
              <a:buNone/>
            </a:pPr>
            <a:r>
              <a:rPr lang="cs-CZ" sz="3600" b="1" dirty="0" smtClean="0">
                <a:solidFill>
                  <a:schemeClr val="accent2"/>
                </a:solidFill>
              </a:rPr>
              <a:t> </a:t>
            </a:r>
            <a:r>
              <a:rPr lang="cs-CZ" sz="3600" b="1" cap="all" dirty="0" smtClean="0">
                <a:solidFill>
                  <a:schemeClr val="accent2"/>
                </a:solidFill>
              </a:rPr>
              <a:t>Hodnotový základ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r>
              <a:rPr lang="cs-CZ" dirty="0" smtClean="0">
                <a:solidFill>
                  <a:srgbClr val="333597"/>
                </a:solidFill>
              </a:rPr>
              <a:t>Spjatý se zdravotní strategií SZO</a:t>
            </a:r>
          </a:p>
          <a:p>
            <a:r>
              <a:rPr lang="cs-CZ" dirty="0" smtClean="0">
                <a:solidFill>
                  <a:srgbClr val="333597"/>
                </a:solidFill>
              </a:rPr>
              <a:t>1977: „Zdraví pro všechny do roku 2000“</a:t>
            </a:r>
          </a:p>
          <a:p>
            <a:r>
              <a:rPr lang="cs-CZ" dirty="0" smtClean="0">
                <a:solidFill>
                  <a:srgbClr val="333597"/>
                </a:solidFill>
              </a:rPr>
              <a:t>Zdraví – tělesné, psychické, sociální</a:t>
            </a:r>
          </a:p>
          <a:p>
            <a:r>
              <a:rPr lang="cs-CZ" dirty="0" smtClean="0">
                <a:solidFill>
                  <a:srgbClr val="333597"/>
                </a:solidFill>
              </a:rPr>
              <a:t>Spravedlnost ve zdraví</a:t>
            </a:r>
          </a:p>
          <a:p>
            <a:r>
              <a:rPr lang="cs-CZ" dirty="0" smtClean="0">
                <a:solidFill>
                  <a:srgbClr val="333597"/>
                </a:solidFill>
              </a:rPr>
              <a:t>Hodnoty a ideály</a:t>
            </a:r>
          </a:p>
        </p:txBody>
      </p:sp>
    </p:spTree>
    <p:extLst>
      <p:ext uri="{BB962C8B-B14F-4D97-AF65-F5344CB8AC3E}">
        <p14:creationId xmlns:p14="http://schemas.microsoft.com/office/powerpoint/2010/main" val="3648208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6000" b="1" dirty="0" smtClean="0">
                <a:solidFill>
                  <a:schemeClr val="accent2"/>
                </a:solidFill>
              </a:rPr>
              <a:t>Veřejné zdravotnictví</a:t>
            </a:r>
          </a:p>
          <a:p>
            <a:pPr marL="114300" indent="0" algn="ctr">
              <a:buNone/>
            </a:pPr>
            <a:r>
              <a:rPr lang="cs-CZ" sz="3600" b="1" cap="all" dirty="0" smtClean="0">
                <a:solidFill>
                  <a:schemeClr val="accent2"/>
                </a:solidFill>
              </a:rPr>
              <a:t>Praxe</a:t>
            </a:r>
          </a:p>
          <a:p>
            <a:pPr marL="571500" indent="-457200"/>
            <a:endParaRPr lang="cs-CZ" b="1" dirty="0" smtClean="0">
              <a:solidFill>
                <a:schemeClr val="accent2"/>
              </a:solidFill>
            </a:endParaRPr>
          </a:p>
          <a:p>
            <a:pPr marL="114300" indent="0">
              <a:buNone/>
            </a:pPr>
            <a:r>
              <a:rPr lang="cs-CZ" b="1" dirty="0" smtClean="0">
                <a:solidFill>
                  <a:srgbClr val="333597"/>
                </a:solidFill>
              </a:rPr>
              <a:t>Veřejné zdravotnictví </a:t>
            </a:r>
          </a:p>
          <a:p>
            <a:pPr marL="571500" indent="-457200"/>
            <a:r>
              <a:rPr lang="cs-CZ" b="1" dirty="0" smtClean="0">
                <a:solidFill>
                  <a:srgbClr val="333597"/>
                </a:solidFill>
              </a:rPr>
              <a:t> systém dostupné zdravotnické péče.</a:t>
            </a:r>
          </a:p>
          <a:p>
            <a:pPr marL="1371600" lvl="2" indent="-457200"/>
            <a:r>
              <a:rPr lang="cs-CZ" dirty="0" smtClean="0">
                <a:solidFill>
                  <a:srgbClr val="333597"/>
                </a:solidFill>
              </a:rPr>
              <a:t>systém institucí, které svou činností reagují na základní sociálně zdravotní problémy a přispívají k jejich zvládnutí.</a:t>
            </a:r>
          </a:p>
        </p:txBody>
      </p:sp>
    </p:spTree>
    <p:extLst>
      <p:ext uri="{BB962C8B-B14F-4D97-AF65-F5344CB8AC3E}">
        <p14:creationId xmlns:p14="http://schemas.microsoft.com/office/powerpoint/2010/main" val="450645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ctr">
              <a:buNone/>
            </a:pPr>
            <a:r>
              <a:rPr lang="cs-CZ" sz="6000" b="1" dirty="0" smtClean="0">
                <a:solidFill>
                  <a:schemeClr val="accent2"/>
                </a:solidFill>
              </a:rPr>
              <a:t>Veřejné zdravotnictví</a:t>
            </a:r>
          </a:p>
          <a:p>
            <a:pPr marL="0" indent="0" algn="ctr">
              <a:buNone/>
            </a:pPr>
            <a:r>
              <a:rPr lang="cs-CZ" sz="3600" b="1" cap="all" dirty="0" smtClean="0">
                <a:solidFill>
                  <a:schemeClr val="accent2"/>
                </a:solidFill>
              </a:rPr>
              <a:t>Výzkum</a:t>
            </a:r>
          </a:p>
          <a:p>
            <a:endParaRPr lang="cs-CZ" sz="2800" b="1" dirty="0" smtClean="0">
              <a:solidFill>
                <a:schemeClr val="accent2"/>
              </a:solidFill>
            </a:endParaRPr>
          </a:p>
          <a:p>
            <a:r>
              <a:rPr lang="cs-CZ" sz="2800" dirty="0" smtClean="0">
                <a:solidFill>
                  <a:srgbClr val="333597"/>
                </a:solidFill>
              </a:rPr>
              <a:t>Dominantní zdravotní problémy a možnosti jejich řešení</a:t>
            </a:r>
          </a:p>
          <a:p>
            <a:r>
              <a:rPr lang="cs-CZ" sz="2800" dirty="0" smtClean="0">
                <a:solidFill>
                  <a:srgbClr val="333597"/>
                </a:solidFill>
              </a:rPr>
              <a:t>Analýza a hodnocení zdravotní politiky</a:t>
            </a:r>
          </a:p>
          <a:p>
            <a:r>
              <a:rPr lang="cs-CZ" sz="2800" dirty="0" smtClean="0">
                <a:solidFill>
                  <a:srgbClr val="333597"/>
                </a:solidFill>
              </a:rPr>
              <a:t>Hodnocení účinnosti, hospodárnosti a kvality péče, včetně otázek spravedlnosti při poskytování zdravotnických služeb</a:t>
            </a:r>
          </a:p>
          <a:p>
            <a:pPr marL="0" indent="0">
              <a:buNone/>
            </a:pPr>
            <a:endParaRPr lang="cs-CZ" sz="2800" b="1" dirty="0" smtClean="0">
              <a:solidFill>
                <a:schemeClr val="accent2"/>
              </a:solidFill>
            </a:endParaRPr>
          </a:p>
          <a:p>
            <a:endParaRPr lang="cs-CZ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19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259632" y="2130425"/>
            <a:ext cx="6480720" cy="1470025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1B06BA"/>
                </a:solidFill>
              </a:rPr>
              <a:t>SYSTÉM PÉČE O ZDRAVÍ               A ZDRAVOTNICTVÍ</a:t>
            </a:r>
            <a:endParaRPr lang="cs-CZ" b="1" dirty="0">
              <a:solidFill>
                <a:srgbClr val="1B06BA"/>
              </a:solidFill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5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23045" y="260648"/>
            <a:ext cx="8102600" cy="6003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SYSTÉMOVÉ POJETÍ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cs-CZ" sz="2400" dirty="0" smtClean="0"/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 smtClean="0"/>
              <a:t>vstupy (materiální, nemateriální),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 smtClean="0"/>
              <a:t>proces (tj. zpracování vstupu na výstupy),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/>
              <a:t>v</a:t>
            </a:r>
            <a:r>
              <a:rPr lang="cs-CZ" sz="2400" dirty="0" smtClean="0"/>
              <a:t>ýstup (výsledky činnosti systému),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/>
              <a:t>m</a:t>
            </a:r>
            <a:r>
              <a:rPr lang="cs-CZ" sz="2400" dirty="0" smtClean="0"/>
              <a:t>echanismus zpětné vazby (autoregulace)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cs-CZ" sz="2400" dirty="0" smtClean="0"/>
              <a:t>okolí systému (ovlivňuje systém x je závislé na systému).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60332801"/>
              </p:ext>
            </p:extLst>
          </p:nvPr>
        </p:nvGraphicFramePr>
        <p:xfrm>
          <a:off x="1488281" y="3197030"/>
          <a:ext cx="609600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aoblený obdélník 6"/>
          <p:cNvSpPr/>
          <p:nvPr/>
        </p:nvSpPr>
        <p:spPr>
          <a:xfrm>
            <a:off x="899592" y="3327914"/>
            <a:ext cx="7358114" cy="26432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ahnutá šipka nahoru 7"/>
          <p:cNvSpPr/>
          <p:nvPr/>
        </p:nvSpPr>
        <p:spPr>
          <a:xfrm flipH="1">
            <a:off x="2364071" y="5133615"/>
            <a:ext cx="4429156" cy="7858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90551" y="63093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tx2"/>
                </a:solidFill>
              </a:rPr>
              <a:t>OKOLÍ SYSTÉMU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96035" y="534185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tx2"/>
                </a:solidFill>
              </a:rPr>
              <a:t>ZPĚTNÁ VAZBA</a:t>
            </a:r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414592" cy="2162671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solidFill>
                  <a:srgbClr val="1B06BA"/>
                </a:solidFill>
              </a:rPr>
              <a:t>SOCIÁLNÍ LÉKAŘSTVÍ </a:t>
            </a:r>
            <a:r>
              <a:rPr lang="cs-CZ" sz="4000" b="1" dirty="0">
                <a:solidFill>
                  <a:srgbClr val="1B06BA"/>
                </a:solidFill>
              </a:rPr>
              <a:t> </a:t>
            </a:r>
            <a:r>
              <a:rPr lang="cs-CZ" sz="4000" b="1" dirty="0" smtClean="0">
                <a:solidFill>
                  <a:srgbClr val="1B06BA"/>
                </a:solidFill>
              </a:rPr>
              <a:t>- TEORETICKÝ ZÁKLAD VEŘEJNÉHO ZDRAVOTNICTVÍ</a:t>
            </a:r>
            <a:endParaRPr lang="cs-CZ" sz="4000" b="1" dirty="0">
              <a:solidFill>
                <a:srgbClr val="1B06BA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9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55576" y="476672"/>
            <a:ext cx="810260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DYNAMIKA SYSTÉMU</a:t>
            </a:r>
          </a:p>
          <a:p>
            <a:pPr marL="0" indent="0">
              <a:buNone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Funkce sociálních systémů se nemění automaticky, ale jsou </a:t>
            </a:r>
            <a:r>
              <a:rPr lang="cs-CZ" sz="2800" b="1" dirty="0" smtClean="0"/>
              <a:t>řízeny a realizovány </a:t>
            </a:r>
            <a:r>
              <a:rPr lang="cs-CZ" sz="2800" dirty="0" smtClean="0"/>
              <a:t>lidmi, kteří jednají jak                      z objektivních , tak subjektivních motivů.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718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99592" y="404813"/>
            <a:ext cx="7931150" cy="60483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PÉČE O ZDRAVÍ</a:t>
            </a:r>
          </a:p>
          <a:p>
            <a:pPr marL="0" indent="0">
              <a:spcBef>
                <a:spcPts val="0"/>
              </a:spcBef>
              <a:buNone/>
            </a:pPr>
            <a:endParaRPr lang="cs-CZ" b="1" dirty="0"/>
          </a:p>
          <a:p>
            <a:pPr>
              <a:spcBef>
                <a:spcPts val="0"/>
              </a:spcBef>
            </a:pPr>
            <a:r>
              <a:rPr lang="cs-CZ" dirty="0" smtClean="0"/>
              <a:t>je </a:t>
            </a:r>
            <a:r>
              <a:rPr lang="cs-CZ" dirty="0"/>
              <a:t>široce pojatý souhrn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dirty="0" smtClean="0"/>
              <a:t>zdravotnických</a:t>
            </a:r>
            <a:r>
              <a:rPr lang="cs-CZ" dirty="0"/>
              <a:t>,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dirty="0" smtClean="0"/>
              <a:t>organizačních</a:t>
            </a:r>
            <a:r>
              <a:rPr lang="cs-CZ" dirty="0"/>
              <a:t>,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dirty="0" smtClean="0"/>
              <a:t>ekonomických</a:t>
            </a:r>
            <a:r>
              <a:rPr lang="cs-CZ" dirty="0"/>
              <a:t>,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dirty="0" smtClean="0"/>
              <a:t>výchovných </a:t>
            </a:r>
          </a:p>
          <a:p>
            <a:pPr lvl="1">
              <a:spcBef>
                <a:spcPts val="0"/>
              </a:spcBef>
            </a:pPr>
            <a:r>
              <a:rPr lang="cs-CZ" dirty="0" smtClean="0"/>
              <a:t>a dalších </a:t>
            </a:r>
            <a:r>
              <a:rPr lang="cs-CZ" dirty="0"/>
              <a:t>prostředků, opatření a aktivit</a:t>
            </a:r>
            <a:r>
              <a:rPr lang="cs-CZ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     </a:t>
            </a:r>
            <a:r>
              <a:rPr lang="cs-CZ" dirty="0"/>
              <a:t>jejichž smyslem je chránit, upevňovat, rozvíjet </a:t>
            </a:r>
            <a:r>
              <a:rPr lang="cs-CZ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a </a:t>
            </a:r>
            <a:r>
              <a:rPr lang="cs-CZ" dirty="0"/>
              <a:t>navracet lidem zdraví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Těžiště spočívá v </a:t>
            </a:r>
            <a:r>
              <a:rPr lang="cs-CZ" b="1" dirty="0" smtClean="0">
                <a:solidFill>
                  <a:srgbClr val="333399"/>
                </a:solidFill>
              </a:rPr>
              <a:t>rodinách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333399"/>
                </a:solidFill>
              </a:rPr>
              <a:t>školách</a:t>
            </a:r>
            <a:r>
              <a:rPr lang="cs-CZ" dirty="0" smtClean="0"/>
              <a:t> a </a:t>
            </a:r>
            <a:r>
              <a:rPr lang="cs-CZ" b="1" dirty="0" smtClean="0">
                <a:solidFill>
                  <a:srgbClr val="333399"/>
                </a:solidFill>
              </a:rPr>
              <a:t>na pracovištích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340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Oval 2"/>
          <p:cNvSpPr>
            <a:spLocks noChangeArrowheads="1"/>
          </p:cNvSpPr>
          <p:nvPr/>
        </p:nvSpPr>
        <p:spPr bwMode="auto">
          <a:xfrm>
            <a:off x="2484438" y="1844675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5795963" y="2924175"/>
            <a:ext cx="1944687" cy="122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289796" name="Oval 4"/>
          <p:cNvSpPr>
            <a:spLocks noChangeArrowheads="1"/>
          </p:cNvSpPr>
          <p:nvPr/>
        </p:nvSpPr>
        <p:spPr bwMode="auto">
          <a:xfrm>
            <a:off x="4427538" y="1844675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289797" name="Oval 5"/>
          <p:cNvSpPr>
            <a:spLocks noChangeArrowheads="1"/>
          </p:cNvSpPr>
          <p:nvPr/>
        </p:nvSpPr>
        <p:spPr bwMode="auto">
          <a:xfrm>
            <a:off x="611188" y="1844675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3348038" y="3141663"/>
            <a:ext cx="2232025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684213" y="609600"/>
            <a:ext cx="7991475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4400" b="1" dirty="0">
                <a:solidFill>
                  <a:schemeClr val="tx2"/>
                </a:solidFill>
              </a:rPr>
              <a:t/>
            </a:r>
            <a:br>
              <a:rPr lang="cs-CZ" sz="4400" b="1" dirty="0">
                <a:solidFill>
                  <a:schemeClr val="tx2"/>
                </a:solidFill>
              </a:rPr>
            </a:br>
            <a:r>
              <a:rPr lang="cs-CZ" sz="4400" b="1" dirty="0">
                <a:solidFill>
                  <a:schemeClr val="tx2"/>
                </a:solidFill>
              </a:rPr>
              <a:t/>
            </a:r>
            <a:br>
              <a:rPr lang="cs-CZ" sz="4400" b="1" dirty="0">
                <a:solidFill>
                  <a:schemeClr val="tx2"/>
                </a:solidFill>
              </a:rPr>
            </a:br>
            <a:r>
              <a:rPr lang="cs-CZ" sz="4400" b="1" dirty="0">
                <a:solidFill>
                  <a:schemeClr val="tx2"/>
                </a:solidFill>
              </a:rPr>
              <a:t/>
            </a:r>
            <a:br>
              <a:rPr lang="cs-CZ" sz="4400" b="1" dirty="0">
                <a:solidFill>
                  <a:schemeClr val="tx2"/>
                </a:solidFill>
              </a:rPr>
            </a:br>
            <a:r>
              <a:rPr lang="cs-CZ" sz="4400" b="1" dirty="0">
                <a:solidFill>
                  <a:schemeClr val="tx2"/>
                </a:solidFill>
              </a:rPr>
              <a:t/>
            </a:r>
            <a:br>
              <a:rPr lang="cs-CZ" sz="4400" b="1" dirty="0">
                <a:solidFill>
                  <a:schemeClr val="tx2"/>
                </a:solidFill>
              </a:rPr>
            </a:br>
            <a:endParaRPr lang="cs-CZ" sz="4400" b="1" dirty="0">
              <a:solidFill>
                <a:schemeClr val="tx2"/>
              </a:solidFill>
            </a:endParaRPr>
          </a:p>
        </p:txBody>
      </p:sp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827088" y="3357563"/>
            <a:ext cx="1439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/>
              <a:t>POPIS</a:t>
            </a:r>
          </a:p>
        </p:txBody>
      </p:sp>
      <p:sp>
        <p:nvSpPr>
          <p:cNvPr id="289801" name="Text Box 9"/>
          <p:cNvSpPr txBox="1">
            <a:spLocks noChangeArrowheads="1"/>
          </p:cNvSpPr>
          <p:nvPr/>
        </p:nvSpPr>
        <p:spPr bwMode="auto">
          <a:xfrm>
            <a:off x="3419475" y="3357563"/>
            <a:ext cx="2160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/>
              <a:t>ANALÝZA</a:t>
            </a:r>
          </a:p>
        </p:txBody>
      </p:sp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6011863" y="3141663"/>
            <a:ext cx="20875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2800" b="1" dirty="0"/>
              <a:t>PÉČE O ZDRAVÍ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088" y="728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1B06BA"/>
                </a:solidFill>
              </a:rPr>
              <a:t>SYSTÉM PÉČE O ZDRAVÍ</a:t>
            </a:r>
            <a:br>
              <a:rPr lang="cs-CZ" b="1" dirty="0">
                <a:solidFill>
                  <a:srgbClr val="1B06BA"/>
                </a:solidFill>
              </a:rPr>
            </a:br>
            <a:endParaRPr lang="cs-CZ" b="1" dirty="0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580063" y="4076700"/>
            <a:ext cx="1296987" cy="1223963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-2906475">
            <a:off x="4787900" y="5302250"/>
            <a:ext cx="1152525" cy="574675"/>
          </a:xfrm>
          <a:prstGeom prst="rightArrow">
            <a:avLst>
              <a:gd name="adj1" fmla="val 50000"/>
              <a:gd name="adj2" fmla="val 501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375693" y="6093296"/>
            <a:ext cx="4608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3200" b="1" dirty="0"/>
              <a:t>ZDRAVOTNICTVÍ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57224" y="428604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SYSTÉM PÉČE O ZDRAVÍ</a:t>
            </a:r>
          </a:p>
          <a:p>
            <a:pPr marL="0" indent="0">
              <a:spcBef>
                <a:spcPts val="0"/>
              </a:spcBef>
              <a:buNone/>
            </a:pPr>
            <a:endParaRPr lang="cs-CZ" b="1" dirty="0"/>
          </a:p>
          <a:p>
            <a:r>
              <a:rPr lang="cs-CZ" dirty="0" smtClean="0"/>
              <a:t>Široký sociální systém jehož součástí je </a:t>
            </a:r>
          </a:p>
          <a:p>
            <a:pPr lvl="1"/>
            <a:r>
              <a:rPr lang="cs-CZ" dirty="0" smtClean="0"/>
              <a:t>jak zdravotnictví, </a:t>
            </a:r>
          </a:p>
          <a:p>
            <a:pPr lvl="1"/>
            <a:r>
              <a:rPr lang="cs-CZ" dirty="0" smtClean="0"/>
              <a:t>tak i činnost mnoha dalších institucí, organizací, skupin a jednotlivců.</a:t>
            </a:r>
          </a:p>
          <a:p>
            <a:r>
              <a:rPr lang="cs-CZ" dirty="0" smtClean="0"/>
              <a:t>Zahrnuje</a:t>
            </a:r>
          </a:p>
          <a:p>
            <a:pPr lvl="1"/>
            <a:r>
              <a:rPr lang="cs-CZ" dirty="0" smtClean="0"/>
              <a:t> výchozí zdravotní situaci  s jejími podstatnými charakteristikami, </a:t>
            </a:r>
          </a:p>
          <a:p>
            <a:pPr lvl="1"/>
            <a:r>
              <a:rPr lang="cs-CZ" dirty="0" smtClean="0"/>
              <a:t>zdravotní problémy, potřeby, požadavky i schopnosti lidí apod.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8696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57224" y="428604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ČINNOST SYSTÉMU PÉČE O ZDRAVÍ</a:t>
            </a:r>
          </a:p>
          <a:p>
            <a:pPr marL="0" indent="0">
              <a:spcBef>
                <a:spcPts val="0"/>
              </a:spcBef>
              <a:buNone/>
            </a:pPr>
            <a:endParaRPr lang="cs-CZ" b="1" dirty="0"/>
          </a:p>
          <a:p>
            <a:r>
              <a:rPr lang="cs-CZ" dirty="0" smtClean="0"/>
              <a:t>K činnostem patří aktivita jak zdravotnických zařízení, tak všech ostatních komponent systému, přičemž k těm základním patří: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občané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politické a správní orgány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zdravotnictví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ostatní odvětví (rezorty)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mezinárodní organizace</a:t>
            </a:r>
          </a:p>
        </p:txBody>
      </p:sp>
    </p:spTree>
    <p:extLst>
      <p:ext uri="{BB962C8B-B14F-4D97-AF65-F5344CB8AC3E}">
        <p14:creationId xmlns:p14="http://schemas.microsoft.com/office/powerpoint/2010/main" val="43180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57224" y="428604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VÝSTUPY SYSTÉMU PÉČE O ZDRAVÍ</a:t>
            </a:r>
          </a:p>
          <a:p>
            <a:pPr marL="0" indent="0">
              <a:spcBef>
                <a:spcPts val="0"/>
              </a:spcBef>
              <a:buNone/>
            </a:pPr>
            <a:endParaRPr lang="cs-CZ" b="1" dirty="0"/>
          </a:p>
          <a:p>
            <a:r>
              <a:rPr lang="cs-CZ" dirty="0" smtClean="0"/>
              <a:t>Výstupem jsou opět zdravotní situace se zdravotními problémy a dosaženou úrovní zdraví lidí.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590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57224" y="428604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REGULAČNÍ PRVKY SYSTÉMU PÉČE O ZDRAVÍ</a:t>
            </a:r>
          </a:p>
          <a:p>
            <a:pPr marL="0" indent="0">
              <a:spcBef>
                <a:spcPts val="0"/>
              </a:spcBef>
              <a:buNone/>
            </a:pPr>
            <a:endParaRPr lang="cs-CZ" b="1" dirty="0"/>
          </a:p>
          <a:p>
            <a:r>
              <a:rPr lang="cs-CZ" dirty="0" smtClean="0"/>
              <a:t>Velmi mnohotvárné jsou i regulační prvky systému a jeho okolí, např. </a:t>
            </a:r>
          </a:p>
          <a:p>
            <a:pPr lvl="1"/>
            <a:r>
              <a:rPr lang="cs-CZ" dirty="0" smtClean="0"/>
              <a:t>politická situace,</a:t>
            </a:r>
          </a:p>
          <a:p>
            <a:pPr lvl="1"/>
            <a:r>
              <a:rPr lang="cs-CZ" dirty="0" smtClean="0"/>
              <a:t> ekonomická situace, </a:t>
            </a:r>
          </a:p>
          <a:p>
            <a:pPr lvl="1"/>
            <a:r>
              <a:rPr lang="cs-CZ" dirty="0" smtClean="0"/>
              <a:t>kultura, </a:t>
            </a:r>
          </a:p>
          <a:p>
            <a:pPr lvl="1"/>
            <a:r>
              <a:rPr lang="cs-CZ" dirty="0" smtClean="0"/>
              <a:t>chování lidí, </a:t>
            </a:r>
          </a:p>
          <a:p>
            <a:pPr lvl="1"/>
            <a:r>
              <a:rPr lang="cs-CZ" dirty="0" smtClean="0"/>
              <a:t>respektované hodnoty apod.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9997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57224" y="428604"/>
            <a:ext cx="7931150" cy="6048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CÍLE SYSTÉMU PÉČE O ZDRAVÍ</a:t>
            </a:r>
          </a:p>
          <a:p>
            <a:pPr marL="0" indent="0">
              <a:spcBef>
                <a:spcPts val="0"/>
              </a:spcBef>
              <a:buNone/>
            </a:pPr>
            <a:endParaRPr lang="cs-CZ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 smtClean="0"/>
              <a:t>Úroveň zdraví</a:t>
            </a: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Přidat léta životu (prodlužování života)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Přidat zdraví životu (snižování nemocnosti)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Přidat život létům (zlepšení kvality života od počátku do konce)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Rozložení </a:t>
            </a:r>
            <a:r>
              <a:rPr lang="cs-CZ" b="1" dirty="0"/>
              <a:t>zdraví</a:t>
            </a:r>
          </a:p>
          <a:p>
            <a:pPr marL="0" indent="0">
              <a:buNone/>
            </a:pPr>
            <a:r>
              <a:rPr lang="cs-CZ" dirty="0" smtClean="0"/>
              <a:t>Omezit značné a nežádoucí zdravotní rozdíly mezi populačními skupinami </a:t>
            </a:r>
          </a:p>
        </p:txBody>
      </p:sp>
    </p:spTree>
    <p:extLst>
      <p:ext uri="{BB962C8B-B14F-4D97-AF65-F5344CB8AC3E}">
        <p14:creationId xmlns:p14="http://schemas.microsoft.com/office/powerpoint/2010/main" val="14637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WordArt 2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777163" cy="433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99CCFF"/>
                </a:solidFill>
                <a:cs typeface="Arial"/>
              </a:rPr>
              <a:t>ZAMĚŘENÍ SYSTÉMU PÉČE O ZDRAVÍ</a:t>
            </a:r>
          </a:p>
        </p:txBody>
      </p:sp>
      <p:sp>
        <p:nvSpPr>
          <p:cNvPr id="524291" name="Line 3"/>
          <p:cNvSpPr>
            <a:spLocks noChangeShapeType="1"/>
          </p:cNvSpPr>
          <p:nvPr/>
        </p:nvSpPr>
        <p:spPr bwMode="auto">
          <a:xfrm flipH="1">
            <a:off x="4643438" y="1412875"/>
            <a:ext cx="0" cy="48244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24292" name="Line 4"/>
          <p:cNvSpPr>
            <a:spLocks noChangeShapeType="1"/>
          </p:cNvSpPr>
          <p:nvPr/>
        </p:nvSpPr>
        <p:spPr bwMode="auto">
          <a:xfrm flipV="1">
            <a:off x="1908175" y="3787775"/>
            <a:ext cx="5472113" cy="714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24293" name="Text Box 5"/>
          <p:cNvSpPr txBox="1">
            <a:spLocks noChangeArrowheads="1"/>
          </p:cNvSpPr>
          <p:nvPr/>
        </p:nvSpPr>
        <p:spPr bwMode="auto">
          <a:xfrm>
            <a:off x="3752850" y="6205538"/>
            <a:ext cx="18383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jedinec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24294" name="Text Box 6"/>
          <p:cNvSpPr txBox="1">
            <a:spLocks noChangeArrowheads="1"/>
          </p:cNvSpPr>
          <p:nvPr/>
        </p:nvSpPr>
        <p:spPr bwMode="auto">
          <a:xfrm>
            <a:off x="3492500" y="947738"/>
            <a:ext cx="23034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populace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24295" name="Text Box 7"/>
          <p:cNvSpPr txBox="1">
            <a:spLocks noChangeArrowheads="1"/>
          </p:cNvSpPr>
          <p:nvPr/>
        </p:nvSpPr>
        <p:spPr bwMode="auto">
          <a:xfrm>
            <a:off x="7477125" y="3536950"/>
            <a:ext cx="15128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zdraví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24296" name="Text Box 8"/>
          <p:cNvSpPr txBox="1">
            <a:spLocks noChangeArrowheads="1"/>
          </p:cNvSpPr>
          <p:nvPr/>
        </p:nvSpPr>
        <p:spPr bwMode="auto">
          <a:xfrm>
            <a:off x="512763" y="3600450"/>
            <a:ext cx="13954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nemoc</a:t>
            </a:r>
            <a:endParaRPr lang="cs-CZ" sz="28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Oval 2"/>
          <p:cNvSpPr>
            <a:spLocks noChangeArrowheads="1"/>
          </p:cNvSpPr>
          <p:nvPr/>
        </p:nvSpPr>
        <p:spPr bwMode="auto">
          <a:xfrm>
            <a:off x="2352675" y="1627188"/>
            <a:ext cx="4595813" cy="4367212"/>
          </a:xfrm>
          <a:prstGeom prst="ellipse">
            <a:avLst/>
          </a:prstGeom>
          <a:solidFill>
            <a:srgbClr val="A1C5FF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25315" name="Line 3"/>
          <p:cNvSpPr>
            <a:spLocks noChangeShapeType="1"/>
          </p:cNvSpPr>
          <p:nvPr/>
        </p:nvSpPr>
        <p:spPr bwMode="auto">
          <a:xfrm flipH="1">
            <a:off x="4643438" y="1412875"/>
            <a:ext cx="0" cy="48244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25316" name="Line 4"/>
          <p:cNvSpPr>
            <a:spLocks noChangeShapeType="1"/>
          </p:cNvSpPr>
          <p:nvPr/>
        </p:nvSpPr>
        <p:spPr bwMode="auto">
          <a:xfrm flipV="1">
            <a:off x="1908175" y="3787775"/>
            <a:ext cx="5472113" cy="714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25317" name="Text Box 5"/>
          <p:cNvSpPr txBox="1">
            <a:spLocks noChangeArrowheads="1"/>
          </p:cNvSpPr>
          <p:nvPr/>
        </p:nvSpPr>
        <p:spPr bwMode="auto">
          <a:xfrm>
            <a:off x="3803650" y="6288088"/>
            <a:ext cx="18383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jedinec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25318" name="Text Box 6"/>
          <p:cNvSpPr txBox="1">
            <a:spLocks noChangeArrowheads="1"/>
          </p:cNvSpPr>
          <p:nvPr/>
        </p:nvSpPr>
        <p:spPr bwMode="auto">
          <a:xfrm>
            <a:off x="3492500" y="981075"/>
            <a:ext cx="23034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populace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25319" name="Text Box 7"/>
          <p:cNvSpPr txBox="1">
            <a:spLocks noChangeArrowheads="1"/>
          </p:cNvSpPr>
          <p:nvPr/>
        </p:nvSpPr>
        <p:spPr bwMode="auto">
          <a:xfrm>
            <a:off x="7512050" y="3521075"/>
            <a:ext cx="15128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zdraví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25320" name="Text Box 8"/>
          <p:cNvSpPr txBox="1">
            <a:spLocks noChangeArrowheads="1"/>
          </p:cNvSpPr>
          <p:nvPr/>
        </p:nvSpPr>
        <p:spPr bwMode="auto">
          <a:xfrm>
            <a:off x="442913" y="3576638"/>
            <a:ext cx="139541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nemoc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25321" name="WordArt 9"/>
          <p:cNvSpPr>
            <a:spLocks noChangeArrowheads="1" noChangeShapeType="1" noTextEdit="1"/>
          </p:cNvSpPr>
          <p:nvPr/>
        </p:nvSpPr>
        <p:spPr bwMode="auto">
          <a:xfrm>
            <a:off x="2700338" y="1916113"/>
            <a:ext cx="3960812" cy="38179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355889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cs typeface="Arial"/>
              </a:rPr>
              <a:t>PÉČE O ZDRAVÍ</a:t>
            </a:r>
          </a:p>
        </p:txBody>
      </p:sp>
      <p:sp>
        <p:nvSpPr>
          <p:cNvPr id="525322" name="AutoShape 10"/>
          <p:cNvSpPr>
            <a:spLocks noChangeArrowheads="1"/>
          </p:cNvSpPr>
          <p:nvPr/>
        </p:nvSpPr>
        <p:spPr bwMode="auto">
          <a:xfrm rot="12023756">
            <a:off x="2481263" y="1711325"/>
            <a:ext cx="4322762" cy="4167188"/>
          </a:xfrm>
          <a:custGeom>
            <a:avLst/>
            <a:gdLst>
              <a:gd name="G0" fmla="+- 67574 0 0"/>
              <a:gd name="G1" fmla="+- 7975422 0 0"/>
              <a:gd name="G2" fmla="+- 67574 0 7975422"/>
              <a:gd name="G3" fmla="+- 10800 0 0"/>
              <a:gd name="G4" fmla="+- 0 0 6757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113 0 0"/>
              <a:gd name="G9" fmla="+- 0 0 7975422"/>
              <a:gd name="G10" fmla="+- 9113 0 2700"/>
              <a:gd name="G11" fmla="cos G10 67574"/>
              <a:gd name="G12" fmla="sin G10 67574"/>
              <a:gd name="G13" fmla="cos 13500 67574"/>
              <a:gd name="G14" fmla="sin 13500 67574"/>
              <a:gd name="G15" fmla="+- G11 10800 0"/>
              <a:gd name="G16" fmla="+- G12 10800 0"/>
              <a:gd name="G17" fmla="+- G13 10800 0"/>
              <a:gd name="G18" fmla="+- G14 10800 0"/>
              <a:gd name="G19" fmla="*/ 9113 1 2"/>
              <a:gd name="G20" fmla="+- G19 5400 0"/>
              <a:gd name="G21" fmla="cos G20 67574"/>
              <a:gd name="G22" fmla="sin G20 67574"/>
              <a:gd name="G23" fmla="+- G21 10800 0"/>
              <a:gd name="G24" fmla="+- G12 G23 G22"/>
              <a:gd name="G25" fmla="+- G22 G23 G11"/>
              <a:gd name="G26" fmla="cos 10800 67574"/>
              <a:gd name="G27" fmla="sin 10800 67574"/>
              <a:gd name="G28" fmla="cos 9113 67574"/>
              <a:gd name="G29" fmla="sin 9113 6757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7975422"/>
              <a:gd name="G36" fmla="sin G34 7975422"/>
              <a:gd name="G37" fmla="+/ 7975422 6757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113 G39"/>
              <a:gd name="G43" fmla="sin 911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5624 w 21600"/>
              <a:gd name="T5" fmla="*/ 1321 h 21600"/>
              <a:gd name="T6" fmla="*/ 5568 w 21600"/>
              <a:gd name="T7" fmla="*/ 19271 h 21600"/>
              <a:gd name="T8" fmla="*/ 6432 w 21600"/>
              <a:gd name="T9" fmla="*/ 2801 h 21600"/>
              <a:gd name="T10" fmla="*/ 24297 w 21600"/>
              <a:gd name="T11" fmla="*/ 11042 h 21600"/>
              <a:gd name="T12" fmla="*/ 20691 w 21600"/>
              <a:gd name="T13" fmla="*/ 14523 h 21600"/>
              <a:gd name="T14" fmla="*/ 17211 w 21600"/>
              <a:gd name="T15" fmla="*/ 1091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911" y="10963"/>
                </a:moveTo>
                <a:cubicBezTo>
                  <a:pt x="19912" y="10909"/>
                  <a:pt x="19913" y="10854"/>
                  <a:pt x="19913" y="10800"/>
                </a:cubicBezTo>
                <a:cubicBezTo>
                  <a:pt x="19913" y="5767"/>
                  <a:pt x="15832" y="1687"/>
                  <a:pt x="10800" y="1687"/>
                </a:cubicBezTo>
                <a:cubicBezTo>
                  <a:pt x="5767" y="1687"/>
                  <a:pt x="1687" y="5767"/>
                  <a:pt x="1687" y="10800"/>
                </a:cubicBezTo>
                <a:cubicBezTo>
                  <a:pt x="1686" y="13959"/>
                  <a:pt x="3323" y="16893"/>
                  <a:pt x="6012" y="18553"/>
                </a:cubicBezTo>
                <a:lnTo>
                  <a:pt x="5125" y="19989"/>
                </a:lnTo>
                <a:cubicBezTo>
                  <a:pt x="1939" y="18021"/>
                  <a:pt x="0" y="1454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64"/>
                  <a:pt x="21599" y="10929"/>
                  <a:pt x="21598" y="10994"/>
                </a:cubicBezTo>
                <a:lnTo>
                  <a:pt x="24297" y="11042"/>
                </a:lnTo>
                <a:lnTo>
                  <a:pt x="20691" y="14523"/>
                </a:lnTo>
                <a:lnTo>
                  <a:pt x="17211" y="10915"/>
                </a:lnTo>
                <a:lnTo>
                  <a:pt x="19911" y="1096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25323" name="WordArt 11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7777163" cy="4333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kern="1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99CCFF"/>
                </a:solidFill>
                <a:latin typeface="Arial Black"/>
              </a:rPr>
              <a:t>ZAMĚŘENÍ SYSTÉMU PÉČE O ZDRAVÍ</a:t>
            </a:r>
          </a:p>
        </p:txBody>
      </p:sp>
    </p:spTree>
    <p:extLst>
      <p:ext uri="{BB962C8B-B14F-4D97-AF65-F5344CB8AC3E}">
        <p14:creationId xmlns:p14="http://schemas.microsoft.com/office/powerpoint/2010/main" val="16092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476672"/>
            <a:ext cx="8064896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LÉKAŘSKÉ OBORY</a:t>
            </a:r>
          </a:p>
          <a:p>
            <a:pPr marL="0" indent="0">
              <a:buNone/>
            </a:pPr>
            <a:r>
              <a:rPr lang="cs-CZ" sz="2800" b="1" dirty="0" smtClean="0"/>
              <a:t>Základní biomedicínské obory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Molekuly, buňky, orgány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Studují živé hmoty v nižších subsystémech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Typickou metodou je laboratorní experiment</a:t>
            </a:r>
          </a:p>
          <a:p>
            <a:pPr marL="0" indent="0">
              <a:buNone/>
            </a:pPr>
            <a:r>
              <a:rPr lang="cs-CZ" sz="2800" b="1" dirty="0" smtClean="0"/>
              <a:t>Klinické biomedicínské obory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Lidský jedinec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Stanovení diagnózy a léčby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Metody: pozorování, kazuistiky, zkušenost, pomocná laboratorní vyšetření, klinický pokus</a:t>
            </a:r>
          </a:p>
          <a:p>
            <a:pPr marL="0" indent="0">
              <a:buNone/>
            </a:pPr>
            <a:r>
              <a:rPr lang="cs-CZ" sz="2800" b="1" dirty="0" smtClean="0"/>
              <a:t>Sociomedicínské obory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Zdraví a péče o zdraví populačních skupin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Zdravotní problémy u populací a možnosti zlepšení zdraví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Epidemiologické a statistické metody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30100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7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AutoShape 2"/>
          <p:cNvSpPr>
            <a:spLocks noChangeArrowheads="1"/>
          </p:cNvSpPr>
          <p:nvPr/>
        </p:nvSpPr>
        <p:spPr bwMode="auto">
          <a:xfrm rot="8374999">
            <a:off x="4735513" y="2946400"/>
            <a:ext cx="1219200" cy="585788"/>
          </a:xfrm>
          <a:prstGeom prst="leftArrow">
            <a:avLst>
              <a:gd name="adj1" fmla="val 41972"/>
              <a:gd name="adj2" fmla="val 63653"/>
            </a:avLst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35" name="AutoShape 3"/>
          <p:cNvSpPr>
            <a:spLocks noChangeArrowheads="1"/>
          </p:cNvSpPr>
          <p:nvPr/>
        </p:nvSpPr>
        <p:spPr bwMode="auto">
          <a:xfrm rot="56377961">
            <a:off x="4927600" y="4348163"/>
            <a:ext cx="800100" cy="457200"/>
          </a:xfrm>
          <a:prstGeom prst="leftArrow">
            <a:avLst>
              <a:gd name="adj1" fmla="val 54556"/>
              <a:gd name="adj2" fmla="val 49154"/>
            </a:avLst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36" name="AutoShape 4"/>
          <p:cNvSpPr>
            <a:spLocks noChangeArrowheads="1"/>
          </p:cNvSpPr>
          <p:nvPr/>
        </p:nvSpPr>
        <p:spPr bwMode="auto">
          <a:xfrm rot="2368020">
            <a:off x="3332163" y="3098800"/>
            <a:ext cx="800100" cy="4572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37" name="AutoShape 5"/>
          <p:cNvSpPr>
            <a:spLocks noChangeArrowheads="1"/>
          </p:cNvSpPr>
          <p:nvPr/>
        </p:nvSpPr>
        <p:spPr bwMode="auto">
          <a:xfrm rot="-45864595">
            <a:off x="2970213" y="4703763"/>
            <a:ext cx="800100" cy="457200"/>
          </a:xfrm>
          <a:prstGeom prst="leftArrow">
            <a:avLst>
              <a:gd name="adj1" fmla="val 49991"/>
              <a:gd name="adj2" fmla="val 42851"/>
            </a:avLst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38" name="Oval 6"/>
          <p:cNvSpPr>
            <a:spLocks noChangeArrowheads="1"/>
          </p:cNvSpPr>
          <p:nvPr/>
        </p:nvSpPr>
        <p:spPr bwMode="auto">
          <a:xfrm>
            <a:off x="3254375" y="3316288"/>
            <a:ext cx="1943100" cy="1828800"/>
          </a:xfrm>
          <a:prstGeom prst="ellipse">
            <a:avLst/>
          </a:prstGeom>
          <a:solidFill>
            <a:srgbClr val="A1C5FF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39" name="Line 7"/>
          <p:cNvSpPr>
            <a:spLocks noChangeShapeType="1"/>
          </p:cNvSpPr>
          <p:nvPr/>
        </p:nvSpPr>
        <p:spPr bwMode="auto">
          <a:xfrm flipH="1">
            <a:off x="4643438" y="1412875"/>
            <a:ext cx="0" cy="48244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40" name="Line 8"/>
          <p:cNvSpPr>
            <a:spLocks noChangeShapeType="1"/>
          </p:cNvSpPr>
          <p:nvPr/>
        </p:nvSpPr>
        <p:spPr bwMode="auto">
          <a:xfrm flipV="1">
            <a:off x="1908175" y="3787775"/>
            <a:ext cx="5472113" cy="714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41" name="Text Box 9"/>
          <p:cNvSpPr txBox="1">
            <a:spLocks noChangeArrowheads="1"/>
          </p:cNvSpPr>
          <p:nvPr/>
        </p:nvSpPr>
        <p:spPr bwMode="auto">
          <a:xfrm>
            <a:off x="3746500" y="6161088"/>
            <a:ext cx="18383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jedinec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0442" name="Text Box 10"/>
          <p:cNvSpPr txBox="1">
            <a:spLocks noChangeArrowheads="1"/>
          </p:cNvSpPr>
          <p:nvPr/>
        </p:nvSpPr>
        <p:spPr bwMode="auto">
          <a:xfrm>
            <a:off x="3509963" y="963613"/>
            <a:ext cx="23034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populace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0443" name="Text Box 11"/>
          <p:cNvSpPr txBox="1">
            <a:spLocks noChangeArrowheads="1"/>
          </p:cNvSpPr>
          <p:nvPr/>
        </p:nvSpPr>
        <p:spPr bwMode="auto">
          <a:xfrm>
            <a:off x="3373438" y="3944938"/>
            <a:ext cx="1377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333399"/>
                </a:solidFill>
              </a:rPr>
              <a:t>Běžná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333399"/>
                </a:solidFill>
              </a:rPr>
              <a:t>medicínská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333399"/>
                </a:solidFill>
              </a:rPr>
              <a:t>péče</a:t>
            </a: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44" name="Oval 12"/>
          <p:cNvSpPr>
            <a:spLocks noChangeArrowheads="1"/>
          </p:cNvSpPr>
          <p:nvPr/>
        </p:nvSpPr>
        <p:spPr bwMode="auto">
          <a:xfrm>
            <a:off x="2352675" y="1627188"/>
            <a:ext cx="4595813" cy="4367212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45" name="Text Box 13"/>
          <p:cNvSpPr txBox="1">
            <a:spLocks noChangeArrowheads="1"/>
          </p:cNvSpPr>
          <p:nvPr/>
        </p:nvSpPr>
        <p:spPr bwMode="auto">
          <a:xfrm>
            <a:off x="2801938" y="4408488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333399"/>
                </a:solidFill>
                <a:latin typeface="Arial Black" pitchFamily="34" charset="0"/>
              </a:rPr>
              <a:t>A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0446" name="Text Box 14"/>
          <p:cNvSpPr txBox="1">
            <a:spLocks noChangeArrowheads="1"/>
          </p:cNvSpPr>
          <p:nvPr/>
        </p:nvSpPr>
        <p:spPr bwMode="auto">
          <a:xfrm>
            <a:off x="2925763" y="2663825"/>
            <a:ext cx="4286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333399"/>
                </a:solidFill>
                <a:latin typeface="Arial Black" pitchFamily="34" charset="0"/>
              </a:rPr>
              <a:t>B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0447" name="Text Box 15"/>
          <p:cNvSpPr txBox="1">
            <a:spLocks noChangeArrowheads="1"/>
          </p:cNvSpPr>
          <p:nvPr/>
        </p:nvSpPr>
        <p:spPr bwMode="auto">
          <a:xfrm>
            <a:off x="4857750" y="2574925"/>
            <a:ext cx="552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333399"/>
                </a:solidFill>
                <a:latin typeface="Arial Black" pitchFamily="34" charset="0"/>
              </a:rPr>
              <a:t>C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0448" name="Text Box 16"/>
          <p:cNvSpPr txBox="1">
            <a:spLocks noChangeArrowheads="1"/>
          </p:cNvSpPr>
          <p:nvPr/>
        </p:nvSpPr>
        <p:spPr bwMode="auto">
          <a:xfrm>
            <a:off x="5364163" y="5013325"/>
            <a:ext cx="4000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333399"/>
                </a:solidFill>
                <a:latin typeface="Arial Black" pitchFamily="34" charset="0"/>
              </a:rPr>
              <a:t>D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0449" name="AutoShape 17"/>
          <p:cNvSpPr>
            <a:spLocks noChangeArrowheads="1"/>
          </p:cNvSpPr>
          <p:nvPr/>
        </p:nvSpPr>
        <p:spPr bwMode="auto">
          <a:xfrm rot="1862422">
            <a:off x="2420938" y="2573338"/>
            <a:ext cx="247650" cy="142875"/>
          </a:xfrm>
          <a:prstGeom prst="rightArrow">
            <a:avLst>
              <a:gd name="adj1" fmla="val 50000"/>
              <a:gd name="adj2" fmla="val 43333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50" name="AutoShape 18"/>
          <p:cNvSpPr>
            <a:spLocks noChangeArrowheads="1"/>
          </p:cNvSpPr>
          <p:nvPr/>
        </p:nvSpPr>
        <p:spPr bwMode="auto">
          <a:xfrm rot="1952319">
            <a:off x="2520950" y="2435225"/>
            <a:ext cx="247650" cy="142875"/>
          </a:xfrm>
          <a:prstGeom prst="rightArrow">
            <a:avLst>
              <a:gd name="adj1" fmla="val 50000"/>
              <a:gd name="adj2" fmla="val 43333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51" name="AutoShape 19"/>
          <p:cNvSpPr>
            <a:spLocks noChangeArrowheads="1"/>
          </p:cNvSpPr>
          <p:nvPr/>
        </p:nvSpPr>
        <p:spPr bwMode="auto">
          <a:xfrm rot="2168645">
            <a:off x="2619375" y="2292350"/>
            <a:ext cx="249238" cy="142875"/>
          </a:xfrm>
          <a:prstGeom prst="rightArrow">
            <a:avLst>
              <a:gd name="adj1" fmla="val 50000"/>
              <a:gd name="adj2" fmla="val 43611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52" name="AutoShape 20"/>
          <p:cNvSpPr>
            <a:spLocks noChangeArrowheads="1"/>
          </p:cNvSpPr>
          <p:nvPr/>
        </p:nvSpPr>
        <p:spPr bwMode="auto">
          <a:xfrm rot="-13346419">
            <a:off x="6346825" y="2211388"/>
            <a:ext cx="246063" cy="142875"/>
          </a:xfrm>
          <a:prstGeom prst="rightArrow">
            <a:avLst>
              <a:gd name="adj1" fmla="val 50000"/>
              <a:gd name="adj2" fmla="val 43056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53" name="AutoShape 21"/>
          <p:cNvSpPr>
            <a:spLocks noChangeArrowheads="1"/>
          </p:cNvSpPr>
          <p:nvPr/>
        </p:nvSpPr>
        <p:spPr bwMode="auto">
          <a:xfrm rot="-13218044">
            <a:off x="6235700" y="2082800"/>
            <a:ext cx="247650" cy="142875"/>
          </a:xfrm>
          <a:prstGeom prst="rightArrow">
            <a:avLst>
              <a:gd name="adj1" fmla="val 50000"/>
              <a:gd name="adj2" fmla="val 43333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54" name="AutoShape 22"/>
          <p:cNvSpPr>
            <a:spLocks noChangeArrowheads="1"/>
          </p:cNvSpPr>
          <p:nvPr/>
        </p:nvSpPr>
        <p:spPr bwMode="auto">
          <a:xfrm rot="12863280">
            <a:off x="6572250" y="5000625"/>
            <a:ext cx="247650" cy="142875"/>
          </a:xfrm>
          <a:prstGeom prst="rightArrow">
            <a:avLst>
              <a:gd name="adj1" fmla="val 50000"/>
              <a:gd name="adj2" fmla="val 43333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55" name="AutoShape 23"/>
          <p:cNvSpPr>
            <a:spLocks noChangeArrowheads="1"/>
          </p:cNvSpPr>
          <p:nvPr/>
        </p:nvSpPr>
        <p:spPr bwMode="auto">
          <a:xfrm rot="12953177">
            <a:off x="6464300" y="5132388"/>
            <a:ext cx="247650" cy="142875"/>
          </a:xfrm>
          <a:prstGeom prst="rightArrow">
            <a:avLst>
              <a:gd name="adj1" fmla="val 50000"/>
              <a:gd name="adj2" fmla="val 43333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56" name="AutoShape 24"/>
          <p:cNvSpPr>
            <a:spLocks noChangeArrowheads="1"/>
          </p:cNvSpPr>
          <p:nvPr/>
        </p:nvSpPr>
        <p:spPr bwMode="auto">
          <a:xfrm rot="13169504">
            <a:off x="6354763" y="5268913"/>
            <a:ext cx="249237" cy="142875"/>
          </a:xfrm>
          <a:prstGeom prst="rightArrow">
            <a:avLst>
              <a:gd name="adj1" fmla="val 50000"/>
              <a:gd name="adj2" fmla="val 43611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0457" name="Text Box 25"/>
          <p:cNvSpPr txBox="1">
            <a:spLocks noChangeArrowheads="1"/>
          </p:cNvSpPr>
          <p:nvPr/>
        </p:nvSpPr>
        <p:spPr bwMode="auto">
          <a:xfrm>
            <a:off x="7459663" y="3521075"/>
            <a:ext cx="151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zdraví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0458" name="Text Box 26"/>
          <p:cNvSpPr txBox="1">
            <a:spLocks noChangeArrowheads="1"/>
          </p:cNvSpPr>
          <p:nvPr/>
        </p:nvSpPr>
        <p:spPr bwMode="auto">
          <a:xfrm>
            <a:off x="419100" y="3582988"/>
            <a:ext cx="139541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nemoc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0459" name="WordArt 27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7416800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99CCFF"/>
                </a:solidFill>
                <a:cs typeface="Arial"/>
              </a:rPr>
              <a:t>ROZVOJOVÉ SMĚRY MEDICÍNY (D)</a:t>
            </a:r>
          </a:p>
        </p:txBody>
      </p:sp>
      <p:grpSp>
        <p:nvGrpSpPr>
          <p:cNvPr id="530460" name="Group 28"/>
          <p:cNvGrpSpPr>
            <a:grpSpLocks/>
          </p:cNvGrpSpPr>
          <p:nvPr/>
        </p:nvGrpSpPr>
        <p:grpSpPr bwMode="auto">
          <a:xfrm rot="10800000">
            <a:off x="2311400" y="4779963"/>
            <a:ext cx="1254125" cy="1231900"/>
            <a:chOff x="3560" y="987"/>
            <a:chExt cx="822" cy="760"/>
          </a:xfrm>
        </p:grpSpPr>
        <p:grpSp>
          <p:nvGrpSpPr>
            <p:cNvPr id="530461" name="Group 29"/>
            <p:cNvGrpSpPr>
              <a:grpSpLocks/>
            </p:cNvGrpSpPr>
            <p:nvPr/>
          </p:nvGrpSpPr>
          <p:grpSpPr bwMode="auto">
            <a:xfrm rot="6539688">
              <a:off x="3963" y="1329"/>
              <a:ext cx="399" cy="438"/>
              <a:chOff x="1588" y="711"/>
              <a:chExt cx="798" cy="876"/>
            </a:xfrm>
          </p:grpSpPr>
          <p:sp>
            <p:nvSpPr>
              <p:cNvPr id="530462" name="AutoShape 30"/>
              <p:cNvSpPr>
                <a:spLocks noChangeArrowheads="1"/>
              </p:cNvSpPr>
              <p:nvPr/>
            </p:nvSpPr>
            <p:spPr bwMode="auto">
              <a:xfrm rot="1588612">
                <a:off x="1588" y="1407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0463" name="AutoShape 31"/>
              <p:cNvSpPr>
                <a:spLocks noChangeArrowheads="1"/>
              </p:cNvSpPr>
              <p:nvPr/>
            </p:nvSpPr>
            <p:spPr bwMode="auto">
              <a:xfrm rot="1862422">
                <a:off x="1690" y="1222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0464" name="AutoShape 32"/>
              <p:cNvSpPr>
                <a:spLocks noChangeArrowheads="1"/>
              </p:cNvSpPr>
              <p:nvPr/>
            </p:nvSpPr>
            <p:spPr bwMode="auto">
              <a:xfrm rot="1952319">
                <a:off x="1815" y="1048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0465" name="AutoShape 33"/>
              <p:cNvSpPr>
                <a:spLocks noChangeArrowheads="1"/>
              </p:cNvSpPr>
              <p:nvPr/>
            </p:nvSpPr>
            <p:spPr bwMode="auto">
              <a:xfrm rot="2168645">
                <a:off x="1940" y="868"/>
                <a:ext cx="313" cy="180"/>
              </a:xfrm>
              <a:prstGeom prst="rightArrow">
                <a:avLst>
                  <a:gd name="adj1" fmla="val 50000"/>
                  <a:gd name="adj2" fmla="val 43472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0466" name="AutoShape 34"/>
              <p:cNvSpPr>
                <a:spLocks noChangeArrowheads="1"/>
              </p:cNvSpPr>
              <p:nvPr/>
            </p:nvSpPr>
            <p:spPr bwMode="auto">
              <a:xfrm rot="2417148">
                <a:off x="2074" y="711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</p:grpSp>
        <p:grpSp>
          <p:nvGrpSpPr>
            <p:cNvPr id="530467" name="Group 35"/>
            <p:cNvGrpSpPr>
              <a:grpSpLocks/>
            </p:cNvGrpSpPr>
            <p:nvPr/>
          </p:nvGrpSpPr>
          <p:grpSpPr bwMode="auto">
            <a:xfrm rot="5273853">
              <a:off x="3579" y="968"/>
              <a:ext cx="399" cy="438"/>
              <a:chOff x="1588" y="711"/>
              <a:chExt cx="798" cy="876"/>
            </a:xfrm>
          </p:grpSpPr>
          <p:sp>
            <p:nvSpPr>
              <p:cNvPr id="530468" name="AutoShape 36"/>
              <p:cNvSpPr>
                <a:spLocks noChangeArrowheads="1"/>
              </p:cNvSpPr>
              <p:nvPr/>
            </p:nvSpPr>
            <p:spPr bwMode="auto">
              <a:xfrm rot="1588612">
                <a:off x="1588" y="1407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0469" name="AutoShape 37"/>
              <p:cNvSpPr>
                <a:spLocks noChangeArrowheads="1"/>
              </p:cNvSpPr>
              <p:nvPr/>
            </p:nvSpPr>
            <p:spPr bwMode="auto">
              <a:xfrm rot="1862422">
                <a:off x="1690" y="1222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0470" name="AutoShape 38"/>
              <p:cNvSpPr>
                <a:spLocks noChangeArrowheads="1"/>
              </p:cNvSpPr>
              <p:nvPr/>
            </p:nvSpPr>
            <p:spPr bwMode="auto">
              <a:xfrm rot="1952319">
                <a:off x="1815" y="1048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0471" name="AutoShape 39"/>
              <p:cNvSpPr>
                <a:spLocks noChangeArrowheads="1"/>
              </p:cNvSpPr>
              <p:nvPr/>
            </p:nvSpPr>
            <p:spPr bwMode="auto">
              <a:xfrm rot="2168645">
                <a:off x="1940" y="868"/>
                <a:ext cx="313" cy="180"/>
              </a:xfrm>
              <a:prstGeom prst="rightArrow">
                <a:avLst>
                  <a:gd name="adj1" fmla="val 50000"/>
                  <a:gd name="adj2" fmla="val 43472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0472" name="AutoShape 40"/>
              <p:cNvSpPr>
                <a:spLocks noChangeArrowheads="1"/>
              </p:cNvSpPr>
              <p:nvPr/>
            </p:nvSpPr>
            <p:spPr bwMode="auto">
              <a:xfrm rot="2417148">
                <a:off x="2074" y="711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53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WordArt 2"/>
          <p:cNvSpPr>
            <a:spLocks noChangeArrowheads="1" noChangeShapeType="1" noTextEdit="1"/>
          </p:cNvSpPr>
          <p:nvPr/>
        </p:nvSpPr>
        <p:spPr bwMode="auto">
          <a:xfrm>
            <a:off x="508000" y="404813"/>
            <a:ext cx="8183563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99CCFF"/>
                </a:solidFill>
                <a:cs typeface="Arial"/>
              </a:rPr>
              <a:t>OBLAST PUBLIC HEALTH MEDICINE </a:t>
            </a:r>
          </a:p>
        </p:txBody>
      </p:sp>
      <p:sp>
        <p:nvSpPr>
          <p:cNvPr id="533507" name="AutoShape 3"/>
          <p:cNvSpPr>
            <a:spLocks noChangeArrowheads="1"/>
          </p:cNvSpPr>
          <p:nvPr/>
        </p:nvSpPr>
        <p:spPr bwMode="auto">
          <a:xfrm rot="8374999">
            <a:off x="4735513" y="2946400"/>
            <a:ext cx="1219200" cy="585788"/>
          </a:xfrm>
          <a:prstGeom prst="leftArrow">
            <a:avLst>
              <a:gd name="adj1" fmla="val 41972"/>
              <a:gd name="adj2" fmla="val 63653"/>
            </a:avLst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08" name="AutoShape 4"/>
          <p:cNvSpPr>
            <a:spLocks noChangeArrowheads="1"/>
          </p:cNvSpPr>
          <p:nvPr/>
        </p:nvSpPr>
        <p:spPr bwMode="auto">
          <a:xfrm rot="56377961">
            <a:off x="4927600" y="4348163"/>
            <a:ext cx="800100" cy="457200"/>
          </a:xfrm>
          <a:prstGeom prst="leftArrow">
            <a:avLst>
              <a:gd name="adj1" fmla="val 54556"/>
              <a:gd name="adj2" fmla="val 49154"/>
            </a:avLst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09" name="AutoShape 5"/>
          <p:cNvSpPr>
            <a:spLocks noChangeArrowheads="1"/>
          </p:cNvSpPr>
          <p:nvPr/>
        </p:nvSpPr>
        <p:spPr bwMode="auto">
          <a:xfrm rot="2368020">
            <a:off x="3332163" y="3098800"/>
            <a:ext cx="800100" cy="4572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10" name="AutoShape 6"/>
          <p:cNvSpPr>
            <a:spLocks noChangeArrowheads="1"/>
          </p:cNvSpPr>
          <p:nvPr/>
        </p:nvSpPr>
        <p:spPr bwMode="auto">
          <a:xfrm rot="-45864595">
            <a:off x="2970213" y="4703763"/>
            <a:ext cx="800100" cy="457200"/>
          </a:xfrm>
          <a:prstGeom prst="leftArrow">
            <a:avLst>
              <a:gd name="adj1" fmla="val 49991"/>
              <a:gd name="adj2" fmla="val 42851"/>
            </a:avLst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11" name="Oval 7"/>
          <p:cNvSpPr>
            <a:spLocks noChangeArrowheads="1"/>
          </p:cNvSpPr>
          <p:nvPr/>
        </p:nvSpPr>
        <p:spPr bwMode="auto">
          <a:xfrm>
            <a:off x="3254375" y="3316288"/>
            <a:ext cx="1943100" cy="1828800"/>
          </a:xfrm>
          <a:prstGeom prst="ellipse">
            <a:avLst/>
          </a:prstGeom>
          <a:solidFill>
            <a:srgbClr val="A1C5FF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12" name="Line 8"/>
          <p:cNvSpPr>
            <a:spLocks noChangeShapeType="1"/>
          </p:cNvSpPr>
          <p:nvPr/>
        </p:nvSpPr>
        <p:spPr bwMode="auto">
          <a:xfrm flipH="1">
            <a:off x="4643438" y="1309688"/>
            <a:ext cx="0" cy="48244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13" name="Line 9"/>
          <p:cNvSpPr>
            <a:spLocks noChangeShapeType="1"/>
          </p:cNvSpPr>
          <p:nvPr/>
        </p:nvSpPr>
        <p:spPr bwMode="auto">
          <a:xfrm flipV="1">
            <a:off x="1908175" y="3813175"/>
            <a:ext cx="5557838" cy="460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14" name="Text Box 10"/>
          <p:cNvSpPr txBox="1">
            <a:spLocks noChangeArrowheads="1"/>
          </p:cNvSpPr>
          <p:nvPr/>
        </p:nvSpPr>
        <p:spPr bwMode="auto">
          <a:xfrm>
            <a:off x="3746500" y="6161088"/>
            <a:ext cx="18383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jedinec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3515" name="Text Box 11"/>
          <p:cNvSpPr txBox="1">
            <a:spLocks noChangeArrowheads="1"/>
          </p:cNvSpPr>
          <p:nvPr/>
        </p:nvSpPr>
        <p:spPr bwMode="auto">
          <a:xfrm>
            <a:off x="3535363" y="860425"/>
            <a:ext cx="230346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populace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3516" name="Text Box 12"/>
          <p:cNvSpPr txBox="1">
            <a:spLocks noChangeArrowheads="1"/>
          </p:cNvSpPr>
          <p:nvPr/>
        </p:nvSpPr>
        <p:spPr bwMode="auto">
          <a:xfrm>
            <a:off x="3392488" y="3968750"/>
            <a:ext cx="1377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333399"/>
                </a:solidFill>
              </a:rPr>
              <a:t>Běžná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333399"/>
                </a:solidFill>
              </a:rPr>
              <a:t>medicínská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srgbClr val="333399"/>
                </a:solidFill>
              </a:rPr>
              <a:t>péče</a:t>
            </a: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17" name="Oval 13"/>
          <p:cNvSpPr>
            <a:spLocks noChangeArrowheads="1"/>
          </p:cNvSpPr>
          <p:nvPr/>
        </p:nvSpPr>
        <p:spPr bwMode="auto">
          <a:xfrm>
            <a:off x="2352675" y="1627188"/>
            <a:ext cx="4595813" cy="4367212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18" name="Text Box 14"/>
          <p:cNvSpPr txBox="1">
            <a:spLocks noChangeArrowheads="1"/>
          </p:cNvSpPr>
          <p:nvPr/>
        </p:nvSpPr>
        <p:spPr bwMode="auto">
          <a:xfrm>
            <a:off x="2801938" y="4408488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333399"/>
                </a:solidFill>
                <a:latin typeface="Arial Black" pitchFamily="34" charset="0"/>
              </a:rPr>
              <a:t>A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3519" name="Text Box 15"/>
          <p:cNvSpPr txBox="1">
            <a:spLocks noChangeArrowheads="1"/>
          </p:cNvSpPr>
          <p:nvPr/>
        </p:nvSpPr>
        <p:spPr bwMode="auto">
          <a:xfrm>
            <a:off x="2925763" y="2663825"/>
            <a:ext cx="4286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333399"/>
                </a:solidFill>
                <a:latin typeface="Arial Black" pitchFamily="34" charset="0"/>
              </a:rPr>
              <a:t>B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3520" name="Text Box 16"/>
          <p:cNvSpPr txBox="1">
            <a:spLocks noChangeArrowheads="1"/>
          </p:cNvSpPr>
          <p:nvPr/>
        </p:nvSpPr>
        <p:spPr bwMode="auto">
          <a:xfrm>
            <a:off x="4857750" y="2574925"/>
            <a:ext cx="552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333399"/>
                </a:solidFill>
                <a:latin typeface="Arial Black" pitchFamily="34" charset="0"/>
              </a:rPr>
              <a:t>C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3521" name="Text Box 17"/>
          <p:cNvSpPr txBox="1">
            <a:spLocks noChangeArrowheads="1"/>
          </p:cNvSpPr>
          <p:nvPr/>
        </p:nvSpPr>
        <p:spPr bwMode="auto">
          <a:xfrm>
            <a:off x="5364163" y="5013325"/>
            <a:ext cx="4000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333399"/>
                </a:solidFill>
                <a:latin typeface="Arial Black" pitchFamily="34" charset="0"/>
              </a:rPr>
              <a:t>D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3522" name="AutoShape 18"/>
          <p:cNvSpPr>
            <a:spLocks noChangeArrowheads="1"/>
          </p:cNvSpPr>
          <p:nvPr/>
        </p:nvSpPr>
        <p:spPr bwMode="auto">
          <a:xfrm rot="1862422">
            <a:off x="2420938" y="2573338"/>
            <a:ext cx="247650" cy="142875"/>
          </a:xfrm>
          <a:prstGeom prst="rightArrow">
            <a:avLst>
              <a:gd name="adj1" fmla="val 50000"/>
              <a:gd name="adj2" fmla="val 43333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23" name="AutoShape 19"/>
          <p:cNvSpPr>
            <a:spLocks noChangeArrowheads="1"/>
          </p:cNvSpPr>
          <p:nvPr/>
        </p:nvSpPr>
        <p:spPr bwMode="auto">
          <a:xfrm rot="1952319">
            <a:off x="2520950" y="2435225"/>
            <a:ext cx="247650" cy="142875"/>
          </a:xfrm>
          <a:prstGeom prst="rightArrow">
            <a:avLst>
              <a:gd name="adj1" fmla="val 50000"/>
              <a:gd name="adj2" fmla="val 43333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24" name="AutoShape 20"/>
          <p:cNvSpPr>
            <a:spLocks noChangeArrowheads="1"/>
          </p:cNvSpPr>
          <p:nvPr/>
        </p:nvSpPr>
        <p:spPr bwMode="auto">
          <a:xfrm rot="2168645">
            <a:off x="2619375" y="2292350"/>
            <a:ext cx="249238" cy="142875"/>
          </a:xfrm>
          <a:prstGeom prst="rightArrow">
            <a:avLst>
              <a:gd name="adj1" fmla="val 50000"/>
              <a:gd name="adj2" fmla="val 43611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25" name="AutoShape 21"/>
          <p:cNvSpPr>
            <a:spLocks noChangeArrowheads="1"/>
          </p:cNvSpPr>
          <p:nvPr/>
        </p:nvSpPr>
        <p:spPr bwMode="auto">
          <a:xfrm rot="-13346419">
            <a:off x="6346825" y="2211388"/>
            <a:ext cx="246063" cy="142875"/>
          </a:xfrm>
          <a:prstGeom prst="rightArrow">
            <a:avLst>
              <a:gd name="adj1" fmla="val 50000"/>
              <a:gd name="adj2" fmla="val 43056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26" name="AutoShape 22"/>
          <p:cNvSpPr>
            <a:spLocks noChangeArrowheads="1"/>
          </p:cNvSpPr>
          <p:nvPr/>
        </p:nvSpPr>
        <p:spPr bwMode="auto">
          <a:xfrm rot="-13218044">
            <a:off x="6235700" y="2082800"/>
            <a:ext cx="247650" cy="142875"/>
          </a:xfrm>
          <a:prstGeom prst="rightArrow">
            <a:avLst>
              <a:gd name="adj1" fmla="val 50000"/>
              <a:gd name="adj2" fmla="val 43333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27" name="AutoShape 23"/>
          <p:cNvSpPr>
            <a:spLocks noChangeArrowheads="1"/>
          </p:cNvSpPr>
          <p:nvPr/>
        </p:nvSpPr>
        <p:spPr bwMode="auto">
          <a:xfrm rot="12863280">
            <a:off x="6572250" y="5000625"/>
            <a:ext cx="247650" cy="142875"/>
          </a:xfrm>
          <a:prstGeom prst="rightArrow">
            <a:avLst>
              <a:gd name="adj1" fmla="val 50000"/>
              <a:gd name="adj2" fmla="val 43333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28" name="AutoShape 24"/>
          <p:cNvSpPr>
            <a:spLocks noChangeArrowheads="1"/>
          </p:cNvSpPr>
          <p:nvPr/>
        </p:nvSpPr>
        <p:spPr bwMode="auto">
          <a:xfrm rot="12953177">
            <a:off x="6464300" y="5132388"/>
            <a:ext cx="247650" cy="142875"/>
          </a:xfrm>
          <a:prstGeom prst="rightArrow">
            <a:avLst>
              <a:gd name="adj1" fmla="val 50000"/>
              <a:gd name="adj2" fmla="val 43333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29" name="AutoShape 25"/>
          <p:cNvSpPr>
            <a:spLocks noChangeArrowheads="1"/>
          </p:cNvSpPr>
          <p:nvPr/>
        </p:nvSpPr>
        <p:spPr bwMode="auto">
          <a:xfrm rot="13169504">
            <a:off x="6354763" y="5268913"/>
            <a:ext cx="249237" cy="142875"/>
          </a:xfrm>
          <a:prstGeom prst="rightArrow">
            <a:avLst>
              <a:gd name="adj1" fmla="val 50000"/>
              <a:gd name="adj2" fmla="val 43611"/>
            </a:avLst>
          </a:prstGeom>
          <a:solidFill>
            <a:srgbClr val="0066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30" name="Text Box 26"/>
          <p:cNvSpPr txBox="1">
            <a:spLocks noChangeArrowheads="1"/>
          </p:cNvSpPr>
          <p:nvPr/>
        </p:nvSpPr>
        <p:spPr bwMode="auto">
          <a:xfrm>
            <a:off x="7459663" y="3521075"/>
            <a:ext cx="151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zdraví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3531" name="Text Box 27"/>
          <p:cNvSpPr txBox="1">
            <a:spLocks noChangeArrowheads="1"/>
          </p:cNvSpPr>
          <p:nvPr/>
        </p:nvSpPr>
        <p:spPr bwMode="auto">
          <a:xfrm>
            <a:off x="419100" y="3582988"/>
            <a:ext cx="139541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nemoc</a:t>
            </a:r>
            <a:endParaRPr lang="cs-CZ" sz="2800">
              <a:solidFill>
                <a:srgbClr val="333399"/>
              </a:solidFill>
            </a:endParaRPr>
          </a:p>
        </p:txBody>
      </p:sp>
      <p:sp>
        <p:nvSpPr>
          <p:cNvPr id="533532" name="Oval 28"/>
          <p:cNvSpPr>
            <a:spLocks noChangeArrowheads="1"/>
          </p:cNvSpPr>
          <p:nvPr/>
        </p:nvSpPr>
        <p:spPr bwMode="auto">
          <a:xfrm rot="-2663199">
            <a:off x="4060825" y="1206500"/>
            <a:ext cx="2968625" cy="3836988"/>
          </a:xfrm>
          <a:prstGeom prst="ellipse">
            <a:avLst/>
          </a:prstGeom>
          <a:solidFill>
            <a:srgbClr val="FFFF66">
              <a:alpha val="39999"/>
            </a:srgbClr>
          </a:solidFill>
          <a:ln w="571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grpSp>
        <p:nvGrpSpPr>
          <p:cNvPr id="533533" name="Group 29"/>
          <p:cNvGrpSpPr>
            <a:grpSpLocks/>
          </p:cNvGrpSpPr>
          <p:nvPr/>
        </p:nvGrpSpPr>
        <p:grpSpPr bwMode="auto">
          <a:xfrm rot="10800000">
            <a:off x="2311400" y="4779963"/>
            <a:ext cx="1254125" cy="1231900"/>
            <a:chOff x="3560" y="987"/>
            <a:chExt cx="822" cy="760"/>
          </a:xfrm>
        </p:grpSpPr>
        <p:grpSp>
          <p:nvGrpSpPr>
            <p:cNvPr id="533534" name="Group 30"/>
            <p:cNvGrpSpPr>
              <a:grpSpLocks/>
            </p:cNvGrpSpPr>
            <p:nvPr/>
          </p:nvGrpSpPr>
          <p:grpSpPr bwMode="auto">
            <a:xfrm rot="6539688">
              <a:off x="3963" y="1329"/>
              <a:ext cx="399" cy="438"/>
              <a:chOff x="1588" y="711"/>
              <a:chExt cx="798" cy="876"/>
            </a:xfrm>
          </p:grpSpPr>
          <p:sp>
            <p:nvSpPr>
              <p:cNvPr id="533535" name="AutoShape 31"/>
              <p:cNvSpPr>
                <a:spLocks noChangeArrowheads="1"/>
              </p:cNvSpPr>
              <p:nvPr/>
            </p:nvSpPr>
            <p:spPr bwMode="auto">
              <a:xfrm rot="1588612">
                <a:off x="1588" y="1407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3536" name="AutoShape 32"/>
              <p:cNvSpPr>
                <a:spLocks noChangeArrowheads="1"/>
              </p:cNvSpPr>
              <p:nvPr/>
            </p:nvSpPr>
            <p:spPr bwMode="auto">
              <a:xfrm rot="1862422">
                <a:off x="1690" y="1222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3537" name="AutoShape 33"/>
              <p:cNvSpPr>
                <a:spLocks noChangeArrowheads="1"/>
              </p:cNvSpPr>
              <p:nvPr/>
            </p:nvSpPr>
            <p:spPr bwMode="auto">
              <a:xfrm rot="1952319">
                <a:off x="1815" y="1048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3538" name="AutoShape 34"/>
              <p:cNvSpPr>
                <a:spLocks noChangeArrowheads="1"/>
              </p:cNvSpPr>
              <p:nvPr/>
            </p:nvSpPr>
            <p:spPr bwMode="auto">
              <a:xfrm rot="2168645">
                <a:off x="1940" y="868"/>
                <a:ext cx="313" cy="180"/>
              </a:xfrm>
              <a:prstGeom prst="rightArrow">
                <a:avLst>
                  <a:gd name="adj1" fmla="val 50000"/>
                  <a:gd name="adj2" fmla="val 43472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3539" name="AutoShape 35"/>
              <p:cNvSpPr>
                <a:spLocks noChangeArrowheads="1"/>
              </p:cNvSpPr>
              <p:nvPr/>
            </p:nvSpPr>
            <p:spPr bwMode="auto">
              <a:xfrm rot="2417148">
                <a:off x="2074" y="711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</p:grpSp>
        <p:grpSp>
          <p:nvGrpSpPr>
            <p:cNvPr id="533540" name="Group 36"/>
            <p:cNvGrpSpPr>
              <a:grpSpLocks/>
            </p:cNvGrpSpPr>
            <p:nvPr/>
          </p:nvGrpSpPr>
          <p:grpSpPr bwMode="auto">
            <a:xfrm rot="5273853">
              <a:off x="3579" y="968"/>
              <a:ext cx="399" cy="438"/>
              <a:chOff x="1588" y="711"/>
              <a:chExt cx="798" cy="876"/>
            </a:xfrm>
          </p:grpSpPr>
          <p:sp>
            <p:nvSpPr>
              <p:cNvPr id="533541" name="AutoShape 37"/>
              <p:cNvSpPr>
                <a:spLocks noChangeArrowheads="1"/>
              </p:cNvSpPr>
              <p:nvPr/>
            </p:nvSpPr>
            <p:spPr bwMode="auto">
              <a:xfrm rot="1588612">
                <a:off x="1588" y="1407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3542" name="AutoShape 38"/>
              <p:cNvSpPr>
                <a:spLocks noChangeArrowheads="1"/>
              </p:cNvSpPr>
              <p:nvPr/>
            </p:nvSpPr>
            <p:spPr bwMode="auto">
              <a:xfrm rot="1862422">
                <a:off x="1690" y="1222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3543" name="AutoShape 39"/>
              <p:cNvSpPr>
                <a:spLocks noChangeArrowheads="1"/>
              </p:cNvSpPr>
              <p:nvPr/>
            </p:nvSpPr>
            <p:spPr bwMode="auto">
              <a:xfrm rot="1952319">
                <a:off x="1815" y="1048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3544" name="AutoShape 40"/>
              <p:cNvSpPr>
                <a:spLocks noChangeArrowheads="1"/>
              </p:cNvSpPr>
              <p:nvPr/>
            </p:nvSpPr>
            <p:spPr bwMode="auto">
              <a:xfrm rot="2168645">
                <a:off x="1940" y="868"/>
                <a:ext cx="313" cy="180"/>
              </a:xfrm>
              <a:prstGeom prst="rightArrow">
                <a:avLst>
                  <a:gd name="adj1" fmla="val 50000"/>
                  <a:gd name="adj2" fmla="val 43472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  <p:sp>
            <p:nvSpPr>
              <p:cNvPr id="533545" name="AutoShape 41"/>
              <p:cNvSpPr>
                <a:spLocks noChangeArrowheads="1"/>
              </p:cNvSpPr>
              <p:nvPr/>
            </p:nvSpPr>
            <p:spPr bwMode="auto">
              <a:xfrm rot="2417148">
                <a:off x="2074" y="711"/>
                <a:ext cx="312" cy="180"/>
              </a:xfrm>
              <a:prstGeom prst="rightArrow">
                <a:avLst>
                  <a:gd name="adj1" fmla="val 50000"/>
                  <a:gd name="adj2" fmla="val 43333"/>
                </a:avLst>
              </a:prstGeom>
              <a:solidFill>
                <a:srgbClr val="0066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>
                  <a:solidFill>
                    <a:srgbClr val="333399"/>
                  </a:solidFill>
                </a:endParaRPr>
              </a:p>
            </p:txBody>
          </p:sp>
        </p:grpSp>
      </p:grpSp>
      <p:sp>
        <p:nvSpPr>
          <p:cNvPr id="533546" name="WordArt 42"/>
          <p:cNvSpPr>
            <a:spLocks noChangeArrowheads="1" noChangeShapeType="1" noTextEdit="1"/>
          </p:cNvSpPr>
          <p:nvPr/>
        </p:nvSpPr>
        <p:spPr bwMode="auto">
          <a:xfrm>
            <a:off x="4003675" y="2720975"/>
            <a:ext cx="2862263" cy="252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/>
              </a:rPr>
              <a:t>PUBLIC HEALTH</a:t>
            </a:r>
          </a:p>
        </p:txBody>
      </p:sp>
      <p:sp>
        <p:nvSpPr>
          <p:cNvPr id="533547" name="Oval 43"/>
          <p:cNvSpPr>
            <a:spLocks noChangeArrowheads="1"/>
          </p:cNvSpPr>
          <p:nvPr/>
        </p:nvSpPr>
        <p:spPr bwMode="auto">
          <a:xfrm rot="-2514492">
            <a:off x="4333875" y="3259138"/>
            <a:ext cx="696913" cy="1265237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48" name="AutoShape 44"/>
          <p:cNvSpPr>
            <a:spLocks noChangeArrowheads="1"/>
          </p:cNvSpPr>
          <p:nvPr/>
        </p:nvSpPr>
        <p:spPr bwMode="auto">
          <a:xfrm rot="2856728">
            <a:off x="3552826" y="3403600"/>
            <a:ext cx="1744662" cy="1404937"/>
          </a:xfrm>
          <a:custGeom>
            <a:avLst/>
            <a:gdLst>
              <a:gd name="G0" fmla="+- 5215 0 0"/>
              <a:gd name="G1" fmla="+- -11025058 0 0"/>
              <a:gd name="G2" fmla="+- 0 0 -11025058"/>
              <a:gd name="T0" fmla="*/ 0 256 1"/>
              <a:gd name="T1" fmla="*/ 180 256 1"/>
              <a:gd name="G3" fmla="+- -11025058 T0 T1"/>
              <a:gd name="T2" fmla="*/ 0 256 1"/>
              <a:gd name="T3" fmla="*/ 90 256 1"/>
              <a:gd name="G4" fmla="+- -11025058 T2 T3"/>
              <a:gd name="G5" fmla="*/ G4 2 1"/>
              <a:gd name="T4" fmla="*/ 90 256 1"/>
              <a:gd name="T5" fmla="*/ 0 256 1"/>
              <a:gd name="G6" fmla="+- -11025058 T4 T5"/>
              <a:gd name="G7" fmla="*/ G6 2 1"/>
              <a:gd name="G8" fmla="abs -1102505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215"/>
              <a:gd name="G18" fmla="*/ 5215 1 2"/>
              <a:gd name="G19" fmla="+- G18 5400 0"/>
              <a:gd name="G20" fmla="cos G19 -11025058"/>
              <a:gd name="G21" fmla="sin G19 -11025058"/>
              <a:gd name="G22" fmla="+- G20 10800 0"/>
              <a:gd name="G23" fmla="+- G21 10800 0"/>
              <a:gd name="G24" fmla="+- 10800 0 G20"/>
              <a:gd name="G25" fmla="+- 5215 10800 0"/>
              <a:gd name="G26" fmla="?: G9 G17 G25"/>
              <a:gd name="G27" fmla="?: G9 0 21600"/>
              <a:gd name="G28" fmla="cos 10800 -11025058"/>
              <a:gd name="G29" fmla="sin 10800 -11025058"/>
              <a:gd name="G30" fmla="sin 5215 -11025058"/>
              <a:gd name="G31" fmla="+- G28 10800 0"/>
              <a:gd name="G32" fmla="+- G29 10800 0"/>
              <a:gd name="G33" fmla="+- G30 10800 0"/>
              <a:gd name="G34" fmla="?: G4 0 G31"/>
              <a:gd name="G35" fmla="?: -11025058 G34 0"/>
              <a:gd name="G36" fmla="?: G6 G35 G31"/>
              <a:gd name="G37" fmla="+- 21600 0 G36"/>
              <a:gd name="G38" fmla="?: G4 0 G33"/>
              <a:gd name="G39" fmla="?: -1102505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960 w 21600"/>
              <a:gd name="T15" fmla="*/ 9166 h 21600"/>
              <a:gd name="T16" fmla="*/ 10800 w 21600"/>
              <a:gd name="T17" fmla="*/ 5585 h 21600"/>
              <a:gd name="T18" fmla="*/ 18640 w 21600"/>
              <a:gd name="T19" fmla="*/ 916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694" y="9736"/>
                </a:moveTo>
                <a:cubicBezTo>
                  <a:pt x="6198" y="7317"/>
                  <a:pt x="8329" y="5584"/>
                  <a:pt x="10800" y="5585"/>
                </a:cubicBezTo>
                <a:cubicBezTo>
                  <a:pt x="13270" y="5585"/>
                  <a:pt x="15401" y="7317"/>
                  <a:pt x="15905" y="9736"/>
                </a:cubicBezTo>
                <a:lnTo>
                  <a:pt x="21372" y="8596"/>
                </a:lnTo>
                <a:cubicBezTo>
                  <a:pt x="20329" y="3588"/>
                  <a:pt x="15915" y="-1"/>
                  <a:pt x="10799" y="0"/>
                </a:cubicBezTo>
                <a:cubicBezTo>
                  <a:pt x="5684" y="0"/>
                  <a:pt x="1270" y="3588"/>
                  <a:pt x="227" y="8596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49" name="AutoShape 45"/>
          <p:cNvSpPr>
            <a:spLocks noChangeArrowheads="1"/>
          </p:cNvSpPr>
          <p:nvPr/>
        </p:nvSpPr>
        <p:spPr bwMode="auto">
          <a:xfrm rot="13630961">
            <a:off x="3721100" y="3754438"/>
            <a:ext cx="1646238" cy="385762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533550" name="WordArt 46"/>
          <p:cNvSpPr>
            <a:spLocks noChangeArrowheads="1" noChangeShapeType="1" noTextEdit="1"/>
          </p:cNvSpPr>
          <p:nvPr/>
        </p:nvSpPr>
        <p:spPr bwMode="auto">
          <a:xfrm rot="2782845">
            <a:off x="4060825" y="3748088"/>
            <a:ext cx="1143000" cy="273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PHM</a:t>
            </a:r>
          </a:p>
        </p:txBody>
      </p:sp>
    </p:spTree>
    <p:extLst>
      <p:ext uri="{BB962C8B-B14F-4D97-AF65-F5344CB8AC3E}">
        <p14:creationId xmlns:p14="http://schemas.microsoft.com/office/powerpoint/2010/main" val="282076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SYSTÉM ZDRAVOTNICTVÍ</a:t>
            </a:r>
          </a:p>
          <a:p>
            <a:pPr marL="0" indent="0">
              <a:buNone/>
            </a:pPr>
            <a:endParaRPr lang="cs-CZ" b="1" dirty="0"/>
          </a:p>
          <a:p>
            <a:pPr>
              <a:lnSpc>
                <a:spcPct val="90000"/>
              </a:lnSpc>
            </a:pPr>
            <a:r>
              <a:rPr lang="cs-CZ" sz="2400" b="1" dirty="0"/>
              <a:t>R</a:t>
            </a:r>
            <a:r>
              <a:rPr lang="cs-CZ" sz="2400" b="1" dirty="0" smtClean="0"/>
              <a:t>esortní </a:t>
            </a:r>
            <a:r>
              <a:rPr lang="cs-CZ" sz="2400" b="1" dirty="0"/>
              <a:t>systém </a:t>
            </a:r>
            <a:r>
              <a:rPr lang="cs-CZ" sz="2400" dirty="0"/>
              <a:t>obsahující soustavu odborných zařízení, orgánů a institucí (spolu s lidmi, vybavením, poznatky </a:t>
            </a:r>
            <a:r>
              <a:rPr lang="cs-CZ" sz="2400" dirty="0" smtClean="0"/>
              <a:t>          a </a:t>
            </a:r>
            <a:r>
              <a:rPr lang="cs-CZ" sz="2400" dirty="0"/>
              <a:t>metodami), které byly vytvořeny s cílem poznávat </a:t>
            </a:r>
            <a:r>
              <a:rPr lang="cs-CZ" sz="2400" dirty="0" smtClean="0"/>
              <a:t>                      a </a:t>
            </a:r>
            <a:r>
              <a:rPr lang="cs-CZ" sz="2400" dirty="0"/>
              <a:t>uspokojovat zdravotní potřeby i oprávněné požadavky lidí. </a:t>
            </a:r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J</a:t>
            </a:r>
            <a:r>
              <a:rPr lang="cs-CZ" sz="2400" dirty="0" smtClean="0"/>
              <a:t>e </a:t>
            </a:r>
            <a:r>
              <a:rPr lang="cs-CZ" sz="2400" b="1" dirty="0"/>
              <a:t>subsystémem </a:t>
            </a:r>
            <a:r>
              <a:rPr lang="cs-CZ" sz="2400" b="1" dirty="0" smtClean="0"/>
              <a:t>systému péče o zdraví</a:t>
            </a:r>
            <a:r>
              <a:rPr lang="cs-CZ" sz="2400" dirty="0"/>
              <a:t>. </a:t>
            </a:r>
          </a:p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5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212850" y="404813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SYSTÉM ZDRAVOTNICTVÍ</a:t>
            </a:r>
          </a:p>
          <a:p>
            <a:pPr marL="0" indent="0">
              <a:buNone/>
            </a:pPr>
            <a:endParaRPr lang="cs-CZ" sz="2400" b="1" dirty="0" smtClean="0">
              <a:solidFill>
                <a:srgbClr val="1B06BA"/>
              </a:solidFill>
            </a:endParaRPr>
          </a:p>
          <a:p>
            <a:pPr>
              <a:spcBef>
                <a:spcPts val="0"/>
              </a:spcBef>
            </a:pPr>
            <a:r>
              <a:rPr lang="cs-CZ" sz="2400" dirty="0" smtClean="0"/>
              <a:t>Různá schémata systému zdravotnictví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Použití závisí na povaze řešených problémů, použitých teoretických východiscích, ukazatelích i kritériích hodnocení dosažených výsledků.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dirty="0" smtClean="0"/>
          </a:p>
          <a:p>
            <a:pPr>
              <a:spcBef>
                <a:spcPts val="0"/>
              </a:spcBef>
            </a:pPr>
            <a:r>
              <a:rPr lang="cs-CZ" sz="2400" dirty="0" smtClean="0"/>
              <a:t>Smyslem každého schématu je uvědomit si základní komponenty systému a jho hlavní funkce.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657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85786" y="428604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SCHÉMA SYSTÉMU ZDRAVOTNICTVÍ</a:t>
            </a:r>
          </a:p>
          <a:p>
            <a:pPr marL="0" indent="0">
              <a:buNone/>
            </a:pPr>
            <a:endParaRPr lang="cs-CZ" sz="2400" b="1" dirty="0" smtClean="0">
              <a:solidFill>
                <a:srgbClr val="1B06BA"/>
              </a:solidFill>
            </a:endParaRPr>
          </a:p>
        </p:txBody>
      </p:sp>
      <p:pic>
        <p:nvPicPr>
          <p:cNvPr id="7" name="Obrázek 6"/>
          <p:cNvPicPr/>
          <p:nvPr/>
        </p:nvPicPr>
        <p:blipFill>
          <a:blip r:embed="rId3"/>
          <a:srcRect t="25424" b="2373"/>
          <a:stretch>
            <a:fillRect/>
          </a:stretch>
        </p:blipFill>
        <p:spPr bwMode="auto">
          <a:xfrm>
            <a:off x="1142976" y="1400174"/>
            <a:ext cx="6572295" cy="4886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57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212850" y="404813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SYSTÉM ZDRAVOTNICTVÍ</a:t>
            </a:r>
          </a:p>
          <a:p>
            <a:pPr marL="0" indent="0">
              <a:lnSpc>
                <a:spcPct val="80000"/>
              </a:lnSpc>
              <a:buNone/>
            </a:pPr>
            <a:endParaRPr lang="cs-CZ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cs-CZ" sz="2000" b="1" dirty="0" smtClean="0"/>
              <a:t>Vstup (zdroje)</a:t>
            </a:r>
          </a:p>
          <a:p>
            <a:pPr>
              <a:lnSpc>
                <a:spcPct val="80000"/>
              </a:lnSpc>
            </a:pPr>
            <a:r>
              <a:rPr lang="cs-CZ" sz="2000" dirty="0"/>
              <a:t>f</a:t>
            </a:r>
            <a:r>
              <a:rPr lang="cs-CZ" sz="2000" dirty="0" smtClean="0"/>
              <a:t>inance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materiál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zdravotnická zařízení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pracovníci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intelektuální potenciál</a:t>
            </a:r>
          </a:p>
          <a:p>
            <a:pPr marL="0" indent="0">
              <a:lnSpc>
                <a:spcPct val="80000"/>
              </a:lnSpc>
              <a:buNone/>
            </a:pPr>
            <a:endParaRPr lang="cs-CZ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cs-CZ" sz="2000" b="1" dirty="0" smtClean="0"/>
              <a:t>Obsah (funkce, činnost)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000" dirty="0" smtClean="0"/>
              <a:t>= poskytování zdravotnických služeb: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2000" dirty="0" smtClean="0"/>
              <a:t>Preventivně léčebná péče (sanogenní, preventivní, diagnostické, léčebné, rehabilitační, pečovatelské a paliativní služby)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2000" dirty="0" smtClean="0"/>
              <a:t>Hygienická služba (tvorba, úprava a ochrana prostředí; hygienické obory a epidemiologie infekčních chorob)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cs-CZ" sz="2000" dirty="0" smtClean="0"/>
              <a:t>Výchova obyvatelstva ke zdraví (záležitost všech zdravotnických pracovníků ve všech zdravotnických zařízeních, zaměřuje se na osoby zdravé i nemocné).</a:t>
            </a:r>
          </a:p>
          <a:p>
            <a:pPr>
              <a:lnSpc>
                <a:spcPct val="80000"/>
              </a:lnSpc>
            </a:pPr>
            <a:endParaRPr lang="cs-CZ" sz="2000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5441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SYSTÉM ZDRAVOTNICTVÍ</a:t>
            </a:r>
          </a:p>
          <a:p>
            <a:pPr marL="0" indent="0">
              <a:lnSpc>
                <a:spcPct val="80000"/>
              </a:lnSpc>
              <a:buNone/>
            </a:pPr>
            <a:endParaRPr lang="cs-CZ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cs-CZ" sz="2000" b="1" dirty="0" smtClean="0"/>
              <a:t>Výstup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uspokojení zdravotních potřeb,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změny úmrtnosti a nemocnosti,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zvýšení kvality života apod.</a:t>
            </a:r>
            <a:endParaRPr lang="cs-CZ" sz="2000" dirty="0"/>
          </a:p>
          <a:p>
            <a:pPr marL="0" indent="0">
              <a:lnSpc>
                <a:spcPct val="80000"/>
              </a:lnSpc>
              <a:buNone/>
            </a:pPr>
            <a:endParaRPr lang="cs-CZ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cs-CZ" sz="2000" b="1" dirty="0" smtClean="0"/>
              <a:t>Okolí systému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socioekonomické poměry,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chování lidí (hodnoty, morálka, odpovědnost, ekonomická podpora, politická vůle apod.),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výživa,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bydlení,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výchova,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kultura,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zdravotní gramotnost apod.</a:t>
            </a:r>
            <a:endParaRPr lang="cs-CZ" sz="2000" dirty="0"/>
          </a:p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7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27584" y="404664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FUNKCE SYSTÉMU ZDRAVOTNICTVÍ</a:t>
            </a:r>
          </a:p>
          <a:p>
            <a:pPr marL="0" indent="0">
              <a:buNone/>
            </a:pPr>
            <a:endParaRPr lang="cs-CZ" b="1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cs-CZ" b="1" dirty="0"/>
              <a:t>V širším smyslu</a:t>
            </a:r>
            <a:r>
              <a:rPr lang="cs-CZ" dirty="0"/>
              <a:t>: vhodně usměrňovat </a:t>
            </a:r>
            <a:r>
              <a:rPr lang="cs-CZ" dirty="0" smtClean="0"/>
              <a:t>a koordinovat </a:t>
            </a:r>
            <a:r>
              <a:rPr lang="cs-CZ" b="1" dirty="0"/>
              <a:t>systém péče o </a:t>
            </a:r>
            <a:r>
              <a:rPr lang="cs-CZ" b="1" dirty="0" smtClean="0"/>
              <a:t>zdraví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cs-CZ" b="1" dirty="0"/>
              <a:t>V užším smyslu</a:t>
            </a:r>
            <a:r>
              <a:rPr lang="cs-CZ" dirty="0"/>
              <a:t>: řídit (ať už přímo nebo nepřímo) soustavu </a:t>
            </a:r>
            <a:r>
              <a:rPr lang="cs-CZ" b="1" dirty="0"/>
              <a:t>zdravotnictví</a:t>
            </a:r>
            <a:r>
              <a:rPr lang="cs-CZ" dirty="0"/>
              <a:t>  </a:t>
            </a:r>
          </a:p>
          <a:p>
            <a:pPr marL="0" indent="0">
              <a:buNone/>
            </a:pPr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1653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Oval 2"/>
          <p:cNvSpPr>
            <a:spLocks noChangeArrowheads="1"/>
          </p:cNvSpPr>
          <p:nvPr/>
        </p:nvSpPr>
        <p:spPr bwMode="auto">
          <a:xfrm>
            <a:off x="611188" y="404813"/>
            <a:ext cx="6337300" cy="60483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-323850" y="9810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>
                <a:solidFill>
                  <a:srgbClr val="3399FF"/>
                </a:solidFill>
              </a:rPr>
              <a:t>PÉČE O ZDRAVÍ</a:t>
            </a:r>
          </a:p>
        </p:txBody>
      </p:sp>
      <p:sp>
        <p:nvSpPr>
          <p:cNvPr id="291844" name="AutoShape 4"/>
          <p:cNvSpPr>
            <a:spLocks noChangeArrowheads="1"/>
          </p:cNvSpPr>
          <p:nvPr/>
        </p:nvSpPr>
        <p:spPr bwMode="auto">
          <a:xfrm rot="-1989632">
            <a:off x="1403350" y="2852738"/>
            <a:ext cx="792163" cy="1008062"/>
          </a:xfrm>
          <a:prstGeom prst="upArrow">
            <a:avLst>
              <a:gd name="adj1" fmla="val 50000"/>
              <a:gd name="adj2" fmla="val 3181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2987675" y="4292600"/>
            <a:ext cx="3455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E5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4000" b="1">
                <a:solidFill>
                  <a:srgbClr val="333399"/>
                </a:solidFill>
              </a:rPr>
              <a:t>zdravotnictví</a:t>
            </a:r>
          </a:p>
        </p:txBody>
      </p:sp>
      <p:sp>
        <p:nvSpPr>
          <p:cNvPr id="291846" name="AutoShape 6"/>
          <p:cNvSpPr>
            <a:spLocks noChangeArrowheads="1"/>
          </p:cNvSpPr>
          <p:nvPr/>
        </p:nvSpPr>
        <p:spPr bwMode="auto">
          <a:xfrm rot="-23032755">
            <a:off x="2843213" y="3213100"/>
            <a:ext cx="1800225" cy="806450"/>
          </a:xfrm>
          <a:prstGeom prst="rightArrow">
            <a:avLst>
              <a:gd name="adj1" fmla="val 50000"/>
              <a:gd name="adj2" fmla="val 5580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47" name="AutoShape 7"/>
          <p:cNvSpPr>
            <a:spLocks noChangeArrowheads="1"/>
          </p:cNvSpPr>
          <p:nvPr/>
        </p:nvSpPr>
        <p:spPr bwMode="auto">
          <a:xfrm rot="2922917">
            <a:off x="2412206" y="4868069"/>
            <a:ext cx="1584325" cy="865188"/>
          </a:xfrm>
          <a:prstGeom prst="rightArrow">
            <a:avLst>
              <a:gd name="adj1" fmla="val 50000"/>
              <a:gd name="adj2" fmla="val 4578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48" name="Oval 8"/>
          <p:cNvSpPr>
            <a:spLocks noChangeArrowheads="1"/>
          </p:cNvSpPr>
          <p:nvPr/>
        </p:nvSpPr>
        <p:spPr bwMode="auto">
          <a:xfrm>
            <a:off x="1692275" y="3573463"/>
            <a:ext cx="1366838" cy="14398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49" name="AutoShape 9"/>
          <p:cNvSpPr>
            <a:spLocks noChangeArrowheads="1"/>
          </p:cNvSpPr>
          <p:nvPr/>
        </p:nvSpPr>
        <p:spPr bwMode="auto">
          <a:xfrm rot="16200000">
            <a:off x="1582738" y="2312987"/>
            <a:ext cx="1728788" cy="792163"/>
          </a:xfrm>
          <a:prstGeom prst="leftRightArrow">
            <a:avLst>
              <a:gd name="adj1" fmla="val 50000"/>
              <a:gd name="adj2" fmla="val 43647"/>
            </a:avLst>
          </a:prstGeom>
          <a:solidFill>
            <a:srgbClr val="339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50" name="Oval 10"/>
          <p:cNvSpPr>
            <a:spLocks noChangeArrowheads="1"/>
          </p:cNvSpPr>
          <p:nvPr/>
        </p:nvSpPr>
        <p:spPr bwMode="auto">
          <a:xfrm>
            <a:off x="5364163" y="1989138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51" name="Oval 11"/>
          <p:cNvSpPr>
            <a:spLocks noChangeArrowheads="1"/>
          </p:cNvSpPr>
          <p:nvPr/>
        </p:nvSpPr>
        <p:spPr bwMode="auto">
          <a:xfrm>
            <a:off x="4500563" y="2492375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52" name="Oval 12"/>
          <p:cNvSpPr>
            <a:spLocks noChangeArrowheads="1"/>
          </p:cNvSpPr>
          <p:nvPr/>
        </p:nvSpPr>
        <p:spPr bwMode="auto">
          <a:xfrm>
            <a:off x="5364163" y="2997200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53" name="Oval 13"/>
          <p:cNvSpPr>
            <a:spLocks noChangeArrowheads="1"/>
          </p:cNvSpPr>
          <p:nvPr/>
        </p:nvSpPr>
        <p:spPr bwMode="auto">
          <a:xfrm>
            <a:off x="6300788" y="1484313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54" name="Oval 14"/>
          <p:cNvSpPr>
            <a:spLocks noChangeArrowheads="1"/>
          </p:cNvSpPr>
          <p:nvPr/>
        </p:nvSpPr>
        <p:spPr bwMode="auto">
          <a:xfrm>
            <a:off x="6300788" y="2492375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55" name="Oval 15"/>
          <p:cNvSpPr>
            <a:spLocks noChangeArrowheads="1"/>
          </p:cNvSpPr>
          <p:nvPr/>
        </p:nvSpPr>
        <p:spPr bwMode="auto">
          <a:xfrm>
            <a:off x="6227763" y="3500438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291856" name="Text Box 16"/>
          <p:cNvSpPr txBox="1">
            <a:spLocks noChangeArrowheads="1"/>
          </p:cNvSpPr>
          <p:nvPr/>
        </p:nvSpPr>
        <p:spPr bwMode="auto">
          <a:xfrm>
            <a:off x="5292725" y="2781300"/>
            <a:ext cx="3024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800" b="1">
                <a:solidFill>
                  <a:srgbClr val="333399"/>
                </a:solidFill>
              </a:rPr>
              <a:t>ostatní resorty</a:t>
            </a:r>
          </a:p>
        </p:txBody>
      </p:sp>
    </p:spTree>
    <p:extLst>
      <p:ext uri="{BB962C8B-B14F-4D97-AF65-F5344CB8AC3E}">
        <p14:creationId xmlns:p14="http://schemas.microsoft.com/office/powerpoint/2010/main" val="3039521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 animBg="1"/>
      <p:bldP spid="291844" grpId="0" animBg="1"/>
      <p:bldP spid="291845" grpId="0"/>
      <p:bldP spid="291846" grpId="0" animBg="1"/>
      <p:bldP spid="291847" grpId="0" animBg="1"/>
      <p:bldP spid="291848" grpId="0" animBg="1"/>
      <p:bldP spid="291849" grpId="0" animBg="1"/>
      <p:bldP spid="291850" grpId="0" animBg="1"/>
      <p:bldP spid="291851" grpId="0" animBg="1"/>
      <p:bldP spid="291852" grpId="0" animBg="1"/>
      <p:bldP spid="291853" grpId="0" animBg="1"/>
      <p:bldP spid="291854" grpId="0" animBg="1"/>
      <p:bldP spid="291855" grpId="0" animBg="1"/>
      <p:bldP spid="29185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1B06BA"/>
                </a:solidFill>
              </a:rPr>
              <a:t>HODNOCENÍ ZDRAVOTNÍ SITUACE</a:t>
            </a:r>
            <a:endParaRPr lang="cs-CZ" b="1" dirty="0">
              <a:solidFill>
                <a:srgbClr val="1B06BA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51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404664"/>
            <a:ext cx="8003232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SOCIÁLNÍ LÉKAŘSTVÍ</a:t>
            </a:r>
          </a:p>
          <a:p>
            <a:pPr marL="400050" lvl="1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„Sociální“</a:t>
            </a:r>
            <a:endParaRPr lang="cs-CZ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cs-CZ" dirty="0" smtClean="0"/>
              <a:t>týkající se celé společnosti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opulační přístup</a:t>
            </a:r>
          </a:p>
          <a:p>
            <a:pPr marL="400050" lvl="1" indent="0">
              <a:buNone/>
            </a:pPr>
            <a:endParaRPr lang="cs-CZ" b="1" dirty="0" smtClean="0"/>
          </a:p>
          <a:p>
            <a:pPr marL="857250" lvl="1" indent="-457200">
              <a:buFont typeface="Arial" pitchFamily="34" charset="0"/>
              <a:buChar char="•"/>
            </a:pPr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85786" y="428604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HODNOCENÍ ZDRAVOTNÍ SITUACE</a:t>
            </a:r>
          </a:p>
          <a:p>
            <a:pPr marL="0" indent="0">
              <a:buNone/>
            </a:pPr>
            <a:endParaRPr lang="cs-CZ" sz="4000" b="1" dirty="0" smtClean="0">
              <a:solidFill>
                <a:srgbClr val="1B06BA"/>
              </a:solidFill>
            </a:endParaRPr>
          </a:p>
          <a:p>
            <a:pPr marL="0" indent="0">
              <a:buNone/>
            </a:pPr>
            <a:r>
              <a:rPr lang="cs-CZ" sz="2800" dirty="0" smtClean="0"/>
              <a:t>Zdravotní situace se v České republice v některých aspektech zlepšuje. Vývoj, úroveň ani rozložení zdraví lidí však neodpovídá skutečným potřebám                        a možnostem.</a:t>
            </a:r>
          </a:p>
          <a:p>
            <a:pPr marL="0" indent="0">
              <a:buNone/>
            </a:pPr>
            <a:endParaRPr lang="cs-CZ" sz="4000" b="1" dirty="0">
              <a:solidFill>
                <a:srgbClr val="1B0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212850" y="404813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HODNOCENÍ ZDRAVOTNÍ SITUACE</a:t>
            </a:r>
            <a:endParaRPr lang="cs-CZ" sz="4000" dirty="0" smtClean="0">
              <a:solidFill>
                <a:srgbClr val="1B06BA"/>
              </a:solidFill>
            </a:endParaRPr>
          </a:p>
          <a:p>
            <a:pPr marL="0" indent="0">
              <a:buNone/>
            </a:pPr>
            <a:endParaRPr lang="cs-CZ" sz="4000" b="1" dirty="0">
              <a:solidFill>
                <a:srgbClr val="1B06BA"/>
              </a:solidFill>
            </a:endParaRPr>
          </a:p>
          <a:p>
            <a:r>
              <a:rPr lang="cs-CZ" b="1" dirty="0" smtClean="0"/>
              <a:t>Zdravotní stav</a:t>
            </a:r>
          </a:p>
          <a:p>
            <a:r>
              <a:rPr lang="cs-CZ" b="1" dirty="0" smtClean="0"/>
              <a:t>Životní styl</a:t>
            </a:r>
          </a:p>
          <a:p>
            <a:r>
              <a:rPr lang="cs-CZ" b="1" dirty="0" smtClean="0"/>
              <a:t>Životní prostředí</a:t>
            </a:r>
          </a:p>
          <a:p>
            <a:r>
              <a:rPr lang="cs-CZ" b="1" dirty="0" smtClean="0"/>
              <a:t>Zdravotnický systém</a:t>
            </a:r>
          </a:p>
        </p:txBody>
      </p:sp>
    </p:spTree>
    <p:extLst>
      <p:ext uri="{BB962C8B-B14F-4D97-AF65-F5344CB8AC3E}">
        <p14:creationId xmlns:p14="http://schemas.microsoft.com/office/powerpoint/2010/main" val="27712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597"/>
                </a:solidFill>
              </a:rPr>
              <a:t>HODNOCENÍ ZDRAVOTNÍHO STAVU POPULACE</a:t>
            </a:r>
          </a:p>
          <a:p>
            <a:pPr marL="0" indent="0">
              <a:buNone/>
            </a:pPr>
            <a:endParaRPr lang="cs-CZ" sz="4000" b="1" dirty="0" smtClean="0"/>
          </a:p>
          <a:p>
            <a:pPr marL="0" indent="0">
              <a:buNone/>
            </a:pPr>
            <a:r>
              <a:rPr lang="cs-CZ" b="1" dirty="0" smtClean="0"/>
              <a:t>2 základní zdroje informací</a:t>
            </a:r>
          </a:p>
          <a:p>
            <a:r>
              <a:rPr lang="cs-CZ" dirty="0" smtClean="0"/>
              <a:t>Rutinní statistiky</a:t>
            </a:r>
          </a:p>
          <a:p>
            <a:r>
              <a:rPr lang="cs-CZ" dirty="0" smtClean="0"/>
              <a:t>Výběrová šetření zdravotního stavu</a:t>
            </a:r>
          </a:p>
        </p:txBody>
      </p:sp>
    </p:spTree>
    <p:extLst>
      <p:ext uri="{BB962C8B-B14F-4D97-AF65-F5344CB8AC3E}">
        <p14:creationId xmlns:p14="http://schemas.microsoft.com/office/powerpoint/2010/main" val="27899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597"/>
                </a:solidFill>
              </a:rPr>
              <a:t>RUTINNÍ STATISTIKY</a:t>
            </a:r>
          </a:p>
          <a:p>
            <a:pPr marL="0" indent="0">
              <a:buNone/>
            </a:pPr>
            <a:endParaRPr lang="cs-CZ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cs-CZ" dirty="0"/>
              <a:t>základem jsou </a:t>
            </a:r>
            <a:r>
              <a:rPr lang="cs-CZ" b="1" dirty="0"/>
              <a:t>systematicky  </a:t>
            </a:r>
            <a:br>
              <a:rPr lang="cs-CZ" b="1" dirty="0"/>
            </a:br>
            <a:r>
              <a:rPr lang="cs-CZ" b="1" dirty="0"/>
              <a:t>a pravidelně sbíraná data</a:t>
            </a:r>
            <a:r>
              <a:rPr lang="cs-CZ" dirty="0"/>
              <a:t> (záznamy, výkazy, hlášení …)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soubory </a:t>
            </a:r>
            <a:r>
              <a:rPr lang="cs-CZ" b="1" dirty="0"/>
              <a:t>uspořádaných dat</a:t>
            </a:r>
            <a:r>
              <a:rPr lang="cs-CZ" dirty="0"/>
              <a:t> a z nich vypočítaných </a:t>
            </a:r>
            <a:r>
              <a:rPr lang="cs-CZ" b="1" dirty="0"/>
              <a:t>ukazatelů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671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597"/>
                </a:solidFill>
              </a:rPr>
              <a:t>OKRUHY INFORMACÍ                              VE ZDRAVOTNICKÉ STATISTICE</a:t>
            </a:r>
          </a:p>
          <a:p>
            <a:pPr marL="0" indent="0">
              <a:buNone/>
            </a:pPr>
            <a:endParaRPr lang="cs-CZ" sz="4000" b="1" dirty="0">
              <a:solidFill>
                <a:srgbClr val="1B06BA"/>
              </a:solidFill>
            </a:endParaRPr>
          </a:p>
          <a:p>
            <a:pPr marL="990600" lvl="1" indent="-590550">
              <a:buFont typeface="Wingdings" pitchFamily="2" charset="2"/>
              <a:buAutoNum type="arabicPeriod"/>
              <a:defRPr/>
            </a:pPr>
            <a:r>
              <a:rPr lang="cs-CZ" sz="3200" dirty="0"/>
              <a:t>Obyvatelstvo </a:t>
            </a:r>
          </a:p>
          <a:p>
            <a:pPr marL="990600" lvl="1" indent="-590550">
              <a:buFont typeface="Wingdings" pitchFamily="2" charset="2"/>
              <a:buAutoNum type="arabicPeriod"/>
              <a:defRPr/>
            </a:pPr>
            <a:r>
              <a:rPr lang="cs-CZ" sz="3200" dirty="0"/>
              <a:t>Zdravotní stav</a:t>
            </a:r>
          </a:p>
          <a:p>
            <a:pPr marL="990600" lvl="1" indent="-590550">
              <a:buFont typeface="Wingdings" pitchFamily="2" charset="2"/>
              <a:buAutoNum type="arabicPeriod"/>
              <a:defRPr/>
            </a:pPr>
            <a:r>
              <a:rPr lang="cs-CZ" sz="3200" dirty="0"/>
              <a:t>Síť a činnost zdravotnických zařízení</a:t>
            </a:r>
          </a:p>
          <a:p>
            <a:pPr marL="990600" lvl="1" indent="-590550">
              <a:buFont typeface="Wingdings" pitchFamily="2" charset="2"/>
              <a:buAutoNum type="arabicPeriod"/>
              <a:defRPr/>
            </a:pPr>
            <a:r>
              <a:rPr lang="cs-CZ" sz="3200" dirty="0"/>
              <a:t>Pracovníci ve zdravotnictví</a:t>
            </a:r>
          </a:p>
          <a:p>
            <a:pPr marL="990600" lvl="1" indent="-590550">
              <a:buFont typeface="Wingdings" pitchFamily="2" charset="2"/>
              <a:buAutoNum type="arabicPeriod"/>
              <a:defRPr/>
            </a:pPr>
            <a:r>
              <a:rPr lang="cs-CZ" sz="3200" dirty="0"/>
              <a:t>Ekonomické údaje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030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597"/>
                </a:solidFill>
              </a:rPr>
              <a:t>ZPRACOVÁNÍ A PUBLIKACE ÚDAJŮ RUTINNÍ ZDRAVOTNICKÉ STATISTIKY</a:t>
            </a:r>
          </a:p>
          <a:p>
            <a:pPr marL="0" indent="0">
              <a:buClr>
                <a:schemeClr val="tx2"/>
              </a:buClr>
              <a:buNone/>
              <a:defRPr/>
            </a:pPr>
            <a:endParaRPr lang="cs-CZ" sz="1800" b="1" dirty="0" smtClean="0">
              <a:solidFill>
                <a:schemeClr val="accent2"/>
              </a:solidFill>
              <a:hlinkClick r:id="rId3"/>
            </a:endParaRPr>
          </a:p>
          <a:p>
            <a:pPr>
              <a:buClr>
                <a:schemeClr val="tx2"/>
              </a:buClr>
              <a:defRPr/>
            </a:pPr>
            <a:r>
              <a:rPr lang="cs-CZ" sz="2800" b="1" dirty="0" smtClean="0"/>
              <a:t>ÚZIS </a:t>
            </a:r>
            <a:r>
              <a:rPr lang="cs-CZ" sz="2800" dirty="0" smtClean="0"/>
              <a:t>(Ústav zdravotnických informací a statistiky)</a:t>
            </a:r>
            <a:endParaRPr lang="cs-CZ" sz="2800" b="1" dirty="0" smtClean="0">
              <a:hlinkClick r:id="rId3"/>
            </a:endParaRPr>
          </a:p>
          <a:p>
            <a:pPr>
              <a:buClr>
                <a:schemeClr val="tx2"/>
              </a:buClr>
              <a:defRPr/>
            </a:pPr>
            <a:r>
              <a:rPr lang="cs-CZ" sz="2800" b="1" dirty="0" smtClean="0">
                <a:hlinkClick r:id="rId3"/>
              </a:rPr>
              <a:t>Zdravotnická </a:t>
            </a:r>
            <a:r>
              <a:rPr lang="cs-CZ" sz="2800" b="1" dirty="0">
                <a:hlinkClick r:id="rId3"/>
              </a:rPr>
              <a:t>ročenka ČR</a:t>
            </a:r>
            <a:endParaRPr lang="cs-CZ" sz="2800" dirty="0"/>
          </a:p>
          <a:p>
            <a:pPr lvl="1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000" dirty="0"/>
              <a:t>Souhrnná publikace, obsahuje 7 kapitol:</a:t>
            </a:r>
          </a:p>
          <a:p>
            <a:pPr lvl="2">
              <a:buClr>
                <a:schemeClr val="tx2"/>
              </a:buClr>
              <a:defRPr/>
            </a:pPr>
            <a:r>
              <a:rPr lang="cs-CZ" sz="2000" b="1" dirty="0"/>
              <a:t>Demografie</a:t>
            </a:r>
          </a:p>
          <a:p>
            <a:pPr lvl="2">
              <a:buClr>
                <a:schemeClr val="tx2"/>
              </a:buClr>
              <a:defRPr/>
            </a:pPr>
            <a:r>
              <a:rPr lang="cs-CZ" sz="2000" b="1" dirty="0"/>
              <a:t>Zdravotní stav</a:t>
            </a:r>
          </a:p>
          <a:p>
            <a:pPr lvl="2">
              <a:buClr>
                <a:schemeClr val="tx2"/>
              </a:buClr>
              <a:defRPr/>
            </a:pPr>
            <a:r>
              <a:rPr lang="cs-CZ" sz="2000" b="1" dirty="0"/>
              <a:t>Síť a činnost zdravotnických zařízení</a:t>
            </a:r>
          </a:p>
          <a:p>
            <a:pPr lvl="2">
              <a:buClr>
                <a:schemeClr val="tx2"/>
              </a:buClr>
              <a:defRPr/>
            </a:pPr>
            <a:r>
              <a:rPr lang="cs-CZ" sz="2000" b="1" dirty="0"/>
              <a:t>Pracovníci a zdravotnické vzdělávání</a:t>
            </a:r>
          </a:p>
          <a:p>
            <a:pPr lvl="2">
              <a:buClr>
                <a:schemeClr val="tx2"/>
              </a:buClr>
              <a:defRPr/>
            </a:pPr>
            <a:r>
              <a:rPr lang="cs-CZ" sz="2000" b="1" dirty="0"/>
              <a:t>Ekonomické ukazatele</a:t>
            </a:r>
          </a:p>
          <a:p>
            <a:pPr lvl="2">
              <a:buClr>
                <a:schemeClr val="tx2"/>
              </a:buClr>
              <a:defRPr/>
            </a:pPr>
            <a:r>
              <a:rPr lang="cs-CZ" sz="2000" dirty="0"/>
              <a:t>Mezinárodní srovnání</a:t>
            </a:r>
          </a:p>
          <a:p>
            <a:pPr lvl="2">
              <a:buClr>
                <a:schemeClr val="tx2"/>
              </a:buClr>
              <a:defRPr/>
            </a:pPr>
            <a:r>
              <a:rPr lang="cs-CZ" sz="2000" dirty="0"/>
              <a:t>Okresní přehledy</a:t>
            </a:r>
            <a:endParaRPr lang="cs-CZ" sz="2000" b="1" dirty="0"/>
          </a:p>
          <a:p>
            <a:pPr lvl="1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000" dirty="0"/>
              <a:t>Vychází každoročně od r. 1960</a:t>
            </a:r>
          </a:p>
          <a:p>
            <a:pPr lvl="1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000" dirty="0"/>
              <a:t>Od r. 2006 ročenky pro jednotlivé kraje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800" dirty="0"/>
              <a:t> </a:t>
            </a:r>
            <a:endParaRPr lang="cs-CZ" b="1" dirty="0" smtClean="0">
              <a:solidFill>
                <a:srgbClr val="1B06BA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1B06BA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1B0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1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597"/>
                </a:solidFill>
              </a:rPr>
              <a:t>ZPRACOVÁNÍ A PUBLIKACE ÚDAJŮ RUTINNÍ ZDRAVOTNICKÉ STATISTIKY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 smtClean="0">
                <a:hlinkClick r:id="rId3"/>
              </a:rPr>
              <a:t>Zdravotnická </a:t>
            </a:r>
            <a:r>
              <a:rPr lang="cs-CZ" b="1" dirty="0">
                <a:hlinkClick r:id="rId3"/>
              </a:rPr>
              <a:t>statistika</a:t>
            </a:r>
            <a:endParaRPr lang="cs-CZ" b="1" dirty="0"/>
          </a:p>
          <a:p>
            <a:pPr marL="0" lvl="1" indent="0">
              <a:buNone/>
              <a:defRPr/>
            </a:pPr>
            <a:r>
              <a:rPr lang="cs-CZ" sz="3200" dirty="0"/>
              <a:t>V</a:t>
            </a:r>
            <a:r>
              <a:rPr lang="cs-CZ" sz="3200" dirty="0" smtClean="0"/>
              <a:t> této ediční řadě vycházejí monotematické publikace (např.: Zemřelí, Narození a zemřelí do 1 roku, Péče o nemocné cukrovkou, Potraty, Infekční nemoci, Hospitalizovaní).</a:t>
            </a:r>
          </a:p>
          <a:p>
            <a:pPr marL="0" indent="0">
              <a:buNone/>
            </a:pPr>
            <a:endParaRPr lang="cs-CZ" b="1" dirty="0" smtClean="0">
              <a:solidFill>
                <a:srgbClr val="1B06BA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1B06BA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1B0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597"/>
                </a:solidFill>
              </a:rPr>
              <a:t>HODNOCENÍ ZDRAVOTNÍHO STAVU ZALOŽENÉ NA EVIDENCI ZEMŘELÝCH</a:t>
            </a:r>
          </a:p>
          <a:p>
            <a:pPr marL="0" indent="0">
              <a:buNone/>
            </a:pPr>
            <a:endParaRPr lang="cs-CZ" b="1" dirty="0">
              <a:solidFill>
                <a:srgbClr val="1B06BA"/>
              </a:solidFill>
            </a:endParaRPr>
          </a:p>
          <a:p>
            <a:pPr>
              <a:defRPr/>
            </a:pPr>
            <a:r>
              <a:rPr lang="cs-CZ" b="1" dirty="0"/>
              <a:t>ÚMRTNOST (mortalita)</a:t>
            </a:r>
            <a:r>
              <a:rPr lang="cs-CZ" dirty="0"/>
              <a:t> je široce užívaný indikátor zdraví.   </a:t>
            </a:r>
          </a:p>
          <a:p>
            <a:pPr>
              <a:defRPr/>
            </a:pPr>
            <a:r>
              <a:rPr lang="cs-CZ" dirty="0"/>
              <a:t> Hlavním zdrojem </a:t>
            </a:r>
            <a:r>
              <a:rPr lang="cs-CZ" dirty="0" smtClean="0"/>
              <a:t>informací </a:t>
            </a:r>
            <a:r>
              <a:rPr lang="cs-CZ" dirty="0"/>
              <a:t>o zemřelých je </a:t>
            </a:r>
            <a:r>
              <a:rPr lang="cs-CZ" b="1" dirty="0"/>
              <a:t>List o prohlídce mrtvého</a:t>
            </a:r>
            <a:r>
              <a:rPr lang="cs-CZ" b="1" dirty="0" smtClean="0"/>
              <a:t>.</a:t>
            </a:r>
          </a:p>
          <a:p>
            <a:pPr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</a:pPr>
            <a:endParaRPr lang="cs-CZ" b="1" dirty="0" smtClean="0">
              <a:solidFill>
                <a:srgbClr val="1B0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597"/>
                </a:solidFill>
              </a:rPr>
              <a:t>HODNOCENÍ ZDRAVOTNÍHO STAVU ZALOŽENÉ NA EVIDENCI ZEMŘELÝCH</a:t>
            </a:r>
          </a:p>
          <a:p>
            <a:pPr marL="0" indent="0">
              <a:buNone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cs-CZ" b="1" dirty="0" smtClean="0"/>
              <a:t>Počet zemřelých</a:t>
            </a:r>
          </a:p>
          <a:p>
            <a:pPr>
              <a:defRPr/>
            </a:pPr>
            <a:r>
              <a:rPr lang="cs-CZ" b="1" dirty="0" smtClean="0"/>
              <a:t>Struktura zemřelých</a:t>
            </a:r>
          </a:p>
          <a:p>
            <a:pPr lvl="1">
              <a:defRPr/>
            </a:pPr>
            <a:r>
              <a:rPr lang="cs-CZ" dirty="0" smtClean="0"/>
              <a:t>Pohlaví</a:t>
            </a:r>
          </a:p>
          <a:p>
            <a:pPr lvl="1">
              <a:defRPr/>
            </a:pPr>
            <a:r>
              <a:rPr lang="cs-CZ" dirty="0" smtClean="0"/>
              <a:t>Věk</a:t>
            </a:r>
          </a:p>
          <a:p>
            <a:pPr lvl="1">
              <a:defRPr/>
            </a:pPr>
            <a:r>
              <a:rPr lang="cs-CZ" dirty="0" smtClean="0"/>
              <a:t>Příčiny smrti (KVO, ZN, úrazy)</a:t>
            </a:r>
          </a:p>
          <a:p>
            <a:pPr>
              <a:defRPr/>
            </a:pPr>
            <a:r>
              <a:rPr lang="cs-CZ" b="1" dirty="0" smtClean="0"/>
              <a:t>Úmrtí kolem porodu </a:t>
            </a:r>
          </a:p>
          <a:p>
            <a:pPr>
              <a:defRPr/>
            </a:pPr>
            <a:r>
              <a:rPr lang="cs-CZ" b="1" dirty="0" smtClean="0"/>
              <a:t>Střední délka života</a:t>
            </a:r>
            <a:endParaRPr lang="cs-CZ" b="1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</a:pPr>
            <a:endParaRPr lang="cs-CZ" b="1" dirty="0" smtClean="0">
              <a:solidFill>
                <a:srgbClr val="1B0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1926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597"/>
                </a:solidFill>
              </a:rPr>
              <a:t>UKAZATELE ZDRAVOTNÍHO STAVU ZALOŽENÉ NA EVIDENCI NEMOCÍ</a:t>
            </a:r>
          </a:p>
          <a:p>
            <a:pPr marL="0" indent="0">
              <a:buNone/>
            </a:pPr>
            <a:endParaRPr lang="cs-CZ" b="1" dirty="0">
              <a:solidFill>
                <a:srgbClr val="1B06BA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000" b="1" dirty="0"/>
              <a:t>Statistika pracovní neschopnosti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defRPr/>
            </a:pPr>
            <a:r>
              <a:rPr lang="cs-CZ" sz="3000" dirty="0"/>
              <a:t>Krátkodobá (pracovní neschopnost)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defRPr/>
            </a:pPr>
            <a:r>
              <a:rPr lang="cs-CZ" sz="3000" dirty="0"/>
              <a:t>Dlouhodobá (invalidní důchody)</a:t>
            </a:r>
          </a:p>
          <a:p>
            <a:pPr marL="457200" lvl="1" indent="0">
              <a:lnSpc>
                <a:spcPct val="80000"/>
              </a:lnSpc>
              <a:buClr>
                <a:schemeClr val="tx2"/>
              </a:buClr>
              <a:buNone/>
              <a:defRPr/>
            </a:pPr>
            <a:endParaRPr lang="cs-CZ" sz="3000" dirty="0"/>
          </a:p>
          <a:p>
            <a:pPr>
              <a:lnSpc>
                <a:spcPct val="80000"/>
              </a:lnSpc>
              <a:defRPr/>
            </a:pPr>
            <a:r>
              <a:rPr lang="cs-CZ" sz="3000" b="1" dirty="0"/>
              <a:t>Statistika hospitalizovaných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defRPr/>
            </a:pPr>
            <a:r>
              <a:rPr lang="cs-CZ" sz="3000" dirty="0"/>
              <a:t>Příčiny hospitalizace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defRPr/>
            </a:pPr>
            <a:r>
              <a:rPr lang="cs-CZ" sz="3000" dirty="0"/>
              <a:t>Délka hospitalizace</a:t>
            </a:r>
          </a:p>
          <a:p>
            <a:pPr marL="457200" lvl="1" indent="0">
              <a:lnSpc>
                <a:spcPct val="80000"/>
              </a:lnSpc>
              <a:buClr>
                <a:schemeClr val="tx2"/>
              </a:buClr>
              <a:buNone/>
              <a:defRPr/>
            </a:pPr>
            <a:endParaRPr lang="cs-CZ" sz="3000" dirty="0"/>
          </a:p>
          <a:p>
            <a:pPr>
              <a:lnSpc>
                <a:spcPct val="80000"/>
              </a:lnSpc>
              <a:defRPr/>
            </a:pPr>
            <a:r>
              <a:rPr lang="cs-CZ" sz="3000" b="1" dirty="0"/>
              <a:t>Statistika povinně hlášených nemocí</a:t>
            </a:r>
          </a:p>
          <a:p>
            <a:pPr lvl="1">
              <a:lnSpc>
                <a:spcPct val="80000"/>
              </a:lnSpc>
              <a:defRPr/>
            </a:pPr>
            <a:r>
              <a:rPr lang="cs-CZ" sz="3000" dirty="0"/>
              <a:t>72 přenosných + 17 hromadně se vyskytujících </a:t>
            </a:r>
            <a:r>
              <a:rPr lang="cs-CZ" sz="3000" dirty="0" smtClean="0"/>
              <a:t>chorob(infekční </a:t>
            </a:r>
            <a:r>
              <a:rPr lang="cs-CZ" sz="3000" dirty="0"/>
              <a:t>nemoci, TBC, pohlavní nemoci, nemoci z povolání, </a:t>
            </a:r>
            <a:r>
              <a:rPr lang="cs-CZ" sz="3000" dirty="0" smtClean="0"/>
              <a:t>úrazy</a:t>
            </a:r>
            <a:r>
              <a:rPr lang="cs-CZ" sz="3000" dirty="0"/>
              <a:t>, vrozené vady, onkologická onemocnění…).</a:t>
            </a:r>
          </a:p>
          <a:p>
            <a:pPr marL="0" indent="0">
              <a:buNone/>
            </a:pPr>
            <a:endParaRPr lang="cs-CZ" sz="2800" b="1" dirty="0" smtClean="0">
              <a:solidFill>
                <a:srgbClr val="1B0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SOCIÁLNÍ LÉKAŘSTVÍ</a:t>
            </a:r>
          </a:p>
          <a:p>
            <a:pPr marL="0" indent="0">
              <a:buNone/>
            </a:pPr>
            <a:endParaRPr lang="cs-CZ" b="1" dirty="0">
              <a:solidFill>
                <a:srgbClr val="1B06BA"/>
              </a:solidFill>
            </a:endParaRPr>
          </a:p>
          <a:p>
            <a:r>
              <a:rPr lang="cs-CZ" cap="all" dirty="0"/>
              <a:t>Je vědní, medicínský </a:t>
            </a:r>
            <a:r>
              <a:rPr lang="cs-CZ" cap="all" dirty="0" smtClean="0"/>
              <a:t>                                    a interdisciplinární </a:t>
            </a:r>
            <a:r>
              <a:rPr lang="cs-CZ" cap="all" dirty="0"/>
              <a:t>obor, který se zabývá</a:t>
            </a:r>
            <a:r>
              <a:rPr lang="cs-CZ" b="1" cap="all" dirty="0"/>
              <a:t> zdravím populace </a:t>
            </a:r>
            <a:r>
              <a:rPr lang="cs-CZ" cap="all" dirty="0"/>
              <a:t>a</a:t>
            </a:r>
            <a:r>
              <a:rPr lang="cs-CZ" b="1" cap="all" dirty="0"/>
              <a:t> péčí </a:t>
            </a:r>
            <a:r>
              <a:rPr lang="cs-CZ" b="1" cap="all" dirty="0" smtClean="0"/>
              <a:t>              o zdraví </a:t>
            </a:r>
            <a:r>
              <a:rPr lang="cs-CZ" b="1" cap="all" dirty="0"/>
              <a:t>ve společnosti</a:t>
            </a:r>
            <a:r>
              <a:rPr lang="cs-CZ" b="1" cap="all" dirty="0" smtClean="0"/>
              <a:t>.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cap="all" dirty="0"/>
              <a:t>Teoretický základ </a:t>
            </a:r>
            <a:r>
              <a:rPr lang="cs-CZ" b="1" cap="all" dirty="0"/>
              <a:t>veřejného zdravotnictví</a:t>
            </a:r>
          </a:p>
          <a:p>
            <a:pPr marL="0" indent="0">
              <a:buNone/>
            </a:pPr>
            <a:endParaRPr lang="cs-CZ" b="1" dirty="0" smtClean="0">
              <a:solidFill>
                <a:srgbClr val="1B06BA"/>
              </a:solidFill>
            </a:endParaRPr>
          </a:p>
          <a:p>
            <a:pPr marL="400050" lvl="1" indent="0">
              <a:buNone/>
            </a:pPr>
            <a:endParaRPr lang="cs-CZ" b="1" dirty="0" smtClean="0"/>
          </a:p>
          <a:p>
            <a:pPr marL="400050" lvl="1" indent="0">
              <a:buNone/>
            </a:pPr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4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597"/>
                </a:solidFill>
              </a:rPr>
              <a:t>NEMOCNOST</a:t>
            </a:r>
          </a:p>
          <a:p>
            <a:r>
              <a:rPr lang="cs-CZ" dirty="0" smtClean="0"/>
              <a:t>stejně jako v jiných vyspělých zemích převažují chronické neinfekční nemoci</a:t>
            </a:r>
          </a:p>
          <a:p>
            <a:pPr lvl="1"/>
            <a:r>
              <a:rPr lang="cs-CZ" dirty="0" smtClean="0"/>
              <a:t>Kardiovaskulární onemocnění</a:t>
            </a:r>
          </a:p>
          <a:p>
            <a:pPr lvl="1"/>
            <a:r>
              <a:rPr lang="cs-CZ" dirty="0" smtClean="0"/>
              <a:t>Zhoubné novotvary</a:t>
            </a:r>
          </a:p>
          <a:p>
            <a:pPr lvl="1"/>
            <a:r>
              <a:rPr lang="cs-CZ" dirty="0" smtClean="0"/>
              <a:t>Diabetes </a:t>
            </a:r>
            <a:r>
              <a:rPr lang="cs-CZ" dirty="0" err="1" smtClean="0"/>
              <a:t>mellitus</a:t>
            </a:r>
            <a:endParaRPr lang="cs-CZ" dirty="0" smtClean="0"/>
          </a:p>
          <a:p>
            <a:pPr lvl="1"/>
            <a:r>
              <a:rPr lang="cs-CZ" dirty="0" smtClean="0"/>
              <a:t>Alergie</a:t>
            </a:r>
          </a:p>
          <a:p>
            <a:pPr lvl="1"/>
            <a:r>
              <a:rPr lang="cs-CZ" dirty="0" smtClean="0"/>
              <a:t>Nemoci pohybového ústrojí</a:t>
            </a:r>
          </a:p>
          <a:p>
            <a:pPr lvl="1"/>
            <a:r>
              <a:rPr lang="cs-CZ" dirty="0" smtClean="0"/>
              <a:t>Orální zdraví</a:t>
            </a:r>
          </a:p>
          <a:p>
            <a:pPr lvl="1"/>
            <a:r>
              <a:rPr lang="cs-CZ" dirty="0" smtClean="0"/>
              <a:t>Infekce</a:t>
            </a:r>
          </a:p>
          <a:p>
            <a:pPr lvl="1"/>
            <a:r>
              <a:rPr lang="cs-CZ" dirty="0" smtClean="0"/>
              <a:t>úrazy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5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597"/>
                </a:solidFill>
              </a:rPr>
              <a:t>UKAZATELE NEMOCNOSTI</a:t>
            </a:r>
          </a:p>
          <a:p>
            <a:pPr marL="0" indent="0">
              <a:buNone/>
            </a:pPr>
            <a:endParaRPr lang="cs-CZ" sz="4000" b="1" dirty="0">
              <a:solidFill>
                <a:srgbClr val="333597"/>
              </a:solidFill>
            </a:endParaRPr>
          </a:p>
          <a:p>
            <a:r>
              <a:rPr lang="cs-CZ" sz="4000" dirty="0" smtClean="0"/>
              <a:t>Incidence</a:t>
            </a:r>
          </a:p>
          <a:p>
            <a:r>
              <a:rPr lang="cs-CZ" sz="4000" dirty="0" smtClean="0"/>
              <a:t>Prevalence</a:t>
            </a:r>
          </a:p>
          <a:p>
            <a:r>
              <a:rPr lang="cs-CZ" sz="4000" dirty="0" smtClean="0"/>
              <a:t>Průměrná doba trvání nemoci</a:t>
            </a:r>
          </a:p>
        </p:txBody>
      </p:sp>
    </p:spTree>
    <p:extLst>
      <p:ext uri="{BB962C8B-B14F-4D97-AF65-F5344CB8AC3E}">
        <p14:creationId xmlns:p14="http://schemas.microsoft.com/office/powerpoint/2010/main" val="19239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7805" y="536678"/>
            <a:ext cx="5145941" cy="6858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788024" y="692696"/>
            <a:ext cx="33843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01615" y="5733256"/>
            <a:ext cx="52565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70776" y="3068960"/>
            <a:ext cx="10426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INCIDENCE</a:t>
            </a:r>
            <a:endParaRPr lang="cs-CZ" sz="1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940424" y="845096"/>
            <a:ext cx="33843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572000" y="1398188"/>
            <a:ext cx="33843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78754" y="3959130"/>
            <a:ext cx="120927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PREVALENCE</a:t>
            </a:r>
            <a:endParaRPr lang="cs-CZ" sz="1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691680" y="4581128"/>
            <a:ext cx="79208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ÚMRTÍ</a:t>
            </a:r>
            <a:endParaRPr lang="cs-CZ" sz="1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915816" y="5425479"/>
            <a:ext cx="10801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UZDRAVENÍ</a:t>
            </a:r>
            <a:endParaRPr lang="cs-CZ" sz="1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kern="0" cap="all" dirty="0">
                <a:solidFill>
                  <a:srgbClr val="333399"/>
                </a:solidFill>
                <a:latin typeface="+mn-lt"/>
              </a:rPr>
              <a:t>Vztah mezi ukazateli nemocnosti </a:t>
            </a:r>
            <a:endParaRPr lang="cs-CZ" sz="3600" b="1" cap="all" dirty="0">
              <a:solidFill>
                <a:srgbClr val="33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15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548680"/>
            <a:ext cx="8228013" cy="108012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 cap="all" dirty="0" smtClean="0">
                <a:solidFill>
                  <a:srgbClr val="333399"/>
                </a:solidFill>
              </a:rPr>
              <a:t>Vztah mezi ukazateli nemocnosti 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7199313" y="1619250"/>
          <a:ext cx="8228012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8129160" imgH="4552200" progId="">
                  <p:embed/>
                </p:oleObj>
              </mc:Choice>
              <mc:Fallback>
                <p:oleObj r:id="rId4" imgW="8129160" imgH="4552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1619250"/>
                        <a:ext cx="8228012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844824"/>
            <a:ext cx="8352928" cy="6162204"/>
          </a:xfrm>
        </p:spPr>
        <p:txBody>
          <a:bodyPr/>
          <a:lstStyle/>
          <a:p>
            <a:pPr eaLnBrk="1" hangingPunct="1">
              <a:buSzPct val="10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dirty="0" err="1" smtClean="0"/>
              <a:t>Každý</a:t>
            </a:r>
            <a:r>
              <a:rPr lang="en-US" sz="2800" dirty="0" smtClean="0"/>
              <a:t> </a:t>
            </a:r>
            <a:r>
              <a:rPr lang="en-US" sz="2800" dirty="0" err="1" smtClean="0"/>
              <a:t>nový</a:t>
            </a:r>
            <a:r>
              <a:rPr lang="en-US" sz="2800" dirty="0" smtClean="0"/>
              <a:t> </a:t>
            </a:r>
            <a:r>
              <a:rPr lang="en-US" sz="2800" dirty="0" err="1" smtClean="0"/>
              <a:t>případ</a:t>
            </a:r>
            <a:r>
              <a:rPr lang="en-US" sz="2800" dirty="0" smtClean="0"/>
              <a:t> </a:t>
            </a:r>
            <a:r>
              <a:rPr lang="en-US" sz="2800" dirty="0" err="1" smtClean="0"/>
              <a:t>nemoci</a:t>
            </a:r>
            <a:r>
              <a:rPr lang="en-US" sz="2800" dirty="0" smtClean="0"/>
              <a:t> </a:t>
            </a:r>
            <a:r>
              <a:rPr lang="en-US" sz="2800" dirty="0" err="1" smtClean="0"/>
              <a:t>zvyšuje</a:t>
            </a:r>
            <a:r>
              <a:rPr lang="en-US" sz="2800" dirty="0" smtClean="0"/>
              <a:t> </a:t>
            </a:r>
            <a:r>
              <a:rPr lang="en-US" sz="2800" dirty="0" err="1" smtClean="0"/>
              <a:t>prevalenci</a:t>
            </a:r>
            <a:r>
              <a:rPr lang="en-US" sz="2800" dirty="0" smtClean="0"/>
              <a:t>.</a:t>
            </a:r>
            <a:endParaRPr lang="cs-CZ" sz="2800" dirty="0" smtClean="0"/>
          </a:p>
          <a:p>
            <a:pPr eaLnBrk="1" hangingPunct="1">
              <a:buSzPct val="10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snížení</a:t>
            </a:r>
            <a:r>
              <a:rPr lang="en-US" sz="2800" dirty="0" smtClean="0"/>
              <a:t> prevalence </a:t>
            </a:r>
            <a:r>
              <a:rPr lang="en-US" sz="2800" dirty="0" err="1" smtClean="0"/>
              <a:t>dochází</a:t>
            </a:r>
            <a:r>
              <a:rPr lang="en-US" sz="2800" dirty="0" smtClean="0"/>
              <a:t> </a:t>
            </a:r>
            <a:r>
              <a:rPr lang="en-US" sz="2800" dirty="0" err="1" smtClean="0"/>
              <a:t>pouze</a:t>
            </a:r>
            <a:r>
              <a:rPr lang="en-US" sz="2800" dirty="0" smtClean="0"/>
              <a:t> v </a:t>
            </a:r>
            <a:r>
              <a:rPr lang="en-US" sz="2800" dirty="0" err="1" smtClean="0"/>
              <a:t>důsledku</a:t>
            </a:r>
            <a:r>
              <a:rPr lang="en-US" sz="2800" dirty="0" smtClean="0"/>
              <a:t> </a:t>
            </a:r>
            <a:r>
              <a:rPr lang="en-US" sz="2800" dirty="0" err="1" smtClean="0"/>
              <a:t>uzdravení</a:t>
            </a:r>
            <a:r>
              <a:rPr lang="en-US" sz="2800" dirty="0" smtClean="0"/>
              <a:t> </a:t>
            </a:r>
            <a:r>
              <a:rPr lang="en-US" sz="2800" dirty="0" err="1" smtClean="0"/>
              <a:t>či</a:t>
            </a:r>
            <a:r>
              <a:rPr lang="en-US" sz="2800" dirty="0" smtClean="0"/>
              <a:t> </a:t>
            </a:r>
            <a:r>
              <a:rPr lang="en-US" sz="2800" dirty="0" err="1" smtClean="0"/>
              <a:t>úmrtí</a:t>
            </a:r>
            <a:r>
              <a:rPr lang="en-US" sz="2800" dirty="0" smtClean="0"/>
              <a:t>.</a:t>
            </a:r>
            <a:endParaRPr lang="cs-CZ" sz="2800" dirty="0" smtClean="0"/>
          </a:p>
          <a:p>
            <a:pPr eaLnBrk="1" hangingPunct="1">
              <a:buSzPct val="10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 smtClean="0"/>
              <a:t>Je-li míra uzdravení a úmrtí nízká, pak i nízká incidence může způsobovat vysokou prevalenci.</a:t>
            </a:r>
          </a:p>
          <a:p>
            <a:pPr eaLnBrk="1" hangingPunct="1">
              <a:buSzPct val="10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 smtClean="0"/>
              <a:t>Pokles </a:t>
            </a:r>
            <a:r>
              <a:rPr lang="cs-CZ" sz="2800" dirty="0"/>
              <a:t>úmrtnosti nemusí znamenat snížení incidence, ale pouze účinnější </a:t>
            </a:r>
            <a:r>
              <a:rPr lang="cs-CZ" sz="2800" dirty="0" smtClean="0"/>
              <a:t>léčbu.</a:t>
            </a:r>
          </a:p>
          <a:p>
            <a:pPr eaLnBrk="1" hangingPunct="1">
              <a:buSzPct val="10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800" dirty="0" smtClean="0"/>
              <a:t>Rozdíly </a:t>
            </a:r>
            <a:r>
              <a:rPr lang="cs-CZ" sz="2800" dirty="0"/>
              <a:t>v prevalenci mohou být výsledkem jak různé incidence, tak různé míry uzdravení </a:t>
            </a:r>
            <a:r>
              <a:rPr lang="cs-CZ" sz="2800" dirty="0" smtClean="0"/>
              <a:t> </a:t>
            </a:r>
            <a:r>
              <a:rPr lang="cs-CZ" sz="2800" dirty="0"/>
              <a:t>a různé míry úmrtnosti.</a:t>
            </a:r>
          </a:p>
          <a:p>
            <a:pPr eaLnBrk="1" hangingPunct="1">
              <a:buSzPct val="10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800" dirty="0" smtClean="0"/>
          </a:p>
          <a:p>
            <a:pPr eaLnBrk="1" hangingPunct="1">
              <a:buSzPct val="10000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 smtClean="0"/>
          </a:p>
          <a:p>
            <a:pPr marL="339725" indent="-339725" eaLnBrk="1" hangingPunct="1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3217970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357166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597"/>
                </a:solidFill>
              </a:rPr>
              <a:t>ZDRAVOTNÍ STAV</a:t>
            </a:r>
          </a:p>
          <a:p>
            <a:pPr marL="0" indent="0">
              <a:buNone/>
            </a:pPr>
            <a:endParaRPr lang="cs-CZ" sz="2800" b="1" dirty="0">
              <a:solidFill>
                <a:srgbClr val="1B06BA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dirty="0" smtClean="0"/>
              <a:t>Vývoj střední délky života je relativně příznivý. Je však patrné zaostávání za vyspělými zeměmi.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 V ČR je vysoký výskyt chorob kardiovaskulárních, nádorových onemocnění, úrazů i psychických nemocí. 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I když je možno doložit některá dílčí zlepšení, zaostávání úrovně zdraví lidí v ČR ve srovnání                s vyspělými zeměmi přetrvává. 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Jedním z východisek zlepšení situace by měla být úvaha o determinantách zdraví lidí, prioritách i o možných regulačních mechanismech. </a:t>
            </a:r>
          </a:p>
        </p:txBody>
      </p:sp>
    </p:spTree>
    <p:extLst>
      <p:ext uri="{BB962C8B-B14F-4D97-AF65-F5344CB8AC3E}">
        <p14:creationId xmlns:p14="http://schemas.microsoft.com/office/powerpoint/2010/main" val="28431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597"/>
                </a:solidFill>
              </a:rPr>
              <a:t>STŘEDNÍ DÉLKA ŽIVOTA</a:t>
            </a:r>
            <a:endParaRPr lang="cs-CZ" dirty="0">
              <a:solidFill>
                <a:srgbClr val="333597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cs-CZ" b="1" dirty="0" smtClean="0">
                <a:solidFill>
                  <a:srgbClr val="333597"/>
                </a:solidFill>
              </a:rPr>
              <a:t>V posledních 20 letech SDŽ neustále roste</a:t>
            </a:r>
          </a:p>
          <a:p>
            <a:pPr>
              <a:buClr>
                <a:srgbClr val="002060"/>
              </a:buClr>
            </a:pPr>
            <a:r>
              <a:rPr lang="cs-CZ" b="1" dirty="0" smtClean="0">
                <a:solidFill>
                  <a:srgbClr val="333597"/>
                </a:solidFill>
              </a:rPr>
              <a:t>V r. 2013 byla SDŽ pro muže 75,2 let a pro ženy 81,1 let.</a:t>
            </a:r>
          </a:p>
          <a:p>
            <a:pPr>
              <a:buClr>
                <a:srgbClr val="002060"/>
              </a:buClr>
            </a:pPr>
            <a:r>
              <a:rPr lang="cs-CZ" b="1" dirty="0" smtClean="0">
                <a:solidFill>
                  <a:srgbClr val="333597"/>
                </a:solidFill>
              </a:rPr>
              <a:t>SDŽ se zvyšuje zejm. v souvislosti s poklesem úmrtnosti na NOS</a:t>
            </a:r>
          </a:p>
          <a:p>
            <a:pPr>
              <a:buClr>
                <a:srgbClr val="002060"/>
              </a:buClr>
            </a:pPr>
            <a:r>
              <a:rPr lang="cs-CZ" b="1" dirty="0" smtClean="0">
                <a:solidFill>
                  <a:srgbClr val="333597"/>
                </a:solidFill>
              </a:rPr>
              <a:t>ČR má nejlepší SDŽ ze zemí S a V Evropy, za západní Evropou však zaostává</a:t>
            </a:r>
          </a:p>
          <a:p>
            <a:pPr marL="0" indent="0">
              <a:buNone/>
            </a:pPr>
            <a:endParaRPr lang="cs-CZ" sz="2800" b="1" dirty="0">
              <a:solidFill>
                <a:srgbClr val="1B0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357166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333597"/>
                </a:solidFill>
              </a:rPr>
              <a:t>STŘEDNÍ DÉLKA ŽIVOTA</a:t>
            </a:r>
          </a:p>
          <a:p>
            <a:pPr marL="0" indent="0">
              <a:buNone/>
            </a:pPr>
            <a:endParaRPr lang="cs-CZ" sz="2800" b="1" dirty="0">
              <a:solidFill>
                <a:srgbClr val="1B06B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77" y="1412776"/>
            <a:ext cx="686752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4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260648"/>
            <a:ext cx="7931150" cy="6144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333597"/>
                </a:solidFill>
              </a:rPr>
              <a:t>STŘEDNÍ DÉLKA ŽIVOTA – MEZINÁRODNÍ SROVNÁNÍ</a:t>
            </a:r>
          </a:p>
          <a:p>
            <a:pPr marL="0" indent="0">
              <a:buNone/>
            </a:pPr>
            <a:endParaRPr lang="cs-CZ" sz="2800" b="1" dirty="0">
              <a:solidFill>
                <a:srgbClr val="33359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4536504" cy="592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7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357166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   </a:t>
            </a:r>
            <a:r>
              <a:rPr lang="cs-CZ" sz="4000" b="1" dirty="0" smtClean="0">
                <a:solidFill>
                  <a:srgbClr val="00B050"/>
                </a:solidFill>
              </a:rPr>
              <a:t>ŽIVOTNÍ STYL</a:t>
            </a:r>
          </a:p>
          <a:p>
            <a:pPr marL="0" indent="0">
              <a:buNone/>
            </a:pPr>
            <a:endParaRPr lang="cs-CZ" sz="2800" b="1" dirty="0">
              <a:solidFill>
                <a:srgbClr val="1B06BA"/>
              </a:solidFill>
            </a:endParaRPr>
          </a:p>
          <a:p>
            <a:pPr indent="0">
              <a:lnSpc>
                <a:spcPct val="90000"/>
              </a:lnSpc>
              <a:buNone/>
            </a:pPr>
            <a:r>
              <a:rPr lang="cs-CZ" sz="2800" dirty="0" smtClean="0"/>
              <a:t>K závažným rizikovým faktorům, jejichž vliv roste, patří zejména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/>
              <a:t>kuřáctví,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/>
              <a:t>energeticky nadměrná a nevhodně složená strava,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/>
              <a:t>nízká pohybová aktivita,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/>
              <a:t>vysoká úroveň psychických tenzí a stresů,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/>
              <a:t>zneužívání alkoholu, léků a drog,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 smtClean="0"/>
              <a:t>nevhodné sexuální chování apod.</a:t>
            </a:r>
          </a:p>
          <a:p>
            <a:pPr indent="0">
              <a:lnSpc>
                <a:spcPct val="90000"/>
              </a:lnSpc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431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597"/>
                </a:solidFill>
              </a:rPr>
              <a:t>KOUŘENÍ</a:t>
            </a:r>
            <a:endParaRPr lang="cs-CZ" b="1" dirty="0">
              <a:solidFill>
                <a:srgbClr val="333597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19168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08104" y="6446901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20072" y="55172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dirty="0" smtClean="0"/>
              <a:t>V ČR kouří 30% populace a převažují muži a lidé se základním vzděláním.</a:t>
            </a:r>
          </a:p>
          <a:p>
            <a:r>
              <a:rPr lang="cs-CZ" dirty="0" smtClean="0"/>
              <a:t>Největší podíl kuřáků je ve věk. </a:t>
            </a:r>
            <a:r>
              <a:rPr lang="cs-CZ" dirty="0" err="1"/>
              <a:t>s</a:t>
            </a:r>
            <a:r>
              <a:rPr lang="cs-CZ" dirty="0" err="1" smtClean="0"/>
              <a:t>k</a:t>
            </a:r>
            <a:r>
              <a:rPr lang="cs-CZ" dirty="0" smtClean="0"/>
              <a:t>. 15-24 let (téměř 45%)</a:t>
            </a:r>
          </a:p>
          <a:p>
            <a:r>
              <a:rPr lang="cs-CZ" dirty="0" smtClean="0"/>
              <a:t>V ČR je velkým problémem velký podíl  dětských kuřáků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ezi nimi převažují dívky</a:t>
            </a:r>
          </a:p>
          <a:p>
            <a:r>
              <a:rPr lang="cs-CZ" dirty="0" smtClean="0"/>
              <a:t>Protikuřácká opatření – legislativa, prevence, pomoc při odvykání, zákazy kouření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8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SOCIÁLNÍ LÉKAŘSTVÍ</a:t>
            </a:r>
          </a:p>
          <a:p>
            <a:pPr marL="0" indent="0">
              <a:buNone/>
            </a:pPr>
            <a:endParaRPr lang="cs-CZ" b="1" dirty="0">
              <a:solidFill>
                <a:srgbClr val="1B06BA"/>
              </a:solidFill>
            </a:endParaRPr>
          </a:p>
          <a:p>
            <a:r>
              <a:rPr lang="cs-CZ" cap="all" dirty="0"/>
              <a:t>Je vědní, medicínský </a:t>
            </a:r>
            <a:r>
              <a:rPr lang="cs-CZ" cap="all" dirty="0" smtClean="0"/>
              <a:t>                                    a interdisciplinární </a:t>
            </a:r>
            <a:r>
              <a:rPr lang="cs-CZ" cap="all" dirty="0"/>
              <a:t>obor, který se zabývá</a:t>
            </a:r>
            <a:r>
              <a:rPr lang="cs-CZ" b="1" cap="all" dirty="0"/>
              <a:t> </a:t>
            </a:r>
            <a:r>
              <a:rPr lang="cs-CZ" b="1" cap="all" dirty="0">
                <a:solidFill>
                  <a:srgbClr val="FF0000"/>
                </a:solidFill>
              </a:rPr>
              <a:t>zdravím </a:t>
            </a:r>
            <a:r>
              <a:rPr lang="cs-CZ" b="1" cap="all" dirty="0"/>
              <a:t>populace </a:t>
            </a:r>
            <a:r>
              <a:rPr lang="cs-CZ" cap="all" dirty="0"/>
              <a:t>a</a:t>
            </a:r>
            <a:r>
              <a:rPr lang="cs-CZ" b="1" cap="all" dirty="0"/>
              <a:t> péčí </a:t>
            </a:r>
            <a:r>
              <a:rPr lang="cs-CZ" b="1" cap="all" dirty="0" smtClean="0"/>
              <a:t>              o zdraví </a:t>
            </a:r>
            <a:r>
              <a:rPr lang="cs-CZ" b="1" cap="all" dirty="0"/>
              <a:t>ve společnosti</a:t>
            </a:r>
            <a:r>
              <a:rPr lang="cs-CZ" b="1" cap="all" dirty="0" smtClean="0"/>
              <a:t>.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cap="all" dirty="0"/>
              <a:t>Teoretický základ </a:t>
            </a:r>
            <a:r>
              <a:rPr lang="cs-CZ" b="1" cap="all" dirty="0"/>
              <a:t>veřejného zdravotnictví</a:t>
            </a:r>
          </a:p>
          <a:p>
            <a:pPr marL="0" indent="0">
              <a:buNone/>
            </a:pPr>
            <a:endParaRPr lang="cs-CZ" b="1" dirty="0" smtClean="0">
              <a:solidFill>
                <a:srgbClr val="1B06BA"/>
              </a:solidFill>
            </a:endParaRPr>
          </a:p>
          <a:p>
            <a:pPr marL="400050" lvl="1" indent="0">
              <a:buNone/>
            </a:pPr>
            <a:endParaRPr lang="cs-CZ" b="1" dirty="0" smtClean="0"/>
          </a:p>
          <a:p>
            <a:pPr marL="400050" lvl="1" indent="0">
              <a:buNone/>
            </a:pPr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0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597"/>
                </a:solidFill>
              </a:rPr>
              <a:t>KOUŘENÍ</a:t>
            </a:r>
            <a:endParaRPr lang="cs-CZ" b="1" dirty="0">
              <a:solidFill>
                <a:srgbClr val="333597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72816"/>
            <a:ext cx="8229600" cy="414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5576" y="19168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08104" y="6446901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20072" y="55172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7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597"/>
                </a:solidFill>
              </a:rPr>
              <a:t>DĚTŠTÍ KUŘÁCI</a:t>
            </a:r>
            <a:endParaRPr lang="cs-CZ" b="1" dirty="0">
              <a:solidFill>
                <a:srgbClr val="33359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8" y="1340768"/>
            <a:ext cx="8500976" cy="516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148478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67944" y="6021288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47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597"/>
                </a:solidFill>
              </a:rPr>
              <a:t>ALKOHOL</a:t>
            </a:r>
            <a:endParaRPr lang="cs-CZ" b="1" dirty="0">
              <a:solidFill>
                <a:srgbClr val="333597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ČR se ročně spotřebuje průměrně 16,6l čistého alkoholu na dospělou osobu. </a:t>
            </a:r>
          </a:p>
          <a:p>
            <a:r>
              <a:rPr lang="cs-CZ" dirty="0" smtClean="0"/>
              <a:t>Je to nejvíce v Evropě (průměr EU je 12,5l)</a:t>
            </a:r>
          </a:p>
          <a:p>
            <a:r>
              <a:rPr lang="cs-CZ" dirty="0" smtClean="0"/>
              <a:t>Rizikoví konzumenti – 26% mužů a 13% žen</a:t>
            </a:r>
          </a:p>
          <a:p>
            <a:r>
              <a:rPr lang="cs-CZ" dirty="0" smtClean="0"/>
              <a:t>Škodlivé pití -12,5% mužů a 2,7% žen</a:t>
            </a:r>
          </a:p>
          <a:p>
            <a:r>
              <a:rPr lang="cs-CZ" dirty="0" smtClean="0"/>
              <a:t>Mezi českými dospívajícími je vyšší výskyt pití nadměrných dávek alkoholu než u jejich evropských vrstevníků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1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597"/>
                </a:solidFill>
              </a:rPr>
              <a:t>DŮSLEDKY KOUŘENÍ</a:t>
            </a:r>
            <a:endParaRPr lang="cs-CZ" b="1" dirty="0">
              <a:solidFill>
                <a:srgbClr val="333597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19168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08104" y="6446901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20072" y="55172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dirty="0" smtClean="0"/>
              <a:t>V ČR umírá v důsledku kouření každý rok přibližně 18.000 lidí</a:t>
            </a:r>
          </a:p>
          <a:p>
            <a:r>
              <a:rPr lang="cs-CZ" dirty="0" smtClean="0"/>
              <a:t>Pravidelní kuřáci mají </a:t>
            </a:r>
          </a:p>
          <a:p>
            <a:pPr lvl="1"/>
            <a:r>
              <a:rPr lang="cs-CZ" dirty="0" smtClean="0"/>
              <a:t>3x vyšší riziko vzniku rakoviny, </a:t>
            </a:r>
          </a:p>
          <a:p>
            <a:pPr lvl="1"/>
            <a:r>
              <a:rPr lang="cs-CZ" dirty="0" smtClean="0"/>
              <a:t>1,6x vyšší riziko úmrtí na NOS</a:t>
            </a:r>
          </a:p>
          <a:p>
            <a:pPr lvl="1"/>
            <a:r>
              <a:rPr lang="cs-CZ" dirty="0" smtClean="0"/>
              <a:t>14x vyšší riziko CHOPN</a:t>
            </a:r>
          </a:p>
          <a:p>
            <a:r>
              <a:rPr lang="cs-CZ" dirty="0" smtClean="0"/>
              <a:t>Pasivní kouření</a:t>
            </a:r>
          </a:p>
        </p:txBody>
      </p:sp>
    </p:spTree>
    <p:extLst>
      <p:ext uri="{BB962C8B-B14F-4D97-AF65-F5344CB8AC3E}">
        <p14:creationId xmlns:p14="http://schemas.microsoft.com/office/powerpoint/2010/main" val="449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cs-CZ" b="1" dirty="0" smtClean="0">
                <a:solidFill>
                  <a:srgbClr val="333597"/>
                </a:solidFill>
              </a:rPr>
              <a:t>ALKOHOL</a:t>
            </a:r>
            <a:endParaRPr lang="cs-CZ" b="1" dirty="0">
              <a:solidFill>
                <a:srgbClr val="333597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17660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552" y="1556792"/>
            <a:ext cx="864096" cy="3286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8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3597"/>
                </a:solidFill>
              </a:rPr>
              <a:t>KONZUMACE ALKOHOLU U 16LETÝCH</a:t>
            </a:r>
            <a:endParaRPr lang="cs-CZ" b="1" dirty="0">
              <a:solidFill>
                <a:srgbClr val="333597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91435" cy="48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2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357166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chemeClr val="accent3">
                    <a:lumMod val="75000"/>
                  </a:schemeClr>
                </a:solidFill>
              </a:rPr>
              <a:t>ŽIVOTNÍ PROSTŘEDÍ</a:t>
            </a:r>
          </a:p>
          <a:p>
            <a:pPr marL="0" indent="0">
              <a:buNone/>
            </a:pPr>
            <a:endParaRPr lang="cs-CZ" sz="2800" b="1" dirty="0">
              <a:solidFill>
                <a:srgbClr val="1B06BA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sz="2800" dirty="0" smtClean="0"/>
              <a:t>K dílčímu zlepšení došlo až v posledním desetiletí. Stav dosud není příznivý, např. pokud jde o znečišťování ovzduší, vody, půdy, potravin, chemizaci zemědělství a škodlivé fyzikální faktory, hluk, záření apod.</a:t>
            </a:r>
          </a:p>
          <a:p>
            <a:pPr indent="0">
              <a:lnSpc>
                <a:spcPct val="90000"/>
              </a:lnSpc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431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55576" y="332656"/>
            <a:ext cx="793115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chemeClr val="accent5"/>
                </a:solidFill>
              </a:rPr>
              <a:t>SYSTÉM ZDRAVOTNICTVÍ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5"/>
              </a:solidFill>
            </a:endParaRPr>
          </a:p>
          <a:p>
            <a:pPr marL="0" indent="0">
              <a:buFontTx/>
              <a:buNone/>
            </a:pPr>
            <a:r>
              <a:rPr lang="cs-CZ" sz="2800" dirty="0" smtClean="0"/>
              <a:t>Péče o zdraví je dosud pojímána resortně,                           s nedostatečným důrazem na prevenci, podporu               a rozvoj zdraví a na primární zdravotní péči.</a:t>
            </a:r>
          </a:p>
          <a:p>
            <a:pPr marL="0" indent="0">
              <a:buFontTx/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V současné době zdravotnictví prochází obtížným obdobím transformace. Nesnáze se projevují v oblasti </a:t>
            </a:r>
            <a:r>
              <a:rPr lang="cs-CZ" sz="2800" b="1" dirty="0" smtClean="0"/>
              <a:t>zdrojů</a:t>
            </a:r>
            <a:r>
              <a:rPr lang="cs-CZ" sz="2800" dirty="0" smtClean="0"/>
              <a:t> (peníze, lidé, zařízení, znalosti), </a:t>
            </a:r>
            <a:r>
              <a:rPr lang="cs-CZ" sz="2800" b="1" dirty="0" smtClean="0"/>
              <a:t>činností </a:t>
            </a:r>
            <a:r>
              <a:rPr lang="cs-CZ" sz="2800" dirty="0" smtClean="0"/>
              <a:t>(účinnost, efektivita a kvalita zdravotnických služeb)           i </a:t>
            </a:r>
            <a:r>
              <a:rPr lang="cs-CZ" sz="2800" b="1" dirty="0" smtClean="0"/>
              <a:t>výstupů</a:t>
            </a:r>
            <a:r>
              <a:rPr lang="cs-CZ" sz="2800" dirty="0" smtClean="0"/>
              <a:t> a dopadů zdravotní péče (spokojenost občanů a uspokojování zdravotnických potřeb). </a:t>
            </a:r>
          </a:p>
          <a:p>
            <a:pPr marL="0" indent="0">
              <a:buFontTx/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8431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48" y="357166"/>
            <a:ext cx="7931150" cy="604837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cs-CZ" b="1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r>
              <a:rPr lang="cs-CZ" b="1" dirty="0" smtClean="0">
                <a:solidFill>
                  <a:srgbClr val="1B06BA"/>
                </a:solidFill>
              </a:rPr>
              <a:t>VÝCHODISKO</a:t>
            </a:r>
            <a:r>
              <a:rPr lang="cs-CZ" dirty="0" smtClean="0"/>
              <a:t> ze současné situace nelze vidět jen v dílčích resortních organizačních opatřeních, ale v novém pojetí zdravotní péče, ve vytvoření a skutečně odborném zvládnutí moderního systému péče o zdraví, jehož základním dlouhodobě orientovaným cílem je: </a:t>
            </a:r>
          </a:p>
          <a:p>
            <a:pPr marL="0" indent="0" algn="ctr">
              <a:buFontTx/>
              <a:buNone/>
            </a:pPr>
            <a:r>
              <a:rPr lang="cs-CZ" b="1" dirty="0" smtClean="0">
                <a:solidFill>
                  <a:srgbClr val="1B06BA"/>
                </a:solidFill>
              </a:rPr>
              <a:t>ZLEPŠIT ZDRAVÍ LIDÍ</a:t>
            </a:r>
            <a:r>
              <a:rPr lang="cs-CZ" dirty="0" smtClean="0">
                <a:solidFill>
                  <a:srgbClr val="1B06BA"/>
                </a:solidFill>
              </a:rPr>
              <a:t>. </a:t>
            </a:r>
          </a:p>
          <a:p>
            <a:pPr indent="0">
              <a:lnSpc>
                <a:spcPct val="90000"/>
              </a:lnSpc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431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71" name="Rectangle 3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72" name="AutoShape 4"/>
          <p:cNvSpPr>
            <a:spLocks noChangeAspect="1" noChangeArrowheads="1"/>
          </p:cNvSpPr>
          <p:nvPr/>
        </p:nvSpPr>
        <p:spPr bwMode="auto">
          <a:xfrm>
            <a:off x="271463" y="1044575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73" name="Rectangle 5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1574" name="Rectangle 6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75" name="Rectangle 7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76" name="Text Box 8"/>
          <p:cNvSpPr txBox="1">
            <a:spLocks noChangeArrowheads="1"/>
          </p:cNvSpPr>
          <p:nvPr/>
        </p:nvSpPr>
        <p:spPr bwMode="auto">
          <a:xfrm>
            <a:off x="0" y="274638"/>
            <a:ext cx="91440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STŘEDNÍ DÉLKA ŽIVOTA PŘI NAROZENÍ (MUŽI + ŽENY)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VE VYBRANÝCH ZEMÍCH V LETECH 1950-2020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(pramen: United Nations: World population Prospects 1988)</a:t>
            </a:r>
          </a:p>
        </p:txBody>
      </p:sp>
      <p:sp>
        <p:nvSpPr>
          <p:cNvPr id="621577" name="Rectangle 9"/>
          <p:cNvSpPr>
            <a:spLocks noChangeArrowheads="1"/>
          </p:cNvSpPr>
          <p:nvPr/>
        </p:nvSpPr>
        <p:spPr bwMode="auto">
          <a:xfrm>
            <a:off x="900113" y="1341438"/>
            <a:ext cx="7418387" cy="52085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78" name="AutoShape 10"/>
          <p:cNvSpPr>
            <a:spLocks noChangeAspect="1" noChangeArrowheads="1"/>
          </p:cNvSpPr>
          <p:nvPr/>
        </p:nvSpPr>
        <p:spPr bwMode="auto">
          <a:xfrm>
            <a:off x="252413" y="1044575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79" name="Line 11"/>
          <p:cNvSpPr>
            <a:spLocks noChangeShapeType="1"/>
          </p:cNvSpPr>
          <p:nvPr/>
        </p:nvSpPr>
        <p:spPr bwMode="auto">
          <a:xfrm>
            <a:off x="1365250" y="4860925"/>
            <a:ext cx="6870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80" name="Line 12"/>
          <p:cNvSpPr>
            <a:spLocks noChangeShapeType="1"/>
          </p:cNvSpPr>
          <p:nvPr/>
        </p:nvSpPr>
        <p:spPr bwMode="auto">
          <a:xfrm>
            <a:off x="1374775" y="4016375"/>
            <a:ext cx="68611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81" name="Line 13"/>
          <p:cNvSpPr>
            <a:spLocks noChangeShapeType="1"/>
          </p:cNvSpPr>
          <p:nvPr/>
        </p:nvSpPr>
        <p:spPr bwMode="auto">
          <a:xfrm flipV="1">
            <a:off x="1374775" y="3187700"/>
            <a:ext cx="68818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82" name="Line 14"/>
          <p:cNvSpPr>
            <a:spLocks noChangeShapeType="1"/>
          </p:cNvSpPr>
          <p:nvPr/>
        </p:nvSpPr>
        <p:spPr bwMode="auto">
          <a:xfrm>
            <a:off x="1344613" y="2351088"/>
            <a:ext cx="6905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83" name="Line 15"/>
          <p:cNvSpPr>
            <a:spLocks noChangeShapeType="1"/>
          </p:cNvSpPr>
          <p:nvPr/>
        </p:nvSpPr>
        <p:spPr bwMode="auto">
          <a:xfrm>
            <a:off x="1365250" y="1528763"/>
            <a:ext cx="6870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84" name="Line 16"/>
          <p:cNvSpPr>
            <a:spLocks noChangeShapeType="1"/>
          </p:cNvSpPr>
          <p:nvPr/>
        </p:nvSpPr>
        <p:spPr bwMode="auto">
          <a:xfrm>
            <a:off x="1366838" y="1520825"/>
            <a:ext cx="0" cy="415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85" name="Line 17"/>
          <p:cNvSpPr>
            <a:spLocks noChangeShapeType="1"/>
          </p:cNvSpPr>
          <p:nvPr/>
        </p:nvSpPr>
        <p:spPr bwMode="auto">
          <a:xfrm>
            <a:off x="1260475" y="4864100"/>
            <a:ext cx="968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86" name="Line 18"/>
          <p:cNvSpPr>
            <a:spLocks noChangeShapeType="1"/>
          </p:cNvSpPr>
          <p:nvPr/>
        </p:nvSpPr>
        <p:spPr bwMode="auto">
          <a:xfrm>
            <a:off x="1276350" y="4011613"/>
            <a:ext cx="968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87" name="Line 19"/>
          <p:cNvSpPr>
            <a:spLocks noChangeShapeType="1"/>
          </p:cNvSpPr>
          <p:nvPr/>
        </p:nvSpPr>
        <p:spPr bwMode="auto">
          <a:xfrm>
            <a:off x="1257300" y="3189288"/>
            <a:ext cx="984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88" name="Line 20"/>
          <p:cNvSpPr>
            <a:spLocks noChangeShapeType="1"/>
          </p:cNvSpPr>
          <p:nvPr/>
        </p:nvSpPr>
        <p:spPr bwMode="auto">
          <a:xfrm>
            <a:off x="1268413" y="2351088"/>
            <a:ext cx="98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89" name="Line 21"/>
          <p:cNvSpPr>
            <a:spLocks noChangeShapeType="1"/>
          </p:cNvSpPr>
          <p:nvPr/>
        </p:nvSpPr>
        <p:spPr bwMode="auto">
          <a:xfrm>
            <a:off x="1362075" y="5681663"/>
            <a:ext cx="7131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90" name="Line 22"/>
          <p:cNvSpPr>
            <a:spLocks noChangeShapeType="1"/>
          </p:cNvSpPr>
          <p:nvPr/>
        </p:nvSpPr>
        <p:spPr bwMode="auto">
          <a:xfrm flipV="1">
            <a:off x="1365250" y="56816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91" name="Line 23"/>
          <p:cNvSpPr>
            <a:spLocks noChangeShapeType="1"/>
          </p:cNvSpPr>
          <p:nvPr/>
        </p:nvSpPr>
        <p:spPr bwMode="auto">
          <a:xfrm flipV="1">
            <a:off x="18605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92" name="Line 24"/>
          <p:cNvSpPr>
            <a:spLocks noChangeShapeType="1"/>
          </p:cNvSpPr>
          <p:nvPr/>
        </p:nvSpPr>
        <p:spPr bwMode="auto">
          <a:xfrm flipV="1">
            <a:off x="2349500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93" name="Line 25"/>
          <p:cNvSpPr>
            <a:spLocks noChangeShapeType="1"/>
          </p:cNvSpPr>
          <p:nvPr/>
        </p:nvSpPr>
        <p:spPr bwMode="auto">
          <a:xfrm flipV="1">
            <a:off x="2844800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94" name="Line 26"/>
          <p:cNvSpPr>
            <a:spLocks noChangeShapeType="1"/>
          </p:cNvSpPr>
          <p:nvPr/>
        </p:nvSpPr>
        <p:spPr bwMode="auto">
          <a:xfrm flipV="1">
            <a:off x="3332163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95" name="Line 27"/>
          <p:cNvSpPr>
            <a:spLocks noChangeShapeType="1"/>
          </p:cNvSpPr>
          <p:nvPr/>
        </p:nvSpPr>
        <p:spPr bwMode="auto">
          <a:xfrm flipV="1">
            <a:off x="3827463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96" name="Line 28"/>
          <p:cNvSpPr>
            <a:spLocks noChangeShapeType="1"/>
          </p:cNvSpPr>
          <p:nvPr/>
        </p:nvSpPr>
        <p:spPr bwMode="auto">
          <a:xfrm flipV="1">
            <a:off x="4316413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97" name="Line 29"/>
          <p:cNvSpPr>
            <a:spLocks noChangeShapeType="1"/>
          </p:cNvSpPr>
          <p:nvPr/>
        </p:nvSpPr>
        <p:spPr bwMode="auto">
          <a:xfrm flipV="1">
            <a:off x="4810125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98" name="Line 30"/>
          <p:cNvSpPr>
            <a:spLocks noChangeShapeType="1"/>
          </p:cNvSpPr>
          <p:nvPr/>
        </p:nvSpPr>
        <p:spPr bwMode="auto">
          <a:xfrm flipV="1">
            <a:off x="5299075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599" name="Line 31"/>
          <p:cNvSpPr>
            <a:spLocks noChangeShapeType="1"/>
          </p:cNvSpPr>
          <p:nvPr/>
        </p:nvSpPr>
        <p:spPr bwMode="auto">
          <a:xfrm flipV="1">
            <a:off x="5788025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00" name="Line 32"/>
          <p:cNvSpPr>
            <a:spLocks noChangeShapeType="1"/>
          </p:cNvSpPr>
          <p:nvPr/>
        </p:nvSpPr>
        <p:spPr bwMode="auto">
          <a:xfrm flipV="1">
            <a:off x="628173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01" name="Line 33"/>
          <p:cNvSpPr>
            <a:spLocks noChangeShapeType="1"/>
          </p:cNvSpPr>
          <p:nvPr/>
        </p:nvSpPr>
        <p:spPr bwMode="auto">
          <a:xfrm flipV="1">
            <a:off x="6770688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02" name="Line 34"/>
          <p:cNvSpPr>
            <a:spLocks noChangeShapeType="1"/>
          </p:cNvSpPr>
          <p:nvPr/>
        </p:nvSpPr>
        <p:spPr bwMode="auto">
          <a:xfrm flipV="1">
            <a:off x="726598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03" name="Line 35"/>
          <p:cNvSpPr>
            <a:spLocks noChangeShapeType="1"/>
          </p:cNvSpPr>
          <p:nvPr/>
        </p:nvSpPr>
        <p:spPr bwMode="auto">
          <a:xfrm flipV="1">
            <a:off x="77533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04" name="Line 36"/>
          <p:cNvSpPr>
            <a:spLocks noChangeShapeType="1"/>
          </p:cNvSpPr>
          <p:nvPr/>
        </p:nvSpPr>
        <p:spPr bwMode="auto">
          <a:xfrm flipV="1">
            <a:off x="8250238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05" name="Freeform 37"/>
          <p:cNvSpPr>
            <a:spLocks/>
          </p:cNvSpPr>
          <p:nvPr/>
        </p:nvSpPr>
        <p:spPr bwMode="auto">
          <a:xfrm>
            <a:off x="1365250" y="2371725"/>
            <a:ext cx="6884988" cy="2311400"/>
          </a:xfrm>
          <a:custGeom>
            <a:avLst/>
            <a:gdLst>
              <a:gd name="T0" fmla="*/ 0 w 987"/>
              <a:gd name="T1" fmla="*/ 315 h 315"/>
              <a:gd name="T2" fmla="*/ 71 w 987"/>
              <a:gd name="T3" fmla="*/ 260 h 315"/>
              <a:gd name="T4" fmla="*/ 141 w 987"/>
              <a:gd name="T5" fmla="*/ 224 h 315"/>
              <a:gd name="T6" fmla="*/ 212 w 987"/>
              <a:gd name="T7" fmla="*/ 202 h 315"/>
              <a:gd name="T8" fmla="*/ 282 w 987"/>
              <a:gd name="T9" fmla="*/ 179 h 315"/>
              <a:gd name="T10" fmla="*/ 353 w 987"/>
              <a:gd name="T11" fmla="*/ 158 h 315"/>
              <a:gd name="T12" fmla="*/ 423 w 987"/>
              <a:gd name="T13" fmla="*/ 136 h 315"/>
              <a:gd name="T14" fmla="*/ 494 w 987"/>
              <a:gd name="T15" fmla="*/ 115 h 315"/>
              <a:gd name="T16" fmla="*/ 564 w 987"/>
              <a:gd name="T17" fmla="*/ 97 h 315"/>
              <a:gd name="T18" fmla="*/ 634 w 987"/>
              <a:gd name="T19" fmla="*/ 81 h 315"/>
              <a:gd name="T20" fmla="*/ 705 w 987"/>
              <a:gd name="T21" fmla="*/ 65 h 315"/>
              <a:gd name="T22" fmla="*/ 775 w 987"/>
              <a:gd name="T23" fmla="*/ 45 h 315"/>
              <a:gd name="T24" fmla="*/ 846 w 987"/>
              <a:gd name="T25" fmla="*/ 36 h 315"/>
              <a:gd name="T26" fmla="*/ 916 w 987"/>
              <a:gd name="T27" fmla="*/ 20 h 315"/>
              <a:gd name="T28" fmla="*/ 987 w 987"/>
              <a:gd name="T29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15">
                <a:moveTo>
                  <a:pt x="0" y="315"/>
                </a:moveTo>
                <a:lnTo>
                  <a:pt x="71" y="260"/>
                </a:lnTo>
                <a:lnTo>
                  <a:pt x="141" y="224"/>
                </a:lnTo>
                <a:lnTo>
                  <a:pt x="212" y="202"/>
                </a:lnTo>
                <a:lnTo>
                  <a:pt x="282" y="179"/>
                </a:lnTo>
                <a:lnTo>
                  <a:pt x="353" y="158"/>
                </a:lnTo>
                <a:lnTo>
                  <a:pt x="423" y="136"/>
                </a:lnTo>
                <a:lnTo>
                  <a:pt x="494" y="115"/>
                </a:lnTo>
                <a:lnTo>
                  <a:pt x="564" y="97"/>
                </a:lnTo>
                <a:lnTo>
                  <a:pt x="634" y="81"/>
                </a:lnTo>
                <a:lnTo>
                  <a:pt x="705" y="65"/>
                </a:lnTo>
                <a:lnTo>
                  <a:pt x="775" y="45"/>
                </a:lnTo>
                <a:lnTo>
                  <a:pt x="846" y="36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06" name="Rectangle 38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1607" name="Rectangle 39"/>
          <p:cNvSpPr>
            <a:spLocks noChangeArrowheads="1"/>
          </p:cNvSpPr>
          <p:nvPr/>
        </p:nvSpPr>
        <p:spPr bwMode="auto">
          <a:xfrm>
            <a:off x="881063" y="4668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65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08" name="Rectangle 40"/>
          <p:cNvSpPr>
            <a:spLocks noChangeArrowheads="1"/>
          </p:cNvSpPr>
          <p:nvPr/>
        </p:nvSpPr>
        <p:spPr bwMode="auto">
          <a:xfrm>
            <a:off x="900113" y="38211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09" name="Rectangle 41"/>
          <p:cNvSpPr>
            <a:spLocks noChangeArrowheads="1"/>
          </p:cNvSpPr>
          <p:nvPr/>
        </p:nvSpPr>
        <p:spPr bwMode="auto">
          <a:xfrm>
            <a:off x="881063" y="29845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10" name="Rectangle 42"/>
          <p:cNvSpPr>
            <a:spLocks noChangeArrowheads="1"/>
          </p:cNvSpPr>
          <p:nvPr/>
        </p:nvSpPr>
        <p:spPr bwMode="auto">
          <a:xfrm>
            <a:off x="890588" y="21463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11" name="Rectangle 43"/>
          <p:cNvSpPr>
            <a:spLocks noChangeArrowheads="1"/>
          </p:cNvSpPr>
          <p:nvPr/>
        </p:nvSpPr>
        <p:spPr bwMode="auto">
          <a:xfrm>
            <a:off x="808038" y="1466850"/>
            <a:ext cx="423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věk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12" name="Rectangle 44"/>
          <p:cNvSpPr>
            <a:spLocks noChangeArrowheads="1"/>
          </p:cNvSpPr>
          <p:nvPr/>
        </p:nvSpPr>
        <p:spPr bwMode="auto">
          <a:xfrm>
            <a:off x="10318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1950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13" name="Rectangle 45"/>
          <p:cNvSpPr>
            <a:spLocks noChangeArrowheads="1"/>
          </p:cNvSpPr>
          <p:nvPr/>
        </p:nvSpPr>
        <p:spPr bwMode="auto">
          <a:xfrm>
            <a:off x="201453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1960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14" name="Rectangle 46"/>
          <p:cNvSpPr>
            <a:spLocks noChangeArrowheads="1"/>
          </p:cNvSpPr>
          <p:nvPr/>
        </p:nvSpPr>
        <p:spPr bwMode="auto">
          <a:xfrm>
            <a:off x="299720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15" name="Rectangle 47"/>
          <p:cNvSpPr>
            <a:spLocks noChangeArrowheads="1"/>
          </p:cNvSpPr>
          <p:nvPr/>
        </p:nvSpPr>
        <p:spPr bwMode="auto">
          <a:xfrm>
            <a:off x="398145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16" name="Rectangle 48"/>
          <p:cNvSpPr>
            <a:spLocks noChangeArrowheads="1"/>
          </p:cNvSpPr>
          <p:nvPr/>
        </p:nvSpPr>
        <p:spPr bwMode="auto">
          <a:xfrm>
            <a:off x="49641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1990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17" name="Rectangle 49"/>
          <p:cNvSpPr>
            <a:spLocks noChangeArrowheads="1"/>
          </p:cNvSpPr>
          <p:nvPr/>
        </p:nvSpPr>
        <p:spPr bwMode="auto">
          <a:xfrm>
            <a:off x="59467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2000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18" name="Rectangle 50"/>
          <p:cNvSpPr>
            <a:spLocks noChangeArrowheads="1"/>
          </p:cNvSpPr>
          <p:nvPr/>
        </p:nvSpPr>
        <p:spPr bwMode="auto">
          <a:xfrm>
            <a:off x="69326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2010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19" name="Rectangle 51"/>
          <p:cNvSpPr>
            <a:spLocks noChangeArrowheads="1"/>
          </p:cNvSpPr>
          <p:nvPr/>
        </p:nvSpPr>
        <p:spPr bwMode="auto">
          <a:xfrm>
            <a:off x="791368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2020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20" name="Rectangle 52"/>
          <p:cNvSpPr>
            <a:spLocks noChangeArrowheads="1"/>
          </p:cNvSpPr>
          <p:nvPr/>
        </p:nvSpPr>
        <p:spPr bwMode="auto">
          <a:xfrm>
            <a:off x="395288" y="1125538"/>
            <a:ext cx="8202612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21" name="Text Box 53"/>
          <p:cNvSpPr txBox="1">
            <a:spLocks noChangeArrowheads="1"/>
          </p:cNvSpPr>
          <p:nvPr/>
        </p:nvSpPr>
        <p:spPr bwMode="auto">
          <a:xfrm>
            <a:off x="919163" y="5497513"/>
            <a:ext cx="395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22" name="Text Box 54"/>
          <p:cNvSpPr txBox="1">
            <a:spLocks noChangeArrowheads="1"/>
          </p:cNvSpPr>
          <p:nvPr/>
        </p:nvSpPr>
        <p:spPr bwMode="auto">
          <a:xfrm>
            <a:off x="6521450" y="6264275"/>
            <a:ext cx="24796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kalendářní roky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1623" name="AutoShape 55"/>
          <p:cNvSpPr>
            <a:spLocks noChangeArrowheads="1"/>
          </p:cNvSpPr>
          <p:nvPr/>
        </p:nvSpPr>
        <p:spPr bwMode="auto">
          <a:xfrm>
            <a:off x="4324350" y="4133850"/>
            <a:ext cx="1276350" cy="628650"/>
          </a:xfrm>
          <a:prstGeom prst="rightArrow">
            <a:avLst>
              <a:gd name="adj1" fmla="val 50000"/>
              <a:gd name="adj2" fmla="val 50758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24" name="Text Box 56"/>
          <p:cNvSpPr txBox="1">
            <a:spLocks noChangeArrowheads="1"/>
          </p:cNvSpPr>
          <p:nvPr/>
        </p:nvSpPr>
        <p:spPr bwMode="auto">
          <a:xfrm>
            <a:off x="4495800" y="4238625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odhad</a:t>
            </a:r>
          </a:p>
        </p:txBody>
      </p:sp>
      <p:sp>
        <p:nvSpPr>
          <p:cNvPr id="621625" name="Line 57"/>
          <p:cNvSpPr>
            <a:spLocks noChangeShapeType="1"/>
          </p:cNvSpPr>
          <p:nvPr/>
        </p:nvSpPr>
        <p:spPr bwMode="auto">
          <a:xfrm flipV="1">
            <a:off x="1355725" y="5695950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26" name="Rectangle 58"/>
          <p:cNvSpPr>
            <a:spLocks noChangeArrowheads="1"/>
          </p:cNvSpPr>
          <p:nvPr/>
        </p:nvSpPr>
        <p:spPr bwMode="auto">
          <a:xfrm>
            <a:off x="1190625" y="5281613"/>
            <a:ext cx="3571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27" name="Freeform 59"/>
          <p:cNvSpPr>
            <a:spLocks/>
          </p:cNvSpPr>
          <p:nvPr/>
        </p:nvSpPr>
        <p:spPr bwMode="auto">
          <a:xfrm>
            <a:off x="1157288" y="5291138"/>
            <a:ext cx="371475" cy="295275"/>
          </a:xfrm>
          <a:custGeom>
            <a:avLst/>
            <a:gdLst>
              <a:gd name="T0" fmla="*/ 123 w 234"/>
              <a:gd name="T1" fmla="*/ 0 h 186"/>
              <a:gd name="T2" fmla="*/ 234 w 234"/>
              <a:gd name="T3" fmla="*/ 60 h 186"/>
              <a:gd name="T4" fmla="*/ 0 w 234"/>
              <a:gd name="T5" fmla="*/ 135 h 186"/>
              <a:gd name="T6" fmla="*/ 120 w 234"/>
              <a:gd name="T7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186">
                <a:moveTo>
                  <a:pt x="123" y="0"/>
                </a:moveTo>
                <a:lnTo>
                  <a:pt x="234" y="60"/>
                </a:lnTo>
                <a:lnTo>
                  <a:pt x="0" y="135"/>
                </a:lnTo>
                <a:lnTo>
                  <a:pt x="120" y="18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28" name="Rectangle 60"/>
          <p:cNvSpPr>
            <a:spLocks noChangeArrowheads="1"/>
          </p:cNvSpPr>
          <p:nvPr/>
        </p:nvSpPr>
        <p:spPr bwMode="auto">
          <a:xfrm>
            <a:off x="1524000" y="2043113"/>
            <a:ext cx="2657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EVROPA</a:t>
            </a:r>
          </a:p>
        </p:txBody>
      </p:sp>
      <p:sp>
        <p:nvSpPr>
          <p:cNvPr id="621629" name="Line 61"/>
          <p:cNvSpPr>
            <a:spLocks noChangeShapeType="1"/>
          </p:cNvSpPr>
          <p:nvPr/>
        </p:nvSpPr>
        <p:spPr bwMode="auto">
          <a:xfrm flipV="1">
            <a:off x="4314825" y="2600325"/>
            <a:ext cx="0" cy="315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30" name="Line 62"/>
          <p:cNvSpPr>
            <a:spLocks noChangeShapeType="1"/>
          </p:cNvSpPr>
          <p:nvPr/>
        </p:nvSpPr>
        <p:spPr bwMode="auto">
          <a:xfrm flipV="1">
            <a:off x="2676525" y="2486025"/>
            <a:ext cx="1628775" cy="95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31" name="Line 63"/>
          <p:cNvSpPr>
            <a:spLocks noChangeShapeType="1"/>
          </p:cNvSpPr>
          <p:nvPr/>
        </p:nvSpPr>
        <p:spPr bwMode="auto">
          <a:xfrm flipV="1">
            <a:off x="6267450" y="2614613"/>
            <a:ext cx="1066800" cy="2381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1632" name="Line 64"/>
          <p:cNvSpPr>
            <a:spLocks noChangeShapeType="1"/>
          </p:cNvSpPr>
          <p:nvPr/>
        </p:nvSpPr>
        <p:spPr bwMode="auto">
          <a:xfrm flipV="1">
            <a:off x="6251575" y="2565400"/>
            <a:ext cx="1071563" cy="2317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09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SOCIÁLNÍ LÉKAŘSTVÍ</a:t>
            </a:r>
          </a:p>
          <a:p>
            <a:pPr marL="0" indent="0">
              <a:buNone/>
            </a:pPr>
            <a:endParaRPr lang="cs-CZ" b="1" dirty="0">
              <a:solidFill>
                <a:srgbClr val="1B06BA"/>
              </a:solidFill>
            </a:endParaRPr>
          </a:p>
          <a:p>
            <a:r>
              <a:rPr lang="cs-CZ" cap="all" dirty="0"/>
              <a:t>Je vědní, medicínský </a:t>
            </a:r>
            <a:r>
              <a:rPr lang="cs-CZ" cap="all" dirty="0" smtClean="0"/>
              <a:t>                                    a interdisciplinární </a:t>
            </a:r>
            <a:r>
              <a:rPr lang="cs-CZ" cap="all" dirty="0"/>
              <a:t>obor, který se zabývá</a:t>
            </a:r>
            <a:r>
              <a:rPr lang="cs-CZ" b="1" cap="all" dirty="0"/>
              <a:t> </a:t>
            </a:r>
            <a:r>
              <a:rPr lang="cs-CZ" b="1" cap="all" dirty="0">
                <a:solidFill>
                  <a:srgbClr val="FF0000"/>
                </a:solidFill>
              </a:rPr>
              <a:t>zdravím</a:t>
            </a:r>
            <a:r>
              <a:rPr lang="cs-CZ" b="1" cap="all" dirty="0"/>
              <a:t> </a:t>
            </a:r>
            <a:r>
              <a:rPr lang="cs-CZ" b="1" cap="all" dirty="0">
                <a:solidFill>
                  <a:srgbClr val="1B06BA"/>
                </a:solidFill>
              </a:rPr>
              <a:t>populace</a:t>
            </a:r>
            <a:r>
              <a:rPr lang="cs-CZ" b="1" cap="all" dirty="0"/>
              <a:t> </a:t>
            </a:r>
            <a:r>
              <a:rPr lang="cs-CZ" cap="all" dirty="0"/>
              <a:t>a</a:t>
            </a:r>
            <a:r>
              <a:rPr lang="cs-CZ" b="1" cap="all" dirty="0"/>
              <a:t> péčí </a:t>
            </a:r>
            <a:r>
              <a:rPr lang="cs-CZ" b="1" cap="all" dirty="0" smtClean="0"/>
              <a:t>              o zdraví </a:t>
            </a:r>
            <a:r>
              <a:rPr lang="cs-CZ" b="1" cap="all" dirty="0"/>
              <a:t>ve společnosti</a:t>
            </a:r>
            <a:r>
              <a:rPr lang="cs-CZ" b="1" cap="all" dirty="0" smtClean="0"/>
              <a:t>.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cap="all" dirty="0"/>
              <a:t>Teoretický základ </a:t>
            </a:r>
            <a:r>
              <a:rPr lang="cs-CZ" b="1" cap="all" dirty="0"/>
              <a:t>veřejného zdravotnictví</a:t>
            </a:r>
          </a:p>
          <a:p>
            <a:pPr marL="0" indent="0">
              <a:buNone/>
            </a:pPr>
            <a:endParaRPr lang="cs-CZ" b="1" dirty="0" smtClean="0">
              <a:solidFill>
                <a:srgbClr val="1B06BA"/>
              </a:solidFill>
            </a:endParaRPr>
          </a:p>
          <a:p>
            <a:pPr marL="400050" lvl="1" indent="0">
              <a:buNone/>
            </a:pPr>
            <a:endParaRPr lang="cs-CZ" b="1" dirty="0" smtClean="0"/>
          </a:p>
          <a:p>
            <a:pPr marL="400050" lvl="1" indent="0">
              <a:buNone/>
            </a:pPr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2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595" name="Rectangle 3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596" name="AutoShape 4"/>
          <p:cNvSpPr>
            <a:spLocks noChangeAspect="1" noChangeArrowheads="1"/>
          </p:cNvSpPr>
          <p:nvPr/>
        </p:nvSpPr>
        <p:spPr bwMode="auto">
          <a:xfrm>
            <a:off x="271463" y="1044575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597" name="Rectangle 5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2598" name="Rectangle 6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599" name="Rectangle 7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00" name="Text Box 8"/>
          <p:cNvSpPr txBox="1">
            <a:spLocks noChangeArrowheads="1"/>
          </p:cNvSpPr>
          <p:nvPr/>
        </p:nvSpPr>
        <p:spPr bwMode="auto">
          <a:xfrm>
            <a:off x="0" y="274638"/>
            <a:ext cx="91440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STŘEDNÍ DÉLKA ŽIVOTA PŘI NAROZENÍ (MUŽI + ŽENY)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VE VYBRANÝCH ZEMÍCH V LETECH 1950-2020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(pramen: United Nations: World population Prospects 1988)</a:t>
            </a:r>
          </a:p>
        </p:txBody>
      </p:sp>
      <p:sp>
        <p:nvSpPr>
          <p:cNvPr id="622601" name="Rectangle 9"/>
          <p:cNvSpPr>
            <a:spLocks noChangeArrowheads="1"/>
          </p:cNvSpPr>
          <p:nvPr/>
        </p:nvSpPr>
        <p:spPr bwMode="auto">
          <a:xfrm>
            <a:off x="900113" y="1341438"/>
            <a:ext cx="7418387" cy="52085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02" name="AutoShape 10"/>
          <p:cNvSpPr>
            <a:spLocks noChangeAspect="1" noChangeArrowheads="1"/>
          </p:cNvSpPr>
          <p:nvPr/>
        </p:nvSpPr>
        <p:spPr bwMode="auto">
          <a:xfrm>
            <a:off x="1443038" y="1676400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03" name="Line 11"/>
          <p:cNvSpPr>
            <a:spLocks noChangeShapeType="1"/>
          </p:cNvSpPr>
          <p:nvPr/>
        </p:nvSpPr>
        <p:spPr bwMode="auto">
          <a:xfrm>
            <a:off x="1365250" y="4860925"/>
            <a:ext cx="6870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04" name="Line 12"/>
          <p:cNvSpPr>
            <a:spLocks noChangeShapeType="1"/>
          </p:cNvSpPr>
          <p:nvPr/>
        </p:nvSpPr>
        <p:spPr bwMode="auto">
          <a:xfrm>
            <a:off x="1374775" y="4016375"/>
            <a:ext cx="68611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05" name="Line 13"/>
          <p:cNvSpPr>
            <a:spLocks noChangeShapeType="1"/>
          </p:cNvSpPr>
          <p:nvPr/>
        </p:nvSpPr>
        <p:spPr bwMode="auto">
          <a:xfrm flipV="1">
            <a:off x="1374775" y="3187700"/>
            <a:ext cx="68818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06" name="Line 14"/>
          <p:cNvSpPr>
            <a:spLocks noChangeShapeType="1"/>
          </p:cNvSpPr>
          <p:nvPr/>
        </p:nvSpPr>
        <p:spPr bwMode="auto">
          <a:xfrm>
            <a:off x="1344613" y="2351088"/>
            <a:ext cx="6905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07" name="Line 15"/>
          <p:cNvSpPr>
            <a:spLocks noChangeShapeType="1"/>
          </p:cNvSpPr>
          <p:nvPr/>
        </p:nvSpPr>
        <p:spPr bwMode="auto">
          <a:xfrm>
            <a:off x="1365250" y="1528763"/>
            <a:ext cx="6870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08" name="Line 16"/>
          <p:cNvSpPr>
            <a:spLocks noChangeShapeType="1"/>
          </p:cNvSpPr>
          <p:nvPr/>
        </p:nvSpPr>
        <p:spPr bwMode="auto">
          <a:xfrm>
            <a:off x="1366838" y="1520825"/>
            <a:ext cx="0" cy="415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09" name="Line 17"/>
          <p:cNvSpPr>
            <a:spLocks noChangeShapeType="1"/>
          </p:cNvSpPr>
          <p:nvPr/>
        </p:nvSpPr>
        <p:spPr bwMode="auto">
          <a:xfrm>
            <a:off x="1260475" y="4864100"/>
            <a:ext cx="968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10" name="Line 18"/>
          <p:cNvSpPr>
            <a:spLocks noChangeShapeType="1"/>
          </p:cNvSpPr>
          <p:nvPr/>
        </p:nvSpPr>
        <p:spPr bwMode="auto">
          <a:xfrm>
            <a:off x="1276350" y="4011613"/>
            <a:ext cx="968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11" name="Line 19"/>
          <p:cNvSpPr>
            <a:spLocks noChangeShapeType="1"/>
          </p:cNvSpPr>
          <p:nvPr/>
        </p:nvSpPr>
        <p:spPr bwMode="auto">
          <a:xfrm>
            <a:off x="1257300" y="3189288"/>
            <a:ext cx="984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12" name="Line 20"/>
          <p:cNvSpPr>
            <a:spLocks noChangeShapeType="1"/>
          </p:cNvSpPr>
          <p:nvPr/>
        </p:nvSpPr>
        <p:spPr bwMode="auto">
          <a:xfrm>
            <a:off x="1268413" y="2351088"/>
            <a:ext cx="98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13" name="Line 21"/>
          <p:cNvSpPr>
            <a:spLocks noChangeShapeType="1"/>
          </p:cNvSpPr>
          <p:nvPr/>
        </p:nvSpPr>
        <p:spPr bwMode="auto">
          <a:xfrm>
            <a:off x="1362075" y="5681663"/>
            <a:ext cx="7131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14" name="Line 22"/>
          <p:cNvSpPr>
            <a:spLocks noChangeShapeType="1"/>
          </p:cNvSpPr>
          <p:nvPr/>
        </p:nvSpPr>
        <p:spPr bwMode="auto">
          <a:xfrm flipV="1">
            <a:off x="1365250" y="56816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15" name="Line 23"/>
          <p:cNvSpPr>
            <a:spLocks noChangeShapeType="1"/>
          </p:cNvSpPr>
          <p:nvPr/>
        </p:nvSpPr>
        <p:spPr bwMode="auto">
          <a:xfrm flipV="1">
            <a:off x="18605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16" name="Line 24"/>
          <p:cNvSpPr>
            <a:spLocks noChangeShapeType="1"/>
          </p:cNvSpPr>
          <p:nvPr/>
        </p:nvSpPr>
        <p:spPr bwMode="auto">
          <a:xfrm flipV="1">
            <a:off x="2349500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17" name="Line 25"/>
          <p:cNvSpPr>
            <a:spLocks noChangeShapeType="1"/>
          </p:cNvSpPr>
          <p:nvPr/>
        </p:nvSpPr>
        <p:spPr bwMode="auto">
          <a:xfrm flipV="1">
            <a:off x="2844800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18" name="Line 26"/>
          <p:cNvSpPr>
            <a:spLocks noChangeShapeType="1"/>
          </p:cNvSpPr>
          <p:nvPr/>
        </p:nvSpPr>
        <p:spPr bwMode="auto">
          <a:xfrm flipV="1">
            <a:off x="3332163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19" name="Line 27"/>
          <p:cNvSpPr>
            <a:spLocks noChangeShapeType="1"/>
          </p:cNvSpPr>
          <p:nvPr/>
        </p:nvSpPr>
        <p:spPr bwMode="auto">
          <a:xfrm flipV="1">
            <a:off x="3827463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20" name="Line 28"/>
          <p:cNvSpPr>
            <a:spLocks noChangeShapeType="1"/>
          </p:cNvSpPr>
          <p:nvPr/>
        </p:nvSpPr>
        <p:spPr bwMode="auto">
          <a:xfrm flipV="1">
            <a:off x="4316413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21" name="Line 29"/>
          <p:cNvSpPr>
            <a:spLocks noChangeShapeType="1"/>
          </p:cNvSpPr>
          <p:nvPr/>
        </p:nvSpPr>
        <p:spPr bwMode="auto">
          <a:xfrm flipV="1">
            <a:off x="4810125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22" name="Line 30"/>
          <p:cNvSpPr>
            <a:spLocks noChangeShapeType="1"/>
          </p:cNvSpPr>
          <p:nvPr/>
        </p:nvSpPr>
        <p:spPr bwMode="auto">
          <a:xfrm flipV="1">
            <a:off x="5299075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23" name="Line 31"/>
          <p:cNvSpPr>
            <a:spLocks noChangeShapeType="1"/>
          </p:cNvSpPr>
          <p:nvPr/>
        </p:nvSpPr>
        <p:spPr bwMode="auto">
          <a:xfrm flipV="1">
            <a:off x="5788025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24" name="Line 32"/>
          <p:cNvSpPr>
            <a:spLocks noChangeShapeType="1"/>
          </p:cNvSpPr>
          <p:nvPr/>
        </p:nvSpPr>
        <p:spPr bwMode="auto">
          <a:xfrm flipV="1">
            <a:off x="628173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25" name="Line 33"/>
          <p:cNvSpPr>
            <a:spLocks noChangeShapeType="1"/>
          </p:cNvSpPr>
          <p:nvPr/>
        </p:nvSpPr>
        <p:spPr bwMode="auto">
          <a:xfrm flipV="1">
            <a:off x="6770688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26" name="Line 34"/>
          <p:cNvSpPr>
            <a:spLocks noChangeShapeType="1"/>
          </p:cNvSpPr>
          <p:nvPr/>
        </p:nvSpPr>
        <p:spPr bwMode="auto">
          <a:xfrm flipV="1">
            <a:off x="726598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27" name="Line 35"/>
          <p:cNvSpPr>
            <a:spLocks noChangeShapeType="1"/>
          </p:cNvSpPr>
          <p:nvPr/>
        </p:nvSpPr>
        <p:spPr bwMode="auto">
          <a:xfrm flipV="1">
            <a:off x="77533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28" name="Line 36"/>
          <p:cNvSpPr>
            <a:spLocks noChangeShapeType="1"/>
          </p:cNvSpPr>
          <p:nvPr/>
        </p:nvSpPr>
        <p:spPr bwMode="auto">
          <a:xfrm flipV="1">
            <a:off x="8250238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29" name="Freeform 37"/>
          <p:cNvSpPr>
            <a:spLocks/>
          </p:cNvSpPr>
          <p:nvPr/>
        </p:nvSpPr>
        <p:spPr bwMode="auto">
          <a:xfrm>
            <a:off x="1365250" y="2320925"/>
            <a:ext cx="6884988" cy="2032000"/>
          </a:xfrm>
          <a:custGeom>
            <a:avLst/>
            <a:gdLst>
              <a:gd name="T0" fmla="*/ 0 w 987"/>
              <a:gd name="T1" fmla="*/ 277 h 277"/>
              <a:gd name="T2" fmla="*/ 71 w 987"/>
              <a:gd name="T3" fmla="*/ 231 h 277"/>
              <a:gd name="T4" fmla="*/ 141 w 987"/>
              <a:gd name="T5" fmla="*/ 209 h 277"/>
              <a:gd name="T6" fmla="*/ 212 w 987"/>
              <a:gd name="T7" fmla="*/ 188 h 277"/>
              <a:gd name="T8" fmla="*/ 282 w 987"/>
              <a:gd name="T9" fmla="*/ 165 h 277"/>
              <a:gd name="T10" fmla="*/ 353 w 987"/>
              <a:gd name="T11" fmla="*/ 143 h 277"/>
              <a:gd name="T12" fmla="*/ 423 w 987"/>
              <a:gd name="T13" fmla="*/ 122 h 277"/>
              <a:gd name="T14" fmla="*/ 494 w 987"/>
              <a:gd name="T15" fmla="*/ 100 h 277"/>
              <a:gd name="T16" fmla="*/ 564 w 987"/>
              <a:gd name="T17" fmla="*/ 79 h 277"/>
              <a:gd name="T18" fmla="*/ 634 w 987"/>
              <a:gd name="T19" fmla="*/ 68 h 277"/>
              <a:gd name="T20" fmla="*/ 705 w 987"/>
              <a:gd name="T21" fmla="*/ 50 h 277"/>
              <a:gd name="T22" fmla="*/ 775 w 987"/>
              <a:gd name="T23" fmla="*/ 32 h 277"/>
              <a:gd name="T24" fmla="*/ 846 w 987"/>
              <a:gd name="T25" fmla="*/ 23 h 277"/>
              <a:gd name="T26" fmla="*/ 916 w 987"/>
              <a:gd name="T27" fmla="*/ 7 h 277"/>
              <a:gd name="T28" fmla="*/ 987 w 987"/>
              <a:gd name="T29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77">
                <a:moveTo>
                  <a:pt x="0" y="277"/>
                </a:moveTo>
                <a:lnTo>
                  <a:pt x="71" y="231"/>
                </a:lnTo>
                <a:lnTo>
                  <a:pt x="141" y="209"/>
                </a:lnTo>
                <a:lnTo>
                  <a:pt x="212" y="188"/>
                </a:lnTo>
                <a:lnTo>
                  <a:pt x="282" y="165"/>
                </a:lnTo>
                <a:lnTo>
                  <a:pt x="353" y="143"/>
                </a:lnTo>
                <a:lnTo>
                  <a:pt x="423" y="122"/>
                </a:lnTo>
                <a:lnTo>
                  <a:pt x="494" y="100"/>
                </a:lnTo>
                <a:lnTo>
                  <a:pt x="564" y="79"/>
                </a:lnTo>
                <a:lnTo>
                  <a:pt x="634" y="68"/>
                </a:lnTo>
                <a:lnTo>
                  <a:pt x="705" y="50"/>
                </a:lnTo>
                <a:lnTo>
                  <a:pt x="775" y="32"/>
                </a:lnTo>
                <a:lnTo>
                  <a:pt x="846" y="23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ap="rnd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30" name="Freeform 38"/>
          <p:cNvSpPr>
            <a:spLocks/>
          </p:cNvSpPr>
          <p:nvPr/>
        </p:nvSpPr>
        <p:spPr bwMode="auto">
          <a:xfrm>
            <a:off x="1365250" y="2371725"/>
            <a:ext cx="6884988" cy="2311400"/>
          </a:xfrm>
          <a:custGeom>
            <a:avLst/>
            <a:gdLst>
              <a:gd name="T0" fmla="*/ 0 w 987"/>
              <a:gd name="T1" fmla="*/ 315 h 315"/>
              <a:gd name="T2" fmla="*/ 71 w 987"/>
              <a:gd name="T3" fmla="*/ 260 h 315"/>
              <a:gd name="T4" fmla="*/ 141 w 987"/>
              <a:gd name="T5" fmla="*/ 224 h 315"/>
              <a:gd name="T6" fmla="*/ 212 w 987"/>
              <a:gd name="T7" fmla="*/ 202 h 315"/>
              <a:gd name="T8" fmla="*/ 282 w 987"/>
              <a:gd name="T9" fmla="*/ 179 h 315"/>
              <a:gd name="T10" fmla="*/ 353 w 987"/>
              <a:gd name="T11" fmla="*/ 158 h 315"/>
              <a:gd name="T12" fmla="*/ 423 w 987"/>
              <a:gd name="T13" fmla="*/ 136 h 315"/>
              <a:gd name="T14" fmla="*/ 494 w 987"/>
              <a:gd name="T15" fmla="*/ 115 h 315"/>
              <a:gd name="T16" fmla="*/ 564 w 987"/>
              <a:gd name="T17" fmla="*/ 97 h 315"/>
              <a:gd name="T18" fmla="*/ 634 w 987"/>
              <a:gd name="T19" fmla="*/ 81 h 315"/>
              <a:gd name="T20" fmla="*/ 705 w 987"/>
              <a:gd name="T21" fmla="*/ 65 h 315"/>
              <a:gd name="T22" fmla="*/ 775 w 987"/>
              <a:gd name="T23" fmla="*/ 45 h 315"/>
              <a:gd name="T24" fmla="*/ 846 w 987"/>
              <a:gd name="T25" fmla="*/ 36 h 315"/>
              <a:gd name="T26" fmla="*/ 916 w 987"/>
              <a:gd name="T27" fmla="*/ 20 h 315"/>
              <a:gd name="T28" fmla="*/ 987 w 987"/>
              <a:gd name="T29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15">
                <a:moveTo>
                  <a:pt x="0" y="315"/>
                </a:moveTo>
                <a:lnTo>
                  <a:pt x="71" y="260"/>
                </a:lnTo>
                <a:lnTo>
                  <a:pt x="141" y="224"/>
                </a:lnTo>
                <a:lnTo>
                  <a:pt x="212" y="202"/>
                </a:lnTo>
                <a:lnTo>
                  <a:pt x="282" y="179"/>
                </a:lnTo>
                <a:lnTo>
                  <a:pt x="353" y="158"/>
                </a:lnTo>
                <a:lnTo>
                  <a:pt x="423" y="136"/>
                </a:lnTo>
                <a:lnTo>
                  <a:pt x="494" y="115"/>
                </a:lnTo>
                <a:lnTo>
                  <a:pt x="564" y="97"/>
                </a:lnTo>
                <a:lnTo>
                  <a:pt x="634" y="81"/>
                </a:lnTo>
                <a:lnTo>
                  <a:pt x="705" y="65"/>
                </a:lnTo>
                <a:lnTo>
                  <a:pt x="775" y="45"/>
                </a:lnTo>
                <a:lnTo>
                  <a:pt x="846" y="36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31" name="Freeform 39"/>
          <p:cNvSpPr>
            <a:spLocks/>
          </p:cNvSpPr>
          <p:nvPr/>
        </p:nvSpPr>
        <p:spPr bwMode="auto">
          <a:xfrm>
            <a:off x="1365250" y="2570163"/>
            <a:ext cx="6884988" cy="2611437"/>
          </a:xfrm>
          <a:custGeom>
            <a:avLst/>
            <a:gdLst>
              <a:gd name="T0" fmla="*/ 0 w 987"/>
              <a:gd name="T1" fmla="*/ 356 h 356"/>
              <a:gd name="T2" fmla="*/ 71 w 987"/>
              <a:gd name="T3" fmla="*/ 265 h 356"/>
              <a:gd name="T4" fmla="*/ 141 w 987"/>
              <a:gd name="T5" fmla="*/ 220 h 356"/>
              <a:gd name="T6" fmla="*/ 212 w 987"/>
              <a:gd name="T7" fmla="*/ 197 h 356"/>
              <a:gd name="T8" fmla="*/ 282 w 987"/>
              <a:gd name="T9" fmla="*/ 186 h 356"/>
              <a:gd name="T10" fmla="*/ 353 w 987"/>
              <a:gd name="T11" fmla="*/ 179 h 356"/>
              <a:gd name="T12" fmla="*/ 423 w 987"/>
              <a:gd name="T13" fmla="*/ 175 h 356"/>
              <a:gd name="T14" fmla="*/ 494 w 987"/>
              <a:gd name="T15" fmla="*/ 152 h 356"/>
              <a:gd name="T16" fmla="*/ 564 w 987"/>
              <a:gd name="T17" fmla="*/ 131 h 356"/>
              <a:gd name="T18" fmla="*/ 634 w 987"/>
              <a:gd name="T19" fmla="*/ 106 h 356"/>
              <a:gd name="T20" fmla="*/ 705 w 987"/>
              <a:gd name="T21" fmla="*/ 84 h 356"/>
              <a:gd name="T22" fmla="*/ 775 w 987"/>
              <a:gd name="T23" fmla="*/ 61 h 356"/>
              <a:gd name="T24" fmla="*/ 846 w 987"/>
              <a:gd name="T25" fmla="*/ 41 h 356"/>
              <a:gd name="T26" fmla="*/ 916 w 987"/>
              <a:gd name="T27" fmla="*/ 20 h 356"/>
              <a:gd name="T28" fmla="*/ 987 w 987"/>
              <a:gd name="T29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56">
                <a:moveTo>
                  <a:pt x="0" y="356"/>
                </a:moveTo>
                <a:lnTo>
                  <a:pt x="71" y="265"/>
                </a:lnTo>
                <a:lnTo>
                  <a:pt x="141" y="220"/>
                </a:lnTo>
                <a:lnTo>
                  <a:pt x="212" y="197"/>
                </a:lnTo>
                <a:lnTo>
                  <a:pt x="282" y="186"/>
                </a:lnTo>
                <a:lnTo>
                  <a:pt x="353" y="179"/>
                </a:lnTo>
                <a:lnTo>
                  <a:pt x="423" y="175"/>
                </a:lnTo>
                <a:lnTo>
                  <a:pt x="494" y="152"/>
                </a:lnTo>
                <a:lnTo>
                  <a:pt x="564" y="131"/>
                </a:lnTo>
                <a:lnTo>
                  <a:pt x="634" y="106"/>
                </a:lnTo>
                <a:lnTo>
                  <a:pt x="705" y="84"/>
                </a:lnTo>
                <a:lnTo>
                  <a:pt x="775" y="61"/>
                </a:lnTo>
                <a:lnTo>
                  <a:pt x="846" y="41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ap="flat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32" name="Rectangle 40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2633" name="Rectangle 41"/>
          <p:cNvSpPr>
            <a:spLocks noChangeArrowheads="1"/>
          </p:cNvSpPr>
          <p:nvPr/>
        </p:nvSpPr>
        <p:spPr bwMode="auto">
          <a:xfrm>
            <a:off x="881063" y="4668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65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34" name="Rectangle 42"/>
          <p:cNvSpPr>
            <a:spLocks noChangeArrowheads="1"/>
          </p:cNvSpPr>
          <p:nvPr/>
        </p:nvSpPr>
        <p:spPr bwMode="auto">
          <a:xfrm>
            <a:off x="900113" y="38211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35" name="Rectangle 43"/>
          <p:cNvSpPr>
            <a:spLocks noChangeArrowheads="1"/>
          </p:cNvSpPr>
          <p:nvPr/>
        </p:nvSpPr>
        <p:spPr bwMode="auto">
          <a:xfrm>
            <a:off x="881063" y="29845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36" name="Rectangle 44"/>
          <p:cNvSpPr>
            <a:spLocks noChangeArrowheads="1"/>
          </p:cNvSpPr>
          <p:nvPr/>
        </p:nvSpPr>
        <p:spPr bwMode="auto">
          <a:xfrm>
            <a:off x="890588" y="21463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37" name="Rectangle 45"/>
          <p:cNvSpPr>
            <a:spLocks noChangeArrowheads="1"/>
          </p:cNvSpPr>
          <p:nvPr/>
        </p:nvSpPr>
        <p:spPr bwMode="auto">
          <a:xfrm>
            <a:off x="808038" y="1466850"/>
            <a:ext cx="423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věk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38" name="Rectangle 46"/>
          <p:cNvSpPr>
            <a:spLocks noChangeArrowheads="1"/>
          </p:cNvSpPr>
          <p:nvPr/>
        </p:nvSpPr>
        <p:spPr bwMode="auto">
          <a:xfrm>
            <a:off x="10318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1950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39" name="Rectangle 47"/>
          <p:cNvSpPr>
            <a:spLocks noChangeArrowheads="1"/>
          </p:cNvSpPr>
          <p:nvPr/>
        </p:nvSpPr>
        <p:spPr bwMode="auto">
          <a:xfrm>
            <a:off x="201453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1960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40" name="Rectangle 48"/>
          <p:cNvSpPr>
            <a:spLocks noChangeArrowheads="1"/>
          </p:cNvSpPr>
          <p:nvPr/>
        </p:nvSpPr>
        <p:spPr bwMode="auto">
          <a:xfrm>
            <a:off x="299720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41" name="Rectangle 49"/>
          <p:cNvSpPr>
            <a:spLocks noChangeArrowheads="1"/>
          </p:cNvSpPr>
          <p:nvPr/>
        </p:nvSpPr>
        <p:spPr bwMode="auto">
          <a:xfrm>
            <a:off x="398145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42" name="Rectangle 50"/>
          <p:cNvSpPr>
            <a:spLocks noChangeArrowheads="1"/>
          </p:cNvSpPr>
          <p:nvPr/>
        </p:nvSpPr>
        <p:spPr bwMode="auto">
          <a:xfrm>
            <a:off x="49641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1990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43" name="Rectangle 51"/>
          <p:cNvSpPr>
            <a:spLocks noChangeArrowheads="1"/>
          </p:cNvSpPr>
          <p:nvPr/>
        </p:nvSpPr>
        <p:spPr bwMode="auto">
          <a:xfrm>
            <a:off x="59467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2000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44" name="Rectangle 52"/>
          <p:cNvSpPr>
            <a:spLocks noChangeArrowheads="1"/>
          </p:cNvSpPr>
          <p:nvPr/>
        </p:nvSpPr>
        <p:spPr bwMode="auto">
          <a:xfrm>
            <a:off x="69326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2010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45" name="Rectangle 53"/>
          <p:cNvSpPr>
            <a:spLocks noChangeArrowheads="1"/>
          </p:cNvSpPr>
          <p:nvPr/>
        </p:nvSpPr>
        <p:spPr bwMode="auto">
          <a:xfrm>
            <a:off x="791368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2020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46" name="Rectangle 54"/>
          <p:cNvSpPr>
            <a:spLocks noChangeArrowheads="1"/>
          </p:cNvSpPr>
          <p:nvPr/>
        </p:nvSpPr>
        <p:spPr bwMode="auto">
          <a:xfrm>
            <a:off x="395288" y="1125538"/>
            <a:ext cx="8202612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47" name="Text Box 55"/>
          <p:cNvSpPr txBox="1">
            <a:spLocks noChangeArrowheads="1"/>
          </p:cNvSpPr>
          <p:nvPr/>
        </p:nvSpPr>
        <p:spPr bwMode="auto">
          <a:xfrm>
            <a:off x="919163" y="5497513"/>
            <a:ext cx="395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48" name="Text Box 56"/>
          <p:cNvSpPr txBox="1">
            <a:spLocks noChangeArrowheads="1"/>
          </p:cNvSpPr>
          <p:nvPr/>
        </p:nvSpPr>
        <p:spPr bwMode="auto">
          <a:xfrm>
            <a:off x="6521450" y="6264275"/>
            <a:ext cx="24796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kalendářní roky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2649" name="AutoShape 57"/>
          <p:cNvSpPr>
            <a:spLocks noChangeArrowheads="1"/>
          </p:cNvSpPr>
          <p:nvPr/>
        </p:nvSpPr>
        <p:spPr bwMode="auto">
          <a:xfrm>
            <a:off x="4324350" y="4133850"/>
            <a:ext cx="1276350" cy="628650"/>
          </a:xfrm>
          <a:prstGeom prst="rightArrow">
            <a:avLst>
              <a:gd name="adj1" fmla="val 50000"/>
              <a:gd name="adj2" fmla="val 50758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50" name="Text Box 58"/>
          <p:cNvSpPr txBox="1">
            <a:spLocks noChangeArrowheads="1"/>
          </p:cNvSpPr>
          <p:nvPr/>
        </p:nvSpPr>
        <p:spPr bwMode="auto">
          <a:xfrm>
            <a:off x="4495800" y="4238625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odhad</a:t>
            </a:r>
          </a:p>
        </p:txBody>
      </p:sp>
      <p:sp>
        <p:nvSpPr>
          <p:cNvPr id="622651" name="Line 59"/>
          <p:cNvSpPr>
            <a:spLocks noChangeShapeType="1"/>
          </p:cNvSpPr>
          <p:nvPr/>
        </p:nvSpPr>
        <p:spPr bwMode="auto">
          <a:xfrm flipV="1">
            <a:off x="1355725" y="5695950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52" name="Rectangle 60"/>
          <p:cNvSpPr>
            <a:spLocks noChangeArrowheads="1"/>
          </p:cNvSpPr>
          <p:nvPr/>
        </p:nvSpPr>
        <p:spPr bwMode="auto">
          <a:xfrm>
            <a:off x="1190625" y="5281613"/>
            <a:ext cx="3571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53" name="Freeform 61"/>
          <p:cNvSpPr>
            <a:spLocks/>
          </p:cNvSpPr>
          <p:nvPr/>
        </p:nvSpPr>
        <p:spPr bwMode="auto">
          <a:xfrm>
            <a:off x="1157288" y="5291138"/>
            <a:ext cx="371475" cy="295275"/>
          </a:xfrm>
          <a:custGeom>
            <a:avLst/>
            <a:gdLst>
              <a:gd name="T0" fmla="*/ 123 w 234"/>
              <a:gd name="T1" fmla="*/ 0 h 186"/>
              <a:gd name="T2" fmla="*/ 234 w 234"/>
              <a:gd name="T3" fmla="*/ 60 h 186"/>
              <a:gd name="T4" fmla="*/ 0 w 234"/>
              <a:gd name="T5" fmla="*/ 135 h 186"/>
              <a:gd name="T6" fmla="*/ 120 w 234"/>
              <a:gd name="T7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186">
                <a:moveTo>
                  <a:pt x="123" y="0"/>
                </a:moveTo>
                <a:lnTo>
                  <a:pt x="234" y="60"/>
                </a:lnTo>
                <a:lnTo>
                  <a:pt x="0" y="135"/>
                </a:lnTo>
                <a:lnTo>
                  <a:pt x="120" y="18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54" name="Rectangle 62"/>
          <p:cNvSpPr>
            <a:spLocks noChangeArrowheads="1"/>
          </p:cNvSpPr>
          <p:nvPr/>
        </p:nvSpPr>
        <p:spPr bwMode="auto">
          <a:xfrm>
            <a:off x="1371600" y="1490663"/>
            <a:ext cx="2657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ZÁPADNÍ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VÝCHODNÍ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EVROPA</a:t>
            </a:r>
          </a:p>
        </p:txBody>
      </p:sp>
      <p:sp>
        <p:nvSpPr>
          <p:cNvPr id="622655" name="Line 63"/>
          <p:cNvSpPr>
            <a:spLocks noChangeShapeType="1"/>
          </p:cNvSpPr>
          <p:nvPr/>
        </p:nvSpPr>
        <p:spPr bwMode="auto">
          <a:xfrm flipV="1">
            <a:off x="4314825" y="2600325"/>
            <a:ext cx="0" cy="315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56" name="Line 64"/>
          <p:cNvSpPr>
            <a:spLocks noChangeShapeType="1"/>
          </p:cNvSpPr>
          <p:nvPr/>
        </p:nvSpPr>
        <p:spPr bwMode="auto">
          <a:xfrm>
            <a:off x="3667125" y="1914525"/>
            <a:ext cx="62865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57" name="Line 65"/>
          <p:cNvSpPr>
            <a:spLocks noChangeShapeType="1"/>
          </p:cNvSpPr>
          <p:nvPr/>
        </p:nvSpPr>
        <p:spPr bwMode="auto">
          <a:xfrm flipV="1">
            <a:off x="3933825" y="2181225"/>
            <a:ext cx="4572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58" name="Line 66"/>
          <p:cNvSpPr>
            <a:spLocks noChangeShapeType="1"/>
          </p:cNvSpPr>
          <p:nvPr/>
        </p:nvSpPr>
        <p:spPr bwMode="auto">
          <a:xfrm flipV="1">
            <a:off x="2676525" y="2486025"/>
            <a:ext cx="1628775" cy="95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59" name="Line 67"/>
          <p:cNvSpPr>
            <a:spLocks noChangeShapeType="1"/>
          </p:cNvSpPr>
          <p:nvPr/>
        </p:nvSpPr>
        <p:spPr bwMode="auto">
          <a:xfrm flipV="1">
            <a:off x="6267450" y="2614613"/>
            <a:ext cx="1066800" cy="2381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2660" name="Line 68"/>
          <p:cNvSpPr>
            <a:spLocks noChangeShapeType="1"/>
          </p:cNvSpPr>
          <p:nvPr/>
        </p:nvSpPr>
        <p:spPr bwMode="auto">
          <a:xfrm flipV="1">
            <a:off x="6251575" y="2565400"/>
            <a:ext cx="1071563" cy="2317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31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20" name="AutoShape 4"/>
          <p:cNvSpPr>
            <a:spLocks noChangeAspect="1" noChangeArrowheads="1"/>
          </p:cNvSpPr>
          <p:nvPr/>
        </p:nvSpPr>
        <p:spPr bwMode="auto">
          <a:xfrm>
            <a:off x="271463" y="1044575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21" name="Rectangle 5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3622" name="Rectangle 6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23" name="Rectangle 7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24" name="Text Box 8"/>
          <p:cNvSpPr txBox="1">
            <a:spLocks noChangeArrowheads="1"/>
          </p:cNvSpPr>
          <p:nvPr/>
        </p:nvSpPr>
        <p:spPr bwMode="auto">
          <a:xfrm>
            <a:off x="0" y="274638"/>
            <a:ext cx="91440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STŘEDNÍ DÉLKA ŽIVOTA PŘI NAROZENÍ (MUŽI + ŽENY)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VE VYBRANÝCH ZEMÍCH V LETECH 1950-2020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(pramen: United Nations: World population Prospects 1988)</a:t>
            </a:r>
          </a:p>
        </p:txBody>
      </p:sp>
      <p:sp>
        <p:nvSpPr>
          <p:cNvPr id="623625" name="Rectangle 9"/>
          <p:cNvSpPr>
            <a:spLocks noChangeArrowheads="1"/>
          </p:cNvSpPr>
          <p:nvPr/>
        </p:nvSpPr>
        <p:spPr bwMode="auto">
          <a:xfrm>
            <a:off x="900113" y="1341438"/>
            <a:ext cx="7418387" cy="52085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26" name="AutoShape 10"/>
          <p:cNvSpPr>
            <a:spLocks noChangeAspect="1" noChangeArrowheads="1"/>
          </p:cNvSpPr>
          <p:nvPr/>
        </p:nvSpPr>
        <p:spPr bwMode="auto">
          <a:xfrm>
            <a:off x="252413" y="1044575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27" name="Line 11"/>
          <p:cNvSpPr>
            <a:spLocks noChangeShapeType="1"/>
          </p:cNvSpPr>
          <p:nvPr/>
        </p:nvSpPr>
        <p:spPr bwMode="auto">
          <a:xfrm>
            <a:off x="1365250" y="4860925"/>
            <a:ext cx="6870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28" name="Line 12"/>
          <p:cNvSpPr>
            <a:spLocks noChangeShapeType="1"/>
          </p:cNvSpPr>
          <p:nvPr/>
        </p:nvSpPr>
        <p:spPr bwMode="auto">
          <a:xfrm>
            <a:off x="1374775" y="4016375"/>
            <a:ext cx="68611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29" name="Line 13"/>
          <p:cNvSpPr>
            <a:spLocks noChangeShapeType="1"/>
          </p:cNvSpPr>
          <p:nvPr/>
        </p:nvSpPr>
        <p:spPr bwMode="auto">
          <a:xfrm flipV="1">
            <a:off x="1374775" y="3187700"/>
            <a:ext cx="68818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30" name="Line 14"/>
          <p:cNvSpPr>
            <a:spLocks noChangeShapeType="1"/>
          </p:cNvSpPr>
          <p:nvPr/>
        </p:nvSpPr>
        <p:spPr bwMode="auto">
          <a:xfrm>
            <a:off x="1344613" y="2351088"/>
            <a:ext cx="6905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31" name="Line 15"/>
          <p:cNvSpPr>
            <a:spLocks noChangeShapeType="1"/>
          </p:cNvSpPr>
          <p:nvPr/>
        </p:nvSpPr>
        <p:spPr bwMode="auto">
          <a:xfrm>
            <a:off x="1365250" y="1528763"/>
            <a:ext cx="6870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32" name="Line 16"/>
          <p:cNvSpPr>
            <a:spLocks noChangeShapeType="1"/>
          </p:cNvSpPr>
          <p:nvPr/>
        </p:nvSpPr>
        <p:spPr bwMode="auto">
          <a:xfrm>
            <a:off x="1366838" y="1520825"/>
            <a:ext cx="0" cy="415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33" name="Line 17"/>
          <p:cNvSpPr>
            <a:spLocks noChangeShapeType="1"/>
          </p:cNvSpPr>
          <p:nvPr/>
        </p:nvSpPr>
        <p:spPr bwMode="auto">
          <a:xfrm>
            <a:off x="1260475" y="4864100"/>
            <a:ext cx="968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34" name="Line 18"/>
          <p:cNvSpPr>
            <a:spLocks noChangeShapeType="1"/>
          </p:cNvSpPr>
          <p:nvPr/>
        </p:nvSpPr>
        <p:spPr bwMode="auto">
          <a:xfrm>
            <a:off x="1276350" y="4011613"/>
            <a:ext cx="968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35" name="Line 19"/>
          <p:cNvSpPr>
            <a:spLocks noChangeShapeType="1"/>
          </p:cNvSpPr>
          <p:nvPr/>
        </p:nvSpPr>
        <p:spPr bwMode="auto">
          <a:xfrm>
            <a:off x="1257300" y="3189288"/>
            <a:ext cx="984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36" name="Line 20"/>
          <p:cNvSpPr>
            <a:spLocks noChangeShapeType="1"/>
          </p:cNvSpPr>
          <p:nvPr/>
        </p:nvSpPr>
        <p:spPr bwMode="auto">
          <a:xfrm>
            <a:off x="1268413" y="2351088"/>
            <a:ext cx="98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37" name="Line 21"/>
          <p:cNvSpPr>
            <a:spLocks noChangeShapeType="1"/>
          </p:cNvSpPr>
          <p:nvPr/>
        </p:nvSpPr>
        <p:spPr bwMode="auto">
          <a:xfrm>
            <a:off x="1362075" y="5681663"/>
            <a:ext cx="7131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38" name="Line 22"/>
          <p:cNvSpPr>
            <a:spLocks noChangeShapeType="1"/>
          </p:cNvSpPr>
          <p:nvPr/>
        </p:nvSpPr>
        <p:spPr bwMode="auto">
          <a:xfrm flipV="1">
            <a:off x="1365250" y="56816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39" name="Line 23"/>
          <p:cNvSpPr>
            <a:spLocks noChangeShapeType="1"/>
          </p:cNvSpPr>
          <p:nvPr/>
        </p:nvSpPr>
        <p:spPr bwMode="auto">
          <a:xfrm flipV="1">
            <a:off x="18605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40" name="Line 24"/>
          <p:cNvSpPr>
            <a:spLocks noChangeShapeType="1"/>
          </p:cNvSpPr>
          <p:nvPr/>
        </p:nvSpPr>
        <p:spPr bwMode="auto">
          <a:xfrm flipV="1">
            <a:off x="2349500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41" name="Line 25"/>
          <p:cNvSpPr>
            <a:spLocks noChangeShapeType="1"/>
          </p:cNvSpPr>
          <p:nvPr/>
        </p:nvSpPr>
        <p:spPr bwMode="auto">
          <a:xfrm flipV="1">
            <a:off x="2844800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42" name="Line 26"/>
          <p:cNvSpPr>
            <a:spLocks noChangeShapeType="1"/>
          </p:cNvSpPr>
          <p:nvPr/>
        </p:nvSpPr>
        <p:spPr bwMode="auto">
          <a:xfrm flipV="1">
            <a:off x="3332163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43" name="Line 27"/>
          <p:cNvSpPr>
            <a:spLocks noChangeShapeType="1"/>
          </p:cNvSpPr>
          <p:nvPr/>
        </p:nvSpPr>
        <p:spPr bwMode="auto">
          <a:xfrm flipV="1">
            <a:off x="3827463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44" name="Line 28"/>
          <p:cNvSpPr>
            <a:spLocks noChangeShapeType="1"/>
          </p:cNvSpPr>
          <p:nvPr/>
        </p:nvSpPr>
        <p:spPr bwMode="auto">
          <a:xfrm flipV="1">
            <a:off x="4316413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45" name="Line 29"/>
          <p:cNvSpPr>
            <a:spLocks noChangeShapeType="1"/>
          </p:cNvSpPr>
          <p:nvPr/>
        </p:nvSpPr>
        <p:spPr bwMode="auto">
          <a:xfrm flipV="1">
            <a:off x="4810125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46" name="Line 30"/>
          <p:cNvSpPr>
            <a:spLocks noChangeShapeType="1"/>
          </p:cNvSpPr>
          <p:nvPr/>
        </p:nvSpPr>
        <p:spPr bwMode="auto">
          <a:xfrm flipV="1">
            <a:off x="5299075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47" name="Line 31"/>
          <p:cNvSpPr>
            <a:spLocks noChangeShapeType="1"/>
          </p:cNvSpPr>
          <p:nvPr/>
        </p:nvSpPr>
        <p:spPr bwMode="auto">
          <a:xfrm flipV="1">
            <a:off x="5788025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48" name="Line 32"/>
          <p:cNvSpPr>
            <a:spLocks noChangeShapeType="1"/>
          </p:cNvSpPr>
          <p:nvPr/>
        </p:nvSpPr>
        <p:spPr bwMode="auto">
          <a:xfrm flipV="1">
            <a:off x="628173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49" name="Line 33"/>
          <p:cNvSpPr>
            <a:spLocks noChangeShapeType="1"/>
          </p:cNvSpPr>
          <p:nvPr/>
        </p:nvSpPr>
        <p:spPr bwMode="auto">
          <a:xfrm flipV="1">
            <a:off x="6770688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50" name="Line 34"/>
          <p:cNvSpPr>
            <a:spLocks noChangeShapeType="1"/>
          </p:cNvSpPr>
          <p:nvPr/>
        </p:nvSpPr>
        <p:spPr bwMode="auto">
          <a:xfrm flipV="1">
            <a:off x="726598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51" name="Line 35"/>
          <p:cNvSpPr>
            <a:spLocks noChangeShapeType="1"/>
          </p:cNvSpPr>
          <p:nvPr/>
        </p:nvSpPr>
        <p:spPr bwMode="auto">
          <a:xfrm flipV="1">
            <a:off x="77533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52" name="Line 36"/>
          <p:cNvSpPr>
            <a:spLocks noChangeShapeType="1"/>
          </p:cNvSpPr>
          <p:nvPr/>
        </p:nvSpPr>
        <p:spPr bwMode="auto">
          <a:xfrm flipV="1">
            <a:off x="8250238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53" name="Freeform 37"/>
          <p:cNvSpPr>
            <a:spLocks/>
          </p:cNvSpPr>
          <p:nvPr/>
        </p:nvSpPr>
        <p:spPr bwMode="auto">
          <a:xfrm>
            <a:off x="1365250" y="2166938"/>
            <a:ext cx="6884988" cy="1438275"/>
          </a:xfrm>
          <a:custGeom>
            <a:avLst/>
            <a:gdLst>
              <a:gd name="T0" fmla="*/ 0 w 987"/>
              <a:gd name="T1" fmla="*/ 196 h 196"/>
              <a:gd name="T2" fmla="*/ 71 w 987"/>
              <a:gd name="T3" fmla="*/ 180 h 196"/>
              <a:gd name="T4" fmla="*/ 141 w 987"/>
              <a:gd name="T5" fmla="*/ 180 h 196"/>
              <a:gd name="T6" fmla="*/ 212 w 987"/>
              <a:gd name="T7" fmla="*/ 161 h 196"/>
              <a:gd name="T8" fmla="*/ 282 w 987"/>
              <a:gd name="T9" fmla="*/ 139 h 196"/>
              <a:gd name="T10" fmla="*/ 353 w 987"/>
              <a:gd name="T11" fmla="*/ 112 h 196"/>
              <a:gd name="T12" fmla="*/ 423 w 987"/>
              <a:gd name="T13" fmla="*/ 93 h 196"/>
              <a:gd name="T14" fmla="*/ 494 w 987"/>
              <a:gd name="T15" fmla="*/ 71 h 196"/>
              <a:gd name="T16" fmla="*/ 564 w 987"/>
              <a:gd name="T17" fmla="*/ 57 h 196"/>
              <a:gd name="T18" fmla="*/ 634 w 987"/>
              <a:gd name="T19" fmla="*/ 46 h 196"/>
              <a:gd name="T20" fmla="*/ 705 w 987"/>
              <a:gd name="T21" fmla="*/ 30 h 196"/>
              <a:gd name="T22" fmla="*/ 775 w 987"/>
              <a:gd name="T23" fmla="*/ 25 h 196"/>
              <a:gd name="T24" fmla="*/ 846 w 987"/>
              <a:gd name="T25" fmla="*/ 14 h 196"/>
              <a:gd name="T26" fmla="*/ 916 w 987"/>
              <a:gd name="T27" fmla="*/ 7 h 196"/>
              <a:gd name="T28" fmla="*/ 987 w 987"/>
              <a:gd name="T2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196">
                <a:moveTo>
                  <a:pt x="0" y="196"/>
                </a:moveTo>
                <a:lnTo>
                  <a:pt x="71" y="180"/>
                </a:lnTo>
                <a:lnTo>
                  <a:pt x="141" y="180"/>
                </a:lnTo>
                <a:lnTo>
                  <a:pt x="212" y="161"/>
                </a:lnTo>
                <a:lnTo>
                  <a:pt x="282" y="139"/>
                </a:lnTo>
                <a:lnTo>
                  <a:pt x="353" y="112"/>
                </a:lnTo>
                <a:lnTo>
                  <a:pt x="423" y="93"/>
                </a:lnTo>
                <a:lnTo>
                  <a:pt x="494" y="71"/>
                </a:lnTo>
                <a:lnTo>
                  <a:pt x="564" y="57"/>
                </a:lnTo>
                <a:lnTo>
                  <a:pt x="634" y="46"/>
                </a:lnTo>
                <a:lnTo>
                  <a:pt x="705" y="30"/>
                </a:lnTo>
                <a:lnTo>
                  <a:pt x="775" y="25"/>
                </a:lnTo>
                <a:lnTo>
                  <a:pt x="846" y="14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99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54" name="Freeform 38"/>
          <p:cNvSpPr>
            <a:spLocks/>
          </p:cNvSpPr>
          <p:nvPr/>
        </p:nvSpPr>
        <p:spPr bwMode="auto">
          <a:xfrm>
            <a:off x="1365250" y="2320925"/>
            <a:ext cx="6884988" cy="2032000"/>
          </a:xfrm>
          <a:custGeom>
            <a:avLst/>
            <a:gdLst>
              <a:gd name="T0" fmla="*/ 0 w 987"/>
              <a:gd name="T1" fmla="*/ 277 h 277"/>
              <a:gd name="T2" fmla="*/ 71 w 987"/>
              <a:gd name="T3" fmla="*/ 231 h 277"/>
              <a:gd name="T4" fmla="*/ 141 w 987"/>
              <a:gd name="T5" fmla="*/ 209 h 277"/>
              <a:gd name="T6" fmla="*/ 212 w 987"/>
              <a:gd name="T7" fmla="*/ 188 h 277"/>
              <a:gd name="T8" fmla="*/ 282 w 987"/>
              <a:gd name="T9" fmla="*/ 165 h 277"/>
              <a:gd name="T10" fmla="*/ 353 w 987"/>
              <a:gd name="T11" fmla="*/ 143 h 277"/>
              <a:gd name="T12" fmla="*/ 423 w 987"/>
              <a:gd name="T13" fmla="*/ 122 h 277"/>
              <a:gd name="T14" fmla="*/ 494 w 987"/>
              <a:gd name="T15" fmla="*/ 100 h 277"/>
              <a:gd name="T16" fmla="*/ 564 w 987"/>
              <a:gd name="T17" fmla="*/ 79 h 277"/>
              <a:gd name="T18" fmla="*/ 634 w 987"/>
              <a:gd name="T19" fmla="*/ 68 h 277"/>
              <a:gd name="T20" fmla="*/ 705 w 987"/>
              <a:gd name="T21" fmla="*/ 50 h 277"/>
              <a:gd name="T22" fmla="*/ 775 w 987"/>
              <a:gd name="T23" fmla="*/ 32 h 277"/>
              <a:gd name="T24" fmla="*/ 846 w 987"/>
              <a:gd name="T25" fmla="*/ 23 h 277"/>
              <a:gd name="T26" fmla="*/ 916 w 987"/>
              <a:gd name="T27" fmla="*/ 7 h 277"/>
              <a:gd name="T28" fmla="*/ 987 w 987"/>
              <a:gd name="T29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77">
                <a:moveTo>
                  <a:pt x="0" y="277"/>
                </a:moveTo>
                <a:lnTo>
                  <a:pt x="71" y="231"/>
                </a:lnTo>
                <a:lnTo>
                  <a:pt x="141" y="209"/>
                </a:lnTo>
                <a:lnTo>
                  <a:pt x="212" y="188"/>
                </a:lnTo>
                <a:lnTo>
                  <a:pt x="282" y="165"/>
                </a:lnTo>
                <a:lnTo>
                  <a:pt x="353" y="143"/>
                </a:lnTo>
                <a:lnTo>
                  <a:pt x="423" y="122"/>
                </a:lnTo>
                <a:lnTo>
                  <a:pt x="494" y="100"/>
                </a:lnTo>
                <a:lnTo>
                  <a:pt x="564" y="79"/>
                </a:lnTo>
                <a:lnTo>
                  <a:pt x="634" y="68"/>
                </a:lnTo>
                <a:lnTo>
                  <a:pt x="705" y="50"/>
                </a:lnTo>
                <a:lnTo>
                  <a:pt x="775" y="32"/>
                </a:lnTo>
                <a:lnTo>
                  <a:pt x="846" y="23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ap="rnd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55" name="Freeform 39"/>
          <p:cNvSpPr>
            <a:spLocks/>
          </p:cNvSpPr>
          <p:nvPr/>
        </p:nvSpPr>
        <p:spPr bwMode="auto">
          <a:xfrm>
            <a:off x="1365250" y="2371725"/>
            <a:ext cx="6884988" cy="2311400"/>
          </a:xfrm>
          <a:custGeom>
            <a:avLst/>
            <a:gdLst>
              <a:gd name="T0" fmla="*/ 0 w 987"/>
              <a:gd name="T1" fmla="*/ 315 h 315"/>
              <a:gd name="T2" fmla="*/ 71 w 987"/>
              <a:gd name="T3" fmla="*/ 260 h 315"/>
              <a:gd name="T4" fmla="*/ 141 w 987"/>
              <a:gd name="T5" fmla="*/ 224 h 315"/>
              <a:gd name="T6" fmla="*/ 212 w 987"/>
              <a:gd name="T7" fmla="*/ 202 h 315"/>
              <a:gd name="T8" fmla="*/ 282 w 987"/>
              <a:gd name="T9" fmla="*/ 179 h 315"/>
              <a:gd name="T10" fmla="*/ 353 w 987"/>
              <a:gd name="T11" fmla="*/ 158 h 315"/>
              <a:gd name="T12" fmla="*/ 423 w 987"/>
              <a:gd name="T13" fmla="*/ 136 h 315"/>
              <a:gd name="T14" fmla="*/ 494 w 987"/>
              <a:gd name="T15" fmla="*/ 115 h 315"/>
              <a:gd name="T16" fmla="*/ 564 w 987"/>
              <a:gd name="T17" fmla="*/ 97 h 315"/>
              <a:gd name="T18" fmla="*/ 634 w 987"/>
              <a:gd name="T19" fmla="*/ 81 h 315"/>
              <a:gd name="T20" fmla="*/ 705 w 987"/>
              <a:gd name="T21" fmla="*/ 65 h 315"/>
              <a:gd name="T22" fmla="*/ 775 w 987"/>
              <a:gd name="T23" fmla="*/ 45 h 315"/>
              <a:gd name="T24" fmla="*/ 846 w 987"/>
              <a:gd name="T25" fmla="*/ 36 h 315"/>
              <a:gd name="T26" fmla="*/ 916 w 987"/>
              <a:gd name="T27" fmla="*/ 20 h 315"/>
              <a:gd name="T28" fmla="*/ 987 w 987"/>
              <a:gd name="T29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15">
                <a:moveTo>
                  <a:pt x="0" y="315"/>
                </a:moveTo>
                <a:lnTo>
                  <a:pt x="71" y="260"/>
                </a:lnTo>
                <a:lnTo>
                  <a:pt x="141" y="224"/>
                </a:lnTo>
                <a:lnTo>
                  <a:pt x="212" y="202"/>
                </a:lnTo>
                <a:lnTo>
                  <a:pt x="282" y="179"/>
                </a:lnTo>
                <a:lnTo>
                  <a:pt x="353" y="158"/>
                </a:lnTo>
                <a:lnTo>
                  <a:pt x="423" y="136"/>
                </a:lnTo>
                <a:lnTo>
                  <a:pt x="494" y="115"/>
                </a:lnTo>
                <a:lnTo>
                  <a:pt x="564" y="97"/>
                </a:lnTo>
                <a:lnTo>
                  <a:pt x="634" y="81"/>
                </a:lnTo>
                <a:lnTo>
                  <a:pt x="705" y="65"/>
                </a:lnTo>
                <a:lnTo>
                  <a:pt x="775" y="45"/>
                </a:lnTo>
                <a:lnTo>
                  <a:pt x="846" y="36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56" name="Freeform 40"/>
          <p:cNvSpPr>
            <a:spLocks/>
          </p:cNvSpPr>
          <p:nvPr/>
        </p:nvSpPr>
        <p:spPr bwMode="auto">
          <a:xfrm>
            <a:off x="1365250" y="2570163"/>
            <a:ext cx="6884988" cy="2611437"/>
          </a:xfrm>
          <a:custGeom>
            <a:avLst/>
            <a:gdLst>
              <a:gd name="T0" fmla="*/ 0 w 987"/>
              <a:gd name="T1" fmla="*/ 356 h 356"/>
              <a:gd name="T2" fmla="*/ 71 w 987"/>
              <a:gd name="T3" fmla="*/ 265 h 356"/>
              <a:gd name="T4" fmla="*/ 141 w 987"/>
              <a:gd name="T5" fmla="*/ 220 h 356"/>
              <a:gd name="T6" fmla="*/ 212 w 987"/>
              <a:gd name="T7" fmla="*/ 197 h 356"/>
              <a:gd name="T8" fmla="*/ 282 w 987"/>
              <a:gd name="T9" fmla="*/ 186 h 356"/>
              <a:gd name="T10" fmla="*/ 353 w 987"/>
              <a:gd name="T11" fmla="*/ 179 h 356"/>
              <a:gd name="T12" fmla="*/ 423 w 987"/>
              <a:gd name="T13" fmla="*/ 175 h 356"/>
              <a:gd name="T14" fmla="*/ 494 w 987"/>
              <a:gd name="T15" fmla="*/ 152 h 356"/>
              <a:gd name="T16" fmla="*/ 564 w 987"/>
              <a:gd name="T17" fmla="*/ 131 h 356"/>
              <a:gd name="T18" fmla="*/ 634 w 987"/>
              <a:gd name="T19" fmla="*/ 106 h 356"/>
              <a:gd name="T20" fmla="*/ 705 w 987"/>
              <a:gd name="T21" fmla="*/ 84 h 356"/>
              <a:gd name="T22" fmla="*/ 775 w 987"/>
              <a:gd name="T23" fmla="*/ 61 h 356"/>
              <a:gd name="T24" fmla="*/ 846 w 987"/>
              <a:gd name="T25" fmla="*/ 41 h 356"/>
              <a:gd name="T26" fmla="*/ 916 w 987"/>
              <a:gd name="T27" fmla="*/ 20 h 356"/>
              <a:gd name="T28" fmla="*/ 987 w 987"/>
              <a:gd name="T29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56">
                <a:moveTo>
                  <a:pt x="0" y="356"/>
                </a:moveTo>
                <a:lnTo>
                  <a:pt x="71" y="265"/>
                </a:lnTo>
                <a:lnTo>
                  <a:pt x="141" y="220"/>
                </a:lnTo>
                <a:lnTo>
                  <a:pt x="212" y="197"/>
                </a:lnTo>
                <a:lnTo>
                  <a:pt x="282" y="186"/>
                </a:lnTo>
                <a:lnTo>
                  <a:pt x="353" y="179"/>
                </a:lnTo>
                <a:lnTo>
                  <a:pt x="423" y="175"/>
                </a:lnTo>
                <a:lnTo>
                  <a:pt x="494" y="152"/>
                </a:lnTo>
                <a:lnTo>
                  <a:pt x="564" y="131"/>
                </a:lnTo>
                <a:lnTo>
                  <a:pt x="634" y="106"/>
                </a:lnTo>
                <a:lnTo>
                  <a:pt x="705" y="84"/>
                </a:lnTo>
                <a:lnTo>
                  <a:pt x="775" y="61"/>
                </a:lnTo>
                <a:lnTo>
                  <a:pt x="846" y="41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ap="flat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57" name="Rectangle 41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3658" name="Rectangle 42"/>
          <p:cNvSpPr>
            <a:spLocks noChangeArrowheads="1"/>
          </p:cNvSpPr>
          <p:nvPr/>
        </p:nvSpPr>
        <p:spPr bwMode="auto">
          <a:xfrm>
            <a:off x="881063" y="4668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65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59" name="Rectangle 43"/>
          <p:cNvSpPr>
            <a:spLocks noChangeArrowheads="1"/>
          </p:cNvSpPr>
          <p:nvPr/>
        </p:nvSpPr>
        <p:spPr bwMode="auto">
          <a:xfrm>
            <a:off x="900113" y="38211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60" name="Rectangle 44"/>
          <p:cNvSpPr>
            <a:spLocks noChangeArrowheads="1"/>
          </p:cNvSpPr>
          <p:nvPr/>
        </p:nvSpPr>
        <p:spPr bwMode="auto">
          <a:xfrm>
            <a:off x="881063" y="29845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61" name="Rectangle 45"/>
          <p:cNvSpPr>
            <a:spLocks noChangeArrowheads="1"/>
          </p:cNvSpPr>
          <p:nvPr/>
        </p:nvSpPr>
        <p:spPr bwMode="auto">
          <a:xfrm>
            <a:off x="890588" y="21463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62" name="Rectangle 46"/>
          <p:cNvSpPr>
            <a:spLocks noChangeArrowheads="1"/>
          </p:cNvSpPr>
          <p:nvPr/>
        </p:nvSpPr>
        <p:spPr bwMode="auto">
          <a:xfrm>
            <a:off x="808038" y="1466850"/>
            <a:ext cx="423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věk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63" name="Rectangle 47"/>
          <p:cNvSpPr>
            <a:spLocks noChangeArrowheads="1"/>
          </p:cNvSpPr>
          <p:nvPr/>
        </p:nvSpPr>
        <p:spPr bwMode="auto">
          <a:xfrm>
            <a:off x="10318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1950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64" name="Rectangle 48"/>
          <p:cNvSpPr>
            <a:spLocks noChangeArrowheads="1"/>
          </p:cNvSpPr>
          <p:nvPr/>
        </p:nvSpPr>
        <p:spPr bwMode="auto">
          <a:xfrm>
            <a:off x="201453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1960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65" name="Rectangle 49"/>
          <p:cNvSpPr>
            <a:spLocks noChangeArrowheads="1"/>
          </p:cNvSpPr>
          <p:nvPr/>
        </p:nvSpPr>
        <p:spPr bwMode="auto">
          <a:xfrm>
            <a:off x="299720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66" name="Rectangle 50"/>
          <p:cNvSpPr>
            <a:spLocks noChangeArrowheads="1"/>
          </p:cNvSpPr>
          <p:nvPr/>
        </p:nvSpPr>
        <p:spPr bwMode="auto">
          <a:xfrm>
            <a:off x="398145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67" name="Rectangle 51"/>
          <p:cNvSpPr>
            <a:spLocks noChangeArrowheads="1"/>
          </p:cNvSpPr>
          <p:nvPr/>
        </p:nvSpPr>
        <p:spPr bwMode="auto">
          <a:xfrm>
            <a:off x="49641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1990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68" name="Rectangle 52"/>
          <p:cNvSpPr>
            <a:spLocks noChangeArrowheads="1"/>
          </p:cNvSpPr>
          <p:nvPr/>
        </p:nvSpPr>
        <p:spPr bwMode="auto">
          <a:xfrm>
            <a:off x="59467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2000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69" name="Rectangle 53"/>
          <p:cNvSpPr>
            <a:spLocks noChangeArrowheads="1"/>
          </p:cNvSpPr>
          <p:nvPr/>
        </p:nvSpPr>
        <p:spPr bwMode="auto">
          <a:xfrm>
            <a:off x="69326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2010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70" name="Rectangle 54"/>
          <p:cNvSpPr>
            <a:spLocks noChangeArrowheads="1"/>
          </p:cNvSpPr>
          <p:nvPr/>
        </p:nvSpPr>
        <p:spPr bwMode="auto">
          <a:xfrm>
            <a:off x="791368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2020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71" name="Rectangle 55"/>
          <p:cNvSpPr>
            <a:spLocks noChangeArrowheads="1"/>
          </p:cNvSpPr>
          <p:nvPr/>
        </p:nvSpPr>
        <p:spPr bwMode="auto">
          <a:xfrm>
            <a:off x="395288" y="1125538"/>
            <a:ext cx="8202612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72" name="Text Box 56"/>
          <p:cNvSpPr txBox="1">
            <a:spLocks noChangeArrowheads="1"/>
          </p:cNvSpPr>
          <p:nvPr/>
        </p:nvSpPr>
        <p:spPr bwMode="auto">
          <a:xfrm>
            <a:off x="919163" y="5497513"/>
            <a:ext cx="395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73" name="Text Box 57"/>
          <p:cNvSpPr txBox="1">
            <a:spLocks noChangeArrowheads="1"/>
          </p:cNvSpPr>
          <p:nvPr/>
        </p:nvSpPr>
        <p:spPr bwMode="auto">
          <a:xfrm>
            <a:off x="6521450" y="6264275"/>
            <a:ext cx="24796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kalendářní roky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3674" name="AutoShape 58"/>
          <p:cNvSpPr>
            <a:spLocks noChangeArrowheads="1"/>
          </p:cNvSpPr>
          <p:nvPr/>
        </p:nvSpPr>
        <p:spPr bwMode="auto">
          <a:xfrm>
            <a:off x="4324350" y="4133850"/>
            <a:ext cx="1276350" cy="628650"/>
          </a:xfrm>
          <a:prstGeom prst="rightArrow">
            <a:avLst>
              <a:gd name="adj1" fmla="val 50000"/>
              <a:gd name="adj2" fmla="val 50758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75" name="Text Box 59"/>
          <p:cNvSpPr txBox="1">
            <a:spLocks noChangeArrowheads="1"/>
          </p:cNvSpPr>
          <p:nvPr/>
        </p:nvSpPr>
        <p:spPr bwMode="auto">
          <a:xfrm>
            <a:off x="4495800" y="4238625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odhad</a:t>
            </a:r>
          </a:p>
        </p:txBody>
      </p:sp>
      <p:sp>
        <p:nvSpPr>
          <p:cNvPr id="623676" name="Line 60"/>
          <p:cNvSpPr>
            <a:spLocks noChangeShapeType="1"/>
          </p:cNvSpPr>
          <p:nvPr/>
        </p:nvSpPr>
        <p:spPr bwMode="auto">
          <a:xfrm flipV="1">
            <a:off x="1355725" y="5695950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77" name="Rectangle 61"/>
          <p:cNvSpPr>
            <a:spLocks noChangeArrowheads="1"/>
          </p:cNvSpPr>
          <p:nvPr/>
        </p:nvSpPr>
        <p:spPr bwMode="auto">
          <a:xfrm>
            <a:off x="1190625" y="5281613"/>
            <a:ext cx="3571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78" name="Freeform 62"/>
          <p:cNvSpPr>
            <a:spLocks/>
          </p:cNvSpPr>
          <p:nvPr/>
        </p:nvSpPr>
        <p:spPr bwMode="auto">
          <a:xfrm>
            <a:off x="1157288" y="5291138"/>
            <a:ext cx="371475" cy="295275"/>
          </a:xfrm>
          <a:custGeom>
            <a:avLst/>
            <a:gdLst>
              <a:gd name="T0" fmla="*/ 123 w 234"/>
              <a:gd name="T1" fmla="*/ 0 h 186"/>
              <a:gd name="T2" fmla="*/ 234 w 234"/>
              <a:gd name="T3" fmla="*/ 60 h 186"/>
              <a:gd name="T4" fmla="*/ 0 w 234"/>
              <a:gd name="T5" fmla="*/ 135 h 186"/>
              <a:gd name="T6" fmla="*/ 120 w 234"/>
              <a:gd name="T7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186">
                <a:moveTo>
                  <a:pt x="123" y="0"/>
                </a:moveTo>
                <a:lnTo>
                  <a:pt x="234" y="60"/>
                </a:lnTo>
                <a:lnTo>
                  <a:pt x="0" y="135"/>
                </a:lnTo>
                <a:lnTo>
                  <a:pt x="120" y="18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79" name="Rectangle 63"/>
          <p:cNvSpPr>
            <a:spLocks noChangeArrowheads="1"/>
          </p:cNvSpPr>
          <p:nvPr/>
        </p:nvSpPr>
        <p:spPr bwMode="auto">
          <a:xfrm>
            <a:off x="1371600" y="1490663"/>
            <a:ext cx="2657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ISLAND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ZÁPADNÍ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VÝCHODNÍ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EVROPA</a:t>
            </a:r>
          </a:p>
        </p:txBody>
      </p:sp>
      <p:sp>
        <p:nvSpPr>
          <p:cNvPr id="623680" name="Line 64"/>
          <p:cNvSpPr>
            <a:spLocks noChangeShapeType="1"/>
          </p:cNvSpPr>
          <p:nvPr/>
        </p:nvSpPr>
        <p:spPr bwMode="auto">
          <a:xfrm flipV="1">
            <a:off x="4314825" y="2600325"/>
            <a:ext cx="0" cy="315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81" name="Line 65"/>
          <p:cNvSpPr>
            <a:spLocks noChangeShapeType="1"/>
          </p:cNvSpPr>
          <p:nvPr/>
        </p:nvSpPr>
        <p:spPr bwMode="auto">
          <a:xfrm>
            <a:off x="2676525" y="1657350"/>
            <a:ext cx="1628775" cy="95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82" name="Line 66"/>
          <p:cNvSpPr>
            <a:spLocks noChangeShapeType="1"/>
          </p:cNvSpPr>
          <p:nvPr/>
        </p:nvSpPr>
        <p:spPr bwMode="auto">
          <a:xfrm>
            <a:off x="3667125" y="1914525"/>
            <a:ext cx="62865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83" name="Line 67"/>
          <p:cNvSpPr>
            <a:spLocks noChangeShapeType="1"/>
          </p:cNvSpPr>
          <p:nvPr/>
        </p:nvSpPr>
        <p:spPr bwMode="auto">
          <a:xfrm flipV="1">
            <a:off x="3933825" y="2181225"/>
            <a:ext cx="4572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84" name="Line 68"/>
          <p:cNvSpPr>
            <a:spLocks noChangeShapeType="1"/>
          </p:cNvSpPr>
          <p:nvPr/>
        </p:nvSpPr>
        <p:spPr bwMode="auto">
          <a:xfrm flipV="1">
            <a:off x="2676525" y="2486025"/>
            <a:ext cx="1628775" cy="95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85" name="Line 69"/>
          <p:cNvSpPr>
            <a:spLocks noChangeShapeType="1"/>
          </p:cNvSpPr>
          <p:nvPr/>
        </p:nvSpPr>
        <p:spPr bwMode="auto">
          <a:xfrm flipV="1">
            <a:off x="6267450" y="2614613"/>
            <a:ext cx="1066800" cy="2381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3686" name="Line 70"/>
          <p:cNvSpPr>
            <a:spLocks noChangeShapeType="1"/>
          </p:cNvSpPr>
          <p:nvPr/>
        </p:nvSpPr>
        <p:spPr bwMode="auto">
          <a:xfrm flipV="1">
            <a:off x="6251575" y="2565400"/>
            <a:ext cx="1071563" cy="2317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93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43" name="Rectangle 3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44" name="Text Box 4"/>
          <p:cNvSpPr txBox="1">
            <a:spLocks noChangeArrowheads="1"/>
          </p:cNvSpPr>
          <p:nvPr/>
        </p:nvSpPr>
        <p:spPr bwMode="auto">
          <a:xfrm>
            <a:off x="0" y="274638"/>
            <a:ext cx="91440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STŘEDNÍ DÉLKA ŽIVOTA PŘI NAROZENÍ (MUŽI + ŽENY)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VE VYBRANÝCH ZEMÍCH V LETECH 1950-2020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(pramen: United Nations: World population Prospects 1988)</a:t>
            </a:r>
          </a:p>
        </p:txBody>
      </p:sp>
      <p:sp>
        <p:nvSpPr>
          <p:cNvPr id="624645" name="Rectangle 5"/>
          <p:cNvSpPr>
            <a:spLocks noChangeArrowheads="1"/>
          </p:cNvSpPr>
          <p:nvPr/>
        </p:nvSpPr>
        <p:spPr bwMode="auto">
          <a:xfrm>
            <a:off x="900113" y="1341438"/>
            <a:ext cx="7418387" cy="52085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46" name="AutoShape 6"/>
          <p:cNvSpPr>
            <a:spLocks noChangeAspect="1" noChangeArrowheads="1"/>
          </p:cNvSpPr>
          <p:nvPr/>
        </p:nvSpPr>
        <p:spPr bwMode="auto">
          <a:xfrm>
            <a:off x="252413" y="1044575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47" name="Line 7"/>
          <p:cNvSpPr>
            <a:spLocks noChangeShapeType="1"/>
          </p:cNvSpPr>
          <p:nvPr/>
        </p:nvSpPr>
        <p:spPr bwMode="auto">
          <a:xfrm>
            <a:off x="1365250" y="4860925"/>
            <a:ext cx="6870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48" name="Line 8"/>
          <p:cNvSpPr>
            <a:spLocks noChangeShapeType="1"/>
          </p:cNvSpPr>
          <p:nvPr/>
        </p:nvSpPr>
        <p:spPr bwMode="auto">
          <a:xfrm>
            <a:off x="1374775" y="4016375"/>
            <a:ext cx="68611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49" name="Line 9"/>
          <p:cNvSpPr>
            <a:spLocks noChangeShapeType="1"/>
          </p:cNvSpPr>
          <p:nvPr/>
        </p:nvSpPr>
        <p:spPr bwMode="auto">
          <a:xfrm flipV="1">
            <a:off x="1374775" y="3187700"/>
            <a:ext cx="68818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50" name="Line 10"/>
          <p:cNvSpPr>
            <a:spLocks noChangeShapeType="1"/>
          </p:cNvSpPr>
          <p:nvPr/>
        </p:nvSpPr>
        <p:spPr bwMode="auto">
          <a:xfrm>
            <a:off x="1344613" y="2351088"/>
            <a:ext cx="6905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51" name="Line 11"/>
          <p:cNvSpPr>
            <a:spLocks noChangeShapeType="1"/>
          </p:cNvSpPr>
          <p:nvPr/>
        </p:nvSpPr>
        <p:spPr bwMode="auto">
          <a:xfrm>
            <a:off x="1365250" y="1528763"/>
            <a:ext cx="6870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52" name="Line 12"/>
          <p:cNvSpPr>
            <a:spLocks noChangeShapeType="1"/>
          </p:cNvSpPr>
          <p:nvPr/>
        </p:nvSpPr>
        <p:spPr bwMode="auto">
          <a:xfrm>
            <a:off x="1366838" y="1520825"/>
            <a:ext cx="0" cy="415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53" name="Line 13"/>
          <p:cNvSpPr>
            <a:spLocks noChangeShapeType="1"/>
          </p:cNvSpPr>
          <p:nvPr/>
        </p:nvSpPr>
        <p:spPr bwMode="auto">
          <a:xfrm>
            <a:off x="1260475" y="4864100"/>
            <a:ext cx="968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54" name="Line 14"/>
          <p:cNvSpPr>
            <a:spLocks noChangeShapeType="1"/>
          </p:cNvSpPr>
          <p:nvPr/>
        </p:nvSpPr>
        <p:spPr bwMode="auto">
          <a:xfrm>
            <a:off x="1276350" y="4011613"/>
            <a:ext cx="968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55" name="Line 15"/>
          <p:cNvSpPr>
            <a:spLocks noChangeShapeType="1"/>
          </p:cNvSpPr>
          <p:nvPr/>
        </p:nvSpPr>
        <p:spPr bwMode="auto">
          <a:xfrm>
            <a:off x="1257300" y="3189288"/>
            <a:ext cx="984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56" name="Line 16"/>
          <p:cNvSpPr>
            <a:spLocks noChangeShapeType="1"/>
          </p:cNvSpPr>
          <p:nvPr/>
        </p:nvSpPr>
        <p:spPr bwMode="auto">
          <a:xfrm>
            <a:off x="1268413" y="2351088"/>
            <a:ext cx="98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57" name="Line 17"/>
          <p:cNvSpPr>
            <a:spLocks noChangeShapeType="1"/>
          </p:cNvSpPr>
          <p:nvPr/>
        </p:nvSpPr>
        <p:spPr bwMode="auto">
          <a:xfrm>
            <a:off x="1362075" y="5681663"/>
            <a:ext cx="7131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58" name="Line 18"/>
          <p:cNvSpPr>
            <a:spLocks noChangeShapeType="1"/>
          </p:cNvSpPr>
          <p:nvPr/>
        </p:nvSpPr>
        <p:spPr bwMode="auto">
          <a:xfrm flipV="1">
            <a:off x="1365250" y="56816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59" name="Line 19"/>
          <p:cNvSpPr>
            <a:spLocks noChangeShapeType="1"/>
          </p:cNvSpPr>
          <p:nvPr/>
        </p:nvSpPr>
        <p:spPr bwMode="auto">
          <a:xfrm flipV="1">
            <a:off x="18605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60" name="Line 20"/>
          <p:cNvSpPr>
            <a:spLocks noChangeShapeType="1"/>
          </p:cNvSpPr>
          <p:nvPr/>
        </p:nvSpPr>
        <p:spPr bwMode="auto">
          <a:xfrm flipV="1">
            <a:off x="2349500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61" name="Line 21"/>
          <p:cNvSpPr>
            <a:spLocks noChangeShapeType="1"/>
          </p:cNvSpPr>
          <p:nvPr/>
        </p:nvSpPr>
        <p:spPr bwMode="auto">
          <a:xfrm flipV="1">
            <a:off x="2844800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62" name="Line 22"/>
          <p:cNvSpPr>
            <a:spLocks noChangeShapeType="1"/>
          </p:cNvSpPr>
          <p:nvPr/>
        </p:nvSpPr>
        <p:spPr bwMode="auto">
          <a:xfrm flipV="1">
            <a:off x="3332163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63" name="Line 23"/>
          <p:cNvSpPr>
            <a:spLocks noChangeShapeType="1"/>
          </p:cNvSpPr>
          <p:nvPr/>
        </p:nvSpPr>
        <p:spPr bwMode="auto">
          <a:xfrm flipV="1">
            <a:off x="3827463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64" name="Line 24"/>
          <p:cNvSpPr>
            <a:spLocks noChangeShapeType="1"/>
          </p:cNvSpPr>
          <p:nvPr/>
        </p:nvSpPr>
        <p:spPr bwMode="auto">
          <a:xfrm flipV="1">
            <a:off x="4316413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65" name="Line 25"/>
          <p:cNvSpPr>
            <a:spLocks noChangeShapeType="1"/>
          </p:cNvSpPr>
          <p:nvPr/>
        </p:nvSpPr>
        <p:spPr bwMode="auto">
          <a:xfrm flipV="1">
            <a:off x="4810125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66" name="Line 26"/>
          <p:cNvSpPr>
            <a:spLocks noChangeShapeType="1"/>
          </p:cNvSpPr>
          <p:nvPr/>
        </p:nvSpPr>
        <p:spPr bwMode="auto">
          <a:xfrm flipV="1">
            <a:off x="5299075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67" name="Line 27"/>
          <p:cNvSpPr>
            <a:spLocks noChangeShapeType="1"/>
          </p:cNvSpPr>
          <p:nvPr/>
        </p:nvSpPr>
        <p:spPr bwMode="auto">
          <a:xfrm flipV="1">
            <a:off x="5788025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68" name="Line 28"/>
          <p:cNvSpPr>
            <a:spLocks noChangeShapeType="1"/>
          </p:cNvSpPr>
          <p:nvPr/>
        </p:nvSpPr>
        <p:spPr bwMode="auto">
          <a:xfrm flipV="1">
            <a:off x="628173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69" name="Line 29"/>
          <p:cNvSpPr>
            <a:spLocks noChangeShapeType="1"/>
          </p:cNvSpPr>
          <p:nvPr/>
        </p:nvSpPr>
        <p:spPr bwMode="auto">
          <a:xfrm flipV="1">
            <a:off x="6770688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70" name="Line 30"/>
          <p:cNvSpPr>
            <a:spLocks noChangeShapeType="1"/>
          </p:cNvSpPr>
          <p:nvPr/>
        </p:nvSpPr>
        <p:spPr bwMode="auto">
          <a:xfrm flipV="1">
            <a:off x="726598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71" name="Line 31"/>
          <p:cNvSpPr>
            <a:spLocks noChangeShapeType="1"/>
          </p:cNvSpPr>
          <p:nvPr/>
        </p:nvSpPr>
        <p:spPr bwMode="auto">
          <a:xfrm flipV="1">
            <a:off x="77533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72" name="Line 32"/>
          <p:cNvSpPr>
            <a:spLocks noChangeShapeType="1"/>
          </p:cNvSpPr>
          <p:nvPr/>
        </p:nvSpPr>
        <p:spPr bwMode="auto">
          <a:xfrm flipV="1">
            <a:off x="8250238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73" name="Freeform 33"/>
          <p:cNvSpPr>
            <a:spLocks/>
          </p:cNvSpPr>
          <p:nvPr/>
        </p:nvSpPr>
        <p:spPr bwMode="auto">
          <a:xfrm>
            <a:off x="1365250" y="2166938"/>
            <a:ext cx="6884988" cy="1438275"/>
          </a:xfrm>
          <a:custGeom>
            <a:avLst/>
            <a:gdLst>
              <a:gd name="T0" fmla="*/ 0 w 987"/>
              <a:gd name="T1" fmla="*/ 196 h 196"/>
              <a:gd name="T2" fmla="*/ 71 w 987"/>
              <a:gd name="T3" fmla="*/ 180 h 196"/>
              <a:gd name="T4" fmla="*/ 141 w 987"/>
              <a:gd name="T5" fmla="*/ 180 h 196"/>
              <a:gd name="T6" fmla="*/ 212 w 987"/>
              <a:gd name="T7" fmla="*/ 161 h 196"/>
              <a:gd name="T8" fmla="*/ 282 w 987"/>
              <a:gd name="T9" fmla="*/ 139 h 196"/>
              <a:gd name="T10" fmla="*/ 353 w 987"/>
              <a:gd name="T11" fmla="*/ 112 h 196"/>
              <a:gd name="T12" fmla="*/ 423 w 987"/>
              <a:gd name="T13" fmla="*/ 93 h 196"/>
              <a:gd name="T14" fmla="*/ 494 w 987"/>
              <a:gd name="T15" fmla="*/ 71 h 196"/>
              <a:gd name="T16" fmla="*/ 564 w 987"/>
              <a:gd name="T17" fmla="*/ 57 h 196"/>
              <a:gd name="T18" fmla="*/ 634 w 987"/>
              <a:gd name="T19" fmla="*/ 46 h 196"/>
              <a:gd name="T20" fmla="*/ 705 w 987"/>
              <a:gd name="T21" fmla="*/ 30 h 196"/>
              <a:gd name="T22" fmla="*/ 775 w 987"/>
              <a:gd name="T23" fmla="*/ 25 h 196"/>
              <a:gd name="T24" fmla="*/ 846 w 987"/>
              <a:gd name="T25" fmla="*/ 14 h 196"/>
              <a:gd name="T26" fmla="*/ 916 w 987"/>
              <a:gd name="T27" fmla="*/ 7 h 196"/>
              <a:gd name="T28" fmla="*/ 987 w 987"/>
              <a:gd name="T2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196">
                <a:moveTo>
                  <a:pt x="0" y="196"/>
                </a:moveTo>
                <a:lnTo>
                  <a:pt x="71" y="180"/>
                </a:lnTo>
                <a:lnTo>
                  <a:pt x="141" y="180"/>
                </a:lnTo>
                <a:lnTo>
                  <a:pt x="212" y="161"/>
                </a:lnTo>
                <a:lnTo>
                  <a:pt x="282" y="139"/>
                </a:lnTo>
                <a:lnTo>
                  <a:pt x="353" y="112"/>
                </a:lnTo>
                <a:lnTo>
                  <a:pt x="423" y="93"/>
                </a:lnTo>
                <a:lnTo>
                  <a:pt x="494" y="71"/>
                </a:lnTo>
                <a:lnTo>
                  <a:pt x="564" y="57"/>
                </a:lnTo>
                <a:lnTo>
                  <a:pt x="634" y="46"/>
                </a:lnTo>
                <a:lnTo>
                  <a:pt x="705" y="30"/>
                </a:lnTo>
                <a:lnTo>
                  <a:pt x="775" y="25"/>
                </a:lnTo>
                <a:lnTo>
                  <a:pt x="846" y="14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99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74" name="Freeform 34"/>
          <p:cNvSpPr>
            <a:spLocks/>
          </p:cNvSpPr>
          <p:nvPr/>
        </p:nvSpPr>
        <p:spPr bwMode="auto">
          <a:xfrm>
            <a:off x="1365250" y="2320925"/>
            <a:ext cx="6884988" cy="2032000"/>
          </a:xfrm>
          <a:custGeom>
            <a:avLst/>
            <a:gdLst>
              <a:gd name="T0" fmla="*/ 0 w 987"/>
              <a:gd name="T1" fmla="*/ 277 h 277"/>
              <a:gd name="T2" fmla="*/ 71 w 987"/>
              <a:gd name="T3" fmla="*/ 231 h 277"/>
              <a:gd name="T4" fmla="*/ 141 w 987"/>
              <a:gd name="T5" fmla="*/ 209 h 277"/>
              <a:gd name="T6" fmla="*/ 212 w 987"/>
              <a:gd name="T7" fmla="*/ 188 h 277"/>
              <a:gd name="T8" fmla="*/ 282 w 987"/>
              <a:gd name="T9" fmla="*/ 165 h 277"/>
              <a:gd name="T10" fmla="*/ 353 w 987"/>
              <a:gd name="T11" fmla="*/ 143 h 277"/>
              <a:gd name="T12" fmla="*/ 423 w 987"/>
              <a:gd name="T13" fmla="*/ 122 h 277"/>
              <a:gd name="T14" fmla="*/ 494 w 987"/>
              <a:gd name="T15" fmla="*/ 100 h 277"/>
              <a:gd name="T16" fmla="*/ 564 w 987"/>
              <a:gd name="T17" fmla="*/ 79 h 277"/>
              <a:gd name="T18" fmla="*/ 634 w 987"/>
              <a:gd name="T19" fmla="*/ 68 h 277"/>
              <a:gd name="T20" fmla="*/ 705 w 987"/>
              <a:gd name="T21" fmla="*/ 50 h 277"/>
              <a:gd name="T22" fmla="*/ 775 w 987"/>
              <a:gd name="T23" fmla="*/ 32 h 277"/>
              <a:gd name="T24" fmla="*/ 846 w 987"/>
              <a:gd name="T25" fmla="*/ 23 h 277"/>
              <a:gd name="T26" fmla="*/ 916 w 987"/>
              <a:gd name="T27" fmla="*/ 7 h 277"/>
              <a:gd name="T28" fmla="*/ 987 w 987"/>
              <a:gd name="T29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77">
                <a:moveTo>
                  <a:pt x="0" y="277"/>
                </a:moveTo>
                <a:lnTo>
                  <a:pt x="71" y="231"/>
                </a:lnTo>
                <a:lnTo>
                  <a:pt x="141" y="209"/>
                </a:lnTo>
                <a:lnTo>
                  <a:pt x="212" y="188"/>
                </a:lnTo>
                <a:lnTo>
                  <a:pt x="282" y="165"/>
                </a:lnTo>
                <a:lnTo>
                  <a:pt x="353" y="143"/>
                </a:lnTo>
                <a:lnTo>
                  <a:pt x="423" y="122"/>
                </a:lnTo>
                <a:lnTo>
                  <a:pt x="494" y="100"/>
                </a:lnTo>
                <a:lnTo>
                  <a:pt x="564" y="79"/>
                </a:lnTo>
                <a:lnTo>
                  <a:pt x="634" y="68"/>
                </a:lnTo>
                <a:lnTo>
                  <a:pt x="705" y="50"/>
                </a:lnTo>
                <a:lnTo>
                  <a:pt x="775" y="32"/>
                </a:lnTo>
                <a:lnTo>
                  <a:pt x="846" y="23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ap="rnd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75" name="Freeform 35"/>
          <p:cNvSpPr>
            <a:spLocks/>
          </p:cNvSpPr>
          <p:nvPr/>
        </p:nvSpPr>
        <p:spPr bwMode="auto">
          <a:xfrm>
            <a:off x="1365250" y="2371725"/>
            <a:ext cx="6884988" cy="2311400"/>
          </a:xfrm>
          <a:custGeom>
            <a:avLst/>
            <a:gdLst>
              <a:gd name="T0" fmla="*/ 0 w 987"/>
              <a:gd name="T1" fmla="*/ 315 h 315"/>
              <a:gd name="T2" fmla="*/ 71 w 987"/>
              <a:gd name="T3" fmla="*/ 260 h 315"/>
              <a:gd name="T4" fmla="*/ 141 w 987"/>
              <a:gd name="T5" fmla="*/ 224 h 315"/>
              <a:gd name="T6" fmla="*/ 212 w 987"/>
              <a:gd name="T7" fmla="*/ 202 h 315"/>
              <a:gd name="T8" fmla="*/ 282 w 987"/>
              <a:gd name="T9" fmla="*/ 179 h 315"/>
              <a:gd name="T10" fmla="*/ 353 w 987"/>
              <a:gd name="T11" fmla="*/ 158 h 315"/>
              <a:gd name="T12" fmla="*/ 423 w 987"/>
              <a:gd name="T13" fmla="*/ 136 h 315"/>
              <a:gd name="T14" fmla="*/ 494 w 987"/>
              <a:gd name="T15" fmla="*/ 115 h 315"/>
              <a:gd name="T16" fmla="*/ 564 w 987"/>
              <a:gd name="T17" fmla="*/ 97 h 315"/>
              <a:gd name="T18" fmla="*/ 634 w 987"/>
              <a:gd name="T19" fmla="*/ 81 h 315"/>
              <a:gd name="T20" fmla="*/ 705 w 987"/>
              <a:gd name="T21" fmla="*/ 65 h 315"/>
              <a:gd name="T22" fmla="*/ 775 w 987"/>
              <a:gd name="T23" fmla="*/ 45 h 315"/>
              <a:gd name="T24" fmla="*/ 846 w 987"/>
              <a:gd name="T25" fmla="*/ 36 h 315"/>
              <a:gd name="T26" fmla="*/ 916 w 987"/>
              <a:gd name="T27" fmla="*/ 20 h 315"/>
              <a:gd name="T28" fmla="*/ 987 w 987"/>
              <a:gd name="T29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15">
                <a:moveTo>
                  <a:pt x="0" y="315"/>
                </a:moveTo>
                <a:lnTo>
                  <a:pt x="71" y="260"/>
                </a:lnTo>
                <a:lnTo>
                  <a:pt x="141" y="224"/>
                </a:lnTo>
                <a:lnTo>
                  <a:pt x="212" y="202"/>
                </a:lnTo>
                <a:lnTo>
                  <a:pt x="282" y="179"/>
                </a:lnTo>
                <a:lnTo>
                  <a:pt x="353" y="158"/>
                </a:lnTo>
                <a:lnTo>
                  <a:pt x="423" y="136"/>
                </a:lnTo>
                <a:lnTo>
                  <a:pt x="494" y="115"/>
                </a:lnTo>
                <a:lnTo>
                  <a:pt x="564" y="97"/>
                </a:lnTo>
                <a:lnTo>
                  <a:pt x="634" y="81"/>
                </a:lnTo>
                <a:lnTo>
                  <a:pt x="705" y="65"/>
                </a:lnTo>
                <a:lnTo>
                  <a:pt x="775" y="45"/>
                </a:lnTo>
                <a:lnTo>
                  <a:pt x="846" y="36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76" name="Freeform 36"/>
          <p:cNvSpPr>
            <a:spLocks/>
          </p:cNvSpPr>
          <p:nvPr/>
        </p:nvSpPr>
        <p:spPr bwMode="auto">
          <a:xfrm>
            <a:off x="1365250" y="2570163"/>
            <a:ext cx="6884988" cy="2611437"/>
          </a:xfrm>
          <a:custGeom>
            <a:avLst/>
            <a:gdLst>
              <a:gd name="T0" fmla="*/ 0 w 987"/>
              <a:gd name="T1" fmla="*/ 356 h 356"/>
              <a:gd name="T2" fmla="*/ 71 w 987"/>
              <a:gd name="T3" fmla="*/ 265 h 356"/>
              <a:gd name="T4" fmla="*/ 141 w 987"/>
              <a:gd name="T5" fmla="*/ 220 h 356"/>
              <a:gd name="T6" fmla="*/ 212 w 987"/>
              <a:gd name="T7" fmla="*/ 197 h 356"/>
              <a:gd name="T8" fmla="*/ 282 w 987"/>
              <a:gd name="T9" fmla="*/ 186 h 356"/>
              <a:gd name="T10" fmla="*/ 353 w 987"/>
              <a:gd name="T11" fmla="*/ 179 h 356"/>
              <a:gd name="T12" fmla="*/ 423 w 987"/>
              <a:gd name="T13" fmla="*/ 175 h 356"/>
              <a:gd name="T14" fmla="*/ 494 w 987"/>
              <a:gd name="T15" fmla="*/ 152 h 356"/>
              <a:gd name="T16" fmla="*/ 564 w 987"/>
              <a:gd name="T17" fmla="*/ 131 h 356"/>
              <a:gd name="T18" fmla="*/ 634 w 987"/>
              <a:gd name="T19" fmla="*/ 106 h 356"/>
              <a:gd name="T20" fmla="*/ 705 w 987"/>
              <a:gd name="T21" fmla="*/ 84 h 356"/>
              <a:gd name="T22" fmla="*/ 775 w 987"/>
              <a:gd name="T23" fmla="*/ 61 h 356"/>
              <a:gd name="T24" fmla="*/ 846 w 987"/>
              <a:gd name="T25" fmla="*/ 41 h 356"/>
              <a:gd name="T26" fmla="*/ 916 w 987"/>
              <a:gd name="T27" fmla="*/ 20 h 356"/>
              <a:gd name="T28" fmla="*/ 987 w 987"/>
              <a:gd name="T29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56">
                <a:moveTo>
                  <a:pt x="0" y="356"/>
                </a:moveTo>
                <a:lnTo>
                  <a:pt x="71" y="265"/>
                </a:lnTo>
                <a:lnTo>
                  <a:pt x="141" y="220"/>
                </a:lnTo>
                <a:lnTo>
                  <a:pt x="212" y="197"/>
                </a:lnTo>
                <a:lnTo>
                  <a:pt x="282" y="186"/>
                </a:lnTo>
                <a:lnTo>
                  <a:pt x="353" y="179"/>
                </a:lnTo>
                <a:lnTo>
                  <a:pt x="423" y="175"/>
                </a:lnTo>
                <a:lnTo>
                  <a:pt x="494" y="152"/>
                </a:lnTo>
                <a:lnTo>
                  <a:pt x="564" y="131"/>
                </a:lnTo>
                <a:lnTo>
                  <a:pt x="634" y="106"/>
                </a:lnTo>
                <a:lnTo>
                  <a:pt x="705" y="84"/>
                </a:lnTo>
                <a:lnTo>
                  <a:pt x="775" y="61"/>
                </a:lnTo>
                <a:lnTo>
                  <a:pt x="846" y="41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ap="flat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77" name="Freeform 37"/>
          <p:cNvSpPr>
            <a:spLocks/>
          </p:cNvSpPr>
          <p:nvPr/>
        </p:nvSpPr>
        <p:spPr bwMode="auto">
          <a:xfrm>
            <a:off x="1365250" y="2519363"/>
            <a:ext cx="6884988" cy="2163762"/>
          </a:xfrm>
          <a:custGeom>
            <a:avLst/>
            <a:gdLst>
              <a:gd name="T0" fmla="*/ 0 w 987"/>
              <a:gd name="T1" fmla="*/ 295 h 295"/>
              <a:gd name="T2" fmla="*/ 71 w 987"/>
              <a:gd name="T3" fmla="*/ 204 h 295"/>
              <a:gd name="T4" fmla="*/ 141 w 987"/>
              <a:gd name="T5" fmla="*/ 186 h 295"/>
              <a:gd name="T6" fmla="*/ 212 w 987"/>
              <a:gd name="T7" fmla="*/ 188 h 295"/>
              <a:gd name="T8" fmla="*/ 282 w 987"/>
              <a:gd name="T9" fmla="*/ 188 h 295"/>
              <a:gd name="T10" fmla="*/ 353 w 987"/>
              <a:gd name="T11" fmla="*/ 182 h 295"/>
              <a:gd name="T12" fmla="*/ 423 w 987"/>
              <a:gd name="T13" fmla="*/ 175 h 295"/>
              <a:gd name="T14" fmla="*/ 494 w 987"/>
              <a:gd name="T15" fmla="*/ 152 h 295"/>
              <a:gd name="T16" fmla="*/ 564 w 987"/>
              <a:gd name="T17" fmla="*/ 132 h 295"/>
              <a:gd name="T18" fmla="*/ 634 w 987"/>
              <a:gd name="T19" fmla="*/ 104 h 295"/>
              <a:gd name="T20" fmla="*/ 705 w 987"/>
              <a:gd name="T21" fmla="*/ 82 h 295"/>
              <a:gd name="T22" fmla="*/ 775 w 987"/>
              <a:gd name="T23" fmla="*/ 59 h 295"/>
              <a:gd name="T24" fmla="*/ 846 w 987"/>
              <a:gd name="T25" fmla="*/ 39 h 295"/>
              <a:gd name="T26" fmla="*/ 916 w 987"/>
              <a:gd name="T27" fmla="*/ 18 h 295"/>
              <a:gd name="T28" fmla="*/ 987 w 987"/>
              <a:gd name="T2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95">
                <a:moveTo>
                  <a:pt x="0" y="295"/>
                </a:moveTo>
                <a:lnTo>
                  <a:pt x="71" y="204"/>
                </a:lnTo>
                <a:lnTo>
                  <a:pt x="141" y="186"/>
                </a:lnTo>
                <a:lnTo>
                  <a:pt x="212" y="188"/>
                </a:lnTo>
                <a:lnTo>
                  <a:pt x="282" y="188"/>
                </a:lnTo>
                <a:lnTo>
                  <a:pt x="353" y="182"/>
                </a:lnTo>
                <a:lnTo>
                  <a:pt x="423" y="175"/>
                </a:lnTo>
                <a:lnTo>
                  <a:pt x="494" y="152"/>
                </a:lnTo>
                <a:lnTo>
                  <a:pt x="564" y="132"/>
                </a:lnTo>
                <a:lnTo>
                  <a:pt x="634" y="104"/>
                </a:lnTo>
                <a:lnTo>
                  <a:pt x="705" y="82"/>
                </a:lnTo>
                <a:lnTo>
                  <a:pt x="775" y="59"/>
                </a:lnTo>
                <a:lnTo>
                  <a:pt x="846" y="39"/>
                </a:lnTo>
                <a:lnTo>
                  <a:pt x="916" y="18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78" name="Rectangle 38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4679" name="Rectangle 39"/>
          <p:cNvSpPr>
            <a:spLocks noChangeArrowheads="1"/>
          </p:cNvSpPr>
          <p:nvPr/>
        </p:nvSpPr>
        <p:spPr bwMode="auto">
          <a:xfrm>
            <a:off x="881063" y="4668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65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80" name="Rectangle 40"/>
          <p:cNvSpPr>
            <a:spLocks noChangeArrowheads="1"/>
          </p:cNvSpPr>
          <p:nvPr/>
        </p:nvSpPr>
        <p:spPr bwMode="auto">
          <a:xfrm>
            <a:off x="900113" y="38211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81" name="Rectangle 41"/>
          <p:cNvSpPr>
            <a:spLocks noChangeArrowheads="1"/>
          </p:cNvSpPr>
          <p:nvPr/>
        </p:nvSpPr>
        <p:spPr bwMode="auto">
          <a:xfrm>
            <a:off x="881063" y="29845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82" name="Rectangle 42"/>
          <p:cNvSpPr>
            <a:spLocks noChangeArrowheads="1"/>
          </p:cNvSpPr>
          <p:nvPr/>
        </p:nvSpPr>
        <p:spPr bwMode="auto">
          <a:xfrm>
            <a:off x="890588" y="21463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83" name="Rectangle 43"/>
          <p:cNvSpPr>
            <a:spLocks noChangeArrowheads="1"/>
          </p:cNvSpPr>
          <p:nvPr/>
        </p:nvSpPr>
        <p:spPr bwMode="auto">
          <a:xfrm>
            <a:off x="808038" y="1466850"/>
            <a:ext cx="423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věk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84" name="Rectangle 44"/>
          <p:cNvSpPr>
            <a:spLocks noChangeArrowheads="1"/>
          </p:cNvSpPr>
          <p:nvPr/>
        </p:nvSpPr>
        <p:spPr bwMode="auto">
          <a:xfrm>
            <a:off x="10318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1950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85" name="Rectangle 45"/>
          <p:cNvSpPr>
            <a:spLocks noChangeArrowheads="1"/>
          </p:cNvSpPr>
          <p:nvPr/>
        </p:nvSpPr>
        <p:spPr bwMode="auto">
          <a:xfrm>
            <a:off x="201453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1960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86" name="Rectangle 46"/>
          <p:cNvSpPr>
            <a:spLocks noChangeArrowheads="1"/>
          </p:cNvSpPr>
          <p:nvPr/>
        </p:nvSpPr>
        <p:spPr bwMode="auto">
          <a:xfrm>
            <a:off x="299720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87" name="Rectangle 47"/>
          <p:cNvSpPr>
            <a:spLocks noChangeArrowheads="1"/>
          </p:cNvSpPr>
          <p:nvPr/>
        </p:nvSpPr>
        <p:spPr bwMode="auto">
          <a:xfrm>
            <a:off x="398145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88" name="Rectangle 48"/>
          <p:cNvSpPr>
            <a:spLocks noChangeArrowheads="1"/>
          </p:cNvSpPr>
          <p:nvPr/>
        </p:nvSpPr>
        <p:spPr bwMode="auto">
          <a:xfrm>
            <a:off x="49641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1990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89" name="Rectangle 49"/>
          <p:cNvSpPr>
            <a:spLocks noChangeArrowheads="1"/>
          </p:cNvSpPr>
          <p:nvPr/>
        </p:nvSpPr>
        <p:spPr bwMode="auto">
          <a:xfrm>
            <a:off x="59467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2000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90" name="Rectangle 50"/>
          <p:cNvSpPr>
            <a:spLocks noChangeArrowheads="1"/>
          </p:cNvSpPr>
          <p:nvPr/>
        </p:nvSpPr>
        <p:spPr bwMode="auto">
          <a:xfrm>
            <a:off x="69326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2010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91" name="Rectangle 51"/>
          <p:cNvSpPr>
            <a:spLocks noChangeArrowheads="1"/>
          </p:cNvSpPr>
          <p:nvPr/>
        </p:nvSpPr>
        <p:spPr bwMode="auto">
          <a:xfrm>
            <a:off x="791368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2020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92" name="Rectangle 52"/>
          <p:cNvSpPr>
            <a:spLocks noChangeArrowheads="1"/>
          </p:cNvSpPr>
          <p:nvPr/>
        </p:nvSpPr>
        <p:spPr bwMode="auto">
          <a:xfrm>
            <a:off x="395288" y="1125538"/>
            <a:ext cx="8202612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93" name="Text Box 53"/>
          <p:cNvSpPr txBox="1">
            <a:spLocks noChangeArrowheads="1"/>
          </p:cNvSpPr>
          <p:nvPr/>
        </p:nvSpPr>
        <p:spPr bwMode="auto">
          <a:xfrm>
            <a:off x="919163" y="5497513"/>
            <a:ext cx="395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94" name="Text Box 54"/>
          <p:cNvSpPr txBox="1">
            <a:spLocks noChangeArrowheads="1"/>
          </p:cNvSpPr>
          <p:nvPr/>
        </p:nvSpPr>
        <p:spPr bwMode="auto">
          <a:xfrm>
            <a:off x="6521450" y="6264275"/>
            <a:ext cx="24796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kalendářní roky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4695" name="AutoShape 55"/>
          <p:cNvSpPr>
            <a:spLocks noChangeArrowheads="1"/>
          </p:cNvSpPr>
          <p:nvPr/>
        </p:nvSpPr>
        <p:spPr bwMode="auto">
          <a:xfrm>
            <a:off x="4324350" y="4133850"/>
            <a:ext cx="1276350" cy="628650"/>
          </a:xfrm>
          <a:prstGeom prst="rightArrow">
            <a:avLst>
              <a:gd name="adj1" fmla="val 50000"/>
              <a:gd name="adj2" fmla="val 50758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96" name="Text Box 56"/>
          <p:cNvSpPr txBox="1">
            <a:spLocks noChangeArrowheads="1"/>
          </p:cNvSpPr>
          <p:nvPr/>
        </p:nvSpPr>
        <p:spPr bwMode="auto">
          <a:xfrm>
            <a:off x="4495800" y="4238625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odhad</a:t>
            </a:r>
          </a:p>
        </p:txBody>
      </p:sp>
      <p:sp>
        <p:nvSpPr>
          <p:cNvPr id="624697" name="Line 57"/>
          <p:cNvSpPr>
            <a:spLocks noChangeShapeType="1"/>
          </p:cNvSpPr>
          <p:nvPr/>
        </p:nvSpPr>
        <p:spPr bwMode="auto">
          <a:xfrm flipV="1">
            <a:off x="1355725" y="5695950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98" name="Rectangle 58"/>
          <p:cNvSpPr>
            <a:spLocks noChangeArrowheads="1"/>
          </p:cNvSpPr>
          <p:nvPr/>
        </p:nvSpPr>
        <p:spPr bwMode="auto">
          <a:xfrm>
            <a:off x="1190625" y="5281613"/>
            <a:ext cx="3571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699" name="Freeform 59"/>
          <p:cNvSpPr>
            <a:spLocks/>
          </p:cNvSpPr>
          <p:nvPr/>
        </p:nvSpPr>
        <p:spPr bwMode="auto">
          <a:xfrm>
            <a:off x="1157288" y="5291138"/>
            <a:ext cx="371475" cy="295275"/>
          </a:xfrm>
          <a:custGeom>
            <a:avLst/>
            <a:gdLst>
              <a:gd name="T0" fmla="*/ 123 w 234"/>
              <a:gd name="T1" fmla="*/ 0 h 186"/>
              <a:gd name="T2" fmla="*/ 234 w 234"/>
              <a:gd name="T3" fmla="*/ 60 h 186"/>
              <a:gd name="T4" fmla="*/ 0 w 234"/>
              <a:gd name="T5" fmla="*/ 135 h 186"/>
              <a:gd name="T6" fmla="*/ 120 w 234"/>
              <a:gd name="T7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186">
                <a:moveTo>
                  <a:pt x="123" y="0"/>
                </a:moveTo>
                <a:lnTo>
                  <a:pt x="234" y="60"/>
                </a:lnTo>
                <a:lnTo>
                  <a:pt x="0" y="135"/>
                </a:lnTo>
                <a:lnTo>
                  <a:pt x="120" y="18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700" name="Rectangle 60"/>
          <p:cNvSpPr>
            <a:spLocks noChangeArrowheads="1"/>
          </p:cNvSpPr>
          <p:nvPr/>
        </p:nvSpPr>
        <p:spPr bwMode="auto">
          <a:xfrm>
            <a:off x="1371600" y="1490663"/>
            <a:ext cx="2657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ISLAND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ZÁPADNÍ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VÝCHODNÍ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EVROPA</a:t>
            </a:r>
          </a:p>
        </p:txBody>
      </p:sp>
      <p:sp>
        <p:nvSpPr>
          <p:cNvPr id="624701" name="Line 61"/>
          <p:cNvSpPr>
            <a:spLocks noChangeShapeType="1"/>
          </p:cNvSpPr>
          <p:nvPr/>
        </p:nvSpPr>
        <p:spPr bwMode="auto">
          <a:xfrm flipV="1">
            <a:off x="4314825" y="2600325"/>
            <a:ext cx="0" cy="315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702" name="Line 62"/>
          <p:cNvSpPr>
            <a:spLocks noChangeShapeType="1"/>
          </p:cNvSpPr>
          <p:nvPr/>
        </p:nvSpPr>
        <p:spPr bwMode="auto">
          <a:xfrm>
            <a:off x="2676525" y="1657350"/>
            <a:ext cx="1628775" cy="95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703" name="Line 63"/>
          <p:cNvSpPr>
            <a:spLocks noChangeShapeType="1"/>
          </p:cNvSpPr>
          <p:nvPr/>
        </p:nvSpPr>
        <p:spPr bwMode="auto">
          <a:xfrm>
            <a:off x="3667125" y="1914525"/>
            <a:ext cx="62865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704" name="Line 64"/>
          <p:cNvSpPr>
            <a:spLocks noChangeShapeType="1"/>
          </p:cNvSpPr>
          <p:nvPr/>
        </p:nvSpPr>
        <p:spPr bwMode="auto">
          <a:xfrm flipV="1">
            <a:off x="3933825" y="2181225"/>
            <a:ext cx="4572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705" name="Line 65"/>
          <p:cNvSpPr>
            <a:spLocks noChangeShapeType="1"/>
          </p:cNvSpPr>
          <p:nvPr/>
        </p:nvSpPr>
        <p:spPr bwMode="auto">
          <a:xfrm flipV="1">
            <a:off x="2676525" y="2486025"/>
            <a:ext cx="1628775" cy="95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706" name="Rectangle 66"/>
          <p:cNvSpPr>
            <a:spLocks noChangeArrowheads="1"/>
          </p:cNvSpPr>
          <p:nvPr/>
        </p:nvSpPr>
        <p:spPr bwMode="auto">
          <a:xfrm>
            <a:off x="4581525" y="4975225"/>
            <a:ext cx="2486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ČESKOSLOVENSKO</a:t>
            </a:r>
          </a:p>
        </p:txBody>
      </p:sp>
      <p:sp>
        <p:nvSpPr>
          <p:cNvPr id="624707" name="Line 67"/>
          <p:cNvSpPr>
            <a:spLocks noChangeShapeType="1"/>
          </p:cNvSpPr>
          <p:nvPr/>
        </p:nvSpPr>
        <p:spPr bwMode="auto">
          <a:xfrm>
            <a:off x="7181850" y="5143500"/>
            <a:ext cx="771525" cy="0"/>
          </a:xfrm>
          <a:prstGeom prst="line">
            <a:avLst/>
          </a:prstGeom>
          <a:noFill/>
          <a:ln w="127000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708" name="Line 68"/>
          <p:cNvSpPr>
            <a:spLocks noChangeShapeType="1"/>
          </p:cNvSpPr>
          <p:nvPr/>
        </p:nvSpPr>
        <p:spPr bwMode="auto">
          <a:xfrm flipV="1">
            <a:off x="6267450" y="2614613"/>
            <a:ext cx="1066800" cy="2381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4709" name="Line 69"/>
          <p:cNvSpPr>
            <a:spLocks noChangeShapeType="1"/>
          </p:cNvSpPr>
          <p:nvPr/>
        </p:nvSpPr>
        <p:spPr bwMode="auto">
          <a:xfrm flipV="1">
            <a:off x="6251575" y="2565400"/>
            <a:ext cx="1071563" cy="2317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9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67" name="Rectangle 3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0" y="274638"/>
            <a:ext cx="91440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STŘEDNÍ DÉLKA ŽIVOTA PŘI NAROZENÍ (MUŽI + ŽENY)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VE VYBRANÝCH ZEMÍCH V LETECH 1950-2020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(pramen: United Nations: World population Prospects 1988)</a:t>
            </a:r>
          </a:p>
        </p:txBody>
      </p:sp>
      <p:sp>
        <p:nvSpPr>
          <p:cNvPr id="625669" name="Rectangle 5"/>
          <p:cNvSpPr>
            <a:spLocks noChangeArrowheads="1"/>
          </p:cNvSpPr>
          <p:nvPr/>
        </p:nvSpPr>
        <p:spPr bwMode="auto">
          <a:xfrm>
            <a:off x="900113" y="1341438"/>
            <a:ext cx="7418387" cy="52085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70" name="AutoShape 6"/>
          <p:cNvSpPr>
            <a:spLocks noChangeAspect="1" noChangeArrowheads="1"/>
          </p:cNvSpPr>
          <p:nvPr/>
        </p:nvSpPr>
        <p:spPr bwMode="auto">
          <a:xfrm>
            <a:off x="252413" y="1044575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71" name="Line 7"/>
          <p:cNvSpPr>
            <a:spLocks noChangeShapeType="1"/>
          </p:cNvSpPr>
          <p:nvPr/>
        </p:nvSpPr>
        <p:spPr bwMode="auto">
          <a:xfrm>
            <a:off x="1365250" y="4860925"/>
            <a:ext cx="6870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72" name="Line 8"/>
          <p:cNvSpPr>
            <a:spLocks noChangeShapeType="1"/>
          </p:cNvSpPr>
          <p:nvPr/>
        </p:nvSpPr>
        <p:spPr bwMode="auto">
          <a:xfrm>
            <a:off x="1374775" y="4016375"/>
            <a:ext cx="68611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73" name="Line 9"/>
          <p:cNvSpPr>
            <a:spLocks noChangeShapeType="1"/>
          </p:cNvSpPr>
          <p:nvPr/>
        </p:nvSpPr>
        <p:spPr bwMode="auto">
          <a:xfrm flipV="1">
            <a:off x="1374775" y="3187700"/>
            <a:ext cx="68818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74" name="Line 10"/>
          <p:cNvSpPr>
            <a:spLocks noChangeShapeType="1"/>
          </p:cNvSpPr>
          <p:nvPr/>
        </p:nvSpPr>
        <p:spPr bwMode="auto">
          <a:xfrm>
            <a:off x="1344613" y="2351088"/>
            <a:ext cx="6905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75" name="Line 11"/>
          <p:cNvSpPr>
            <a:spLocks noChangeShapeType="1"/>
          </p:cNvSpPr>
          <p:nvPr/>
        </p:nvSpPr>
        <p:spPr bwMode="auto">
          <a:xfrm>
            <a:off x="1365250" y="1528763"/>
            <a:ext cx="6870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76" name="Line 12"/>
          <p:cNvSpPr>
            <a:spLocks noChangeShapeType="1"/>
          </p:cNvSpPr>
          <p:nvPr/>
        </p:nvSpPr>
        <p:spPr bwMode="auto">
          <a:xfrm>
            <a:off x="1366838" y="1520825"/>
            <a:ext cx="0" cy="415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77" name="Line 13"/>
          <p:cNvSpPr>
            <a:spLocks noChangeShapeType="1"/>
          </p:cNvSpPr>
          <p:nvPr/>
        </p:nvSpPr>
        <p:spPr bwMode="auto">
          <a:xfrm>
            <a:off x="1260475" y="4864100"/>
            <a:ext cx="968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78" name="Line 14"/>
          <p:cNvSpPr>
            <a:spLocks noChangeShapeType="1"/>
          </p:cNvSpPr>
          <p:nvPr/>
        </p:nvSpPr>
        <p:spPr bwMode="auto">
          <a:xfrm>
            <a:off x="1276350" y="4011613"/>
            <a:ext cx="968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79" name="Line 15"/>
          <p:cNvSpPr>
            <a:spLocks noChangeShapeType="1"/>
          </p:cNvSpPr>
          <p:nvPr/>
        </p:nvSpPr>
        <p:spPr bwMode="auto">
          <a:xfrm>
            <a:off x="1257300" y="3189288"/>
            <a:ext cx="984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80" name="Line 16"/>
          <p:cNvSpPr>
            <a:spLocks noChangeShapeType="1"/>
          </p:cNvSpPr>
          <p:nvPr/>
        </p:nvSpPr>
        <p:spPr bwMode="auto">
          <a:xfrm>
            <a:off x="1268413" y="2351088"/>
            <a:ext cx="98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81" name="Line 17"/>
          <p:cNvSpPr>
            <a:spLocks noChangeShapeType="1"/>
          </p:cNvSpPr>
          <p:nvPr/>
        </p:nvSpPr>
        <p:spPr bwMode="auto">
          <a:xfrm>
            <a:off x="1362075" y="5681663"/>
            <a:ext cx="7131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82" name="Line 18"/>
          <p:cNvSpPr>
            <a:spLocks noChangeShapeType="1"/>
          </p:cNvSpPr>
          <p:nvPr/>
        </p:nvSpPr>
        <p:spPr bwMode="auto">
          <a:xfrm flipV="1">
            <a:off x="1365250" y="56816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83" name="Line 19"/>
          <p:cNvSpPr>
            <a:spLocks noChangeShapeType="1"/>
          </p:cNvSpPr>
          <p:nvPr/>
        </p:nvSpPr>
        <p:spPr bwMode="auto">
          <a:xfrm flipV="1">
            <a:off x="18605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84" name="Line 20"/>
          <p:cNvSpPr>
            <a:spLocks noChangeShapeType="1"/>
          </p:cNvSpPr>
          <p:nvPr/>
        </p:nvSpPr>
        <p:spPr bwMode="auto">
          <a:xfrm flipV="1">
            <a:off x="2349500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85" name="Line 21"/>
          <p:cNvSpPr>
            <a:spLocks noChangeShapeType="1"/>
          </p:cNvSpPr>
          <p:nvPr/>
        </p:nvSpPr>
        <p:spPr bwMode="auto">
          <a:xfrm flipV="1">
            <a:off x="2844800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86" name="Line 22"/>
          <p:cNvSpPr>
            <a:spLocks noChangeShapeType="1"/>
          </p:cNvSpPr>
          <p:nvPr/>
        </p:nvSpPr>
        <p:spPr bwMode="auto">
          <a:xfrm flipV="1">
            <a:off x="3332163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87" name="Line 23"/>
          <p:cNvSpPr>
            <a:spLocks noChangeShapeType="1"/>
          </p:cNvSpPr>
          <p:nvPr/>
        </p:nvSpPr>
        <p:spPr bwMode="auto">
          <a:xfrm flipV="1">
            <a:off x="3827463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88" name="Line 24"/>
          <p:cNvSpPr>
            <a:spLocks noChangeShapeType="1"/>
          </p:cNvSpPr>
          <p:nvPr/>
        </p:nvSpPr>
        <p:spPr bwMode="auto">
          <a:xfrm flipV="1">
            <a:off x="4316413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89" name="Line 25"/>
          <p:cNvSpPr>
            <a:spLocks noChangeShapeType="1"/>
          </p:cNvSpPr>
          <p:nvPr/>
        </p:nvSpPr>
        <p:spPr bwMode="auto">
          <a:xfrm flipV="1">
            <a:off x="4810125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90" name="Line 26"/>
          <p:cNvSpPr>
            <a:spLocks noChangeShapeType="1"/>
          </p:cNvSpPr>
          <p:nvPr/>
        </p:nvSpPr>
        <p:spPr bwMode="auto">
          <a:xfrm flipV="1">
            <a:off x="5299075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91" name="Line 27"/>
          <p:cNvSpPr>
            <a:spLocks noChangeShapeType="1"/>
          </p:cNvSpPr>
          <p:nvPr/>
        </p:nvSpPr>
        <p:spPr bwMode="auto">
          <a:xfrm flipV="1">
            <a:off x="5788025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92" name="Line 28"/>
          <p:cNvSpPr>
            <a:spLocks noChangeShapeType="1"/>
          </p:cNvSpPr>
          <p:nvPr/>
        </p:nvSpPr>
        <p:spPr bwMode="auto">
          <a:xfrm flipV="1">
            <a:off x="628173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93" name="Line 29"/>
          <p:cNvSpPr>
            <a:spLocks noChangeShapeType="1"/>
          </p:cNvSpPr>
          <p:nvPr/>
        </p:nvSpPr>
        <p:spPr bwMode="auto">
          <a:xfrm flipV="1">
            <a:off x="6770688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94" name="Line 30"/>
          <p:cNvSpPr>
            <a:spLocks noChangeShapeType="1"/>
          </p:cNvSpPr>
          <p:nvPr/>
        </p:nvSpPr>
        <p:spPr bwMode="auto">
          <a:xfrm flipV="1">
            <a:off x="726598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95" name="Line 31"/>
          <p:cNvSpPr>
            <a:spLocks noChangeShapeType="1"/>
          </p:cNvSpPr>
          <p:nvPr/>
        </p:nvSpPr>
        <p:spPr bwMode="auto">
          <a:xfrm flipV="1">
            <a:off x="77533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96" name="Line 32"/>
          <p:cNvSpPr>
            <a:spLocks noChangeShapeType="1"/>
          </p:cNvSpPr>
          <p:nvPr/>
        </p:nvSpPr>
        <p:spPr bwMode="auto">
          <a:xfrm flipV="1">
            <a:off x="8250238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97" name="Freeform 33"/>
          <p:cNvSpPr>
            <a:spLocks/>
          </p:cNvSpPr>
          <p:nvPr/>
        </p:nvSpPr>
        <p:spPr bwMode="auto">
          <a:xfrm>
            <a:off x="1365250" y="2166938"/>
            <a:ext cx="6884988" cy="1438275"/>
          </a:xfrm>
          <a:custGeom>
            <a:avLst/>
            <a:gdLst>
              <a:gd name="T0" fmla="*/ 0 w 987"/>
              <a:gd name="T1" fmla="*/ 196 h 196"/>
              <a:gd name="T2" fmla="*/ 71 w 987"/>
              <a:gd name="T3" fmla="*/ 180 h 196"/>
              <a:gd name="T4" fmla="*/ 141 w 987"/>
              <a:gd name="T5" fmla="*/ 180 h 196"/>
              <a:gd name="T6" fmla="*/ 212 w 987"/>
              <a:gd name="T7" fmla="*/ 161 h 196"/>
              <a:gd name="T8" fmla="*/ 282 w 987"/>
              <a:gd name="T9" fmla="*/ 139 h 196"/>
              <a:gd name="T10" fmla="*/ 353 w 987"/>
              <a:gd name="T11" fmla="*/ 112 h 196"/>
              <a:gd name="T12" fmla="*/ 423 w 987"/>
              <a:gd name="T13" fmla="*/ 93 h 196"/>
              <a:gd name="T14" fmla="*/ 494 w 987"/>
              <a:gd name="T15" fmla="*/ 71 h 196"/>
              <a:gd name="T16" fmla="*/ 564 w 987"/>
              <a:gd name="T17" fmla="*/ 57 h 196"/>
              <a:gd name="T18" fmla="*/ 634 w 987"/>
              <a:gd name="T19" fmla="*/ 46 h 196"/>
              <a:gd name="T20" fmla="*/ 705 w 987"/>
              <a:gd name="T21" fmla="*/ 30 h 196"/>
              <a:gd name="T22" fmla="*/ 775 w 987"/>
              <a:gd name="T23" fmla="*/ 25 h 196"/>
              <a:gd name="T24" fmla="*/ 846 w 987"/>
              <a:gd name="T25" fmla="*/ 14 h 196"/>
              <a:gd name="T26" fmla="*/ 916 w 987"/>
              <a:gd name="T27" fmla="*/ 7 h 196"/>
              <a:gd name="T28" fmla="*/ 987 w 987"/>
              <a:gd name="T2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196">
                <a:moveTo>
                  <a:pt x="0" y="196"/>
                </a:moveTo>
                <a:lnTo>
                  <a:pt x="71" y="180"/>
                </a:lnTo>
                <a:lnTo>
                  <a:pt x="141" y="180"/>
                </a:lnTo>
                <a:lnTo>
                  <a:pt x="212" y="161"/>
                </a:lnTo>
                <a:lnTo>
                  <a:pt x="282" y="139"/>
                </a:lnTo>
                <a:lnTo>
                  <a:pt x="353" y="112"/>
                </a:lnTo>
                <a:lnTo>
                  <a:pt x="423" y="93"/>
                </a:lnTo>
                <a:lnTo>
                  <a:pt x="494" y="71"/>
                </a:lnTo>
                <a:lnTo>
                  <a:pt x="564" y="57"/>
                </a:lnTo>
                <a:lnTo>
                  <a:pt x="634" y="46"/>
                </a:lnTo>
                <a:lnTo>
                  <a:pt x="705" y="30"/>
                </a:lnTo>
                <a:lnTo>
                  <a:pt x="775" y="25"/>
                </a:lnTo>
                <a:lnTo>
                  <a:pt x="846" y="14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99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98" name="Freeform 34"/>
          <p:cNvSpPr>
            <a:spLocks/>
          </p:cNvSpPr>
          <p:nvPr/>
        </p:nvSpPr>
        <p:spPr bwMode="auto">
          <a:xfrm>
            <a:off x="1365250" y="2320925"/>
            <a:ext cx="6884988" cy="2032000"/>
          </a:xfrm>
          <a:custGeom>
            <a:avLst/>
            <a:gdLst>
              <a:gd name="T0" fmla="*/ 0 w 987"/>
              <a:gd name="T1" fmla="*/ 277 h 277"/>
              <a:gd name="T2" fmla="*/ 71 w 987"/>
              <a:gd name="T3" fmla="*/ 231 h 277"/>
              <a:gd name="T4" fmla="*/ 141 w 987"/>
              <a:gd name="T5" fmla="*/ 209 h 277"/>
              <a:gd name="T6" fmla="*/ 212 w 987"/>
              <a:gd name="T7" fmla="*/ 188 h 277"/>
              <a:gd name="T8" fmla="*/ 282 w 987"/>
              <a:gd name="T9" fmla="*/ 165 h 277"/>
              <a:gd name="T10" fmla="*/ 353 w 987"/>
              <a:gd name="T11" fmla="*/ 143 h 277"/>
              <a:gd name="T12" fmla="*/ 423 w 987"/>
              <a:gd name="T13" fmla="*/ 122 h 277"/>
              <a:gd name="T14" fmla="*/ 494 w 987"/>
              <a:gd name="T15" fmla="*/ 100 h 277"/>
              <a:gd name="T16" fmla="*/ 564 w 987"/>
              <a:gd name="T17" fmla="*/ 79 h 277"/>
              <a:gd name="T18" fmla="*/ 634 w 987"/>
              <a:gd name="T19" fmla="*/ 68 h 277"/>
              <a:gd name="T20" fmla="*/ 705 w 987"/>
              <a:gd name="T21" fmla="*/ 50 h 277"/>
              <a:gd name="T22" fmla="*/ 775 w 987"/>
              <a:gd name="T23" fmla="*/ 32 h 277"/>
              <a:gd name="T24" fmla="*/ 846 w 987"/>
              <a:gd name="T25" fmla="*/ 23 h 277"/>
              <a:gd name="T26" fmla="*/ 916 w 987"/>
              <a:gd name="T27" fmla="*/ 7 h 277"/>
              <a:gd name="T28" fmla="*/ 987 w 987"/>
              <a:gd name="T29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77">
                <a:moveTo>
                  <a:pt x="0" y="277"/>
                </a:moveTo>
                <a:lnTo>
                  <a:pt x="71" y="231"/>
                </a:lnTo>
                <a:lnTo>
                  <a:pt x="141" y="209"/>
                </a:lnTo>
                <a:lnTo>
                  <a:pt x="212" y="188"/>
                </a:lnTo>
                <a:lnTo>
                  <a:pt x="282" y="165"/>
                </a:lnTo>
                <a:lnTo>
                  <a:pt x="353" y="143"/>
                </a:lnTo>
                <a:lnTo>
                  <a:pt x="423" y="122"/>
                </a:lnTo>
                <a:lnTo>
                  <a:pt x="494" y="100"/>
                </a:lnTo>
                <a:lnTo>
                  <a:pt x="564" y="79"/>
                </a:lnTo>
                <a:lnTo>
                  <a:pt x="634" y="68"/>
                </a:lnTo>
                <a:lnTo>
                  <a:pt x="705" y="50"/>
                </a:lnTo>
                <a:lnTo>
                  <a:pt x="775" y="32"/>
                </a:lnTo>
                <a:lnTo>
                  <a:pt x="846" y="23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ap="rnd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699" name="Freeform 35"/>
          <p:cNvSpPr>
            <a:spLocks/>
          </p:cNvSpPr>
          <p:nvPr/>
        </p:nvSpPr>
        <p:spPr bwMode="auto">
          <a:xfrm>
            <a:off x="1365250" y="2371725"/>
            <a:ext cx="6884988" cy="2311400"/>
          </a:xfrm>
          <a:custGeom>
            <a:avLst/>
            <a:gdLst>
              <a:gd name="T0" fmla="*/ 0 w 987"/>
              <a:gd name="T1" fmla="*/ 315 h 315"/>
              <a:gd name="T2" fmla="*/ 71 w 987"/>
              <a:gd name="T3" fmla="*/ 260 h 315"/>
              <a:gd name="T4" fmla="*/ 141 w 987"/>
              <a:gd name="T5" fmla="*/ 224 h 315"/>
              <a:gd name="T6" fmla="*/ 212 w 987"/>
              <a:gd name="T7" fmla="*/ 202 h 315"/>
              <a:gd name="T8" fmla="*/ 282 w 987"/>
              <a:gd name="T9" fmla="*/ 179 h 315"/>
              <a:gd name="T10" fmla="*/ 353 w 987"/>
              <a:gd name="T11" fmla="*/ 158 h 315"/>
              <a:gd name="T12" fmla="*/ 423 w 987"/>
              <a:gd name="T13" fmla="*/ 136 h 315"/>
              <a:gd name="T14" fmla="*/ 494 w 987"/>
              <a:gd name="T15" fmla="*/ 115 h 315"/>
              <a:gd name="T16" fmla="*/ 564 w 987"/>
              <a:gd name="T17" fmla="*/ 97 h 315"/>
              <a:gd name="T18" fmla="*/ 634 w 987"/>
              <a:gd name="T19" fmla="*/ 81 h 315"/>
              <a:gd name="T20" fmla="*/ 705 w 987"/>
              <a:gd name="T21" fmla="*/ 65 h 315"/>
              <a:gd name="T22" fmla="*/ 775 w 987"/>
              <a:gd name="T23" fmla="*/ 45 h 315"/>
              <a:gd name="T24" fmla="*/ 846 w 987"/>
              <a:gd name="T25" fmla="*/ 36 h 315"/>
              <a:gd name="T26" fmla="*/ 916 w 987"/>
              <a:gd name="T27" fmla="*/ 20 h 315"/>
              <a:gd name="T28" fmla="*/ 987 w 987"/>
              <a:gd name="T29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15">
                <a:moveTo>
                  <a:pt x="0" y="315"/>
                </a:moveTo>
                <a:lnTo>
                  <a:pt x="71" y="260"/>
                </a:lnTo>
                <a:lnTo>
                  <a:pt x="141" y="224"/>
                </a:lnTo>
                <a:lnTo>
                  <a:pt x="212" y="202"/>
                </a:lnTo>
                <a:lnTo>
                  <a:pt x="282" y="179"/>
                </a:lnTo>
                <a:lnTo>
                  <a:pt x="353" y="158"/>
                </a:lnTo>
                <a:lnTo>
                  <a:pt x="423" y="136"/>
                </a:lnTo>
                <a:lnTo>
                  <a:pt x="494" y="115"/>
                </a:lnTo>
                <a:lnTo>
                  <a:pt x="564" y="97"/>
                </a:lnTo>
                <a:lnTo>
                  <a:pt x="634" y="81"/>
                </a:lnTo>
                <a:lnTo>
                  <a:pt x="705" y="65"/>
                </a:lnTo>
                <a:lnTo>
                  <a:pt x="775" y="45"/>
                </a:lnTo>
                <a:lnTo>
                  <a:pt x="846" y="36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00" name="Freeform 36"/>
          <p:cNvSpPr>
            <a:spLocks/>
          </p:cNvSpPr>
          <p:nvPr/>
        </p:nvSpPr>
        <p:spPr bwMode="auto">
          <a:xfrm>
            <a:off x="1365250" y="2570163"/>
            <a:ext cx="6884988" cy="2611437"/>
          </a:xfrm>
          <a:custGeom>
            <a:avLst/>
            <a:gdLst>
              <a:gd name="T0" fmla="*/ 0 w 987"/>
              <a:gd name="T1" fmla="*/ 356 h 356"/>
              <a:gd name="T2" fmla="*/ 71 w 987"/>
              <a:gd name="T3" fmla="*/ 265 h 356"/>
              <a:gd name="T4" fmla="*/ 141 w 987"/>
              <a:gd name="T5" fmla="*/ 220 h 356"/>
              <a:gd name="T6" fmla="*/ 212 w 987"/>
              <a:gd name="T7" fmla="*/ 197 h 356"/>
              <a:gd name="T8" fmla="*/ 282 w 987"/>
              <a:gd name="T9" fmla="*/ 186 h 356"/>
              <a:gd name="T10" fmla="*/ 353 w 987"/>
              <a:gd name="T11" fmla="*/ 179 h 356"/>
              <a:gd name="T12" fmla="*/ 423 w 987"/>
              <a:gd name="T13" fmla="*/ 175 h 356"/>
              <a:gd name="T14" fmla="*/ 494 w 987"/>
              <a:gd name="T15" fmla="*/ 152 h 356"/>
              <a:gd name="T16" fmla="*/ 564 w 987"/>
              <a:gd name="T17" fmla="*/ 131 h 356"/>
              <a:gd name="T18" fmla="*/ 634 w 987"/>
              <a:gd name="T19" fmla="*/ 106 h 356"/>
              <a:gd name="T20" fmla="*/ 705 w 987"/>
              <a:gd name="T21" fmla="*/ 84 h 356"/>
              <a:gd name="T22" fmla="*/ 775 w 987"/>
              <a:gd name="T23" fmla="*/ 61 h 356"/>
              <a:gd name="T24" fmla="*/ 846 w 987"/>
              <a:gd name="T25" fmla="*/ 41 h 356"/>
              <a:gd name="T26" fmla="*/ 916 w 987"/>
              <a:gd name="T27" fmla="*/ 20 h 356"/>
              <a:gd name="T28" fmla="*/ 987 w 987"/>
              <a:gd name="T29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56">
                <a:moveTo>
                  <a:pt x="0" y="356"/>
                </a:moveTo>
                <a:lnTo>
                  <a:pt x="71" y="265"/>
                </a:lnTo>
                <a:lnTo>
                  <a:pt x="141" y="220"/>
                </a:lnTo>
                <a:lnTo>
                  <a:pt x="212" y="197"/>
                </a:lnTo>
                <a:lnTo>
                  <a:pt x="282" y="186"/>
                </a:lnTo>
                <a:lnTo>
                  <a:pt x="353" y="179"/>
                </a:lnTo>
                <a:lnTo>
                  <a:pt x="423" y="175"/>
                </a:lnTo>
                <a:lnTo>
                  <a:pt x="494" y="152"/>
                </a:lnTo>
                <a:lnTo>
                  <a:pt x="564" y="131"/>
                </a:lnTo>
                <a:lnTo>
                  <a:pt x="634" y="106"/>
                </a:lnTo>
                <a:lnTo>
                  <a:pt x="705" y="84"/>
                </a:lnTo>
                <a:lnTo>
                  <a:pt x="775" y="61"/>
                </a:lnTo>
                <a:lnTo>
                  <a:pt x="846" y="41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ap="flat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01" name="Rectangle 37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5702" name="Rectangle 38"/>
          <p:cNvSpPr>
            <a:spLocks noChangeArrowheads="1"/>
          </p:cNvSpPr>
          <p:nvPr/>
        </p:nvSpPr>
        <p:spPr bwMode="auto">
          <a:xfrm>
            <a:off x="881063" y="4668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65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03" name="Rectangle 39"/>
          <p:cNvSpPr>
            <a:spLocks noChangeArrowheads="1"/>
          </p:cNvSpPr>
          <p:nvPr/>
        </p:nvSpPr>
        <p:spPr bwMode="auto">
          <a:xfrm>
            <a:off x="900113" y="38211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04" name="Rectangle 40"/>
          <p:cNvSpPr>
            <a:spLocks noChangeArrowheads="1"/>
          </p:cNvSpPr>
          <p:nvPr/>
        </p:nvSpPr>
        <p:spPr bwMode="auto">
          <a:xfrm>
            <a:off x="881063" y="29845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05" name="Rectangle 41"/>
          <p:cNvSpPr>
            <a:spLocks noChangeArrowheads="1"/>
          </p:cNvSpPr>
          <p:nvPr/>
        </p:nvSpPr>
        <p:spPr bwMode="auto">
          <a:xfrm>
            <a:off x="890588" y="21463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06" name="Rectangle 42"/>
          <p:cNvSpPr>
            <a:spLocks noChangeArrowheads="1"/>
          </p:cNvSpPr>
          <p:nvPr/>
        </p:nvSpPr>
        <p:spPr bwMode="auto">
          <a:xfrm>
            <a:off x="808038" y="1466850"/>
            <a:ext cx="423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věk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07" name="Rectangle 43"/>
          <p:cNvSpPr>
            <a:spLocks noChangeArrowheads="1"/>
          </p:cNvSpPr>
          <p:nvPr/>
        </p:nvSpPr>
        <p:spPr bwMode="auto">
          <a:xfrm>
            <a:off x="10318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1950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08" name="Rectangle 44"/>
          <p:cNvSpPr>
            <a:spLocks noChangeArrowheads="1"/>
          </p:cNvSpPr>
          <p:nvPr/>
        </p:nvSpPr>
        <p:spPr bwMode="auto">
          <a:xfrm>
            <a:off x="201453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1960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09" name="Rectangle 45"/>
          <p:cNvSpPr>
            <a:spLocks noChangeArrowheads="1"/>
          </p:cNvSpPr>
          <p:nvPr/>
        </p:nvSpPr>
        <p:spPr bwMode="auto">
          <a:xfrm>
            <a:off x="299720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10" name="Rectangle 46"/>
          <p:cNvSpPr>
            <a:spLocks noChangeArrowheads="1"/>
          </p:cNvSpPr>
          <p:nvPr/>
        </p:nvSpPr>
        <p:spPr bwMode="auto">
          <a:xfrm>
            <a:off x="398145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11" name="Rectangle 47"/>
          <p:cNvSpPr>
            <a:spLocks noChangeArrowheads="1"/>
          </p:cNvSpPr>
          <p:nvPr/>
        </p:nvSpPr>
        <p:spPr bwMode="auto">
          <a:xfrm>
            <a:off x="49641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1990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12" name="Rectangle 48"/>
          <p:cNvSpPr>
            <a:spLocks noChangeArrowheads="1"/>
          </p:cNvSpPr>
          <p:nvPr/>
        </p:nvSpPr>
        <p:spPr bwMode="auto">
          <a:xfrm>
            <a:off x="59467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2000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13" name="Rectangle 49"/>
          <p:cNvSpPr>
            <a:spLocks noChangeArrowheads="1"/>
          </p:cNvSpPr>
          <p:nvPr/>
        </p:nvSpPr>
        <p:spPr bwMode="auto">
          <a:xfrm>
            <a:off x="69326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2010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14" name="Rectangle 50"/>
          <p:cNvSpPr>
            <a:spLocks noChangeArrowheads="1"/>
          </p:cNvSpPr>
          <p:nvPr/>
        </p:nvSpPr>
        <p:spPr bwMode="auto">
          <a:xfrm>
            <a:off x="791368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2020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15" name="Rectangle 51"/>
          <p:cNvSpPr>
            <a:spLocks noChangeArrowheads="1"/>
          </p:cNvSpPr>
          <p:nvPr/>
        </p:nvSpPr>
        <p:spPr bwMode="auto">
          <a:xfrm>
            <a:off x="395288" y="1125538"/>
            <a:ext cx="8202612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16" name="Text Box 52"/>
          <p:cNvSpPr txBox="1">
            <a:spLocks noChangeArrowheads="1"/>
          </p:cNvSpPr>
          <p:nvPr/>
        </p:nvSpPr>
        <p:spPr bwMode="auto">
          <a:xfrm>
            <a:off x="919163" y="5497513"/>
            <a:ext cx="395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17" name="Text Box 53"/>
          <p:cNvSpPr txBox="1">
            <a:spLocks noChangeArrowheads="1"/>
          </p:cNvSpPr>
          <p:nvPr/>
        </p:nvSpPr>
        <p:spPr bwMode="auto">
          <a:xfrm>
            <a:off x="6521450" y="6264275"/>
            <a:ext cx="24796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kalendářní roky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5718" name="AutoShape 54"/>
          <p:cNvSpPr>
            <a:spLocks noChangeArrowheads="1"/>
          </p:cNvSpPr>
          <p:nvPr/>
        </p:nvSpPr>
        <p:spPr bwMode="auto">
          <a:xfrm>
            <a:off x="4324350" y="4133850"/>
            <a:ext cx="1276350" cy="628650"/>
          </a:xfrm>
          <a:prstGeom prst="rightArrow">
            <a:avLst>
              <a:gd name="adj1" fmla="val 50000"/>
              <a:gd name="adj2" fmla="val 50758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19" name="Text Box 55"/>
          <p:cNvSpPr txBox="1">
            <a:spLocks noChangeArrowheads="1"/>
          </p:cNvSpPr>
          <p:nvPr/>
        </p:nvSpPr>
        <p:spPr bwMode="auto">
          <a:xfrm>
            <a:off x="4495800" y="4238625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odhad</a:t>
            </a:r>
          </a:p>
        </p:txBody>
      </p:sp>
      <p:sp>
        <p:nvSpPr>
          <p:cNvPr id="625720" name="Line 56"/>
          <p:cNvSpPr>
            <a:spLocks noChangeShapeType="1"/>
          </p:cNvSpPr>
          <p:nvPr/>
        </p:nvSpPr>
        <p:spPr bwMode="auto">
          <a:xfrm flipV="1">
            <a:off x="1355725" y="5695950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21" name="Rectangle 57"/>
          <p:cNvSpPr>
            <a:spLocks noChangeArrowheads="1"/>
          </p:cNvSpPr>
          <p:nvPr/>
        </p:nvSpPr>
        <p:spPr bwMode="auto">
          <a:xfrm>
            <a:off x="1190625" y="5281613"/>
            <a:ext cx="3571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22" name="Freeform 58"/>
          <p:cNvSpPr>
            <a:spLocks/>
          </p:cNvSpPr>
          <p:nvPr/>
        </p:nvSpPr>
        <p:spPr bwMode="auto">
          <a:xfrm>
            <a:off x="1157288" y="5291138"/>
            <a:ext cx="371475" cy="295275"/>
          </a:xfrm>
          <a:custGeom>
            <a:avLst/>
            <a:gdLst>
              <a:gd name="T0" fmla="*/ 123 w 234"/>
              <a:gd name="T1" fmla="*/ 0 h 186"/>
              <a:gd name="T2" fmla="*/ 234 w 234"/>
              <a:gd name="T3" fmla="*/ 60 h 186"/>
              <a:gd name="T4" fmla="*/ 0 w 234"/>
              <a:gd name="T5" fmla="*/ 135 h 186"/>
              <a:gd name="T6" fmla="*/ 120 w 234"/>
              <a:gd name="T7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186">
                <a:moveTo>
                  <a:pt x="123" y="0"/>
                </a:moveTo>
                <a:lnTo>
                  <a:pt x="234" y="60"/>
                </a:lnTo>
                <a:lnTo>
                  <a:pt x="0" y="135"/>
                </a:lnTo>
                <a:lnTo>
                  <a:pt x="120" y="18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23" name="Rectangle 59"/>
          <p:cNvSpPr>
            <a:spLocks noChangeArrowheads="1"/>
          </p:cNvSpPr>
          <p:nvPr/>
        </p:nvSpPr>
        <p:spPr bwMode="auto">
          <a:xfrm>
            <a:off x="1371600" y="1490663"/>
            <a:ext cx="2657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ISLAND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ZÁPADNÍ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VÝCHODNÍ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EVROPA</a:t>
            </a:r>
          </a:p>
        </p:txBody>
      </p:sp>
      <p:sp>
        <p:nvSpPr>
          <p:cNvPr id="625724" name="Line 60"/>
          <p:cNvSpPr>
            <a:spLocks noChangeShapeType="1"/>
          </p:cNvSpPr>
          <p:nvPr/>
        </p:nvSpPr>
        <p:spPr bwMode="auto">
          <a:xfrm flipV="1">
            <a:off x="4314825" y="2600325"/>
            <a:ext cx="0" cy="315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25" name="Line 61"/>
          <p:cNvSpPr>
            <a:spLocks noChangeShapeType="1"/>
          </p:cNvSpPr>
          <p:nvPr/>
        </p:nvSpPr>
        <p:spPr bwMode="auto">
          <a:xfrm>
            <a:off x="2676525" y="1657350"/>
            <a:ext cx="1628775" cy="95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26" name="Line 62"/>
          <p:cNvSpPr>
            <a:spLocks noChangeShapeType="1"/>
          </p:cNvSpPr>
          <p:nvPr/>
        </p:nvSpPr>
        <p:spPr bwMode="auto">
          <a:xfrm>
            <a:off x="3667125" y="1914525"/>
            <a:ext cx="62865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27" name="Line 63"/>
          <p:cNvSpPr>
            <a:spLocks noChangeShapeType="1"/>
          </p:cNvSpPr>
          <p:nvPr/>
        </p:nvSpPr>
        <p:spPr bwMode="auto">
          <a:xfrm flipV="1">
            <a:off x="3933825" y="2181225"/>
            <a:ext cx="4572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28" name="Line 64"/>
          <p:cNvSpPr>
            <a:spLocks noChangeShapeType="1"/>
          </p:cNvSpPr>
          <p:nvPr/>
        </p:nvSpPr>
        <p:spPr bwMode="auto">
          <a:xfrm flipV="1">
            <a:off x="2676525" y="2486025"/>
            <a:ext cx="1628775" cy="95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29" name="Rectangle 65"/>
          <p:cNvSpPr>
            <a:spLocks noChangeArrowheads="1"/>
          </p:cNvSpPr>
          <p:nvPr/>
        </p:nvSpPr>
        <p:spPr bwMode="auto">
          <a:xfrm>
            <a:off x="4581525" y="4975225"/>
            <a:ext cx="2486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ČESKOSLOVENSKO</a:t>
            </a:r>
          </a:p>
        </p:txBody>
      </p:sp>
      <p:sp>
        <p:nvSpPr>
          <p:cNvPr id="625730" name="Line 66"/>
          <p:cNvSpPr>
            <a:spLocks noChangeShapeType="1"/>
          </p:cNvSpPr>
          <p:nvPr/>
        </p:nvSpPr>
        <p:spPr bwMode="auto">
          <a:xfrm>
            <a:off x="7181850" y="5143500"/>
            <a:ext cx="771525" cy="0"/>
          </a:xfrm>
          <a:prstGeom prst="line">
            <a:avLst/>
          </a:prstGeom>
          <a:noFill/>
          <a:ln w="127000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31" name="Oval 67"/>
          <p:cNvSpPr>
            <a:spLocks noChangeArrowheads="1"/>
          </p:cNvSpPr>
          <p:nvPr/>
        </p:nvSpPr>
        <p:spPr bwMode="auto">
          <a:xfrm>
            <a:off x="2371725" y="3600450"/>
            <a:ext cx="1914525" cy="504825"/>
          </a:xfrm>
          <a:prstGeom prst="ellipse">
            <a:avLst/>
          </a:prstGeom>
          <a:noFill/>
          <a:ln w="38100">
            <a:solidFill>
              <a:srgbClr val="57C2E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C8EBF6">
                        <a:alpha val="39999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32" name="Freeform 68"/>
          <p:cNvSpPr>
            <a:spLocks/>
          </p:cNvSpPr>
          <p:nvPr/>
        </p:nvSpPr>
        <p:spPr bwMode="auto">
          <a:xfrm>
            <a:off x="1365250" y="2519363"/>
            <a:ext cx="6884988" cy="2163762"/>
          </a:xfrm>
          <a:custGeom>
            <a:avLst/>
            <a:gdLst>
              <a:gd name="T0" fmla="*/ 0 w 987"/>
              <a:gd name="T1" fmla="*/ 295 h 295"/>
              <a:gd name="T2" fmla="*/ 71 w 987"/>
              <a:gd name="T3" fmla="*/ 204 h 295"/>
              <a:gd name="T4" fmla="*/ 141 w 987"/>
              <a:gd name="T5" fmla="*/ 186 h 295"/>
              <a:gd name="T6" fmla="*/ 212 w 987"/>
              <a:gd name="T7" fmla="*/ 188 h 295"/>
              <a:gd name="T8" fmla="*/ 282 w 987"/>
              <a:gd name="T9" fmla="*/ 188 h 295"/>
              <a:gd name="T10" fmla="*/ 353 w 987"/>
              <a:gd name="T11" fmla="*/ 182 h 295"/>
              <a:gd name="T12" fmla="*/ 423 w 987"/>
              <a:gd name="T13" fmla="*/ 175 h 295"/>
              <a:gd name="T14" fmla="*/ 494 w 987"/>
              <a:gd name="T15" fmla="*/ 152 h 295"/>
              <a:gd name="T16" fmla="*/ 564 w 987"/>
              <a:gd name="T17" fmla="*/ 132 h 295"/>
              <a:gd name="T18" fmla="*/ 634 w 987"/>
              <a:gd name="T19" fmla="*/ 104 h 295"/>
              <a:gd name="T20" fmla="*/ 705 w 987"/>
              <a:gd name="T21" fmla="*/ 82 h 295"/>
              <a:gd name="T22" fmla="*/ 775 w 987"/>
              <a:gd name="T23" fmla="*/ 59 h 295"/>
              <a:gd name="T24" fmla="*/ 846 w 987"/>
              <a:gd name="T25" fmla="*/ 39 h 295"/>
              <a:gd name="T26" fmla="*/ 916 w 987"/>
              <a:gd name="T27" fmla="*/ 18 h 295"/>
              <a:gd name="T28" fmla="*/ 987 w 987"/>
              <a:gd name="T2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95">
                <a:moveTo>
                  <a:pt x="0" y="295"/>
                </a:moveTo>
                <a:lnTo>
                  <a:pt x="71" y="204"/>
                </a:lnTo>
                <a:lnTo>
                  <a:pt x="141" y="186"/>
                </a:lnTo>
                <a:lnTo>
                  <a:pt x="212" y="188"/>
                </a:lnTo>
                <a:lnTo>
                  <a:pt x="282" y="188"/>
                </a:lnTo>
                <a:lnTo>
                  <a:pt x="353" y="182"/>
                </a:lnTo>
                <a:lnTo>
                  <a:pt x="423" y="175"/>
                </a:lnTo>
                <a:lnTo>
                  <a:pt x="494" y="152"/>
                </a:lnTo>
                <a:lnTo>
                  <a:pt x="564" y="132"/>
                </a:lnTo>
                <a:lnTo>
                  <a:pt x="634" y="104"/>
                </a:lnTo>
                <a:lnTo>
                  <a:pt x="705" y="82"/>
                </a:lnTo>
                <a:lnTo>
                  <a:pt x="775" y="59"/>
                </a:lnTo>
                <a:lnTo>
                  <a:pt x="846" y="39"/>
                </a:lnTo>
                <a:lnTo>
                  <a:pt x="916" y="18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5733" name="Line 69"/>
          <p:cNvSpPr>
            <a:spLocks noChangeShapeType="1"/>
          </p:cNvSpPr>
          <p:nvPr/>
        </p:nvSpPr>
        <p:spPr bwMode="auto">
          <a:xfrm flipV="1">
            <a:off x="6267450" y="2614613"/>
            <a:ext cx="1066800" cy="2381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5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691" name="Rectangle 3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0" y="274638"/>
            <a:ext cx="91440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STŘEDNÍ DÉLKA ŽIVOTA PŘI NAROZENÍ (MUŽI + ŽENY)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VE VYBRANÝCH ZEMÍCH V LETECH 1950-2020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(pramen: United Nations: World population Prospects 1988)</a:t>
            </a:r>
          </a:p>
        </p:txBody>
      </p:sp>
      <p:sp>
        <p:nvSpPr>
          <p:cNvPr id="626693" name="Rectangle 5"/>
          <p:cNvSpPr>
            <a:spLocks noChangeArrowheads="1"/>
          </p:cNvSpPr>
          <p:nvPr/>
        </p:nvSpPr>
        <p:spPr bwMode="auto">
          <a:xfrm>
            <a:off x="900113" y="1341438"/>
            <a:ext cx="7418387" cy="52085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694" name="AutoShape 6"/>
          <p:cNvSpPr>
            <a:spLocks noChangeAspect="1" noChangeArrowheads="1"/>
          </p:cNvSpPr>
          <p:nvPr/>
        </p:nvSpPr>
        <p:spPr bwMode="auto">
          <a:xfrm>
            <a:off x="252413" y="1044575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695" name="Line 7"/>
          <p:cNvSpPr>
            <a:spLocks noChangeShapeType="1"/>
          </p:cNvSpPr>
          <p:nvPr/>
        </p:nvSpPr>
        <p:spPr bwMode="auto">
          <a:xfrm>
            <a:off x="1365250" y="4860925"/>
            <a:ext cx="6870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696" name="Line 8"/>
          <p:cNvSpPr>
            <a:spLocks noChangeShapeType="1"/>
          </p:cNvSpPr>
          <p:nvPr/>
        </p:nvSpPr>
        <p:spPr bwMode="auto">
          <a:xfrm>
            <a:off x="1374775" y="4016375"/>
            <a:ext cx="68611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697" name="Line 9"/>
          <p:cNvSpPr>
            <a:spLocks noChangeShapeType="1"/>
          </p:cNvSpPr>
          <p:nvPr/>
        </p:nvSpPr>
        <p:spPr bwMode="auto">
          <a:xfrm flipV="1">
            <a:off x="1374775" y="3187700"/>
            <a:ext cx="68818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698" name="Line 10"/>
          <p:cNvSpPr>
            <a:spLocks noChangeShapeType="1"/>
          </p:cNvSpPr>
          <p:nvPr/>
        </p:nvSpPr>
        <p:spPr bwMode="auto">
          <a:xfrm>
            <a:off x="1344613" y="2351088"/>
            <a:ext cx="6905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699" name="Line 11"/>
          <p:cNvSpPr>
            <a:spLocks noChangeShapeType="1"/>
          </p:cNvSpPr>
          <p:nvPr/>
        </p:nvSpPr>
        <p:spPr bwMode="auto">
          <a:xfrm>
            <a:off x="1365250" y="1528763"/>
            <a:ext cx="6870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00" name="Line 12"/>
          <p:cNvSpPr>
            <a:spLocks noChangeShapeType="1"/>
          </p:cNvSpPr>
          <p:nvPr/>
        </p:nvSpPr>
        <p:spPr bwMode="auto">
          <a:xfrm>
            <a:off x="1366838" y="1520825"/>
            <a:ext cx="0" cy="415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01" name="Line 13"/>
          <p:cNvSpPr>
            <a:spLocks noChangeShapeType="1"/>
          </p:cNvSpPr>
          <p:nvPr/>
        </p:nvSpPr>
        <p:spPr bwMode="auto">
          <a:xfrm>
            <a:off x="1260475" y="4864100"/>
            <a:ext cx="968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02" name="Line 14"/>
          <p:cNvSpPr>
            <a:spLocks noChangeShapeType="1"/>
          </p:cNvSpPr>
          <p:nvPr/>
        </p:nvSpPr>
        <p:spPr bwMode="auto">
          <a:xfrm>
            <a:off x="1276350" y="4011613"/>
            <a:ext cx="968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03" name="Line 15"/>
          <p:cNvSpPr>
            <a:spLocks noChangeShapeType="1"/>
          </p:cNvSpPr>
          <p:nvPr/>
        </p:nvSpPr>
        <p:spPr bwMode="auto">
          <a:xfrm>
            <a:off x="1257300" y="3189288"/>
            <a:ext cx="984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04" name="Line 16"/>
          <p:cNvSpPr>
            <a:spLocks noChangeShapeType="1"/>
          </p:cNvSpPr>
          <p:nvPr/>
        </p:nvSpPr>
        <p:spPr bwMode="auto">
          <a:xfrm>
            <a:off x="1268413" y="2351088"/>
            <a:ext cx="98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05" name="Line 17"/>
          <p:cNvSpPr>
            <a:spLocks noChangeShapeType="1"/>
          </p:cNvSpPr>
          <p:nvPr/>
        </p:nvSpPr>
        <p:spPr bwMode="auto">
          <a:xfrm>
            <a:off x="1362075" y="5681663"/>
            <a:ext cx="7131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06" name="Line 18"/>
          <p:cNvSpPr>
            <a:spLocks noChangeShapeType="1"/>
          </p:cNvSpPr>
          <p:nvPr/>
        </p:nvSpPr>
        <p:spPr bwMode="auto">
          <a:xfrm flipV="1">
            <a:off x="1365250" y="56816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07" name="Line 19"/>
          <p:cNvSpPr>
            <a:spLocks noChangeShapeType="1"/>
          </p:cNvSpPr>
          <p:nvPr/>
        </p:nvSpPr>
        <p:spPr bwMode="auto">
          <a:xfrm flipV="1">
            <a:off x="18605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08" name="Line 20"/>
          <p:cNvSpPr>
            <a:spLocks noChangeShapeType="1"/>
          </p:cNvSpPr>
          <p:nvPr/>
        </p:nvSpPr>
        <p:spPr bwMode="auto">
          <a:xfrm flipV="1">
            <a:off x="2349500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09" name="Line 21"/>
          <p:cNvSpPr>
            <a:spLocks noChangeShapeType="1"/>
          </p:cNvSpPr>
          <p:nvPr/>
        </p:nvSpPr>
        <p:spPr bwMode="auto">
          <a:xfrm flipV="1">
            <a:off x="2844800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10" name="Line 22"/>
          <p:cNvSpPr>
            <a:spLocks noChangeShapeType="1"/>
          </p:cNvSpPr>
          <p:nvPr/>
        </p:nvSpPr>
        <p:spPr bwMode="auto">
          <a:xfrm flipV="1">
            <a:off x="3332163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11" name="Line 23"/>
          <p:cNvSpPr>
            <a:spLocks noChangeShapeType="1"/>
          </p:cNvSpPr>
          <p:nvPr/>
        </p:nvSpPr>
        <p:spPr bwMode="auto">
          <a:xfrm flipV="1">
            <a:off x="3827463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12" name="Line 24"/>
          <p:cNvSpPr>
            <a:spLocks noChangeShapeType="1"/>
          </p:cNvSpPr>
          <p:nvPr/>
        </p:nvSpPr>
        <p:spPr bwMode="auto">
          <a:xfrm flipV="1">
            <a:off x="4316413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13" name="Line 25"/>
          <p:cNvSpPr>
            <a:spLocks noChangeShapeType="1"/>
          </p:cNvSpPr>
          <p:nvPr/>
        </p:nvSpPr>
        <p:spPr bwMode="auto">
          <a:xfrm flipV="1">
            <a:off x="4810125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14" name="Line 26"/>
          <p:cNvSpPr>
            <a:spLocks noChangeShapeType="1"/>
          </p:cNvSpPr>
          <p:nvPr/>
        </p:nvSpPr>
        <p:spPr bwMode="auto">
          <a:xfrm flipV="1">
            <a:off x="5299075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15" name="Line 27"/>
          <p:cNvSpPr>
            <a:spLocks noChangeShapeType="1"/>
          </p:cNvSpPr>
          <p:nvPr/>
        </p:nvSpPr>
        <p:spPr bwMode="auto">
          <a:xfrm flipV="1">
            <a:off x="5788025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16" name="Line 28"/>
          <p:cNvSpPr>
            <a:spLocks noChangeShapeType="1"/>
          </p:cNvSpPr>
          <p:nvPr/>
        </p:nvSpPr>
        <p:spPr bwMode="auto">
          <a:xfrm flipV="1">
            <a:off x="628173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17" name="Line 29"/>
          <p:cNvSpPr>
            <a:spLocks noChangeShapeType="1"/>
          </p:cNvSpPr>
          <p:nvPr/>
        </p:nvSpPr>
        <p:spPr bwMode="auto">
          <a:xfrm flipV="1">
            <a:off x="6770688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18" name="Line 30"/>
          <p:cNvSpPr>
            <a:spLocks noChangeShapeType="1"/>
          </p:cNvSpPr>
          <p:nvPr/>
        </p:nvSpPr>
        <p:spPr bwMode="auto">
          <a:xfrm flipV="1">
            <a:off x="726598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19" name="Line 31"/>
          <p:cNvSpPr>
            <a:spLocks noChangeShapeType="1"/>
          </p:cNvSpPr>
          <p:nvPr/>
        </p:nvSpPr>
        <p:spPr bwMode="auto">
          <a:xfrm flipV="1">
            <a:off x="77533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20" name="Line 32"/>
          <p:cNvSpPr>
            <a:spLocks noChangeShapeType="1"/>
          </p:cNvSpPr>
          <p:nvPr/>
        </p:nvSpPr>
        <p:spPr bwMode="auto">
          <a:xfrm flipV="1">
            <a:off x="8250238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21" name="Freeform 33"/>
          <p:cNvSpPr>
            <a:spLocks/>
          </p:cNvSpPr>
          <p:nvPr/>
        </p:nvSpPr>
        <p:spPr bwMode="auto">
          <a:xfrm>
            <a:off x="1365250" y="2166938"/>
            <a:ext cx="6884988" cy="1438275"/>
          </a:xfrm>
          <a:custGeom>
            <a:avLst/>
            <a:gdLst>
              <a:gd name="T0" fmla="*/ 0 w 987"/>
              <a:gd name="T1" fmla="*/ 196 h 196"/>
              <a:gd name="T2" fmla="*/ 71 w 987"/>
              <a:gd name="T3" fmla="*/ 180 h 196"/>
              <a:gd name="T4" fmla="*/ 141 w 987"/>
              <a:gd name="T5" fmla="*/ 180 h 196"/>
              <a:gd name="T6" fmla="*/ 212 w 987"/>
              <a:gd name="T7" fmla="*/ 161 h 196"/>
              <a:gd name="T8" fmla="*/ 282 w 987"/>
              <a:gd name="T9" fmla="*/ 139 h 196"/>
              <a:gd name="T10" fmla="*/ 353 w 987"/>
              <a:gd name="T11" fmla="*/ 112 h 196"/>
              <a:gd name="T12" fmla="*/ 423 w 987"/>
              <a:gd name="T13" fmla="*/ 93 h 196"/>
              <a:gd name="T14" fmla="*/ 494 w 987"/>
              <a:gd name="T15" fmla="*/ 71 h 196"/>
              <a:gd name="T16" fmla="*/ 564 w 987"/>
              <a:gd name="T17" fmla="*/ 57 h 196"/>
              <a:gd name="T18" fmla="*/ 634 w 987"/>
              <a:gd name="T19" fmla="*/ 46 h 196"/>
              <a:gd name="T20" fmla="*/ 705 w 987"/>
              <a:gd name="T21" fmla="*/ 30 h 196"/>
              <a:gd name="T22" fmla="*/ 775 w 987"/>
              <a:gd name="T23" fmla="*/ 25 h 196"/>
              <a:gd name="T24" fmla="*/ 846 w 987"/>
              <a:gd name="T25" fmla="*/ 14 h 196"/>
              <a:gd name="T26" fmla="*/ 916 w 987"/>
              <a:gd name="T27" fmla="*/ 7 h 196"/>
              <a:gd name="T28" fmla="*/ 987 w 987"/>
              <a:gd name="T2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196">
                <a:moveTo>
                  <a:pt x="0" y="196"/>
                </a:moveTo>
                <a:lnTo>
                  <a:pt x="71" y="180"/>
                </a:lnTo>
                <a:lnTo>
                  <a:pt x="141" y="180"/>
                </a:lnTo>
                <a:lnTo>
                  <a:pt x="212" y="161"/>
                </a:lnTo>
                <a:lnTo>
                  <a:pt x="282" y="139"/>
                </a:lnTo>
                <a:lnTo>
                  <a:pt x="353" y="112"/>
                </a:lnTo>
                <a:lnTo>
                  <a:pt x="423" y="93"/>
                </a:lnTo>
                <a:lnTo>
                  <a:pt x="494" y="71"/>
                </a:lnTo>
                <a:lnTo>
                  <a:pt x="564" y="57"/>
                </a:lnTo>
                <a:lnTo>
                  <a:pt x="634" y="46"/>
                </a:lnTo>
                <a:lnTo>
                  <a:pt x="705" y="30"/>
                </a:lnTo>
                <a:lnTo>
                  <a:pt x="775" y="25"/>
                </a:lnTo>
                <a:lnTo>
                  <a:pt x="846" y="14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99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22" name="Freeform 34"/>
          <p:cNvSpPr>
            <a:spLocks/>
          </p:cNvSpPr>
          <p:nvPr/>
        </p:nvSpPr>
        <p:spPr bwMode="auto">
          <a:xfrm>
            <a:off x="1365250" y="2320925"/>
            <a:ext cx="6884988" cy="2032000"/>
          </a:xfrm>
          <a:custGeom>
            <a:avLst/>
            <a:gdLst>
              <a:gd name="T0" fmla="*/ 0 w 987"/>
              <a:gd name="T1" fmla="*/ 277 h 277"/>
              <a:gd name="T2" fmla="*/ 71 w 987"/>
              <a:gd name="T3" fmla="*/ 231 h 277"/>
              <a:gd name="T4" fmla="*/ 141 w 987"/>
              <a:gd name="T5" fmla="*/ 209 h 277"/>
              <a:gd name="T6" fmla="*/ 212 w 987"/>
              <a:gd name="T7" fmla="*/ 188 h 277"/>
              <a:gd name="T8" fmla="*/ 282 w 987"/>
              <a:gd name="T9" fmla="*/ 165 h 277"/>
              <a:gd name="T10" fmla="*/ 353 w 987"/>
              <a:gd name="T11" fmla="*/ 143 h 277"/>
              <a:gd name="T12" fmla="*/ 423 w 987"/>
              <a:gd name="T13" fmla="*/ 122 h 277"/>
              <a:gd name="T14" fmla="*/ 494 w 987"/>
              <a:gd name="T15" fmla="*/ 100 h 277"/>
              <a:gd name="T16" fmla="*/ 564 w 987"/>
              <a:gd name="T17" fmla="*/ 79 h 277"/>
              <a:gd name="T18" fmla="*/ 634 w 987"/>
              <a:gd name="T19" fmla="*/ 68 h 277"/>
              <a:gd name="T20" fmla="*/ 705 w 987"/>
              <a:gd name="T21" fmla="*/ 50 h 277"/>
              <a:gd name="T22" fmla="*/ 775 w 987"/>
              <a:gd name="T23" fmla="*/ 32 h 277"/>
              <a:gd name="T24" fmla="*/ 846 w 987"/>
              <a:gd name="T25" fmla="*/ 23 h 277"/>
              <a:gd name="T26" fmla="*/ 916 w 987"/>
              <a:gd name="T27" fmla="*/ 7 h 277"/>
              <a:gd name="T28" fmla="*/ 987 w 987"/>
              <a:gd name="T29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77">
                <a:moveTo>
                  <a:pt x="0" y="277"/>
                </a:moveTo>
                <a:lnTo>
                  <a:pt x="71" y="231"/>
                </a:lnTo>
                <a:lnTo>
                  <a:pt x="141" y="209"/>
                </a:lnTo>
                <a:lnTo>
                  <a:pt x="212" y="188"/>
                </a:lnTo>
                <a:lnTo>
                  <a:pt x="282" y="165"/>
                </a:lnTo>
                <a:lnTo>
                  <a:pt x="353" y="143"/>
                </a:lnTo>
                <a:lnTo>
                  <a:pt x="423" y="122"/>
                </a:lnTo>
                <a:lnTo>
                  <a:pt x="494" y="100"/>
                </a:lnTo>
                <a:lnTo>
                  <a:pt x="564" y="79"/>
                </a:lnTo>
                <a:lnTo>
                  <a:pt x="634" y="68"/>
                </a:lnTo>
                <a:lnTo>
                  <a:pt x="705" y="50"/>
                </a:lnTo>
                <a:lnTo>
                  <a:pt x="775" y="32"/>
                </a:lnTo>
                <a:lnTo>
                  <a:pt x="846" y="23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ap="rnd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23" name="Freeform 35"/>
          <p:cNvSpPr>
            <a:spLocks/>
          </p:cNvSpPr>
          <p:nvPr/>
        </p:nvSpPr>
        <p:spPr bwMode="auto">
          <a:xfrm>
            <a:off x="1365250" y="2371725"/>
            <a:ext cx="6884988" cy="2311400"/>
          </a:xfrm>
          <a:custGeom>
            <a:avLst/>
            <a:gdLst>
              <a:gd name="T0" fmla="*/ 0 w 987"/>
              <a:gd name="T1" fmla="*/ 315 h 315"/>
              <a:gd name="T2" fmla="*/ 71 w 987"/>
              <a:gd name="T3" fmla="*/ 260 h 315"/>
              <a:gd name="T4" fmla="*/ 141 w 987"/>
              <a:gd name="T5" fmla="*/ 224 h 315"/>
              <a:gd name="T6" fmla="*/ 212 w 987"/>
              <a:gd name="T7" fmla="*/ 202 h 315"/>
              <a:gd name="T8" fmla="*/ 282 w 987"/>
              <a:gd name="T9" fmla="*/ 179 h 315"/>
              <a:gd name="T10" fmla="*/ 353 w 987"/>
              <a:gd name="T11" fmla="*/ 158 h 315"/>
              <a:gd name="T12" fmla="*/ 423 w 987"/>
              <a:gd name="T13" fmla="*/ 136 h 315"/>
              <a:gd name="T14" fmla="*/ 494 w 987"/>
              <a:gd name="T15" fmla="*/ 115 h 315"/>
              <a:gd name="T16" fmla="*/ 564 w 987"/>
              <a:gd name="T17" fmla="*/ 97 h 315"/>
              <a:gd name="T18" fmla="*/ 634 w 987"/>
              <a:gd name="T19" fmla="*/ 81 h 315"/>
              <a:gd name="T20" fmla="*/ 705 w 987"/>
              <a:gd name="T21" fmla="*/ 65 h 315"/>
              <a:gd name="T22" fmla="*/ 775 w 987"/>
              <a:gd name="T23" fmla="*/ 45 h 315"/>
              <a:gd name="T24" fmla="*/ 846 w 987"/>
              <a:gd name="T25" fmla="*/ 36 h 315"/>
              <a:gd name="T26" fmla="*/ 916 w 987"/>
              <a:gd name="T27" fmla="*/ 20 h 315"/>
              <a:gd name="T28" fmla="*/ 987 w 987"/>
              <a:gd name="T29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15">
                <a:moveTo>
                  <a:pt x="0" y="315"/>
                </a:moveTo>
                <a:lnTo>
                  <a:pt x="71" y="260"/>
                </a:lnTo>
                <a:lnTo>
                  <a:pt x="141" y="224"/>
                </a:lnTo>
                <a:lnTo>
                  <a:pt x="212" y="202"/>
                </a:lnTo>
                <a:lnTo>
                  <a:pt x="282" y="179"/>
                </a:lnTo>
                <a:lnTo>
                  <a:pt x="353" y="158"/>
                </a:lnTo>
                <a:lnTo>
                  <a:pt x="423" y="136"/>
                </a:lnTo>
                <a:lnTo>
                  <a:pt x="494" y="115"/>
                </a:lnTo>
                <a:lnTo>
                  <a:pt x="564" y="97"/>
                </a:lnTo>
                <a:lnTo>
                  <a:pt x="634" y="81"/>
                </a:lnTo>
                <a:lnTo>
                  <a:pt x="705" y="65"/>
                </a:lnTo>
                <a:lnTo>
                  <a:pt x="775" y="45"/>
                </a:lnTo>
                <a:lnTo>
                  <a:pt x="846" y="36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24" name="Freeform 36"/>
          <p:cNvSpPr>
            <a:spLocks/>
          </p:cNvSpPr>
          <p:nvPr/>
        </p:nvSpPr>
        <p:spPr bwMode="auto">
          <a:xfrm>
            <a:off x="1365250" y="2570163"/>
            <a:ext cx="6884988" cy="2611437"/>
          </a:xfrm>
          <a:custGeom>
            <a:avLst/>
            <a:gdLst>
              <a:gd name="T0" fmla="*/ 0 w 987"/>
              <a:gd name="T1" fmla="*/ 356 h 356"/>
              <a:gd name="T2" fmla="*/ 71 w 987"/>
              <a:gd name="T3" fmla="*/ 265 h 356"/>
              <a:gd name="T4" fmla="*/ 141 w 987"/>
              <a:gd name="T5" fmla="*/ 220 h 356"/>
              <a:gd name="T6" fmla="*/ 212 w 987"/>
              <a:gd name="T7" fmla="*/ 197 h 356"/>
              <a:gd name="T8" fmla="*/ 282 w 987"/>
              <a:gd name="T9" fmla="*/ 186 h 356"/>
              <a:gd name="T10" fmla="*/ 353 w 987"/>
              <a:gd name="T11" fmla="*/ 179 h 356"/>
              <a:gd name="T12" fmla="*/ 423 w 987"/>
              <a:gd name="T13" fmla="*/ 175 h 356"/>
              <a:gd name="T14" fmla="*/ 494 w 987"/>
              <a:gd name="T15" fmla="*/ 152 h 356"/>
              <a:gd name="T16" fmla="*/ 564 w 987"/>
              <a:gd name="T17" fmla="*/ 131 h 356"/>
              <a:gd name="T18" fmla="*/ 634 w 987"/>
              <a:gd name="T19" fmla="*/ 106 h 356"/>
              <a:gd name="T20" fmla="*/ 705 w 987"/>
              <a:gd name="T21" fmla="*/ 84 h 356"/>
              <a:gd name="T22" fmla="*/ 775 w 987"/>
              <a:gd name="T23" fmla="*/ 61 h 356"/>
              <a:gd name="T24" fmla="*/ 846 w 987"/>
              <a:gd name="T25" fmla="*/ 41 h 356"/>
              <a:gd name="T26" fmla="*/ 916 w 987"/>
              <a:gd name="T27" fmla="*/ 20 h 356"/>
              <a:gd name="T28" fmla="*/ 987 w 987"/>
              <a:gd name="T29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56">
                <a:moveTo>
                  <a:pt x="0" y="356"/>
                </a:moveTo>
                <a:lnTo>
                  <a:pt x="71" y="265"/>
                </a:lnTo>
                <a:lnTo>
                  <a:pt x="141" y="220"/>
                </a:lnTo>
                <a:lnTo>
                  <a:pt x="212" y="197"/>
                </a:lnTo>
                <a:lnTo>
                  <a:pt x="282" y="186"/>
                </a:lnTo>
                <a:lnTo>
                  <a:pt x="353" y="179"/>
                </a:lnTo>
                <a:lnTo>
                  <a:pt x="423" y="175"/>
                </a:lnTo>
                <a:lnTo>
                  <a:pt x="494" y="152"/>
                </a:lnTo>
                <a:lnTo>
                  <a:pt x="564" y="131"/>
                </a:lnTo>
                <a:lnTo>
                  <a:pt x="634" y="106"/>
                </a:lnTo>
                <a:lnTo>
                  <a:pt x="705" y="84"/>
                </a:lnTo>
                <a:lnTo>
                  <a:pt x="775" y="61"/>
                </a:lnTo>
                <a:lnTo>
                  <a:pt x="846" y="41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ap="flat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25" name="Freeform 37"/>
          <p:cNvSpPr>
            <a:spLocks/>
          </p:cNvSpPr>
          <p:nvPr/>
        </p:nvSpPr>
        <p:spPr bwMode="auto">
          <a:xfrm>
            <a:off x="4316413" y="3149600"/>
            <a:ext cx="1965325" cy="654050"/>
          </a:xfrm>
          <a:custGeom>
            <a:avLst/>
            <a:gdLst>
              <a:gd name="T0" fmla="*/ 0 w 282"/>
              <a:gd name="T1" fmla="*/ 89 h 89"/>
              <a:gd name="T2" fmla="*/ 71 w 282"/>
              <a:gd name="T3" fmla="*/ 89 h 89"/>
              <a:gd name="T4" fmla="*/ 141 w 282"/>
              <a:gd name="T5" fmla="*/ 80 h 89"/>
              <a:gd name="T6" fmla="*/ 211 w 282"/>
              <a:gd name="T7" fmla="*/ 43 h 89"/>
              <a:gd name="T8" fmla="*/ 282 w 282"/>
              <a:gd name="T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" h="89">
                <a:moveTo>
                  <a:pt x="0" y="89"/>
                </a:moveTo>
                <a:lnTo>
                  <a:pt x="71" y="89"/>
                </a:lnTo>
                <a:lnTo>
                  <a:pt x="141" y="80"/>
                </a:lnTo>
                <a:lnTo>
                  <a:pt x="211" y="43"/>
                </a:lnTo>
                <a:lnTo>
                  <a:pt x="282" y="0"/>
                </a:lnTo>
              </a:path>
            </a:pathLst>
          </a:custGeom>
          <a:noFill/>
          <a:ln w="57150" cap="flat" cmpd="sng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26" name="Rectangle 38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6727" name="Rectangle 39"/>
          <p:cNvSpPr>
            <a:spLocks noChangeArrowheads="1"/>
          </p:cNvSpPr>
          <p:nvPr/>
        </p:nvSpPr>
        <p:spPr bwMode="auto">
          <a:xfrm>
            <a:off x="881063" y="4668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65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6728" name="Rectangle 40"/>
          <p:cNvSpPr>
            <a:spLocks noChangeArrowheads="1"/>
          </p:cNvSpPr>
          <p:nvPr/>
        </p:nvSpPr>
        <p:spPr bwMode="auto">
          <a:xfrm>
            <a:off x="900113" y="38211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6729" name="Rectangle 41"/>
          <p:cNvSpPr>
            <a:spLocks noChangeArrowheads="1"/>
          </p:cNvSpPr>
          <p:nvPr/>
        </p:nvSpPr>
        <p:spPr bwMode="auto">
          <a:xfrm>
            <a:off x="881063" y="29845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6730" name="Rectangle 42"/>
          <p:cNvSpPr>
            <a:spLocks noChangeArrowheads="1"/>
          </p:cNvSpPr>
          <p:nvPr/>
        </p:nvSpPr>
        <p:spPr bwMode="auto">
          <a:xfrm>
            <a:off x="890588" y="21463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6731" name="Rectangle 43"/>
          <p:cNvSpPr>
            <a:spLocks noChangeArrowheads="1"/>
          </p:cNvSpPr>
          <p:nvPr/>
        </p:nvSpPr>
        <p:spPr bwMode="auto">
          <a:xfrm>
            <a:off x="808038" y="1466850"/>
            <a:ext cx="423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věk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6732" name="Rectangle 44"/>
          <p:cNvSpPr>
            <a:spLocks noChangeArrowheads="1"/>
          </p:cNvSpPr>
          <p:nvPr/>
        </p:nvSpPr>
        <p:spPr bwMode="auto">
          <a:xfrm>
            <a:off x="10318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1950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6733" name="Rectangle 45"/>
          <p:cNvSpPr>
            <a:spLocks noChangeArrowheads="1"/>
          </p:cNvSpPr>
          <p:nvPr/>
        </p:nvSpPr>
        <p:spPr bwMode="auto">
          <a:xfrm>
            <a:off x="201453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1960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6734" name="Rectangle 46"/>
          <p:cNvSpPr>
            <a:spLocks noChangeArrowheads="1"/>
          </p:cNvSpPr>
          <p:nvPr/>
        </p:nvSpPr>
        <p:spPr bwMode="auto">
          <a:xfrm>
            <a:off x="299720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6735" name="Rectangle 47"/>
          <p:cNvSpPr>
            <a:spLocks noChangeArrowheads="1"/>
          </p:cNvSpPr>
          <p:nvPr/>
        </p:nvSpPr>
        <p:spPr bwMode="auto">
          <a:xfrm>
            <a:off x="398145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6736" name="Rectangle 48"/>
          <p:cNvSpPr>
            <a:spLocks noChangeArrowheads="1"/>
          </p:cNvSpPr>
          <p:nvPr/>
        </p:nvSpPr>
        <p:spPr bwMode="auto">
          <a:xfrm>
            <a:off x="49641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1990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6737" name="Rectangle 49"/>
          <p:cNvSpPr>
            <a:spLocks noChangeArrowheads="1"/>
          </p:cNvSpPr>
          <p:nvPr/>
        </p:nvSpPr>
        <p:spPr bwMode="auto">
          <a:xfrm>
            <a:off x="59467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2000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6738" name="Rectangle 50"/>
          <p:cNvSpPr>
            <a:spLocks noChangeArrowheads="1"/>
          </p:cNvSpPr>
          <p:nvPr/>
        </p:nvSpPr>
        <p:spPr bwMode="auto">
          <a:xfrm>
            <a:off x="69326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2010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6739" name="Rectangle 51"/>
          <p:cNvSpPr>
            <a:spLocks noChangeArrowheads="1"/>
          </p:cNvSpPr>
          <p:nvPr/>
        </p:nvSpPr>
        <p:spPr bwMode="auto">
          <a:xfrm>
            <a:off x="791368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2020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6740" name="Rectangle 52"/>
          <p:cNvSpPr>
            <a:spLocks noChangeArrowheads="1"/>
          </p:cNvSpPr>
          <p:nvPr/>
        </p:nvSpPr>
        <p:spPr bwMode="auto">
          <a:xfrm>
            <a:off x="395288" y="1125538"/>
            <a:ext cx="8202612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41" name="Text Box 53"/>
          <p:cNvSpPr txBox="1">
            <a:spLocks noChangeArrowheads="1"/>
          </p:cNvSpPr>
          <p:nvPr/>
        </p:nvSpPr>
        <p:spPr bwMode="auto">
          <a:xfrm>
            <a:off x="919163" y="5497513"/>
            <a:ext cx="395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6742" name="Text Box 54"/>
          <p:cNvSpPr txBox="1">
            <a:spLocks noChangeArrowheads="1"/>
          </p:cNvSpPr>
          <p:nvPr/>
        </p:nvSpPr>
        <p:spPr bwMode="auto">
          <a:xfrm>
            <a:off x="6521450" y="6264275"/>
            <a:ext cx="24796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kalendářní roky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6743" name="AutoShape 55"/>
          <p:cNvSpPr>
            <a:spLocks noChangeArrowheads="1"/>
          </p:cNvSpPr>
          <p:nvPr/>
        </p:nvSpPr>
        <p:spPr bwMode="auto">
          <a:xfrm>
            <a:off x="4324350" y="4133850"/>
            <a:ext cx="1276350" cy="628650"/>
          </a:xfrm>
          <a:prstGeom prst="rightArrow">
            <a:avLst>
              <a:gd name="adj1" fmla="val 50000"/>
              <a:gd name="adj2" fmla="val 50758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44" name="Text Box 56"/>
          <p:cNvSpPr txBox="1">
            <a:spLocks noChangeArrowheads="1"/>
          </p:cNvSpPr>
          <p:nvPr/>
        </p:nvSpPr>
        <p:spPr bwMode="auto">
          <a:xfrm>
            <a:off x="4495800" y="4238625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odhad</a:t>
            </a:r>
          </a:p>
        </p:txBody>
      </p:sp>
      <p:sp>
        <p:nvSpPr>
          <p:cNvPr id="626745" name="Line 57"/>
          <p:cNvSpPr>
            <a:spLocks noChangeShapeType="1"/>
          </p:cNvSpPr>
          <p:nvPr/>
        </p:nvSpPr>
        <p:spPr bwMode="auto">
          <a:xfrm flipV="1">
            <a:off x="1355725" y="5695950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46" name="Rectangle 58"/>
          <p:cNvSpPr>
            <a:spLocks noChangeArrowheads="1"/>
          </p:cNvSpPr>
          <p:nvPr/>
        </p:nvSpPr>
        <p:spPr bwMode="auto">
          <a:xfrm>
            <a:off x="1190625" y="5281613"/>
            <a:ext cx="3571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47" name="Freeform 59"/>
          <p:cNvSpPr>
            <a:spLocks/>
          </p:cNvSpPr>
          <p:nvPr/>
        </p:nvSpPr>
        <p:spPr bwMode="auto">
          <a:xfrm>
            <a:off x="1157288" y="5291138"/>
            <a:ext cx="371475" cy="295275"/>
          </a:xfrm>
          <a:custGeom>
            <a:avLst/>
            <a:gdLst>
              <a:gd name="T0" fmla="*/ 123 w 234"/>
              <a:gd name="T1" fmla="*/ 0 h 186"/>
              <a:gd name="T2" fmla="*/ 234 w 234"/>
              <a:gd name="T3" fmla="*/ 60 h 186"/>
              <a:gd name="T4" fmla="*/ 0 w 234"/>
              <a:gd name="T5" fmla="*/ 135 h 186"/>
              <a:gd name="T6" fmla="*/ 120 w 234"/>
              <a:gd name="T7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186">
                <a:moveTo>
                  <a:pt x="123" y="0"/>
                </a:moveTo>
                <a:lnTo>
                  <a:pt x="234" y="60"/>
                </a:lnTo>
                <a:lnTo>
                  <a:pt x="0" y="135"/>
                </a:lnTo>
                <a:lnTo>
                  <a:pt x="120" y="18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48" name="Rectangle 60"/>
          <p:cNvSpPr>
            <a:spLocks noChangeArrowheads="1"/>
          </p:cNvSpPr>
          <p:nvPr/>
        </p:nvSpPr>
        <p:spPr bwMode="auto">
          <a:xfrm>
            <a:off x="1371600" y="1490663"/>
            <a:ext cx="2657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ISLAND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ZÁPADNÍ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VÝCHODNÍ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EVROPA</a:t>
            </a:r>
          </a:p>
        </p:txBody>
      </p:sp>
      <p:sp>
        <p:nvSpPr>
          <p:cNvPr id="626749" name="Line 61"/>
          <p:cNvSpPr>
            <a:spLocks noChangeShapeType="1"/>
          </p:cNvSpPr>
          <p:nvPr/>
        </p:nvSpPr>
        <p:spPr bwMode="auto">
          <a:xfrm flipV="1">
            <a:off x="4314825" y="2600325"/>
            <a:ext cx="0" cy="315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50" name="Line 62"/>
          <p:cNvSpPr>
            <a:spLocks noChangeShapeType="1"/>
          </p:cNvSpPr>
          <p:nvPr/>
        </p:nvSpPr>
        <p:spPr bwMode="auto">
          <a:xfrm>
            <a:off x="2676525" y="1657350"/>
            <a:ext cx="1628775" cy="95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51" name="Line 63"/>
          <p:cNvSpPr>
            <a:spLocks noChangeShapeType="1"/>
          </p:cNvSpPr>
          <p:nvPr/>
        </p:nvSpPr>
        <p:spPr bwMode="auto">
          <a:xfrm>
            <a:off x="3667125" y="1914525"/>
            <a:ext cx="62865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52" name="Line 64"/>
          <p:cNvSpPr>
            <a:spLocks noChangeShapeType="1"/>
          </p:cNvSpPr>
          <p:nvPr/>
        </p:nvSpPr>
        <p:spPr bwMode="auto">
          <a:xfrm flipV="1">
            <a:off x="3933825" y="2181225"/>
            <a:ext cx="4572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53" name="Line 65"/>
          <p:cNvSpPr>
            <a:spLocks noChangeShapeType="1"/>
          </p:cNvSpPr>
          <p:nvPr/>
        </p:nvSpPr>
        <p:spPr bwMode="auto">
          <a:xfrm flipV="1">
            <a:off x="2676525" y="2486025"/>
            <a:ext cx="1628775" cy="95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54" name="Rectangle 66"/>
          <p:cNvSpPr>
            <a:spLocks noChangeArrowheads="1"/>
          </p:cNvSpPr>
          <p:nvPr/>
        </p:nvSpPr>
        <p:spPr bwMode="auto">
          <a:xfrm>
            <a:off x="4581525" y="4975225"/>
            <a:ext cx="2486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ČESKOSLOVENSKO</a:t>
            </a:r>
          </a:p>
        </p:txBody>
      </p:sp>
      <p:sp>
        <p:nvSpPr>
          <p:cNvPr id="626755" name="Line 67"/>
          <p:cNvSpPr>
            <a:spLocks noChangeShapeType="1"/>
          </p:cNvSpPr>
          <p:nvPr/>
        </p:nvSpPr>
        <p:spPr bwMode="auto">
          <a:xfrm>
            <a:off x="7181850" y="5143500"/>
            <a:ext cx="771525" cy="0"/>
          </a:xfrm>
          <a:prstGeom prst="line">
            <a:avLst/>
          </a:prstGeom>
          <a:noFill/>
          <a:ln w="127000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56" name="Oval 68"/>
          <p:cNvSpPr>
            <a:spLocks noChangeArrowheads="1"/>
          </p:cNvSpPr>
          <p:nvPr/>
        </p:nvSpPr>
        <p:spPr bwMode="auto">
          <a:xfrm>
            <a:off x="2371725" y="3600450"/>
            <a:ext cx="2724150" cy="504825"/>
          </a:xfrm>
          <a:prstGeom prst="ellipse">
            <a:avLst/>
          </a:prstGeom>
          <a:noFill/>
          <a:ln w="38100">
            <a:solidFill>
              <a:srgbClr val="57C2E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C8EBF6">
                        <a:alpha val="39999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57" name="Freeform 69"/>
          <p:cNvSpPr>
            <a:spLocks/>
          </p:cNvSpPr>
          <p:nvPr/>
        </p:nvSpPr>
        <p:spPr bwMode="auto">
          <a:xfrm>
            <a:off x="1365250" y="2519363"/>
            <a:ext cx="6884988" cy="2163762"/>
          </a:xfrm>
          <a:custGeom>
            <a:avLst/>
            <a:gdLst>
              <a:gd name="T0" fmla="*/ 0 w 987"/>
              <a:gd name="T1" fmla="*/ 295 h 295"/>
              <a:gd name="T2" fmla="*/ 71 w 987"/>
              <a:gd name="T3" fmla="*/ 204 h 295"/>
              <a:gd name="T4" fmla="*/ 141 w 987"/>
              <a:gd name="T5" fmla="*/ 186 h 295"/>
              <a:gd name="T6" fmla="*/ 212 w 987"/>
              <a:gd name="T7" fmla="*/ 188 h 295"/>
              <a:gd name="T8" fmla="*/ 282 w 987"/>
              <a:gd name="T9" fmla="*/ 188 h 295"/>
              <a:gd name="T10" fmla="*/ 353 w 987"/>
              <a:gd name="T11" fmla="*/ 182 h 295"/>
              <a:gd name="T12" fmla="*/ 423 w 987"/>
              <a:gd name="T13" fmla="*/ 175 h 295"/>
              <a:gd name="T14" fmla="*/ 494 w 987"/>
              <a:gd name="T15" fmla="*/ 152 h 295"/>
              <a:gd name="T16" fmla="*/ 564 w 987"/>
              <a:gd name="T17" fmla="*/ 132 h 295"/>
              <a:gd name="T18" fmla="*/ 634 w 987"/>
              <a:gd name="T19" fmla="*/ 104 h 295"/>
              <a:gd name="T20" fmla="*/ 705 w 987"/>
              <a:gd name="T21" fmla="*/ 82 h 295"/>
              <a:gd name="T22" fmla="*/ 775 w 987"/>
              <a:gd name="T23" fmla="*/ 59 h 295"/>
              <a:gd name="T24" fmla="*/ 846 w 987"/>
              <a:gd name="T25" fmla="*/ 39 h 295"/>
              <a:gd name="T26" fmla="*/ 916 w 987"/>
              <a:gd name="T27" fmla="*/ 18 h 295"/>
              <a:gd name="T28" fmla="*/ 987 w 987"/>
              <a:gd name="T2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95">
                <a:moveTo>
                  <a:pt x="0" y="295"/>
                </a:moveTo>
                <a:lnTo>
                  <a:pt x="71" y="204"/>
                </a:lnTo>
                <a:lnTo>
                  <a:pt x="141" y="186"/>
                </a:lnTo>
                <a:lnTo>
                  <a:pt x="212" y="188"/>
                </a:lnTo>
                <a:lnTo>
                  <a:pt x="282" y="188"/>
                </a:lnTo>
                <a:lnTo>
                  <a:pt x="353" y="182"/>
                </a:lnTo>
                <a:lnTo>
                  <a:pt x="423" y="175"/>
                </a:lnTo>
                <a:lnTo>
                  <a:pt x="494" y="152"/>
                </a:lnTo>
                <a:lnTo>
                  <a:pt x="564" y="132"/>
                </a:lnTo>
                <a:lnTo>
                  <a:pt x="634" y="104"/>
                </a:lnTo>
                <a:lnTo>
                  <a:pt x="705" y="82"/>
                </a:lnTo>
                <a:lnTo>
                  <a:pt x="775" y="59"/>
                </a:lnTo>
                <a:lnTo>
                  <a:pt x="846" y="39"/>
                </a:lnTo>
                <a:lnTo>
                  <a:pt x="916" y="18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58" name="Line 70"/>
          <p:cNvSpPr>
            <a:spLocks noChangeShapeType="1"/>
          </p:cNvSpPr>
          <p:nvPr/>
        </p:nvSpPr>
        <p:spPr bwMode="auto">
          <a:xfrm flipV="1">
            <a:off x="6267450" y="2614613"/>
            <a:ext cx="1066800" cy="2381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6759" name="Line 71"/>
          <p:cNvSpPr>
            <a:spLocks noChangeShapeType="1"/>
          </p:cNvSpPr>
          <p:nvPr/>
        </p:nvSpPr>
        <p:spPr bwMode="auto">
          <a:xfrm flipV="1">
            <a:off x="6251575" y="2565400"/>
            <a:ext cx="1071563" cy="2317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10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15" name="Rectangle 3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16" name="Text Box 4"/>
          <p:cNvSpPr txBox="1">
            <a:spLocks noChangeArrowheads="1"/>
          </p:cNvSpPr>
          <p:nvPr/>
        </p:nvSpPr>
        <p:spPr bwMode="auto">
          <a:xfrm>
            <a:off x="0" y="274638"/>
            <a:ext cx="91440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STŘEDNÍ DÉLKA ŽIVOTA PŘI NAROZENÍ (MUŽI + ŽENY)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VE VYBRANÝCH ZEMÍCH V LETECH 1950-2020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(pramen: United Nations: World population Prospects 1988)</a:t>
            </a:r>
          </a:p>
        </p:txBody>
      </p:sp>
      <p:sp>
        <p:nvSpPr>
          <p:cNvPr id="627717" name="Rectangle 5"/>
          <p:cNvSpPr>
            <a:spLocks noChangeArrowheads="1"/>
          </p:cNvSpPr>
          <p:nvPr/>
        </p:nvSpPr>
        <p:spPr bwMode="auto">
          <a:xfrm>
            <a:off x="900113" y="1341438"/>
            <a:ext cx="7418387" cy="52085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18" name="AutoShape 6"/>
          <p:cNvSpPr>
            <a:spLocks noChangeAspect="1" noChangeArrowheads="1"/>
          </p:cNvSpPr>
          <p:nvPr/>
        </p:nvSpPr>
        <p:spPr bwMode="auto">
          <a:xfrm>
            <a:off x="0" y="1044575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19" name="Line 7"/>
          <p:cNvSpPr>
            <a:spLocks noChangeShapeType="1"/>
          </p:cNvSpPr>
          <p:nvPr/>
        </p:nvSpPr>
        <p:spPr bwMode="auto">
          <a:xfrm>
            <a:off x="1365250" y="4860925"/>
            <a:ext cx="6870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20" name="Line 8"/>
          <p:cNvSpPr>
            <a:spLocks noChangeShapeType="1"/>
          </p:cNvSpPr>
          <p:nvPr/>
        </p:nvSpPr>
        <p:spPr bwMode="auto">
          <a:xfrm>
            <a:off x="1374775" y="4016375"/>
            <a:ext cx="68611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21" name="Line 9"/>
          <p:cNvSpPr>
            <a:spLocks noChangeShapeType="1"/>
          </p:cNvSpPr>
          <p:nvPr/>
        </p:nvSpPr>
        <p:spPr bwMode="auto">
          <a:xfrm flipV="1">
            <a:off x="1374775" y="3187700"/>
            <a:ext cx="68818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22" name="Line 10"/>
          <p:cNvSpPr>
            <a:spLocks noChangeShapeType="1"/>
          </p:cNvSpPr>
          <p:nvPr/>
        </p:nvSpPr>
        <p:spPr bwMode="auto">
          <a:xfrm>
            <a:off x="1344613" y="2351088"/>
            <a:ext cx="6905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23" name="Line 11"/>
          <p:cNvSpPr>
            <a:spLocks noChangeShapeType="1"/>
          </p:cNvSpPr>
          <p:nvPr/>
        </p:nvSpPr>
        <p:spPr bwMode="auto">
          <a:xfrm>
            <a:off x="1365250" y="1528763"/>
            <a:ext cx="6870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24" name="Line 12"/>
          <p:cNvSpPr>
            <a:spLocks noChangeShapeType="1"/>
          </p:cNvSpPr>
          <p:nvPr/>
        </p:nvSpPr>
        <p:spPr bwMode="auto">
          <a:xfrm>
            <a:off x="1366838" y="1520825"/>
            <a:ext cx="0" cy="415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25" name="Line 13"/>
          <p:cNvSpPr>
            <a:spLocks noChangeShapeType="1"/>
          </p:cNvSpPr>
          <p:nvPr/>
        </p:nvSpPr>
        <p:spPr bwMode="auto">
          <a:xfrm>
            <a:off x="1260475" y="4864100"/>
            <a:ext cx="968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26" name="Line 14"/>
          <p:cNvSpPr>
            <a:spLocks noChangeShapeType="1"/>
          </p:cNvSpPr>
          <p:nvPr/>
        </p:nvSpPr>
        <p:spPr bwMode="auto">
          <a:xfrm>
            <a:off x="1276350" y="4011613"/>
            <a:ext cx="968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27" name="Line 15"/>
          <p:cNvSpPr>
            <a:spLocks noChangeShapeType="1"/>
          </p:cNvSpPr>
          <p:nvPr/>
        </p:nvSpPr>
        <p:spPr bwMode="auto">
          <a:xfrm>
            <a:off x="1257300" y="3189288"/>
            <a:ext cx="984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28" name="Line 16"/>
          <p:cNvSpPr>
            <a:spLocks noChangeShapeType="1"/>
          </p:cNvSpPr>
          <p:nvPr/>
        </p:nvSpPr>
        <p:spPr bwMode="auto">
          <a:xfrm>
            <a:off x="1268413" y="2351088"/>
            <a:ext cx="98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29" name="Line 17"/>
          <p:cNvSpPr>
            <a:spLocks noChangeShapeType="1"/>
          </p:cNvSpPr>
          <p:nvPr/>
        </p:nvSpPr>
        <p:spPr bwMode="auto">
          <a:xfrm flipV="1">
            <a:off x="1362075" y="5681663"/>
            <a:ext cx="68913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30" name="Line 18"/>
          <p:cNvSpPr>
            <a:spLocks noChangeShapeType="1"/>
          </p:cNvSpPr>
          <p:nvPr/>
        </p:nvSpPr>
        <p:spPr bwMode="auto">
          <a:xfrm flipV="1">
            <a:off x="1365250" y="56816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31" name="Line 19"/>
          <p:cNvSpPr>
            <a:spLocks noChangeShapeType="1"/>
          </p:cNvSpPr>
          <p:nvPr/>
        </p:nvSpPr>
        <p:spPr bwMode="auto">
          <a:xfrm flipV="1">
            <a:off x="18605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32" name="Line 20"/>
          <p:cNvSpPr>
            <a:spLocks noChangeShapeType="1"/>
          </p:cNvSpPr>
          <p:nvPr/>
        </p:nvSpPr>
        <p:spPr bwMode="auto">
          <a:xfrm flipV="1">
            <a:off x="2349500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33" name="Line 21"/>
          <p:cNvSpPr>
            <a:spLocks noChangeShapeType="1"/>
          </p:cNvSpPr>
          <p:nvPr/>
        </p:nvSpPr>
        <p:spPr bwMode="auto">
          <a:xfrm flipV="1">
            <a:off x="2844800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34" name="Line 22"/>
          <p:cNvSpPr>
            <a:spLocks noChangeShapeType="1"/>
          </p:cNvSpPr>
          <p:nvPr/>
        </p:nvSpPr>
        <p:spPr bwMode="auto">
          <a:xfrm flipV="1">
            <a:off x="3332163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35" name="Line 23"/>
          <p:cNvSpPr>
            <a:spLocks noChangeShapeType="1"/>
          </p:cNvSpPr>
          <p:nvPr/>
        </p:nvSpPr>
        <p:spPr bwMode="auto">
          <a:xfrm flipV="1">
            <a:off x="3827463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36" name="Line 24"/>
          <p:cNvSpPr>
            <a:spLocks noChangeShapeType="1"/>
          </p:cNvSpPr>
          <p:nvPr/>
        </p:nvSpPr>
        <p:spPr bwMode="auto">
          <a:xfrm flipV="1">
            <a:off x="4316413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37" name="Line 25"/>
          <p:cNvSpPr>
            <a:spLocks noChangeShapeType="1"/>
          </p:cNvSpPr>
          <p:nvPr/>
        </p:nvSpPr>
        <p:spPr bwMode="auto">
          <a:xfrm flipV="1">
            <a:off x="4810125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38" name="Line 26"/>
          <p:cNvSpPr>
            <a:spLocks noChangeShapeType="1"/>
          </p:cNvSpPr>
          <p:nvPr/>
        </p:nvSpPr>
        <p:spPr bwMode="auto">
          <a:xfrm flipV="1">
            <a:off x="5299075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39" name="Line 27"/>
          <p:cNvSpPr>
            <a:spLocks noChangeShapeType="1"/>
          </p:cNvSpPr>
          <p:nvPr/>
        </p:nvSpPr>
        <p:spPr bwMode="auto">
          <a:xfrm flipV="1">
            <a:off x="5788025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40" name="Line 28"/>
          <p:cNvSpPr>
            <a:spLocks noChangeShapeType="1"/>
          </p:cNvSpPr>
          <p:nvPr/>
        </p:nvSpPr>
        <p:spPr bwMode="auto">
          <a:xfrm flipV="1">
            <a:off x="628173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41" name="Line 29"/>
          <p:cNvSpPr>
            <a:spLocks noChangeShapeType="1"/>
          </p:cNvSpPr>
          <p:nvPr/>
        </p:nvSpPr>
        <p:spPr bwMode="auto">
          <a:xfrm flipV="1">
            <a:off x="6770688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42" name="Line 30"/>
          <p:cNvSpPr>
            <a:spLocks noChangeShapeType="1"/>
          </p:cNvSpPr>
          <p:nvPr/>
        </p:nvSpPr>
        <p:spPr bwMode="auto">
          <a:xfrm flipV="1">
            <a:off x="726598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43" name="Line 31"/>
          <p:cNvSpPr>
            <a:spLocks noChangeShapeType="1"/>
          </p:cNvSpPr>
          <p:nvPr/>
        </p:nvSpPr>
        <p:spPr bwMode="auto">
          <a:xfrm flipV="1">
            <a:off x="77533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44" name="Line 32"/>
          <p:cNvSpPr>
            <a:spLocks noChangeShapeType="1"/>
          </p:cNvSpPr>
          <p:nvPr/>
        </p:nvSpPr>
        <p:spPr bwMode="auto">
          <a:xfrm flipV="1">
            <a:off x="8250238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45" name="Freeform 33"/>
          <p:cNvSpPr>
            <a:spLocks/>
          </p:cNvSpPr>
          <p:nvPr/>
        </p:nvSpPr>
        <p:spPr bwMode="auto">
          <a:xfrm>
            <a:off x="1365250" y="2166938"/>
            <a:ext cx="6884988" cy="1438275"/>
          </a:xfrm>
          <a:custGeom>
            <a:avLst/>
            <a:gdLst>
              <a:gd name="T0" fmla="*/ 0 w 987"/>
              <a:gd name="T1" fmla="*/ 196 h 196"/>
              <a:gd name="T2" fmla="*/ 71 w 987"/>
              <a:gd name="T3" fmla="*/ 180 h 196"/>
              <a:gd name="T4" fmla="*/ 141 w 987"/>
              <a:gd name="T5" fmla="*/ 180 h 196"/>
              <a:gd name="T6" fmla="*/ 212 w 987"/>
              <a:gd name="T7" fmla="*/ 161 h 196"/>
              <a:gd name="T8" fmla="*/ 282 w 987"/>
              <a:gd name="T9" fmla="*/ 139 h 196"/>
              <a:gd name="T10" fmla="*/ 353 w 987"/>
              <a:gd name="T11" fmla="*/ 112 h 196"/>
              <a:gd name="T12" fmla="*/ 423 w 987"/>
              <a:gd name="T13" fmla="*/ 93 h 196"/>
              <a:gd name="T14" fmla="*/ 494 w 987"/>
              <a:gd name="T15" fmla="*/ 71 h 196"/>
              <a:gd name="T16" fmla="*/ 564 w 987"/>
              <a:gd name="T17" fmla="*/ 57 h 196"/>
              <a:gd name="T18" fmla="*/ 634 w 987"/>
              <a:gd name="T19" fmla="*/ 46 h 196"/>
              <a:gd name="T20" fmla="*/ 705 w 987"/>
              <a:gd name="T21" fmla="*/ 30 h 196"/>
              <a:gd name="T22" fmla="*/ 775 w 987"/>
              <a:gd name="T23" fmla="*/ 25 h 196"/>
              <a:gd name="T24" fmla="*/ 846 w 987"/>
              <a:gd name="T25" fmla="*/ 14 h 196"/>
              <a:gd name="T26" fmla="*/ 916 w 987"/>
              <a:gd name="T27" fmla="*/ 7 h 196"/>
              <a:gd name="T28" fmla="*/ 987 w 987"/>
              <a:gd name="T2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196">
                <a:moveTo>
                  <a:pt x="0" y="196"/>
                </a:moveTo>
                <a:lnTo>
                  <a:pt x="71" y="180"/>
                </a:lnTo>
                <a:lnTo>
                  <a:pt x="141" y="180"/>
                </a:lnTo>
                <a:lnTo>
                  <a:pt x="212" y="161"/>
                </a:lnTo>
                <a:lnTo>
                  <a:pt x="282" y="139"/>
                </a:lnTo>
                <a:lnTo>
                  <a:pt x="353" y="112"/>
                </a:lnTo>
                <a:lnTo>
                  <a:pt x="423" y="93"/>
                </a:lnTo>
                <a:lnTo>
                  <a:pt x="494" y="71"/>
                </a:lnTo>
                <a:lnTo>
                  <a:pt x="564" y="57"/>
                </a:lnTo>
                <a:lnTo>
                  <a:pt x="634" y="46"/>
                </a:lnTo>
                <a:lnTo>
                  <a:pt x="705" y="30"/>
                </a:lnTo>
                <a:lnTo>
                  <a:pt x="775" y="25"/>
                </a:lnTo>
                <a:lnTo>
                  <a:pt x="846" y="14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99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46" name="Freeform 34"/>
          <p:cNvSpPr>
            <a:spLocks/>
          </p:cNvSpPr>
          <p:nvPr/>
        </p:nvSpPr>
        <p:spPr bwMode="auto">
          <a:xfrm>
            <a:off x="1365250" y="2320925"/>
            <a:ext cx="6884988" cy="2032000"/>
          </a:xfrm>
          <a:custGeom>
            <a:avLst/>
            <a:gdLst>
              <a:gd name="T0" fmla="*/ 0 w 987"/>
              <a:gd name="T1" fmla="*/ 277 h 277"/>
              <a:gd name="T2" fmla="*/ 71 w 987"/>
              <a:gd name="T3" fmla="*/ 231 h 277"/>
              <a:gd name="T4" fmla="*/ 141 w 987"/>
              <a:gd name="T5" fmla="*/ 209 h 277"/>
              <a:gd name="T6" fmla="*/ 212 w 987"/>
              <a:gd name="T7" fmla="*/ 188 h 277"/>
              <a:gd name="T8" fmla="*/ 282 w 987"/>
              <a:gd name="T9" fmla="*/ 165 h 277"/>
              <a:gd name="T10" fmla="*/ 353 w 987"/>
              <a:gd name="T11" fmla="*/ 143 h 277"/>
              <a:gd name="T12" fmla="*/ 423 w 987"/>
              <a:gd name="T13" fmla="*/ 122 h 277"/>
              <a:gd name="T14" fmla="*/ 494 w 987"/>
              <a:gd name="T15" fmla="*/ 100 h 277"/>
              <a:gd name="T16" fmla="*/ 564 w 987"/>
              <a:gd name="T17" fmla="*/ 79 h 277"/>
              <a:gd name="T18" fmla="*/ 634 w 987"/>
              <a:gd name="T19" fmla="*/ 68 h 277"/>
              <a:gd name="T20" fmla="*/ 705 w 987"/>
              <a:gd name="T21" fmla="*/ 50 h 277"/>
              <a:gd name="T22" fmla="*/ 775 w 987"/>
              <a:gd name="T23" fmla="*/ 32 h 277"/>
              <a:gd name="T24" fmla="*/ 846 w 987"/>
              <a:gd name="T25" fmla="*/ 23 h 277"/>
              <a:gd name="T26" fmla="*/ 916 w 987"/>
              <a:gd name="T27" fmla="*/ 7 h 277"/>
              <a:gd name="T28" fmla="*/ 987 w 987"/>
              <a:gd name="T29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77">
                <a:moveTo>
                  <a:pt x="0" y="277"/>
                </a:moveTo>
                <a:lnTo>
                  <a:pt x="71" y="231"/>
                </a:lnTo>
                <a:lnTo>
                  <a:pt x="141" y="209"/>
                </a:lnTo>
                <a:lnTo>
                  <a:pt x="212" y="188"/>
                </a:lnTo>
                <a:lnTo>
                  <a:pt x="282" y="165"/>
                </a:lnTo>
                <a:lnTo>
                  <a:pt x="353" y="143"/>
                </a:lnTo>
                <a:lnTo>
                  <a:pt x="423" y="122"/>
                </a:lnTo>
                <a:lnTo>
                  <a:pt x="494" y="100"/>
                </a:lnTo>
                <a:lnTo>
                  <a:pt x="564" y="79"/>
                </a:lnTo>
                <a:lnTo>
                  <a:pt x="634" y="68"/>
                </a:lnTo>
                <a:lnTo>
                  <a:pt x="705" y="50"/>
                </a:lnTo>
                <a:lnTo>
                  <a:pt x="775" y="32"/>
                </a:lnTo>
                <a:lnTo>
                  <a:pt x="846" y="23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ap="rnd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47" name="Freeform 35"/>
          <p:cNvSpPr>
            <a:spLocks/>
          </p:cNvSpPr>
          <p:nvPr/>
        </p:nvSpPr>
        <p:spPr bwMode="auto">
          <a:xfrm>
            <a:off x="1365250" y="2371725"/>
            <a:ext cx="6884988" cy="2311400"/>
          </a:xfrm>
          <a:custGeom>
            <a:avLst/>
            <a:gdLst>
              <a:gd name="T0" fmla="*/ 0 w 987"/>
              <a:gd name="T1" fmla="*/ 315 h 315"/>
              <a:gd name="T2" fmla="*/ 71 w 987"/>
              <a:gd name="T3" fmla="*/ 260 h 315"/>
              <a:gd name="T4" fmla="*/ 141 w 987"/>
              <a:gd name="T5" fmla="*/ 224 h 315"/>
              <a:gd name="T6" fmla="*/ 212 w 987"/>
              <a:gd name="T7" fmla="*/ 202 h 315"/>
              <a:gd name="T8" fmla="*/ 282 w 987"/>
              <a:gd name="T9" fmla="*/ 179 h 315"/>
              <a:gd name="T10" fmla="*/ 353 w 987"/>
              <a:gd name="T11" fmla="*/ 158 h 315"/>
              <a:gd name="T12" fmla="*/ 423 w 987"/>
              <a:gd name="T13" fmla="*/ 136 h 315"/>
              <a:gd name="T14" fmla="*/ 494 w 987"/>
              <a:gd name="T15" fmla="*/ 115 h 315"/>
              <a:gd name="T16" fmla="*/ 564 w 987"/>
              <a:gd name="T17" fmla="*/ 97 h 315"/>
              <a:gd name="T18" fmla="*/ 634 w 987"/>
              <a:gd name="T19" fmla="*/ 81 h 315"/>
              <a:gd name="T20" fmla="*/ 705 w 987"/>
              <a:gd name="T21" fmla="*/ 65 h 315"/>
              <a:gd name="T22" fmla="*/ 775 w 987"/>
              <a:gd name="T23" fmla="*/ 45 h 315"/>
              <a:gd name="T24" fmla="*/ 846 w 987"/>
              <a:gd name="T25" fmla="*/ 36 h 315"/>
              <a:gd name="T26" fmla="*/ 916 w 987"/>
              <a:gd name="T27" fmla="*/ 20 h 315"/>
              <a:gd name="T28" fmla="*/ 987 w 987"/>
              <a:gd name="T29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15">
                <a:moveTo>
                  <a:pt x="0" y="315"/>
                </a:moveTo>
                <a:lnTo>
                  <a:pt x="71" y="260"/>
                </a:lnTo>
                <a:lnTo>
                  <a:pt x="141" y="224"/>
                </a:lnTo>
                <a:lnTo>
                  <a:pt x="212" y="202"/>
                </a:lnTo>
                <a:lnTo>
                  <a:pt x="282" y="179"/>
                </a:lnTo>
                <a:lnTo>
                  <a:pt x="353" y="158"/>
                </a:lnTo>
                <a:lnTo>
                  <a:pt x="423" y="136"/>
                </a:lnTo>
                <a:lnTo>
                  <a:pt x="494" y="115"/>
                </a:lnTo>
                <a:lnTo>
                  <a:pt x="564" y="97"/>
                </a:lnTo>
                <a:lnTo>
                  <a:pt x="634" y="81"/>
                </a:lnTo>
                <a:lnTo>
                  <a:pt x="705" y="65"/>
                </a:lnTo>
                <a:lnTo>
                  <a:pt x="775" y="45"/>
                </a:lnTo>
                <a:lnTo>
                  <a:pt x="846" y="36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48" name="Freeform 36"/>
          <p:cNvSpPr>
            <a:spLocks/>
          </p:cNvSpPr>
          <p:nvPr/>
        </p:nvSpPr>
        <p:spPr bwMode="auto">
          <a:xfrm>
            <a:off x="1365250" y="2570163"/>
            <a:ext cx="6884988" cy="2611437"/>
          </a:xfrm>
          <a:custGeom>
            <a:avLst/>
            <a:gdLst>
              <a:gd name="T0" fmla="*/ 0 w 987"/>
              <a:gd name="T1" fmla="*/ 356 h 356"/>
              <a:gd name="T2" fmla="*/ 71 w 987"/>
              <a:gd name="T3" fmla="*/ 265 h 356"/>
              <a:gd name="T4" fmla="*/ 141 w 987"/>
              <a:gd name="T5" fmla="*/ 220 h 356"/>
              <a:gd name="T6" fmla="*/ 212 w 987"/>
              <a:gd name="T7" fmla="*/ 197 h 356"/>
              <a:gd name="T8" fmla="*/ 282 w 987"/>
              <a:gd name="T9" fmla="*/ 186 h 356"/>
              <a:gd name="T10" fmla="*/ 353 w 987"/>
              <a:gd name="T11" fmla="*/ 179 h 356"/>
              <a:gd name="T12" fmla="*/ 423 w 987"/>
              <a:gd name="T13" fmla="*/ 175 h 356"/>
              <a:gd name="T14" fmla="*/ 494 w 987"/>
              <a:gd name="T15" fmla="*/ 152 h 356"/>
              <a:gd name="T16" fmla="*/ 564 w 987"/>
              <a:gd name="T17" fmla="*/ 131 h 356"/>
              <a:gd name="T18" fmla="*/ 634 w 987"/>
              <a:gd name="T19" fmla="*/ 106 h 356"/>
              <a:gd name="T20" fmla="*/ 705 w 987"/>
              <a:gd name="T21" fmla="*/ 84 h 356"/>
              <a:gd name="T22" fmla="*/ 775 w 987"/>
              <a:gd name="T23" fmla="*/ 61 h 356"/>
              <a:gd name="T24" fmla="*/ 846 w 987"/>
              <a:gd name="T25" fmla="*/ 41 h 356"/>
              <a:gd name="T26" fmla="*/ 916 w 987"/>
              <a:gd name="T27" fmla="*/ 20 h 356"/>
              <a:gd name="T28" fmla="*/ 987 w 987"/>
              <a:gd name="T29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56">
                <a:moveTo>
                  <a:pt x="0" y="356"/>
                </a:moveTo>
                <a:lnTo>
                  <a:pt x="71" y="265"/>
                </a:lnTo>
                <a:lnTo>
                  <a:pt x="141" y="220"/>
                </a:lnTo>
                <a:lnTo>
                  <a:pt x="212" y="197"/>
                </a:lnTo>
                <a:lnTo>
                  <a:pt x="282" y="186"/>
                </a:lnTo>
                <a:lnTo>
                  <a:pt x="353" y="179"/>
                </a:lnTo>
                <a:lnTo>
                  <a:pt x="423" y="175"/>
                </a:lnTo>
                <a:lnTo>
                  <a:pt x="494" y="152"/>
                </a:lnTo>
                <a:lnTo>
                  <a:pt x="564" y="131"/>
                </a:lnTo>
                <a:lnTo>
                  <a:pt x="634" y="106"/>
                </a:lnTo>
                <a:lnTo>
                  <a:pt x="705" y="84"/>
                </a:lnTo>
                <a:lnTo>
                  <a:pt x="775" y="61"/>
                </a:lnTo>
                <a:lnTo>
                  <a:pt x="846" y="41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ap="flat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49" name="Freeform 37"/>
          <p:cNvSpPr>
            <a:spLocks/>
          </p:cNvSpPr>
          <p:nvPr/>
        </p:nvSpPr>
        <p:spPr bwMode="auto">
          <a:xfrm>
            <a:off x="1365250" y="2519363"/>
            <a:ext cx="6884988" cy="2163762"/>
          </a:xfrm>
          <a:custGeom>
            <a:avLst/>
            <a:gdLst>
              <a:gd name="T0" fmla="*/ 0 w 987"/>
              <a:gd name="T1" fmla="*/ 295 h 295"/>
              <a:gd name="T2" fmla="*/ 71 w 987"/>
              <a:gd name="T3" fmla="*/ 204 h 295"/>
              <a:gd name="T4" fmla="*/ 141 w 987"/>
              <a:gd name="T5" fmla="*/ 186 h 295"/>
              <a:gd name="T6" fmla="*/ 212 w 987"/>
              <a:gd name="T7" fmla="*/ 188 h 295"/>
              <a:gd name="T8" fmla="*/ 282 w 987"/>
              <a:gd name="T9" fmla="*/ 188 h 295"/>
              <a:gd name="T10" fmla="*/ 353 w 987"/>
              <a:gd name="T11" fmla="*/ 182 h 295"/>
              <a:gd name="T12" fmla="*/ 423 w 987"/>
              <a:gd name="T13" fmla="*/ 175 h 295"/>
              <a:gd name="T14" fmla="*/ 494 w 987"/>
              <a:gd name="T15" fmla="*/ 152 h 295"/>
              <a:gd name="T16" fmla="*/ 564 w 987"/>
              <a:gd name="T17" fmla="*/ 132 h 295"/>
              <a:gd name="T18" fmla="*/ 634 w 987"/>
              <a:gd name="T19" fmla="*/ 104 h 295"/>
              <a:gd name="T20" fmla="*/ 705 w 987"/>
              <a:gd name="T21" fmla="*/ 82 h 295"/>
              <a:gd name="T22" fmla="*/ 775 w 987"/>
              <a:gd name="T23" fmla="*/ 59 h 295"/>
              <a:gd name="T24" fmla="*/ 846 w 987"/>
              <a:gd name="T25" fmla="*/ 39 h 295"/>
              <a:gd name="T26" fmla="*/ 916 w 987"/>
              <a:gd name="T27" fmla="*/ 18 h 295"/>
              <a:gd name="T28" fmla="*/ 987 w 987"/>
              <a:gd name="T2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95">
                <a:moveTo>
                  <a:pt x="0" y="295"/>
                </a:moveTo>
                <a:lnTo>
                  <a:pt x="71" y="204"/>
                </a:lnTo>
                <a:lnTo>
                  <a:pt x="141" y="186"/>
                </a:lnTo>
                <a:lnTo>
                  <a:pt x="212" y="188"/>
                </a:lnTo>
                <a:lnTo>
                  <a:pt x="282" y="188"/>
                </a:lnTo>
                <a:lnTo>
                  <a:pt x="353" y="182"/>
                </a:lnTo>
                <a:lnTo>
                  <a:pt x="423" y="175"/>
                </a:lnTo>
                <a:lnTo>
                  <a:pt x="494" y="152"/>
                </a:lnTo>
                <a:lnTo>
                  <a:pt x="564" y="132"/>
                </a:lnTo>
                <a:lnTo>
                  <a:pt x="634" y="104"/>
                </a:lnTo>
                <a:lnTo>
                  <a:pt x="705" y="82"/>
                </a:lnTo>
                <a:lnTo>
                  <a:pt x="775" y="59"/>
                </a:lnTo>
                <a:lnTo>
                  <a:pt x="846" y="39"/>
                </a:lnTo>
                <a:lnTo>
                  <a:pt x="916" y="18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50" name="Freeform 38"/>
          <p:cNvSpPr>
            <a:spLocks/>
          </p:cNvSpPr>
          <p:nvPr/>
        </p:nvSpPr>
        <p:spPr bwMode="auto">
          <a:xfrm>
            <a:off x="1365250" y="2085975"/>
            <a:ext cx="6884988" cy="3095625"/>
          </a:xfrm>
          <a:custGeom>
            <a:avLst/>
            <a:gdLst>
              <a:gd name="T0" fmla="*/ 0 w 987"/>
              <a:gd name="T1" fmla="*/ 422 h 422"/>
              <a:gd name="T2" fmla="*/ 71 w 987"/>
              <a:gd name="T3" fmla="*/ 343 h 422"/>
              <a:gd name="T4" fmla="*/ 141 w 987"/>
              <a:gd name="T5" fmla="*/ 286 h 422"/>
              <a:gd name="T6" fmla="*/ 212 w 987"/>
              <a:gd name="T7" fmla="*/ 229 h 422"/>
              <a:gd name="T8" fmla="*/ 282 w 987"/>
              <a:gd name="T9" fmla="*/ 177 h 422"/>
              <a:gd name="T10" fmla="*/ 353 w 987"/>
              <a:gd name="T11" fmla="*/ 138 h 422"/>
              <a:gd name="T12" fmla="*/ 423 w 987"/>
              <a:gd name="T13" fmla="*/ 104 h 422"/>
              <a:gd name="T14" fmla="*/ 494 w 987"/>
              <a:gd name="T15" fmla="*/ 70 h 422"/>
              <a:gd name="T16" fmla="*/ 564 w 987"/>
              <a:gd name="T17" fmla="*/ 55 h 422"/>
              <a:gd name="T18" fmla="*/ 634 w 987"/>
              <a:gd name="T19" fmla="*/ 43 h 422"/>
              <a:gd name="T20" fmla="*/ 705 w 987"/>
              <a:gd name="T21" fmla="*/ 36 h 422"/>
              <a:gd name="T22" fmla="*/ 775 w 987"/>
              <a:gd name="T23" fmla="*/ 25 h 422"/>
              <a:gd name="T24" fmla="*/ 846 w 987"/>
              <a:gd name="T25" fmla="*/ 16 h 422"/>
              <a:gd name="T26" fmla="*/ 916 w 987"/>
              <a:gd name="T27" fmla="*/ 9 h 422"/>
              <a:gd name="T28" fmla="*/ 987 w 987"/>
              <a:gd name="T29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422">
                <a:moveTo>
                  <a:pt x="0" y="422"/>
                </a:moveTo>
                <a:lnTo>
                  <a:pt x="71" y="343"/>
                </a:lnTo>
                <a:lnTo>
                  <a:pt x="141" y="286"/>
                </a:lnTo>
                <a:lnTo>
                  <a:pt x="212" y="229"/>
                </a:lnTo>
                <a:lnTo>
                  <a:pt x="282" y="177"/>
                </a:lnTo>
                <a:lnTo>
                  <a:pt x="353" y="138"/>
                </a:lnTo>
                <a:lnTo>
                  <a:pt x="423" y="104"/>
                </a:lnTo>
                <a:lnTo>
                  <a:pt x="494" y="70"/>
                </a:lnTo>
                <a:lnTo>
                  <a:pt x="564" y="55"/>
                </a:lnTo>
                <a:lnTo>
                  <a:pt x="634" y="43"/>
                </a:lnTo>
                <a:lnTo>
                  <a:pt x="705" y="36"/>
                </a:lnTo>
                <a:lnTo>
                  <a:pt x="775" y="25"/>
                </a:lnTo>
                <a:lnTo>
                  <a:pt x="846" y="16"/>
                </a:lnTo>
                <a:lnTo>
                  <a:pt x="916" y="9"/>
                </a:lnTo>
                <a:lnTo>
                  <a:pt x="987" y="0"/>
                </a:lnTo>
              </a:path>
            </a:pathLst>
          </a:custGeom>
          <a:noFill/>
          <a:ln w="7620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51" name="Freeform 39"/>
          <p:cNvSpPr>
            <a:spLocks/>
          </p:cNvSpPr>
          <p:nvPr/>
        </p:nvSpPr>
        <p:spPr bwMode="auto">
          <a:xfrm>
            <a:off x="4316413" y="3149600"/>
            <a:ext cx="1965325" cy="654050"/>
          </a:xfrm>
          <a:custGeom>
            <a:avLst/>
            <a:gdLst>
              <a:gd name="T0" fmla="*/ 0 w 282"/>
              <a:gd name="T1" fmla="*/ 89 h 89"/>
              <a:gd name="T2" fmla="*/ 71 w 282"/>
              <a:gd name="T3" fmla="*/ 89 h 89"/>
              <a:gd name="T4" fmla="*/ 141 w 282"/>
              <a:gd name="T5" fmla="*/ 80 h 89"/>
              <a:gd name="T6" fmla="*/ 211 w 282"/>
              <a:gd name="T7" fmla="*/ 43 h 89"/>
              <a:gd name="T8" fmla="*/ 282 w 282"/>
              <a:gd name="T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" h="89">
                <a:moveTo>
                  <a:pt x="0" y="89"/>
                </a:moveTo>
                <a:lnTo>
                  <a:pt x="71" y="89"/>
                </a:lnTo>
                <a:lnTo>
                  <a:pt x="141" y="80"/>
                </a:lnTo>
                <a:lnTo>
                  <a:pt x="211" y="43"/>
                </a:lnTo>
                <a:lnTo>
                  <a:pt x="282" y="0"/>
                </a:lnTo>
              </a:path>
            </a:pathLst>
          </a:custGeom>
          <a:noFill/>
          <a:ln w="57150" cap="flat" cmpd="sng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52" name="Rectangle 40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7753" name="Rectangle 41"/>
          <p:cNvSpPr>
            <a:spLocks noChangeArrowheads="1"/>
          </p:cNvSpPr>
          <p:nvPr/>
        </p:nvSpPr>
        <p:spPr bwMode="auto">
          <a:xfrm>
            <a:off x="881063" y="4668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65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54" name="Rectangle 42"/>
          <p:cNvSpPr>
            <a:spLocks noChangeArrowheads="1"/>
          </p:cNvSpPr>
          <p:nvPr/>
        </p:nvSpPr>
        <p:spPr bwMode="auto">
          <a:xfrm>
            <a:off x="900113" y="38211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55" name="Rectangle 43"/>
          <p:cNvSpPr>
            <a:spLocks noChangeArrowheads="1"/>
          </p:cNvSpPr>
          <p:nvPr/>
        </p:nvSpPr>
        <p:spPr bwMode="auto">
          <a:xfrm>
            <a:off x="881063" y="29845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56" name="Rectangle 44"/>
          <p:cNvSpPr>
            <a:spLocks noChangeArrowheads="1"/>
          </p:cNvSpPr>
          <p:nvPr/>
        </p:nvSpPr>
        <p:spPr bwMode="auto">
          <a:xfrm>
            <a:off x="890588" y="21463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57" name="Rectangle 45"/>
          <p:cNvSpPr>
            <a:spLocks noChangeArrowheads="1"/>
          </p:cNvSpPr>
          <p:nvPr/>
        </p:nvSpPr>
        <p:spPr bwMode="auto">
          <a:xfrm>
            <a:off x="808038" y="1466850"/>
            <a:ext cx="423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věk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58" name="Rectangle 46"/>
          <p:cNvSpPr>
            <a:spLocks noChangeArrowheads="1"/>
          </p:cNvSpPr>
          <p:nvPr/>
        </p:nvSpPr>
        <p:spPr bwMode="auto">
          <a:xfrm>
            <a:off x="10318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1950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59" name="Rectangle 47"/>
          <p:cNvSpPr>
            <a:spLocks noChangeArrowheads="1"/>
          </p:cNvSpPr>
          <p:nvPr/>
        </p:nvSpPr>
        <p:spPr bwMode="auto">
          <a:xfrm>
            <a:off x="201453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1960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60" name="Rectangle 48"/>
          <p:cNvSpPr>
            <a:spLocks noChangeArrowheads="1"/>
          </p:cNvSpPr>
          <p:nvPr/>
        </p:nvSpPr>
        <p:spPr bwMode="auto">
          <a:xfrm>
            <a:off x="299720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61" name="Rectangle 49"/>
          <p:cNvSpPr>
            <a:spLocks noChangeArrowheads="1"/>
          </p:cNvSpPr>
          <p:nvPr/>
        </p:nvSpPr>
        <p:spPr bwMode="auto">
          <a:xfrm>
            <a:off x="398145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62" name="Rectangle 50"/>
          <p:cNvSpPr>
            <a:spLocks noChangeArrowheads="1"/>
          </p:cNvSpPr>
          <p:nvPr/>
        </p:nvSpPr>
        <p:spPr bwMode="auto">
          <a:xfrm>
            <a:off x="49641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1990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63" name="Rectangle 51"/>
          <p:cNvSpPr>
            <a:spLocks noChangeArrowheads="1"/>
          </p:cNvSpPr>
          <p:nvPr/>
        </p:nvSpPr>
        <p:spPr bwMode="auto">
          <a:xfrm>
            <a:off x="59467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2000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64" name="Rectangle 52"/>
          <p:cNvSpPr>
            <a:spLocks noChangeArrowheads="1"/>
          </p:cNvSpPr>
          <p:nvPr/>
        </p:nvSpPr>
        <p:spPr bwMode="auto">
          <a:xfrm>
            <a:off x="69326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2010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65" name="Rectangle 53"/>
          <p:cNvSpPr>
            <a:spLocks noChangeArrowheads="1"/>
          </p:cNvSpPr>
          <p:nvPr/>
        </p:nvSpPr>
        <p:spPr bwMode="auto">
          <a:xfrm>
            <a:off x="791368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2020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66" name="Rectangle 54"/>
          <p:cNvSpPr>
            <a:spLocks noChangeArrowheads="1"/>
          </p:cNvSpPr>
          <p:nvPr/>
        </p:nvSpPr>
        <p:spPr bwMode="auto">
          <a:xfrm>
            <a:off x="395288" y="1125538"/>
            <a:ext cx="8202612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67" name="Text Box 55"/>
          <p:cNvSpPr txBox="1">
            <a:spLocks noChangeArrowheads="1"/>
          </p:cNvSpPr>
          <p:nvPr/>
        </p:nvSpPr>
        <p:spPr bwMode="auto">
          <a:xfrm>
            <a:off x="919163" y="5497513"/>
            <a:ext cx="395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68" name="Text Box 56"/>
          <p:cNvSpPr txBox="1">
            <a:spLocks noChangeArrowheads="1"/>
          </p:cNvSpPr>
          <p:nvPr/>
        </p:nvSpPr>
        <p:spPr bwMode="auto">
          <a:xfrm>
            <a:off x="6521450" y="6264275"/>
            <a:ext cx="24796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kalendářní roky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7769" name="AutoShape 57"/>
          <p:cNvSpPr>
            <a:spLocks noChangeArrowheads="1"/>
          </p:cNvSpPr>
          <p:nvPr/>
        </p:nvSpPr>
        <p:spPr bwMode="auto">
          <a:xfrm>
            <a:off x="4324350" y="4133850"/>
            <a:ext cx="1276350" cy="628650"/>
          </a:xfrm>
          <a:prstGeom prst="rightArrow">
            <a:avLst>
              <a:gd name="adj1" fmla="val 50000"/>
              <a:gd name="adj2" fmla="val 50758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70" name="Text Box 58"/>
          <p:cNvSpPr txBox="1">
            <a:spLocks noChangeArrowheads="1"/>
          </p:cNvSpPr>
          <p:nvPr/>
        </p:nvSpPr>
        <p:spPr bwMode="auto">
          <a:xfrm>
            <a:off x="4495800" y="4229100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odhad</a:t>
            </a:r>
          </a:p>
        </p:txBody>
      </p:sp>
      <p:sp>
        <p:nvSpPr>
          <p:cNvPr id="627771" name="Line 59"/>
          <p:cNvSpPr>
            <a:spLocks noChangeShapeType="1"/>
          </p:cNvSpPr>
          <p:nvPr/>
        </p:nvSpPr>
        <p:spPr bwMode="auto">
          <a:xfrm flipV="1">
            <a:off x="1355725" y="5695950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72" name="Rectangle 60"/>
          <p:cNvSpPr>
            <a:spLocks noChangeArrowheads="1"/>
          </p:cNvSpPr>
          <p:nvPr/>
        </p:nvSpPr>
        <p:spPr bwMode="auto">
          <a:xfrm>
            <a:off x="1190625" y="5281613"/>
            <a:ext cx="3571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73" name="Freeform 61"/>
          <p:cNvSpPr>
            <a:spLocks/>
          </p:cNvSpPr>
          <p:nvPr/>
        </p:nvSpPr>
        <p:spPr bwMode="auto">
          <a:xfrm>
            <a:off x="1157288" y="5291138"/>
            <a:ext cx="371475" cy="295275"/>
          </a:xfrm>
          <a:custGeom>
            <a:avLst/>
            <a:gdLst>
              <a:gd name="T0" fmla="*/ 123 w 234"/>
              <a:gd name="T1" fmla="*/ 0 h 186"/>
              <a:gd name="T2" fmla="*/ 234 w 234"/>
              <a:gd name="T3" fmla="*/ 60 h 186"/>
              <a:gd name="T4" fmla="*/ 0 w 234"/>
              <a:gd name="T5" fmla="*/ 135 h 186"/>
              <a:gd name="T6" fmla="*/ 120 w 234"/>
              <a:gd name="T7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186">
                <a:moveTo>
                  <a:pt x="123" y="0"/>
                </a:moveTo>
                <a:lnTo>
                  <a:pt x="234" y="60"/>
                </a:lnTo>
                <a:lnTo>
                  <a:pt x="0" y="135"/>
                </a:lnTo>
                <a:lnTo>
                  <a:pt x="120" y="18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74" name="Rectangle 62"/>
          <p:cNvSpPr>
            <a:spLocks noChangeArrowheads="1"/>
          </p:cNvSpPr>
          <p:nvPr/>
        </p:nvSpPr>
        <p:spPr bwMode="auto">
          <a:xfrm>
            <a:off x="1371600" y="1490663"/>
            <a:ext cx="2657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ISLAND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ZÁPADNÍ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VÝCHODNÍ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EVROPA</a:t>
            </a:r>
          </a:p>
        </p:txBody>
      </p:sp>
      <p:sp>
        <p:nvSpPr>
          <p:cNvPr id="627775" name="Line 63"/>
          <p:cNvSpPr>
            <a:spLocks noChangeShapeType="1"/>
          </p:cNvSpPr>
          <p:nvPr/>
        </p:nvSpPr>
        <p:spPr bwMode="auto">
          <a:xfrm flipV="1">
            <a:off x="4314825" y="2486025"/>
            <a:ext cx="9525" cy="329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76" name="Line 64"/>
          <p:cNvSpPr>
            <a:spLocks noChangeShapeType="1"/>
          </p:cNvSpPr>
          <p:nvPr/>
        </p:nvSpPr>
        <p:spPr bwMode="auto">
          <a:xfrm>
            <a:off x="2676525" y="1657350"/>
            <a:ext cx="161925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77" name="Line 65"/>
          <p:cNvSpPr>
            <a:spLocks noChangeShapeType="1"/>
          </p:cNvSpPr>
          <p:nvPr/>
        </p:nvSpPr>
        <p:spPr bwMode="auto">
          <a:xfrm>
            <a:off x="3819525" y="1933575"/>
            <a:ext cx="59055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78" name="Line 66"/>
          <p:cNvSpPr>
            <a:spLocks noChangeShapeType="1"/>
          </p:cNvSpPr>
          <p:nvPr/>
        </p:nvSpPr>
        <p:spPr bwMode="auto">
          <a:xfrm>
            <a:off x="3924300" y="2200275"/>
            <a:ext cx="438150" cy="9525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79" name="Line 67"/>
          <p:cNvSpPr>
            <a:spLocks noChangeShapeType="1"/>
          </p:cNvSpPr>
          <p:nvPr/>
        </p:nvSpPr>
        <p:spPr bwMode="auto">
          <a:xfrm flipV="1">
            <a:off x="2676525" y="2486025"/>
            <a:ext cx="1628775" cy="95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80" name="Rectangle 68"/>
          <p:cNvSpPr>
            <a:spLocks noChangeArrowheads="1"/>
          </p:cNvSpPr>
          <p:nvPr/>
        </p:nvSpPr>
        <p:spPr bwMode="auto">
          <a:xfrm>
            <a:off x="4581525" y="4975225"/>
            <a:ext cx="2486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ČESKOSLOVENSKO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27781" name="Line 69"/>
          <p:cNvSpPr>
            <a:spLocks noChangeShapeType="1"/>
          </p:cNvSpPr>
          <p:nvPr/>
        </p:nvSpPr>
        <p:spPr bwMode="auto">
          <a:xfrm>
            <a:off x="7181850" y="5143500"/>
            <a:ext cx="771525" cy="0"/>
          </a:xfrm>
          <a:prstGeom prst="line">
            <a:avLst/>
          </a:prstGeom>
          <a:noFill/>
          <a:ln w="127000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82" name="Line 70"/>
          <p:cNvSpPr>
            <a:spLocks noChangeShapeType="1"/>
          </p:cNvSpPr>
          <p:nvPr/>
        </p:nvSpPr>
        <p:spPr bwMode="auto">
          <a:xfrm flipV="1">
            <a:off x="6267450" y="2614613"/>
            <a:ext cx="1066800" cy="2381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7783" name="Line 71"/>
          <p:cNvSpPr>
            <a:spLocks noChangeShapeType="1"/>
          </p:cNvSpPr>
          <p:nvPr/>
        </p:nvSpPr>
        <p:spPr bwMode="auto">
          <a:xfrm flipV="1">
            <a:off x="6251575" y="2565400"/>
            <a:ext cx="1071563" cy="2317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84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39" name="Rectangle 3"/>
          <p:cNvSpPr>
            <a:spLocks noChangeArrowheads="1"/>
          </p:cNvSpPr>
          <p:nvPr/>
        </p:nvSpPr>
        <p:spPr bwMode="auto">
          <a:xfrm>
            <a:off x="0" y="113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40" name="Text Box 4"/>
          <p:cNvSpPr txBox="1">
            <a:spLocks noChangeArrowheads="1"/>
          </p:cNvSpPr>
          <p:nvPr/>
        </p:nvSpPr>
        <p:spPr bwMode="auto">
          <a:xfrm>
            <a:off x="0" y="274638"/>
            <a:ext cx="91440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STŘEDNÍ DÉLKA ŽIVOTA PŘI NAROZENÍ (MUŽI + ŽENY)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VE VYBRANÝCH ZEMÍCH V LETECH 1950-2020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200" b="1">
                <a:solidFill>
                  <a:srgbClr val="000000"/>
                </a:solidFill>
              </a:rPr>
              <a:t>(pramen: United Nations: World population Prospects 1988)</a:t>
            </a:r>
          </a:p>
        </p:txBody>
      </p:sp>
      <p:sp>
        <p:nvSpPr>
          <p:cNvPr id="628741" name="Rectangle 5"/>
          <p:cNvSpPr>
            <a:spLocks noChangeArrowheads="1"/>
          </p:cNvSpPr>
          <p:nvPr/>
        </p:nvSpPr>
        <p:spPr bwMode="auto">
          <a:xfrm>
            <a:off x="900113" y="1341438"/>
            <a:ext cx="7418387" cy="52085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42" name="AutoShape 6"/>
          <p:cNvSpPr>
            <a:spLocks noChangeAspect="1" noChangeArrowheads="1"/>
          </p:cNvSpPr>
          <p:nvPr/>
        </p:nvSpPr>
        <p:spPr bwMode="auto">
          <a:xfrm>
            <a:off x="0" y="1044575"/>
            <a:ext cx="843915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43" name="Line 7"/>
          <p:cNvSpPr>
            <a:spLocks noChangeShapeType="1"/>
          </p:cNvSpPr>
          <p:nvPr/>
        </p:nvSpPr>
        <p:spPr bwMode="auto">
          <a:xfrm>
            <a:off x="1365250" y="4860925"/>
            <a:ext cx="68707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44" name="Line 8"/>
          <p:cNvSpPr>
            <a:spLocks noChangeShapeType="1"/>
          </p:cNvSpPr>
          <p:nvPr/>
        </p:nvSpPr>
        <p:spPr bwMode="auto">
          <a:xfrm>
            <a:off x="1374775" y="4016375"/>
            <a:ext cx="68611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45" name="Line 9"/>
          <p:cNvSpPr>
            <a:spLocks noChangeShapeType="1"/>
          </p:cNvSpPr>
          <p:nvPr/>
        </p:nvSpPr>
        <p:spPr bwMode="auto">
          <a:xfrm flipV="1">
            <a:off x="1374775" y="3187700"/>
            <a:ext cx="68818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46" name="Line 10"/>
          <p:cNvSpPr>
            <a:spLocks noChangeShapeType="1"/>
          </p:cNvSpPr>
          <p:nvPr/>
        </p:nvSpPr>
        <p:spPr bwMode="auto">
          <a:xfrm>
            <a:off x="1344613" y="2351088"/>
            <a:ext cx="69056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47" name="Line 11"/>
          <p:cNvSpPr>
            <a:spLocks noChangeShapeType="1"/>
          </p:cNvSpPr>
          <p:nvPr/>
        </p:nvSpPr>
        <p:spPr bwMode="auto">
          <a:xfrm>
            <a:off x="1365250" y="1528763"/>
            <a:ext cx="68707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48" name="Line 12"/>
          <p:cNvSpPr>
            <a:spLocks noChangeShapeType="1"/>
          </p:cNvSpPr>
          <p:nvPr/>
        </p:nvSpPr>
        <p:spPr bwMode="auto">
          <a:xfrm>
            <a:off x="1366838" y="1520825"/>
            <a:ext cx="0" cy="415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49" name="Line 13"/>
          <p:cNvSpPr>
            <a:spLocks noChangeShapeType="1"/>
          </p:cNvSpPr>
          <p:nvPr/>
        </p:nvSpPr>
        <p:spPr bwMode="auto">
          <a:xfrm>
            <a:off x="1260475" y="4864100"/>
            <a:ext cx="968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50" name="Line 14"/>
          <p:cNvSpPr>
            <a:spLocks noChangeShapeType="1"/>
          </p:cNvSpPr>
          <p:nvPr/>
        </p:nvSpPr>
        <p:spPr bwMode="auto">
          <a:xfrm>
            <a:off x="1276350" y="4011613"/>
            <a:ext cx="968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51" name="Line 15"/>
          <p:cNvSpPr>
            <a:spLocks noChangeShapeType="1"/>
          </p:cNvSpPr>
          <p:nvPr/>
        </p:nvSpPr>
        <p:spPr bwMode="auto">
          <a:xfrm>
            <a:off x="1257300" y="3189288"/>
            <a:ext cx="984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52" name="Line 16"/>
          <p:cNvSpPr>
            <a:spLocks noChangeShapeType="1"/>
          </p:cNvSpPr>
          <p:nvPr/>
        </p:nvSpPr>
        <p:spPr bwMode="auto">
          <a:xfrm>
            <a:off x="1268413" y="2351088"/>
            <a:ext cx="98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53" name="Line 17"/>
          <p:cNvSpPr>
            <a:spLocks noChangeShapeType="1"/>
          </p:cNvSpPr>
          <p:nvPr/>
        </p:nvSpPr>
        <p:spPr bwMode="auto">
          <a:xfrm flipV="1">
            <a:off x="1362075" y="5681663"/>
            <a:ext cx="68913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54" name="Line 18"/>
          <p:cNvSpPr>
            <a:spLocks noChangeShapeType="1"/>
          </p:cNvSpPr>
          <p:nvPr/>
        </p:nvSpPr>
        <p:spPr bwMode="auto">
          <a:xfrm flipV="1">
            <a:off x="1365250" y="5681663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55" name="Line 19"/>
          <p:cNvSpPr>
            <a:spLocks noChangeShapeType="1"/>
          </p:cNvSpPr>
          <p:nvPr/>
        </p:nvSpPr>
        <p:spPr bwMode="auto">
          <a:xfrm flipV="1">
            <a:off x="18605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56" name="Line 20"/>
          <p:cNvSpPr>
            <a:spLocks noChangeShapeType="1"/>
          </p:cNvSpPr>
          <p:nvPr/>
        </p:nvSpPr>
        <p:spPr bwMode="auto">
          <a:xfrm flipV="1">
            <a:off x="2349500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57" name="Line 21"/>
          <p:cNvSpPr>
            <a:spLocks noChangeShapeType="1"/>
          </p:cNvSpPr>
          <p:nvPr/>
        </p:nvSpPr>
        <p:spPr bwMode="auto">
          <a:xfrm flipV="1">
            <a:off x="2844800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58" name="Line 22"/>
          <p:cNvSpPr>
            <a:spLocks noChangeShapeType="1"/>
          </p:cNvSpPr>
          <p:nvPr/>
        </p:nvSpPr>
        <p:spPr bwMode="auto">
          <a:xfrm flipV="1">
            <a:off x="3332163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59" name="Line 23"/>
          <p:cNvSpPr>
            <a:spLocks noChangeShapeType="1"/>
          </p:cNvSpPr>
          <p:nvPr/>
        </p:nvSpPr>
        <p:spPr bwMode="auto">
          <a:xfrm flipV="1">
            <a:off x="3827463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60" name="Line 24"/>
          <p:cNvSpPr>
            <a:spLocks noChangeShapeType="1"/>
          </p:cNvSpPr>
          <p:nvPr/>
        </p:nvSpPr>
        <p:spPr bwMode="auto">
          <a:xfrm flipV="1">
            <a:off x="4316413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61" name="Line 25"/>
          <p:cNvSpPr>
            <a:spLocks noChangeShapeType="1"/>
          </p:cNvSpPr>
          <p:nvPr/>
        </p:nvSpPr>
        <p:spPr bwMode="auto">
          <a:xfrm flipV="1">
            <a:off x="4810125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62" name="Line 26"/>
          <p:cNvSpPr>
            <a:spLocks noChangeShapeType="1"/>
          </p:cNvSpPr>
          <p:nvPr/>
        </p:nvSpPr>
        <p:spPr bwMode="auto">
          <a:xfrm flipV="1">
            <a:off x="5299075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63" name="Line 27"/>
          <p:cNvSpPr>
            <a:spLocks noChangeShapeType="1"/>
          </p:cNvSpPr>
          <p:nvPr/>
        </p:nvSpPr>
        <p:spPr bwMode="auto">
          <a:xfrm flipV="1">
            <a:off x="5788025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64" name="Line 28"/>
          <p:cNvSpPr>
            <a:spLocks noChangeShapeType="1"/>
          </p:cNvSpPr>
          <p:nvPr/>
        </p:nvSpPr>
        <p:spPr bwMode="auto">
          <a:xfrm flipV="1">
            <a:off x="628173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65" name="Line 29"/>
          <p:cNvSpPr>
            <a:spLocks noChangeShapeType="1"/>
          </p:cNvSpPr>
          <p:nvPr/>
        </p:nvSpPr>
        <p:spPr bwMode="auto">
          <a:xfrm flipV="1">
            <a:off x="6770688" y="56816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66" name="Line 30"/>
          <p:cNvSpPr>
            <a:spLocks noChangeShapeType="1"/>
          </p:cNvSpPr>
          <p:nvPr/>
        </p:nvSpPr>
        <p:spPr bwMode="auto">
          <a:xfrm flipV="1">
            <a:off x="7265988" y="5681663"/>
            <a:ext cx="158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67" name="Line 31"/>
          <p:cNvSpPr>
            <a:spLocks noChangeShapeType="1"/>
          </p:cNvSpPr>
          <p:nvPr/>
        </p:nvSpPr>
        <p:spPr bwMode="auto">
          <a:xfrm flipV="1">
            <a:off x="7753350" y="5681663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68" name="Line 32"/>
          <p:cNvSpPr>
            <a:spLocks noChangeShapeType="1"/>
          </p:cNvSpPr>
          <p:nvPr/>
        </p:nvSpPr>
        <p:spPr bwMode="auto">
          <a:xfrm flipV="1">
            <a:off x="8250238" y="5681663"/>
            <a:ext cx="0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69" name="Freeform 33"/>
          <p:cNvSpPr>
            <a:spLocks/>
          </p:cNvSpPr>
          <p:nvPr/>
        </p:nvSpPr>
        <p:spPr bwMode="auto">
          <a:xfrm>
            <a:off x="1365250" y="2166938"/>
            <a:ext cx="6884988" cy="1438275"/>
          </a:xfrm>
          <a:custGeom>
            <a:avLst/>
            <a:gdLst>
              <a:gd name="T0" fmla="*/ 0 w 987"/>
              <a:gd name="T1" fmla="*/ 196 h 196"/>
              <a:gd name="T2" fmla="*/ 71 w 987"/>
              <a:gd name="T3" fmla="*/ 180 h 196"/>
              <a:gd name="T4" fmla="*/ 141 w 987"/>
              <a:gd name="T5" fmla="*/ 180 h 196"/>
              <a:gd name="T6" fmla="*/ 212 w 987"/>
              <a:gd name="T7" fmla="*/ 161 h 196"/>
              <a:gd name="T8" fmla="*/ 282 w 987"/>
              <a:gd name="T9" fmla="*/ 139 h 196"/>
              <a:gd name="T10" fmla="*/ 353 w 987"/>
              <a:gd name="T11" fmla="*/ 112 h 196"/>
              <a:gd name="T12" fmla="*/ 423 w 987"/>
              <a:gd name="T13" fmla="*/ 93 h 196"/>
              <a:gd name="T14" fmla="*/ 494 w 987"/>
              <a:gd name="T15" fmla="*/ 71 h 196"/>
              <a:gd name="T16" fmla="*/ 564 w 987"/>
              <a:gd name="T17" fmla="*/ 57 h 196"/>
              <a:gd name="T18" fmla="*/ 634 w 987"/>
              <a:gd name="T19" fmla="*/ 46 h 196"/>
              <a:gd name="T20" fmla="*/ 705 w 987"/>
              <a:gd name="T21" fmla="*/ 30 h 196"/>
              <a:gd name="T22" fmla="*/ 775 w 987"/>
              <a:gd name="T23" fmla="*/ 25 h 196"/>
              <a:gd name="T24" fmla="*/ 846 w 987"/>
              <a:gd name="T25" fmla="*/ 14 h 196"/>
              <a:gd name="T26" fmla="*/ 916 w 987"/>
              <a:gd name="T27" fmla="*/ 7 h 196"/>
              <a:gd name="T28" fmla="*/ 987 w 987"/>
              <a:gd name="T2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196">
                <a:moveTo>
                  <a:pt x="0" y="196"/>
                </a:moveTo>
                <a:lnTo>
                  <a:pt x="71" y="180"/>
                </a:lnTo>
                <a:lnTo>
                  <a:pt x="141" y="180"/>
                </a:lnTo>
                <a:lnTo>
                  <a:pt x="212" y="161"/>
                </a:lnTo>
                <a:lnTo>
                  <a:pt x="282" y="139"/>
                </a:lnTo>
                <a:lnTo>
                  <a:pt x="353" y="112"/>
                </a:lnTo>
                <a:lnTo>
                  <a:pt x="423" y="93"/>
                </a:lnTo>
                <a:lnTo>
                  <a:pt x="494" y="71"/>
                </a:lnTo>
                <a:lnTo>
                  <a:pt x="564" y="57"/>
                </a:lnTo>
                <a:lnTo>
                  <a:pt x="634" y="46"/>
                </a:lnTo>
                <a:lnTo>
                  <a:pt x="705" y="30"/>
                </a:lnTo>
                <a:lnTo>
                  <a:pt x="775" y="25"/>
                </a:lnTo>
                <a:lnTo>
                  <a:pt x="846" y="14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99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70" name="Freeform 34"/>
          <p:cNvSpPr>
            <a:spLocks/>
          </p:cNvSpPr>
          <p:nvPr/>
        </p:nvSpPr>
        <p:spPr bwMode="auto">
          <a:xfrm>
            <a:off x="1365250" y="2320925"/>
            <a:ext cx="6884988" cy="2032000"/>
          </a:xfrm>
          <a:custGeom>
            <a:avLst/>
            <a:gdLst>
              <a:gd name="T0" fmla="*/ 0 w 987"/>
              <a:gd name="T1" fmla="*/ 277 h 277"/>
              <a:gd name="T2" fmla="*/ 71 w 987"/>
              <a:gd name="T3" fmla="*/ 231 h 277"/>
              <a:gd name="T4" fmla="*/ 141 w 987"/>
              <a:gd name="T5" fmla="*/ 209 h 277"/>
              <a:gd name="T6" fmla="*/ 212 w 987"/>
              <a:gd name="T7" fmla="*/ 188 h 277"/>
              <a:gd name="T8" fmla="*/ 282 w 987"/>
              <a:gd name="T9" fmla="*/ 165 h 277"/>
              <a:gd name="T10" fmla="*/ 353 w 987"/>
              <a:gd name="T11" fmla="*/ 143 h 277"/>
              <a:gd name="T12" fmla="*/ 423 w 987"/>
              <a:gd name="T13" fmla="*/ 122 h 277"/>
              <a:gd name="T14" fmla="*/ 494 w 987"/>
              <a:gd name="T15" fmla="*/ 100 h 277"/>
              <a:gd name="T16" fmla="*/ 564 w 987"/>
              <a:gd name="T17" fmla="*/ 79 h 277"/>
              <a:gd name="T18" fmla="*/ 634 w 987"/>
              <a:gd name="T19" fmla="*/ 68 h 277"/>
              <a:gd name="T20" fmla="*/ 705 w 987"/>
              <a:gd name="T21" fmla="*/ 50 h 277"/>
              <a:gd name="T22" fmla="*/ 775 w 987"/>
              <a:gd name="T23" fmla="*/ 32 h 277"/>
              <a:gd name="T24" fmla="*/ 846 w 987"/>
              <a:gd name="T25" fmla="*/ 23 h 277"/>
              <a:gd name="T26" fmla="*/ 916 w 987"/>
              <a:gd name="T27" fmla="*/ 7 h 277"/>
              <a:gd name="T28" fmla="*/ 987 w 987"/>
              <a:gd name="T29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77">
                <a:moveTo>
                  <a:pt x="0" y="277"/>
                </a:moveTo>
                <a:lnTo>
                  <a:pt x="71" y="231"/>
                </a:lnTo>
                <a:lnTo>
                  <a:pt x="141" y="209"/>
                </a:lnTo>
                <a:lnTo>
                  <a:pt x="212" y="188"/>
                </a:lnTo>
                <a:lnTo>
                  <a:pt x="282" y="165"/>
                </a:lnTo>
                <a:lnTo>
                  <a:pt x="353" y="143"/>
                </a:lnTo>
                <a:lnTo>
                  <a:pt x="423" y="122"/>
                </a:lnTo>
                <a:lnTo>
                  <a:pt x="494" y="100"/>
                </a:lnTo>
                <a:lnTo>
                  <a:pt x="564" y="79"/>
                </a:lnTo>
                <a:lnTo>
                  <a:pt x="634" y="68"/>
                </a:lnTo>
                <a:lnTo>
                  <a:pt x="705" y="50"/>
                </a:lnTo>
                <a:lnTo>
                  <a:pt x="775" y="32"/>
                </a:lnTo>
                <a:lnTo>
                  <a:pt x="846" y="23"/>
                </a:lnTo>
                <a:lnTo>
                  <a:pt x="916" y="7"/>
                </a:lnTo>
                <a:lnTo>
                  <a:pt x="987" y="0"/>
                </a:lnTo>
              </a:path>
            </a:pathLst>
          </a:custGeom>
          <a:noFill/>
          <a:ln w="57150" cap="rnd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71" name="Freeform 35"/>
          <p:cNvSpPr>
            <a:spLocks/>
          </p:cNvSpPr>
          <p:nvPr/>
        </p:nvSpPr>
        <p:spPr bwMode="auto">
          <a:xfrm>
            <a:off x="1365250" y="2371725"/>
            <a:ext cx="6884988" cy="2311400"/>
          </a:xfrm>
          <a:custGeom>
            <a:avLst/>
            <a:gdLst>
              <a:gd name="T0" fmla="*/ 0 w 987"/>
              <a:gd name="T1" fmla="*/ 315 h 315"/>
              <a:gd name="T2" fmla="*/ 71 w 987"/>
              <a:gd name="T3" fmla="*/ 260 h 315"/>
              <a:gd name="T4" fmla="*/ 141 w 987"/>
              <a:gd name="T5" fmla="*/ 224 h 315"/>
              <a:gd name="T6" fmla="*/ 212 w 987"/>
              <a:gd name="T7" fmla="*/ 202 h 315"/>
              <a:gd name="T8" fmla="*/ 282 w 987"/>
              <a:gd name="T9" fmla="*/ 179 h 315"/>
              <a:gd name="T10" fmla="*/ 353 w 987"/>
              <a:gd name="T11" fmla="*/ 158 h 315"/>
              <a:gd name="T12" fmla="*/ 423 w 987"/>
              <a:gd name="T13" fmla="*/ 136 h 315"/>
              <a:gd name="T14" fmla="*/ 494 w 987"/>
              <a:gd name="T15" fmla="*/ 115 h 315"/>
              <a:gd name="T16" fmla="*/ 564 w 987"/>
              <a:gd name="T17" fmla="*/ 97 h 315"/>
              <a:gd name="T18" fmla="*/ 634 w 987"/>
              <a:gd name="T19" fmla="*/ 81 h 315"/>
              <a:gd name="T20" fmla="*/ 705 w 987"/>
              <a:gd name="T21" fmla="*/ 65 h 315"/>
              <a:gd name="T22" fmla="*/ 775 w 987"/>
              <a:gd name="T23" fmla="*/ 45 h 315"/>
              <a:gd name="T24" fmla="*/ 846 w 987"/>
              <a:gd name="T25" fmla="*/ 36 h 315"/>
              <a:gd name="T26" fmla="*/ 916 w 987"/>
              <a:gd name="T27" fmla="*/ 20 h 315"/>
              <a:gd name="T28" fmla="*/ 987 w 987"/>
              <a:gd name="T29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15">
                <a:moveTo>
                  <a:pt x="0" y="315"/>
                </a:moveTo>
                <a:lnTo>
                  <a:pt x="71" y="260"/>
                </a:lnTo>
                <a:lnTo>
                  <a:pt x="141" y="224"/>
                </a:lnTo>
                <a:lnTo>
                  <a:pt x="212" y="202"/>
                </a:lnTo>
                <a:lnTo>
                  <a:pt x="282" y="179"/>
                </a:lnTo>
                <a:lnTo>
                  <a:pt x="353" y="158"/>
                </a:lnTo>
                <a:lnTo>
                  <a:pt x="423" y="136"/>
                </a:lnTo>
                <a:lnTo>
                  <a:pt x="494" y="115"/>
                </a:lnTo>
                <a:lnTo>
                  <a:pt x="564" y="97"/>
                </a:lnTo>
                <a:lnTo>
                  <a:pt x="634" y="81"/>
                </a:lnTo>
                <a:lnTo>
                  <a:pt x="705" y="65"/>
                </a:lnTo>
                <a:lnTo>
                  <a:pt x="775" y="45"/>
                </a:lnTo>
                <a:lnTo>
                  <a:pt x="846" y="36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72" name="Freeform 36"/>
          <p:cNvSpPr>
            <a:spLocks/>
          </p:cNvSpPr>
          <p:nvPr/>
        </p:nvSpPr>
        <p:spPr bwMode="auto">
          <a:xfrm>
            <a:off x="1365250" y="2570163"/>
            <a:ext cx="6884988" cy="2611437"/>
          </a:xfrm>
          <a:custGeom>
            <a:avLst/>
            <a:gdLst>
              <a:gd name="T0" fmla="*/ 0 w 987"/>
              <a:gd name="T1" fmla="*/ 356 h 356"/>
              <a:gd name="T2" fmla="*/ 71 w 987"/>
              <a:gd name="T3" fmla="*/ 265 h 356"/>
              <a:gd name="T4" fmla="*/ 141 w 987"/>
              <a:gd name="T5" fmla="*/ 220 h 356"/>
              <a:gd name="T6" fmla="*/ 212 w 987"/>
              <a:gd name="T7" fmla="*/ 197 h 356"/>
              <a:gd name="T8" fmla="*/ 282 w 987"/>
              <a:gd name="T9" fmla="*/ 186 h 356"/>
              <a:gd name="T10" fmla="*/ 353 w 987"/>
              <a:gd name="T11" fmla="*/ 179 h 356"/>
              <a:gd name="T12" fmla="*/ 423 w 987"/>
              <a:gd name="T13" fmla="*/ 175 h 356"/>
              <a:gd name="T14" fmla="*/ 494 w 987"/>
              <a:gd name="T15" fmla="*/ 152 h 356"/>
              <a:gd name="T16" fmla="*/ 564 w 987"/>
              <a:gd name="T17" fmla="*/ 131 h 356"/>
              <a:gd name="T18" fmla="*/ 634 w 987"/>
              <a:gd name="T19" fmla="*/ 106 h 356"/>
              <a:gd name="T20" fmla="*/ 705 w 987"/>
              <a:gd name="T21" fmla="*/ 84 h 356"/>
              <a:gd name="T22" fmla="*/ 775 w 987"/>
              <a:gd name="T23" fmla="*/ 61 h 356"/>
              <a:gd name="T24" fmla="*/ 846 w 987"/>
              <a:gd name="T25" fmla="*/ 41 h 356"/>
              <a:gd name="T26" fmla="*/ 916 w 987"/>
              <a:gd name="T27" fmla="*/ 20 h 356"/>
              <a:gd name="T28" fmla="*/ 987 w 987"/>
              <a:gd name="T29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356">
                <a:moveTo>
                  <a:pt x="0" y="356"/>
                </a:moveTo>
                <a:lnTo>
                  <a:pt x="71" y="265"/>
                </a:lnTo>
                <a:lnTo>
                  <a:pt x="141" y="220"/>
                </a:lnTo>
                <a:lnTo>
                  <a:pt x="212" y="197"/>
                </a:lnTo>
                <a:lnTo>
                  <a:pt x="282" y="186"/>
                </a:lnTo>
                <a:lnTo>
                  <a:pt x="353" y="179"/>
                </a:lnTo>
                <a:lnTo>
                  <a:pt x="423" y="175"/>
                </a:lnTo>
                <a:lnTo>
                  <a:pt x="494" y="152"/>
                </a:lnTo>
                <a:lnTo>
                  <a:pt x="564" y="131"/>
                </a:lnTo>
                <a:lnTo>
                  <a:pt x="634" y="106"/>
                </a:lnTo>
                <a:lnTo>
                  <a:pt x="705" y="84"/>
                </a:lnTo>
                <a:lnTo>
                  <a:pt x="775" y="61"/>
                </a:lnTo>
                <a:lnTo>
                  <a:pt x="846" y="41"/>
                </a:lnTo>
                <a:lnTo>
                  <a:pt x="916" y="20"/>
                </a:lnTo>
                <a:lnTo>
                  <a:pt x="987" y="0"/>
                </a:lnTo>
              </a:path>
            </a:pathLst>
          </a:custGeom>
          <a:noFill/>
          <a:ln w="57150" cap="flat" cmpd="sng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73" name="Freeform 37"/>
          <p:cNvSpPr>
            <a:spLocks/>
          </p:cNvSpPr>
          <p:nvPr/>
        </p:nvSpPr>
        <p:spPr bwMode="auto">
          <a:xfrm>
            <a:off x="1365250" y="2519363"/>
            <a:ext cx="6884988" cy="2163762"/>
          </a:xfrm>
          <a:custGeom>
            <a:avLst/>
            <a:gdLst>
              <a:gd name="T0" fmla="*/ 0 w 987"/>
              <a:gd name="T1" fmla="*/ 295 h 295"/>
              <a:gd name="T2" fmla="*/ 71 w 987"/>
              <a:gd name="T3" fmla="*/ 204 h 295"/>
              <a:gd name="T4" fmla="*/ 141 w 987"/>
              <a:gd name="T5" fmla="*/ 186 h 295"/>
              <a:gd name="T6" fmla="*/ 212 w 987"/>
              <a:gd name="T7" fmla="*/ 188 h 295"/>
              <a:gd name="T8" fmla="*/ 282 w 987"/>
              <a:gd name="T9" fmla="*/ 188 h 295"/>
              <a:gd name="T10" fmla="*/ 353 w 987"/>
              <a:gd name="T11" fmla="*/ 182 h 295"/>
              <a:gd name="T12" fmla="*/ 423 w 987"/>
              <a:gd name="T13" fmla="*/ 175 h 295"/>
              <a:gd name="T14" fmla="*/ 494 w 987"/>
              <a:gd name="T15" fmla="*/ 152 h 295"/>
              <a:gd name="T16" fmla="*/ 564 w 987"/>
              <a:gd name="T17" fmla="*/ 132 h 295"/>
              <a:gd name="T18" fmla="*/ 634 w 987"/>
              <a:gd name="T19" fmla="*/ 104 h 295"/>
              <a:gd name="T20" fmla="*/ 705 w 987"/>
              <a:gd name="T21" fmla="*/ 82 h 295"/>
              <a:gd name="T22" fmla="*/ 775 w 987"/>
              <a:gd name="T23" fmla="*/ 59 h 295"/>
              <a:gd name="T24" fmla="*/ 846 w 987"/>
              <a:gd name="T25" fmla="*/ 39 h 295"/>
              <a:gd name="T26" fmla="*/ 916 w 987"/>
              <a:gd name="T27" fmla="*/ 18 h 295"/>
              <a:gd name="T28" fmla="*/ 987 w 987"/>
              <a:gd name="T2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295">
                <a:moveTo>
                  <a:pt x="0" y="295"/>
                </a:moveTo>
                <a:lnTo>
                  <a:pt x="71" y="204"/>
                </a:lnTo>
                <a:lnTo>
                  <a:pt x="141" y="186"/>
                </a:lnTo>
                <a:lnTo>
                  <a:pt x="212" y="188"/>
                </a:lnTo>
                <a:lnTo>
                  <a:pt x="282" y="188"/>
                </a:lnTo>
                <a:lnTo>
                  <a:pt x="353" y="182"/>
                </a:lnTo>
                <a:lnTo>
                  <a:pt x="423" y="175"/>
                </a:lnTo>
                <a:lnTo>
                  <a:pt x="494" y="152"/>
                </a:lnTo>
                <a:lnTo>
                  <a:pt x="564" y="132"/>
                </a:lnTo>
                <a:lnTo>
                  <a:pt x="634" y="104"/>
                </a:lnTo>
                <a:lnTo>
                  <a:pt x="705" y="82"/>
                </a:lnTo>
                <a:lnTo>
                  <a:pt x="775" y="59"/>
                </a:lnTo>
                <a:lnTo>
                  <a:pt x="846" y="39"/>
                </a:lnTo>
                <a:lnTo>
                  <a:pt x="916" y="18"/>
                </a:lnTo>
                <a:lnTo>
                  <a:pt x="987" y="0"/>
                </a:lnTo>
              </a:path>
            </a:pathLst>
          </a:custGeom>
          <a:noFill/>
          <a:ln w="57150" cmpd="sng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74" name="Freeform 38"/>
          <p:cNvSpPr>
            <a:spLocks/>
          </p:cNvSpPr>
          <p:nvPr/>
        </p:nvSpPr>
        <p:spPr bwMode="auto">
          <a:xfrm>
            <a:off x="1365250" y="2085975"/>
            <a:ext cx="6884988" cy="3095625"/>
          </a:xfrm>
          <a:custGeom>
            <a:avLst/>
            <a:gdLst>
              <a:gd name="T0" fmla="*/ 0 w 987"/>
              <a:gd name="T1" fmla="*/ 422 h 422"/>
              <a:gd name="T2" fmla="*/ 71 w 987"/>
              <a:gd name="T3" fmla="*/ 343 h 422"/>
              <a:gd name="T4" fmla="*/ 141 w 987"/>
              <a:gd name="T5" fmla="*/ 286 h 422"/>
              <a:gd name="T6" fmla="*/ 212 w 987"/>
              <a:gd name="T7" fmla="*/ 229 h 422"/>
              <a:gd name="T8" fmla="*/ 282 w 987"/>
              <a:gd name="T9" fmla="*/ 177 h 422"/>
              <a:gd name="T10" fmla="*/ 353 w 987"/>
              <a:gd name="T11" fmla="*/ 138 h 422"/>
              <a:gd name="T12" fmla="*/ 423 w 987"/>
              <a:gd name="T13" fmla="*/ 104 h 422"/>
              <a:gd name="T14" fmla="*/ 494 w 987"/>
              <a:gd name="T15" fmla="*/ 70 h 422"/>
              <a:gd name="T16" fmla="*/ 564 w 987"/>
              <a:gd name="T17" fmla="*/ 55 h 422"/>
              <a:gd name="T18" fmla="*/ 634 w 987"/>
              <a:gd name="T19" fmla="*/ 43 h 422"/>
              <a:gd name="T20" fmla="*/ 705 w 987"/>
              <a:gd name="T21" fmla="*/ 36 h 422"/>
              <a:gd name="T22" fmla="*/ 775 w 987"/>
              <a:gd name="T23" fmla="*/ 25 h 422"/>
              <a:gd name="T24" fmla="*/ 846 w 987"/>
              <a:gd name="T25" fmla="*/ 16 h 422"/>
              <a:gd name="T26" fmla="*/ 916 w 987"/>
              <a:gd name="T27" fmla="*/ 9 h 422"/>
              <a:gd name="T28" fmla="*/ 987 w 987"/>
              <a:gd name="T29" fmla="*/ 0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87" h="422">
                <a:moveTo>
                  <a:pt x="0" y="422"/>
                </a:moveTo>
                <a:lnTo>
                  <a:pt x="71" y="343"/>
                </a:lnTo>
                <a:lnTo>
                  <a:pt x="141" y="286"/>
                </a:lnTo>
                <a:lnTo>
                  <a:pt x="212" y="229"/>
                </a:lnTo>
                <a:lnTo>
                  <a:pt x="282" y="177"/>
                </a:lnTo>
                <a:lnTo>
                  <a:pt x="353" y="138"/>
                </a:lnTo>
                <a:lnTo>
                  <a:pt x="423" y="104"/>
                </a:lnTo>
                <a:lnTo>
                  <a:pt x="494" y="70"/>
                </a:lnTo>
                <a:lnTo>
                  <a:pt x="564" y="55"/>
                </a:lnTo>
                <a:lnTo>
                  <a:pt x="634" y="43"/>
                </a:lnTo>
                <a:lnTo>
                  <a:pt x="705" y="36"/>
                </a:lnTo>
                <a:lnTo>
                  <a:pt x="775" y="25"/>
                </a:lnTo>
                <a:lnTo>
                  <a:pt x="846" y="16"/>
                </a:lnTo>
                <a:lnTo>
                  <a:pt x="916" y="9"/>
                </a:lnTo>
                <a:lnTo>
                  <a:pt x="987" y="0"/>
                </a:lnTo>
              </a:path>
            </a:pathLst>
          </a:custGeom>
          <a:noFill/>
          <a:ln w="7620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75" name="Freeform 39"/>
          <p:cNvSpPr>
            <a:spLocks/>
          </p:cNvSpPr>
          <p:nvPr/>
        </p:nvSpPr>
        <p:spPr bwMode="auto">
          <a:xfrm>
            <a:off x="4316413" y="3149600"/>
            <a:ext cx="1965325" cy="654050"/>
          </a:xfrm>
          <a:custGeom>
            <a:avLst/>
            <a:gdLst>
              <a:gd name="T0" fmla="*/ 0 w 282"/>
              <a:gd name="T1" fmla="*/ 89 h 89"/>
              <a:gd name="T2" fmla="*/ 71 w 282"/>
              <a:gd name="T3" fmla="*/ 89 h 89"/>
              <a:gd name="T4" fmla="*/ 141 w 282"/>
              <a:gd name="T5" fmla="*/ 80 h 89"/>
              <a:gd name="T6" fmla="*/ 211 w 282"/>
              <a:gd name="T7" fmla="*/ 43 h 89"/>
              <a:gd name="T8" fmla="*/ 282 w 282"/>
              <a:gd name="T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" h="89">
                <a:moveTo>
                  <a:pt x="0" y="89"/>
                </a:moveTo>
                <a:lnTo>
                  <a:pt x="71" y="89"/>
                </a:lnTo>
                <a:lnTo>
                  <a:pt x="141" y="80"/>
                </a:lnTo>
                <a:lnTo>
                  <a:pt x="211" y="43"/>
                </a:lnTo>
                <a:lnTo>
                  <a:pt x="282" y="0"/>
                </a:lnTo>
              </a:path>
            </a:pathLst>
          </a:custGeom>
          <a:noFill/>
          <a:ln w="57150" cap="flat" cmpd="sng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76" name="Rectangle 40"/>
          <p:cNvSpPr>
            <a:spLocks noChangeArrowheads="1"/>
          </p:cNvSpPr>
          <p:nvPr/>
        </p:nvSpPr>
        <p:spPr bwMode="auto">
          <a:xfrm>
            <a:off x="1035050" y="516096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28777" name="Rectangle 41"/>
          <p:cNvSpPr>
            <a:spLocks noChangeArrowheads="1"/>
          </p:cNvSpPr>
          <p:nvPr/>
        </p:nvSpPr>
        <p:spPr bwMode="auto">
          <a:xfrm>
            <a:off x="881063" y="4668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65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78" name="Rectangle 42"/>
          <p:cNvSpPr>
            <a:spLocks noChangeArrowheads="1"/>
          </p:cNvSpPr>
          <p:nvPr/>
        </p:nvSpPr>
        <p:spPr bwMode="auto">
          <a:xfrm>
            <a:off x="900113" y="38211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79" name="Rectangle 43"/>
          <p:cNvSpPr>
            <a:spLocks noChangeArrowheads="1"/>
          </p:cNvSpPr>
          <p:nvPr/>
        </p:nvSpPr>
        <p:spPr bwMode="auto">
          <a:xfrm>
            <a:off x="881063" y="29845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80" name="Rectangle 44"/>
          <p:cNvSpPr>
            <a:spLocks noChangeArrowheads="1"/>
          </p:cNvSpPr>
          <p:nvPr/>
        </p:nvSpPr>
        <p:spPr bwMode="auto">
          <a:xfrm>
            <a:off x="890588" y="21463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81" name="Rectangle 45"/>
          <p:cNvSpPr>
            <a:spLocks noChangeArrowheads="1"/>
          </p:cNvSpPr>
          <p:nvPr/>
        </p:nvSpPr>
        <p:spPr bwMode="auto">
          <a:xfrm>
            <a:off x="808038" y="1466850"/>
            <a:ext cx="423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věk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82" name="Rectangle 46"/>
          <p:cNvSpPr>
            <a:spLocks noChangeArrowheads="1"/>
          </p:cNvSpPr>
          <p:nvPr/>
        </p:nvSpPr>
        <p:spPr bwMode="auto">
          <a:xfrm>
            <a:off x="10318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1950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83" name="Rectangle 47"/>
          <p:cNvSpPr>
            <a:spLocks noChangeArrowheads="1"/>
          </p:cNvSpPr>
          <p:nvPr/>
        </p:nvSpPr>
        <p:spPr bwMode="auto">
          <a:xfrm>
            <a:off x="201453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1960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84" name="Rectangle 48"/>
          <p:cNvSpPr>
            <a:spLocks noChangeArrowheads="1"/>
          </p:cNvSpPr>
          <p:nvPr/>
        </p:nvSpPr>
        <p:spPr bwMode="auto">
          <a:xfrm>
            <a:off x="299720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85" name="Rectangle 49"/>
          <p:cNvSpPr>
            <a:spLocks noChangeArrowheads="1"/>
          </p:cNvSpPr>
          <p:nvPr/>
        </p:nvSpPr>
        <p:spPr bwMode="auto">
          <a:xfrm>
            <a:off x="3981450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86" name="Rectangle 50"/>
          <p:cNvSpPr>
            <a:spLocks noChangeArrowheads="1"/>
          </p:cNvSpPr>
          <p:nvPr/>
        </p:nvSpPr>
        <p:spPr bwMode="auto">
          <a:xfrm>
            <a:off x="49641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1990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87" name="Rectangle 51"/>
          <p:cNvSpPr>
            <a:spLocks noChangeArrowheads="1"/>
          </p:cNvSpPr>
          <p:nvPr/>
        </p:nvSpPr>
        <p:spPr bwMode="auto">
          <a:xfrm>
            <a:off x="5946775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2000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88" name="Rectangle 52"/>
          <p:cNvSpPr>
            <a:spLocks noChangeArrowheads="1"/>
          </p:cNvSpPr>
          <p:nvPr/>
        </p:nvSpPr>
        <p:spPr bwMode="auto">
          <a:xfrm>
            <a:off x="6932613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2010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89" name="Rectangle 53"/>
          <p:cNvSpPr>
            <a:spLocks noChangeArrowheads="1"/>
          </p:cNvSpPr>
          <p:nvPr/>
        </p:nvSpPr>
        <p:spPr bwMode="auto">
          <a:xfrm>
            <a:off x="7913688" y="5988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2020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90" name="Rectangle 54"/>
          <p:cNvSpPr>
            <a:spLocks noChangeArrowheads="1"/>
          </p:cNvSpPr>
          <p:nvPr/>
        </p:nvSpPr>
        <p:spPr bwMode="auto">
          <a:xfrm>
            <a:off x="395288" y="1125538"/>
            <a:ext cx="8202612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91" name="Text Box 55"/>
          <p:cNvSpPr txBox="1">
            <a:spLocks noChangeArrowheads="1"/>
          </p:cNvSpPr>
          <p:nvPr/>
        </p:nvSpPr>
        <p:spPr bwMode="auto">
          <a:xfrm>
            <a:off x="919163" y="5497513"/>
            <a:ext cx="395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92" name="Text Box 56"/>
          <p:cNvSpPr txBox="1">
            <a:spLocks noChangeArrowheads="1"/>
          </p:cNvSpPr>
          <p:nvPr/>
        </p:nvSpPr>
        <p:spPr bwMode="auto">
          <a:xfrm>
            <a:off x="6521450" y="6264275"/>
            <a:ext cx="24796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kalendářní roky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8793" name="AutoShape 57"/>
          <p:cNvSpPr>
            <a:spLocks noChangeArrowheads="1"/>
          </p:cNvSpPr>
          <p:nvPr/>
        </p:nvSpPr>
        <p:spPr bwMode="auto">
          <a:xfrm>
            <a:off x="4324350" y="4133850"/>
            <a:ext cx="1276350" cy="628650"/>
          </a:xfrm>
          <a:prstGeom prst="rightArrow">
            <a:avLst>
              <a:gd name="adj1" fmla="val 50000"/>
              <a:gd name="adj2" fmla="val 50758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94" name="Text Box 58"/>
          <p:cNvSpPr txBox="1">
            <a:spLocks noChangeArrowheads="1"/>
          </p:cNvSpPr>
          <p:nvPr/>
        </p:nvSpPr>
        <p:spPr bwMode="auto">
          <a:xfrm>
            <a:off x="4410075" y="4238625"/>
            <a:ext cx="1381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odhad</a:t>
            </a:r>
          </a:p>
        </p:txBody>
      </p:sp>
      <p:sp>
        <p:nvSpPr>
          <p:cNvPr id="628795" name="Line 59"/>
          <p:cNvSpPr>
            <a:spLocks noChangeShapeType="1"/>
          </p:cNvSpPr>
          <p:nvPr/>
        </p:nvSpPr>
        <p:spPr bwMode="auto">
          <a:xfrm flipV="1">
            <a:off x="1355725" y="5695950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96" name="Rectangle 60"/>
          <p:cNvSpPr>
            <a:spLocks noChangeArrowheads="1"/>
          </p:cNvSpPr>
          <p:nvPr/>
        </p:nvSpPr>
        <p:spPr bwMode="auto">
          <a:xfrm>
            <a:off x="1190625" y="5281613"/>
            <a:ext cx="3571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97" name="Freeform 61"/>
          <p:cNvSpPr>
            <a:spLocks/>
          </p:cNvSpPr>
          <p:nvPr/>
        </p:nvSpPr>
        <p:spPr bwMode="auto">
          <a:xfrm>
            <a:off x="1157288" y="5291138"/>
            <a:ext cx="371475" cy="295275"/>
          </a:xfrm>
          <a:custGeom>
            <a:avLst/>
            <a:gdLst>
              <a:gd name="T0" fmla="*/ 123 w 234"/>
              <a:gd name="T1" fmla="*/ 0 h 186"/>
              <a:gd name="T2" fmla="*/ 234 w 234"/>
              <a:gd name="T3" fmla="*/ 60 h 186"/>
              <a:gd name="T4" fmla="*/ 0 w 234"/>
              <a:gd name="T5" fmla="*/ 135 h 186"/>
              <a:gd name="T6" fmla="*/ 120 w 234"/>
              <a:gd name="T7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186">
                <a:moveTo>
                  <a:pt x="123" y="0"/>
                </a:moveTo>
                <a:lnTo>
                  <a:pt x="234" y="60"/>
                </a:lnTo>
                <a:lnTo>
                  <a:pt x="0" y="135"/>
                </a:lnTo>
                <a:lnTo>
                  <a:pt x="120" y="18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798" name="Rectangle 62"/>
          <p:cNvSpPr>
            <a:spLocks noChangeArrowheads="1"/>
          </p:cNvSpPr>
          <p:nvPr/>
        </p:nvSpPr>
        <p:spPr bwMode="auto">
          <a:xfrm>
            <a:off x="1371600" y="1490663"/>
            <a:ext cx="2657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ISLAND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ZÁPADNÍ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VÝCHODNÍ EVROPA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EVROPA</a:t>
            </a:r>
          </a:p>
        </p:txBody>
      </p:sp>
      <p:sp>
        <p:nvSpPr>
          <p:cNvPr id="628799" name="Line 63"/>
          <p:cNvSpPr>
            <a:spLocks noChangeShapeType="1"/>
          </p:cNvSpPr>
          <p:nvPr/>
        </p:nvSpPr>
        <p:spPr bwMode="auto">
          <a:xfrm flipV="1">
            <a:off x="4314825" y="2486025"/>
            <a:ext cx="9525" cy="329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800" name="Line 64"/>
          <p:cNvSpPr>
            <a:spLocks noChangeShapeType="1"/>
          </p:cNvSpPr>
          <p:nvPr/>
        </p:nvSpPr>
        <p:spPr bwMode="auto">
          <a:xfrm>
            <a:off x="2676525" y="1657350"/>
            <a:ext cx="161925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801" name="Line 65"/>
          <p:cNvSpPr>
            <a:spLocks noChangeShapeType="1"/>
          </p:cNvSpPr>
          <p:nvPr/>
        </p:nvSpPr>
        <p:spPr bwMode="auto">
          <a:xfrm>
            <a:off x="3819525" y="1933575"/>
            <a:ext cx="59055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802" name="Line 66"/>
          <p:cNvSpPr>
            <a:spLocks noChangeShapeType="1"/>
          </p:cNvSpPr>
          <p:nvPr/>
        </p:nvSpPr>
        <p:spPr bwMode="auto">
          <a:xfrm>
            <a:off x="3924300" y="2200275"/>
            <a:ext cx="438150" cy="9525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803" name="Line 67"/>
          <p:cNvSpPr>
            <a:spLocks noChangeShapeType="1"/>
          </p:cNvSpPr>
          <p:nvPr/>
        </p:nvSpPr>
        <p:spPr bwMode="auto">
          <a:xfrm flipV="1">
            <a:off x="2676525" y="2486025"/>
            <a:ext cx="1628775" cy="95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804" name="Rectangle 68"/>
          <p:cNvSpPr>
            <a:spLocks noChangeArrowheads="1"/>
          </p:cNvSpPr>
          <p:nvPr/>
        </p:nvSpPr>
        <p:spPr bwMode="auto">
          <a:xfrm>
            <a:off x="4581525" y="4975225"/>
            <a:ext cx="2486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ČESKOSLOVENSKO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JAPONSKO</a:t>
            </a:r>
          </a:p>
        </p:txBody>
      </p:sp>
      <p:sp>
        <p:nvSpPr>
          <p:cNvPr id="628805" name="Line 69"/>
          <p:cNvSpPr>
            <a:spLocks noChangeShapeType="1"/>
          </p:cNvSpPr>
          <p:nvPr/>
        </p:nvSpPr>
        <p:spPr bwMode="auto">
          <a:xfrm>
            <a:off x="7181850" y="5143500"/>
            <a:ext cx="771525" cy="0"/>
          </a:xfrm>
          <a:prstGeom prst="line">
            <a:avLst/>
          </a:prstGeom>
          <a:noFill/>
          <a:ln w="127000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806" name="Line 70"/>
          <p:cNvSpPr>
            <a:spLocks noChangeShapeType="1"/>
          </p:cNvSpPr>
          <p:nvPr/>
        </p:nvSpPr>
        <p:spPr bwMode="auto">
          <a:xfrm>
            <a:off x="6286500" y="5419725"/>
            <a:ext cx="1666875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807" name="Line 71"/>
          <p:cNvSpPr>
            <a:spLocks noChangeShapeType="1"/>
          </p:cNvSpPr>
          <p:nvPr/>
        </p:nvSpPr>
        <p:spPr bwMode="auto">
          <a:xfrm flipV="1">
            <a:off x="6267450" y="2614613"/>
            <a:ext cx="1066800" cy="2381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8808" name="Line 72"/>
          <p:cNvSpPr>
            <a:spLocks noChangeShapeType="1"/>
          </p:cNvSpPr>
          <p:nvPr/>
        </p:nvSpPr>
        <p:spPr bwMode="auto">
          <a:xfrm flipV="1">
            <a:off x="6251575" y="2565400"/>
            <a:ext cx="1071563" cy="2317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52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Text Box 2"/>
          <p:cNvSpPr txBox="1">
            <a:spLocks noChangeArrowheads="1"/>
          </p:cNvSpPr>
          <p:nvPr/>
        </p:nvSpPr>
        <p:spPr bwMode="auto">
          <a:xfrm>
            <a:off x="5292725" y="6442075"/>
            <a:ext cx="25939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kalendářní roky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763" name="Line 3"/>
          <p:cNvSpPr>
            <a:spLocks noChangeShapeType="1"/>
          </p:cNvSpPr>
          <p:nvPr/>
        </p:nvSpPr>
        <p:spPr bwMode="auto">
          <a:xfrm flipV="1">
            <a:off x="979488" y="1289050"/>
            <a:ext cx="1587" cy="47323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64" name="Line 4"/>
          <p:cNvSpPr>
            <a:spLocks noChangeShapeType="1"/>
          </p:cNvSpPr>
          <p:nvPr/>
        </p:nvSpPr>
        <p:spPr bwMode="auto">
          <a:xfrm flipH="1">
            <a:off x="873125" y="6021388"/>
            <a:ext cx="1063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65" name="Rectangle 5"/>
          <p:cNvSpPr>
            <a:spLocks noChangeArrowheads="1"/>
          </p:cNvSpPr>
          <p:nvPr/>
        </p:nvSpPr>
        <p:spPr bwMode="auto">
          <a:xfrm>
            <a:off x="712788" y="5848350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766" name="Line 6"/>
          <p:cNvSpPr>
            <a:spLocks noChangeShapeType="1"/>
          </p:cNvSpPr>
          <p:nvPr/>
        </p:nvSpPr>
        <p:spPr bwMode="auto">
          <a:xfrm flipH="1">
            <a:off x="927100" y="5783263"/>
            <a:ext cx="523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67" name="Line 7"/>
          <p:cNvSpPr>
            <a:spLocks noChangeShapeType="1"/>
          </p:cNvSpPr>
          <p:nvPr/>
        </p:nvSpPr>
        <p:spPr bwMode="auto">
          <a:xfrm flipH="1">
            <a:off x="927100" y="5549900"/>
            <a:ext cx="523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68" name="Line 8"/>
          <p:cNvSpPr>
            <a:spLocks noChangeShapeType="1"/>
          </p:cNvSpPr>
          <p:nvPr/>
        </p:nvSpPr>
        <p:spPr bwMode="auto">
          <a:xfrm>
            <a:off x="979488" y="4837113"/>
            <a:ext cx="6016625" cy="15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69" name="Line 9"/>
          <p:cNvSpPr>
            <a:spLocks noChangeShapeType="1"/>
          </p:cNvSpPr>
          <p:nvPr/>
        </p:nvSpPr>
        <p:spPr bwMode="auto">
          <a:xfrm>
            <a:off x="979488" y="3652838"/>
            <a:ext cx="6016625" cy="31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70" name="Line 10"/>
          <p:cNvSpPr>
            <a:spLocks noChangeShapeType="1"/>
          </p:cNvSpPr>
          <p:nvPr/>
        </p:nvSpPr>
        <p:spPr bwMode="auto">
          <a:xfrm flipH="1">
            <a:off x="927100" y="2944813"/>
            <a:ext cx="523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71" name="Line 11"/>
          <p:cNvSpPr>
            <a:spLocks noChangeShapeType="1"/>
          </p:cNvSpPr>
          <p:nvPr/>
        </p:nvSpPr>
        <p:spPr bwMode="auto">
          <a:xfrm flipH="1">
            <a:off x="927100" y="2708275"/>
            <a:ext cx="523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72" name="Line 12"/>
          <p:cNvSpPr>
            <a:spLocks noChangeShapeType="1"/>
          </p:cNvSpPr>
          <p:nvPr/>
        </p:nvSpPr>
        <p:spPr bwMode="auto">
          <a:xfrm flipH="1">
            <a:off x="873125" y="2473325"/>
            <a:ext cx="1063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73" name="Rectangle 13"/>
          <p:cNvSpPr>
            <a:spLocks noChangeArrowheads="1"/>
          </p:cNvSpPr>
          <p:nvPr/>
        </p:nvSpPr>
        <p:spPr bwMode="auto">
          <a:xfrm>
            <a:off x="541338" y="2322513"/>
            <a:ext cx="284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774" name="Line 14"/>
          <p:cNvSpPr>
            <a:spLocks noChangeShapeType="1"/>
          </p:cNvSpPr>
          <p:nvPr/>
        </p:nvSpPr>
        <p:spPr bwMode="auto">
          <a:xfrm>
            <a:off x="979488" y="2473325"/>
            <a:ext cx="6016625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75" name="Line 15"/>
          <p:cNvSpPr>
            <a:spLocks noChangeShapeType="1"/>
          </p:cNvSpPr>
          <p:nvPr/>
        </p:nvSpPr>
        <p:spPr bwMode="auto">
          <a:xfrm flipH="1">
            <a:off x="927100" y="2235200"/>
            <a:ext cx="523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76" name="Line 16"/>
          <p:cNvSpPr>
            <a:spLocks noChangeShapeType="1"/>
          </p:cNvSpPr>
          <p:nvPr/>
        </p:nvSpPr>
        <p:spPr bwMode="auto">
          <a:xfrm flipH="1">
            <a:off x="927100" y="1998663"/>
            <a:ext cx="523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77" name="Line 17"/>
          <p:cNvSpPr>
            <a:spLocks noChangeShapeType="1"/>
          </p:cNvSpPr>
          <p:nvPr/>
        </p:nvSpPr>
        <p:spPr bwMode="auto">
          <a:xfrm flipH="1">
            <a:off x="927100" y="1763713"/>
            <a:ext cx="523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78" name="Line 18"/>
          <p:cNvSpPr>
            <a:spLocks noChangeShapeType="1"/>
          </p:cNvSpPr>
          <p:nvPr/>
        </p:nvSpPr>
        <p:spPr bwMode="auto">
          <a:xfrm flipH="1">
            <a:off x="927100" y="1525588"/>
            <a:ext cx="523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79" name="Line 19"/>
          <p:cNvSpPr>
            <a:spLocks noChangeShapeType="1"/>
          </p:cNvSpPr>
          <p:nvPr/>
        </p:nvSpPr>
        <p:spPr bwMode="auto">
          <a:xfrm flipH="1">
            <a:off x="873125" y="1289050"/>
            <a:ext cx="1063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80" name="Rectangle 20"/>
          <p:cNvSpPr>
            <a:spLocks noChangeArrowheads="1"/>
          </p:cNvSpPr>
          <p:nvPr/>
        </p:nvSpPr>
        <p:spPr bwMode="auto">
          <a:xfrm>
            <a:off x="541338" y="1135063"/>
            <a:ext cx="284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85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781" name="Line 21"/>
          <p:cNvSpPr>
            <a:spLocks noChangeShapeType="1"/>
          </p:cNvSpPr>
          <p:nvPr/>
        </p:nvSpPr>
        <p:spPr bwMode="auto">
          <a:xfrm>
            <a:off x="979488" y="1289050"/>
            <a:ext cx="6016625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82" name="Line 22"/>
          <p:cNvSpPr>
            <a:spLocks noChangeShapeType="1"/>
          </p:cNvSpPr>
          <p:nvPr/>
        </p:nvSpPr>
        <p:spPr bwMode="auto">
          <a:xfrm>
            <a:off x="979488" y="6021388"/>
            <a:ext cx="60166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83" name="Line 23"/>
          <p:cNvSpPr>
            <a:spLocks noChangeShapeType="1"/>
          </p:cNvSpPr>
          <p:nvPr/>
        </p:nvSpPr>
        <p:spPr bwMode="auto">
          <a:xfrm>
            <a:off x="979488" y="6021388"/>
            <a:ext cx="1587" cy="936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84" name="Rectangle 24"/>
          <p:cNvSpPr>
            <a:spLocks noChangeArrowheads="1"/>
          </p:cNvSpPr>
          <p:nvPr/>
        </p:nvSpPr>
        <p:spPr bwMode="auto">
          <a:xfrm>
            <a:off x="682625" y="6169025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785" name="Line 25"/>
          <p:cNvSpPr>
            <a:spLocks noChangeShapeType="1"/>
          </p:cNvSpPr>
          <p:nvPr/>
        </p:nvSpPr>
        <p:spPr bwMode="auto">
          <a:xfrm>
            <a:off x="1130300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86" name="Line 26"/>
          <p:cNvSpPr>
            <a:spLocks noChangeShapeType="1"/>
          </p:cNvSpPr>
          <p:nvPr/>
        </p:nvSpPr>
        <p:spPr bwMode="auto">
          <a:xfrm>
            <a:off x="1279525" y="6021388"/>
            <a:ext cx="31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87" name="Line 27"/>
          <p:cNvSpPr>
            <a:spLocks noChangeShapeType="1"/>
          </p:cNvSpPr>
          <p:nvPr/>
        </p:nvSpPr>
        <p:spPr bwMode="auto">
          <a:xfrm>
            <a:off x="1428750" y="6021388"/>
            <a:ext cx="4763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88" name="Line 28"/>
          <p:cNvSpPr>
            <a:spLocks noChangeShapeType="1"/>
          </p:cNvSpPr>
          <p:nvPr/>
        </p:nvSpPr>
        <p:spPr bwMode="auto">
          <a:xfrm>
            <a:off x="1581150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89" name="Line 29"/>
          <p:cNvSpPr>
            <a:spLocks noChangeShapeType="1"/>
          </p:cNvSpPr>
          <p:nvPr/>
        </p:nvSpPr>
        <p:spPr bwMode="auto">
          <a:xfrm>
            <a:off x="1730375" y="6021388"/>
            <a:ext cx="31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90" name="Line 30"/>
          <p:cNvSpPr>
            <a:spLocks noChangeShapeType="1"/>
          </p:cNvSpPr>
          <p:nvPr/>
        </p:nvSpPr>
        <p:spPr bwMode="auto">
          <a:xfrm>
            <a:off x="1882775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91" name="Line 31"/>
          <p:cNvSpPr>
            <a:spLocks noChangeShapeType="1"/>
          </p:cNvSpPr>
          <p:nvPr/>
        </p:nvSpPr>
        <p:spPr bwMode="auto">
          <a:xfrm>
            <a:off x="2032000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92" name="Line 32"/>
          <p:cNvSpPr>
            <a:spLocks noChangeShapeType="1"/>
          </p:cNvSpPr>
          <p:nvPr/>
        </p:nvSpPr>
        <p:spPr bwMode="auto">
          <a:xfrm>
            <a:off x="2181225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93" name="Line 33"/>
          <p:cNvSpPr>
            <a:spLocks noChangeShapeType="1"/>
          </p:cNvSpPr>
          <p:nvPr/>
        </p:nvSpPr>
        <p:spPr bwMode="auto">
          <a:xfrm>
            <a:off x="2333625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94" name="Line 34"/>
          <p:cNvSpPr>
            <a:spLocks noChangeShapeType="1"/>
          </p:cNvSpPr>
          <p:nvPr/>
        </p:nvSpPr>
        <p:spPr bwMode="auto">
          <a:xfrm>
            <a:off x="2481263" y="6021388"/>
            <a:ext cx="4762" cy="93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95" name="Rectangle 35"/>
          <p:cNvSpPr>
            <a:spLocks noChangeArrowheads="1"/>
          </p:cNvSpPr>
          <p:nvPr/>
        </p:nvSpPr>
        <p:spPr bwMode="auto">
          <a:xfrm>
            <a:off x="2200275" y="6169025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1980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796" name="Line 36"/>
          <p:cNvSpPr>
            <a:spLocks noChangeShapeType="1"/>
          </p:cNvSpPr>
          <p:nvPr/>
        </p:nvSpPr>
        <p:spPr bwMode="auto">
          <a:xfrm flipV="1">
            <a:off x="2481263" y="1289050"/>
            <a:ext cx="4762" cy="47323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97" name="Line 37"/>
          <p:cNvSpPr>
            <a:spLocks noChangeShapeType="1"/>
          </p:cNvSpPr>
          <p:nvPr/>
        </p:nvSpPr>
        <p:spPr bwMode="auto">
          <a:xfrm>
            <a:off x="2635250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98" name="Line 38"/>
          <p:cNvSpPr>
            <a:spLocks noChangeShapeType="1"/>
          </p:cNvSpPr>
          <p:nvPr/>
        </p:nvSpPr>
        <p:spPr bwMode="auto">
          <a:xfrm>
            <a:off x="2784475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799" name="Line 39"/>
          <p:cNvSpPr>
            <a:spLocks noChangeShapeType="1"/>
          </p:cNvSpPr>
          <p:nvPr/>
        </p:nvSpPr>
        <p:spPr bwMode="auto">
          <a:xfrm>
            <a:off x="2936875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00" name="Line 40"/>
          <p:cNvSpPr>
            <a:spLocks noChangeShapeType="1"/>
          </p:cNvSpPr>
          <p:nvPr/>
        </p:nvSpPr>
        <p:spPr bwMode="auto">
          <a:xfrm>
            <a:off x="3084513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01" name="Line 41"/>
          <p:cNvSpPr>
            <a:spLocks noChangeShapeType="1"/>
          </p:cNvSpPr>
          <p:nvPr/>
        </p:nvSpPr>
        <p:spPr bwMode="auto">
          <a:xfrm>
            <a:off x="3235325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02" name="Line 42"/>
          <p:cNvSpPr>
            <a:spLocks noChangeShapeType="1"/>
          </p:cNvSpPr>
          <p:nvPr/>
        </p:nvSpPr>
        <p:spPr bwMode="auto">
          <a:xfrm>
            <a:off x="3384550" y="6021388"/>
            <a:ext cx="31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03" name="Line 43"/>
          <p:cNvSpPr>
            <a:spLocks noChangeShapeType="1"/>
          </p:cNvSpPr>
          <p:nvPr/>
        </p:nvSpPr>
        <p:spPr bwMode="auto">
          <a:xfrm>
            <a:off x="3535363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04" name="Line 44"/>
          <p:cNvSpPr>
            <a:spLocks noChangeShapeType="1"/>
          </p:cNvSpPr>
          <p:nvPr/>
        </p:nvSpPr>
        <p:spPr bwMode="auto">
          <a:xfrm>
            <a:off x="3684588" y="6021388"/>
            <a:ext cx="31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05" name="Line 45"/>
          <p:cNvSpPr>
            <a:spLocks noChangeShapeType="1"/>
          </p:cNvSpPr>
          <p:nvPr/>
        </p:nvSpPr>
        <p:spPr bwMode="auto">
          <a:xfrm>
            <a:off x="3838575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06" name="Line 46"/>
          <p:cNvSpPr>
            <a:spLocks noChangeShapeType="1"/>
          </p:cNvSpPr>
          <p:nvPr/>
        </p:nvSpPr>
        <p:spPr bwMode="auto">
          <a:xfrm>
            <a:off x="3987800" y="6021388"/>
            <a:ext cx="0" cy="93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07" name="Rectangle 47"/>
          <p:cNvSpPr>
            <a:spLocks noChangeArrowheads="1"/>
          </p:cNvSpPr>
          <p:nvPr/>
        </p:nvSpPr>
        <p:spPr bwMode="auto">
          <a:xfrm>
            <a:off x="3714750" y="6169025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1990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808" name="Line 48"/>
          <p:cNvSpPr>
            <a:spLocks noChangeShapeType="1"/>
          </p:cNvSpPr>
          <p:nvPr/>
        </p:nvSpPr>
        <p:spPr bwMode="auto">
          <a:xfrm flipV="1">
            <a:off x="3987800" y="1289050"/>
            <a:ext cx="0" cy="47323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09" name="Line 49"/>
          <p:cNvSpPr>
            <a:spLocks noChangeShapeType="1"/>
          </p:cNvSpPr>
          <p:nvPr/>
        </p:nvSpPr>
        <p:spPr bwMode="auto">
          <a:xfrm>
            <a:off x="4137025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10" name="Line 50"/>
          <p:cNvSpPr>
            <a:spLocks noChangeShapeType="1"/>
          </p:cNvSpPr>
          <p:nvPr/>
        </p:nvSpPr>
        <p:spPr bwMode="auto">
          <a:xfrm>
            <a:off x="4287838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11" name="Line 51"/>
          <p:cNvSpPr>
            <a:spLocks noChangeShapeType="1"/>
          </p:cNvSpPr>
          <p:nvPr/>
        </p:nvSpPr>
        <p:spPr bwMode="auto">
          <a:xfrm>
            <a:off x="4438650" y="6021388"/>
            <a:ext cx="31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12" name="Line 52"/>
          <p:cNvSpPr>
            <a:spLocks noChangeShapeType="1"/>
          </p:cNvSpPr>
          <p:nvPr/>
        </p:nvSpPr>
        <p:spPr bwMode="auto">
          <a:xfrm>
            <a:off x="4586288" y="6021388"/>
            <a:ext cx="31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13" name="Line 53"/>
          <p:cNvSpPr>
            <a:spLocks noChangeShapeType="1"/>
          </p:cNvSpPr>
          <p:nvPr/>
        </p:nvSpPr>
        <p:spPr bwMode="auto">
          <a:xfrm>
            <a:off x="4738688" y="6021388"/>
            <a:ext cx="1587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14" name="Line 54"/>
          <p:cNvSpPr>
            <a:spLocks noChangeShapeType="1"/>
          </p:cNvSpPr>
          <p:nvPr/>
        </p:nvSpPr>
        <p:spPr bwMode="auto">
          <a:xfrm>
            <a:off x="4887913" y="6021388"/>
            <a:ext cx="1587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15" name="Line 55"/>
          <p:cNvSpPr>
            <a:spLocks noChangeShapeType="1"/>
          </p:cNvSpPr>
          <p:nvPr/>
        </p:nvSpPr>
        <p:spPr bwMode="auto">
          <a:xfrm>
            <a:off x="5041900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16" name="Line 56"/>
          <p:cNvSpPr>
            <a:spLocks noChangeShapeType="1"/>
          </p:cNvSpPr>
          <p:nvPr/>
        </p:nvSpPr>
        <p:spPr bwMode="auto">
          <a:xfrm>
            <a:off x="5189538" y="6021388"/>
            <a:ext cx="31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17" name="Line 57"/>
          <p:cNvSpPr>
            <a:spLocks noChangeShapeType="1"/>
          </p:cNvSpPr>
          <p:nvPr/>
        </p:nvSpPr>
        <p:spPr bwMode="auto">
          <a:xfrm>
            <a:off x="5340350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18" name="Line 58"/>
          <p:cNvSpPr>
            <a:spLocks noChangeShapeType="1"/>
          </p:cNvSpPr>
          <p:nvPr/>
        </p:nvSpPr>
        <p:spPr bwMode="auto">
          <a:xfrm>
            <a:off x="5491163" y="6021388"/>
            <a:ext cx="1587" cy="93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19" name="Rectangle 59"/>
          <p:cNvSpPr>
            <a:spLocks noChangeArrowheads="1"/>
          </p:cNvSpPr>
          <p:nvPr/>
        </p:nvSpPr>
        <p:spPr bwMode="auto">
          <a:xfrm>
            <a:off x="5230813" y="6169025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2000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820" name="Line 60"/>
          <p:cNvSpPr>
            <a:spLocks noChangeShapeType="1"/>
          </p:cNvSpPr>
          <p:nvPr/>
        </p:nvSpPr>
        <p:spPr bwMode="auto">
          <a:xfrm flipV="1">
            <a:off x="5491163" y="1289050"/>
            <a:ext cx="1587" cy="47323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21" name="Line 61"/>
          <p:cNvSpPr>
            <a:spLocks noChangeShapeType="1"/>
          </p:cNvSpPr>
          <p:nvPr/>
        </p:nvSpPr>
        <p:spPr bwMode="auto">
          <a:xfrm>
            <a:off x="5640388" y="6021388"/>
            <a:ext cx="31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22" name="Line 62"/>
          <p:cNvSpPr>
            <a:spLocks noChangeShapeType="1"/>
          </p:cNvSpPr>
          <p:nvPr/>
        </p:nvSpPr>
        <p:spPr bwMode="auto">
          <a:xfrm>
            <a:off x="5792788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23" name="Line 63"/>
          <p:cNvSpPr>
            <a:spLocks noChangeShapeType="1"/>
          </p:cNvSpPr>
          <p:nvPr/>
        </p:nvSpPr>
        <p:spPr bwMode="auto">
          <a:xfrm>
            <a:off x="5942013" y="6021388"/>
            <a:ext cx="1587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24" name="Line 64"/>
          <p:cNvSpPr>
            <a:spLocks noChangeShapeType="1"/>
          </p:cNvSpPr>
          <p:nvPr/>
        </p:nvSpPr>
        <p:spPr bwMode="auto">
          <a:xfrm>
            <a:off x="6091238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25" name="Line 65"/>
          <p:cNvSpPr>
            <a:spLocks noChangeShapeType="1"/>
          </p:cNvSpPr>
          <p:nvPr/>
        </p:nvSpPr>
        <p:spPr bwMode="auto">
          <a:xfrm>
            <a:off x="6243638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26" name="Line 66"/>
          <p:cNvSpPr>
            <a:spLocks noChangeShapeType="1"/>
          </p:cNvSpPr>
          <p:nvPr/>
        </p:nvSpPr>
        <p:spPr bwMode="auto">
          <a:xfrm>
            <a:off x="6392863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27" name="Line 67"/>
          <p:cNvSpPr>
            <a:spLocks noChangeShapeType="1"/>
          </p:cNvSpPr>
          <p:nvPr/>
        </p:nvSpPr>
        <p:spPr bwMode="auto">
          <a:xfrm>
            <a:off x="6543675" y="6021388"/>
            <a:ext cx="31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28" name="Line 68"/>
          <p:cNvSpPr>
            <a:spLocks noChangeShapeType="1"/>
          </p:cNvSpPr>
          <p:nvPr/>
        </p:nvSpPr>
        <p:spPr bwMode="auto">
          <a:xfrm>
            <a:off x="6692900" y="6021388"/>
            <a:ext cx="1588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29" name="Line 69"/>
          <p:cNvSpPr>
            <a:spLocks noChangeShapeType="1"/>
          </p:cNvSpPr>
          <p:nvPr/>
        </p:nvSpPr>
        <p:spPr bwMode="auto">
          <a:xfrm>
            <a:off x="6845300" y="6021388"/>
            <a:ext cx="0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30" name="Line 70"/>
          <p:cNvSpPr>
            <a:spLocks noChangeShapeType="1"/>
          </p:cNvSpPr>
          <p:nvPr/>
        </p:nvSpPr>
        <p:spPr bwMode="auto">
          <a:xfrm>
            <a:off x="6996113" y="6021388"/>
            <a:ext cx="0" cy="93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31" name="Rectangle 71"/>
          <p:cNvSpPr>
            <a:spLocks noChangeArrowheads="1"/>
          </p:cNvSpPr>
          <p:nvPr/>
        </p:nvSpPr>
        <p:spPr bwMode="auto">
          <a:xfrm>
            <a:off x="6675438" y="6169025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2010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832" name="Line 72"/>
          <p:cNvSpPr>
            <a:spLocks noChangeShapeType="1"/>
          </p:cNvSpPr>
          <p:nvPr/>
        </p:nvSpPr>
        <p:spPr bwMode="auto">
          <a:xfrm flipV="1">
            <a:off x="6996113" y="1289050"/>
            <a:ext cx="0" cy="47323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33" name="Line 73"/>
          <p:cNvSpPr>
            <a:spLocks noChangeShapeType="1"/>
          </p:cNvSpPr>
          <p:nvPr/>
        </p:nvSpPr>
        <p:spPr bwMode="auto">
          <a:xfrm flipV="1">
            <a:off x="4586288" y="3051175"/>
            <a:ext cx="152400" cy="2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34" name="Line 74"/>
          <p:cNvSpPr>
            <a:spLocks noChangeShapeType="1"/>
          </p:cNvSpPr>
          <p:nvPr/>
        </p:nvSpPr>
        <p:spPr bwMode="auto">
          <a:xfrm flipV="1">
            <a:off x="4738688" y="2998788"/>
            <a:ext cx="149225" cy="523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35" name="Line 75"/>
          <p:cNvSpPr>
            <a:spLocks noChangeShapeType="1"/>
          </p:cNvSpPr>
          <p:nvPr/>
        </p:nvSpPr>
        <p:spPr bwMode="auto">
          <a:xfrm flipV="1">
            <a:off x="4887913" y="2914650"/>
            <a:ext cx="153987" cy="8413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36" name="Line 76"/>
          <p:cNvSpPr>
            <a:spLocks noChangeShapeType="1"/>
          </p:cNvSpPr>
          <p:nvPr/>
        </p:nvSpPr>
        <p:spPr bwMode="auto">
          <a:xfrm flipV="1">
            <a:off x="5041900" y="2897188"/>
            <a:ext cx="147638" cy="174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37" name="Line 77"/>
          <p:cNvSpPr>
            <a:spLocks noChangeShapeType="1"/>
          </p:cNvSpPr>
          <p:nvPr/>
        </p:nvSpPr>
        <p:spPr bwMode="auto">
          <a:xfrm flipV="1">
            <a:off x="5189538" y="2857500"/>
            <a:ext cx="150812" cy="396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38" name="Line 78"/>
          <p:cNvSpPr>
            <a:spLocks noChangeShapeType="1"/>
          </p:cNvSpPr>
          <p:nvPr/>
        </p:nvSpPr>
        <p:spPr bwMode="auto">
          <a:xfrm flipV="1">
            <a:off x="5340350" y="2774950"/>
            <a:ext cx="150813" cy="8255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39" name="Line 79"/>
          <p:cNvSpPr>
            <a:spLocks noChangeShapeType="1"/>
          </p:cNvSpPr>
          <p:nvPr/>
        </p:nvSpPr>
        <p:spPr bwMode="auto">
          <a:xfrm flipV="1">
            <a:off x="3684588" y="2981325"/>
            <a:ext cx="153987" cy="1682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40" name="Line 80"/>
          <p:cNvSpPr>
            <a:spLocks noChangeShapeType="1"/>
          </p:cNvSpPr>
          <p:nvPr/>
        </p:nvSpPr>
        <p:spPr bwMode="auto">
          <a:xfrm>
            <a:off x="3838575" y="2981325"/>
            <a:ext cx="149225" cy="1905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41" name="Line 81"/>
          <p:cNvSpPr>
            <a:spLocks noChangeShapeType="1"/>
          </p:cNvSpPr>
          <p:nvPr/>
        </p:nvSpPr>
        <p:spPr bwMode="auto">
          <a:xfrm flipV="1">
            <a:off x="3987800" y="2957513"/>
            <a:ext cx="149225" cy="428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42" name="Line 82"/>
          <p:cNvSpPr>
            <a:spLocks noChangeShapeType="1"/>
          </p:cNvSpPr>
          <p:nvPr/>
        </p:nvSpPr>
        <p:spPr bwMode="auto">
          <a:xfrm flipV="1">
            <a:off x="4137025" y="2867025"/>
            <a:ext cx="150813" cy="9048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43" name="Line 83"/>
          <p:cNvSpPr>
            <a:spLocks noChangeShapeType="1"/>
          </p:cNvSpPr>
          <p:nvPr/>
        </p:nvSpPr>
        <p:spPr bwMode="auto">
          <a:xfrm>
            <a:off x="4287838" y="2867025"/>
            <a:ext cx="150812" cy="158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44" name="Line 84"/>
          <p:cNvSpPr>
            <a:spLocks noChangeShapeType="1"/>
          </p:cNvSpPr>
          <p:nvPr/>
        </p:nvSpPr>
        <p:spPr bwMode="auto">
          <a:xfrm flipV="1">
            <a:off x="4438650" y="2701925"/>
            <a:ext cx="147638" cy="1651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45" name="Line 85"/>
          <p:cNvSpPr>
            <a:spLocks noChangeShapeType="1"/>
          </p:cNvSpPr>
          <p:nvPr/>
        </p:nvSpPr>
        <p:spPr bwMode="auto">
          <a:xfrm flipV="1">
            <a:off x="4586288" y="2693988"/>
            <a:ext cx="152400" cy="79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46" name="Line 86"/>
          <p:cNvSpPr>
            <a:spLocks noChangeShapeType="1"/>
          </p:cNvSpPr>
          <p:nvPr/>
        </p:nvSpPr>
        <p:spPr bwMode="auto">
          <a:xfrm flipV="1">
            <a:off x="4738688" y="2641600"/>
            <a:ext cx="149225" cy="5238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47" name="Line 87"/>
          <p:cNvSpPr>
            <a:spLocks noChangeShapeType="1"/>
          </p:cNvSpPr>
          <p:nvPr/>
        </p:nvSpPr>
        <p:spPr bwMode="auto">
          <a:xfrm flipV="1">
            <a:off x="4887913" y="2590800"/>
            <a:ext cx="153987" cy="50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48" name="Line 88"/>
          <p:cNvSpPr>
            <a:spLocks noChangeShapeType="1"/>
          </p:cNvSpPr>
          <p:nvPr/>
        </p:nvSpPr>
        <p:spPr bwMode="auto">
          <a:xfrm flipV="1">
            <a:off x="5041900" y="2570163"/>
            <a:ext cx="147638" cy="206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49" name="Line 89"/>
          <p:cNvSpPr>
            <a:spLocks noChangeShapeType="1"/>
          </p:cNvSpPr>
          <p:nvPr/>
        </p:nvSpPr>
        <p:spPr bwMode="auto">
          <a:xfrm flipV="1">
            <a:off x="5189538" y="2560638"/>
            <a:ext cx="150812" cy="95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50" name="Line 90"/>
          <p:cNvSpPr>
            <a:spLocks noChangeShapeType="1"/>
          </p:cNvSpPr>
          <p:nvPr/>
        </p:nvSpPr>
        <p:spPr bwMode="auto">
          <a:xfrm flipV="1">
            <a:off x="5340350" y="2492375"/>
            <a:ext cx="150813" cy="682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51" name="Line 91"/>
          <p:cNvSpPr>
            <a:spLocks noChangeShapeType="1"/>
          </p:cNvSpPr>
          <p:nvPr/>
        </p:nvSpPr>
        <p:spPr bwMode="auto">
          <a:xfrm flipV="1">
            <a:off x="5491163" y="2470150"/>
            <a:ext cx="149225" cy="222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52" name="Line 92"/>
          <p:cNvSpPr>
            <a:spLocks noChangeShapeType="1"/>
          </p:cNvSpPr>
          <p:nvPr/>
        </p:nvSpPr>
        <p:spPr bwMode="auto">
          <a:xfrm flipV="1">
            <a:off x="5189538" y="3032125"/>
            <a:ext cx="150812" cy="396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53" name="Line 93"/>
          <p:cNvSpPr>
            <a:spLocks noChangeShapeType="1"/>
          </p:cNvSpPr>
          <p:nvPr/>
        </p:nvSpPr>
        <p:spPr bwMode="auto">
          <a:xfrm flipV="1">
            <a:off x="5340350" y="2974975"/>
            <a:ext cx="150813" cy="57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54" name="Line 94"/>
          <p:cNvSpPr>
            <a:spLocks noChangeShapeType="1"/>
          </p:cNvSpPr>
          <p:nvPr/>
        </p:nvSpPr>
        <p:spPr bwMode="auto">
          <a:xfrm flipV="1">
            <a:off x="5491163" y="2860675"/>
            <a:ext cx="149225" cy="114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55" name="Line 95"/>
          <p:cNvSpPr>
            <a:spLocks noChangeShapeType="1"/>
          </p:cNvSpPr>
          <p:nvPr/>
        </p:nvSpPr>
        <p:spPr bwMode="auto">
          <a:xfrm flipV="1">
            <a:off x="5640388" y="2835275"/>
            <a:ext cx="152400" cy="2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56" name="Line 96"/>
          <p:cNvSpPr>
            <a:spLocks noChangeShapeType="1"/>
          </p:cNvSpPr>
          <p:nvPr/>
        </p:nvSpPr>
        <p:spPr bwMode="auto">
          <a:xfrm flipH="1">
            <a:off x="927100" y="5311775"/>
            <a:ext cx="523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57" name="Line 97"/>
          <p:cNvSpPr>
            <a:spLocks noChangeShapeType="1"/>
          </p:cNvSpPr>
          <p:nvPr/>
        </p:nvSpPr>
        <p:spPr bwMode="auto">
          <a:xfrm flipH="1">
            <a:off x="927100" y="5075238"/>
            <a:ext cx="523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58" name="Line 98"/>
          <p:cNvSpPr>
            <a:spLocks noChangeShapeType="1"/>
          </p:cNvSpPr>
          <p:nvPr/>
        </p:nvSpPr>
        <p:spPr bwMode="auto">
          <a:xfrm flipH="1">
            <a:off x="873125" y="4837113"/>
            <a:ext cx="1063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59" name="Rectangle 99"/>
          <p:cNvSpPr>
            <a:spLocks noChangeArrowheads="1"/>
          </p:cNvSpPr>
          <p:nvPr/>
        </p:nvSpPr>
        <p:spPr bwMode="auto">
          <a:xfrm>
            <a:off x="541338" y="4687888"/>
            <a:ext cx="284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70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860" name="Line 100"/>
          <p:cNvSpPr>
            <a:spLocks noChangeShapeType="1"/>
          </p:cNvSpPr>
          <p:nvPr/>
        </p:nvSpPr>
        <p:spPr bwMode="auto">
          <a:xfrm flipH="1">
            <a:off x="927100" y="4603750"/>
            <a:ext cx="523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61" name="Line 101"/>
          <p:cNvSpPr>
            <a:spLocks noChangeShapeType="1"/>
          </p:cNvSpPr>
          <p:nvPr/>
        </p:nvSpPr>
        <p:spPr bwMode="auto">
          <a:xfrm flipH="1">
            <a:off x="927100" y="4365625"/>
            <a:ext cx="523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62" name="Line 102"/>
          <p:cNvSpPr>
            <a:spLocks noChangeShapeType="1"/>
          </p:cNvSpPr>
          <p:nvPr/>
        </p:nvSpPr>
        <p:spPr bwMode="auto">
          <a:xfrm flipH="1">
            <a:off x="927100" y="4127500"/>
            <a:ext cx="523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63" name="Line 103"/>
          <p:cNvSpPr>
            <a:spLocks noChangeShapeType="1"/>
          </p:cNvSpPr>
          <p:nvPr/>
        </p:nvSpPr>
        <p:spPr bwMode="auto">
          <a:xfrm flipH="1">
            <a:off x="927100" y="3892550"/>
            <a:ext cx="523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64" name="Line 104"/>
          <p:cNvSpPr>
            <a:spLocks noChangeShapeType="1"/>
          </p:cNvSpPr>
          <p:nvPr/>
        </p:nvSpPr>
        <p:spPr bwMode="auto">
          <a:xfrm flipH="1">
            <a:off x="873125" y="3652838"/>
            <a:ext cx="10636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65" name="Rectangle 105"/>
          <p:cNvSpPr>
            <a:spLocks noChangeArrowheads="1"/>
          </p:cNvSpPr>
          <p:nvPr/>
        </p:nvSpPr>
        <p:spPr bwMode="auto">
          <a:xfrm>
            <a:off x="541338" y="3506788"/>
            <a:ext cx="284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75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866" name="Line 106"/>
          <p:cNvSpPr>
            <a:spLocks noChangeShapeType="1"/>
          </p:cNvSpPr>
          <p:nvPr/>
        </p:nvSpPr>
        <p:spPr bwMode="auto">
          <a:xfrm flipH="1">
            <a:off x="927100" y="3419475"/>
            <a:ext cx="523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67" name="Line 107"/>
          <p:cNvSpPr>
            <a:spLocks noChangeShapeType="1"/>
          </p:cNvSpPr>
          <p:nvPr/>
        </p:nvSpPr>
        <p:spPr bwMode="auto">
          <a:xfrm flipH="1">
            <a:off x="927100" y="3181350"/>
            <a:ext cx="523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68" name="Line 108"/>
          <p:cNvSpPr>
            <a:spLocks noChangeShapeType="1"/>
          </p:cNvSpPr>
          <p:nvPr/>
        </p:nvSpPr>
        <p:spPr bwMode="auto">
          <a:xfrm flipV="1">
            <a:off x="979488" y="4371975"/>
            <a:ext cx="150812" cy="381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69" name="Line 109"/>
          <p:cNvSpPr>
            <a:spLocks noChangeShapeType="1"/>
          </p:cNvSpPr>
          <p:nvPr/>
        </p:nvSpPr>
        <p:spPr bwMode="auto">
          <a:xfrm flipV="1">
            <a:off x="1130300" y="4321175"/>
            <a:ext cx="149225" cy="50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70" name="Line 110"/>
          <p:cNvSpPr>
            <a:spLocks noChangeShapeType="1"/>
          </p:cNvSpPr>
          <p:nvPr/>
        </p:nvSpPr>
        <p:spPr bwMode="auto">
          <a:xfrm flipV="1">
            <a:off x="1279525" y="4295775"/>
            <a:ext cx="149225" cy="25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71" name="Line 111"/>
          <p:cNvSpPr>
            <a:spLocks noChangeShapeType="1"/>
          </p:cNvSpPr>
          <p:nvPr/>
        </p:nvSpPr>
        <p:spPr bwMode="auto">
          <a:xfrm flipV="1">
            <a:off x="1428750" y="4200525"/>
            <a:ext cx="152400" cy="9525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72" name="Line 112"/>
          <p:cNvSpPr>
            <a:spLocks noChangeShapeType="1"/>
          </p:cNvSpPr>
          <p:nvPr/>
        </p:nvSpPr>
        <p:spPr bwMode="auto">
          <a:xfrm>
            <a:off x="1581150" y="4200525"/>
            <a:ext cx="149225" cy="31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73" name="Line 113"/>
          <p:cNvSpPr>
            <a:spLocks noChangeShapeType="1"/>
          </p:cNvSpPr>
          <p:nvPr/>
        </p:nvSpPr>
        <p:spPr bwMode="auto">
          <a:xfrm flipV="1">
            <a:off x="1730375" y="4132263"/>
            <a:ext cx="152400" cy="7143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74" name="Line 114"/>
          <p:cNvSpPr>
            <a:spLocks noChangeShapeType="1"/>
          </p:cNvSpPr>
          <p:nvPr/>
        </p:nvSpPr>
        <p:spPr bwMode="auto">
          <a:xfrm flipV="1">
            <a:off x="1882775" y="4008438"/>
            <a:ext cx="149225" cy="12382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75" name="Line 115"/>
          <p:cNvSpPr>
            <a:spLocks noChangeShapeType="1"/>
          </p:cNvSpPr>
          <p:nvPr/>
        </p:nvSpPr>
        <p:spPr bwMode="auto">
          <a:xfrm flipV="1">
            <a:off x="2032000" y="3987800"/>
            <a:ext cx="149225" cy="2063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76" name="Line 116"/>
          <p:cNvSpPr>
            <a:spLocks noChangeShapeType="1"/>
          </p:cNvSpPr>
          <p:nvPr/>
        </p:nvSpPr>
        <p:spPr bwMode="auto">
          <a:xfrm flipV="1">
            <a:off x="2181225" y="3897313"/>
            <a:ext cx="152400" cy="904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77" name="Line 117"/>
          <p:cNvSpPr>
            <a:spLocks noChangeShapeType="1"/>
          </p:cNvSpPr>
          <p:nvPr/>
        </p:nvSpPr>
        <p:spPr bwMode="auto">
          <a:xfrm flipV="1">
            <a:off x="2333625" y="3854450"/>
            <a:ext cx="147638" cy="428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78" name="Line 118"/>
          <p:cNvSpPr>
            <a:spLocks noChangeShapeType="1"/>
          </p:cNvSpPr>
          <p:nvPr/>
        </p:nvSpPr>
        <p:spPr bwMode="auto">
          <a:xfrm flipV="1">
            <a:off x="2481263" y="3781425"/>
            <a:ext cx="153987" cy="7302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79" name="Line 119"/>
          <p:cNvSpPr>
            <a:spLocks noChangeShapeType="1"/>
          </p:cNvSpPr>
          <p:nvPr/>
        </p:nvSpPr>
        <p:spPr bwMode="auto">
          <a:xfrm flipV="1">
            <a:off x="2635250" y="3713163"/>
            <a:ext cx="149225" cy="682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80" name="Line 120"/>
          <p:cNvSpPr>
            <a:spLocks noChangeShapeType="1"/>
          </p:cNvSpPr>
          <p:nvPr/>
        </p:nvSpPr>
        <p:spPr bwMode="auto">
          <a:xfrm flipV="1">
            <a:off x="2784475" y="3706813"/>
            <a:ext cx="152400" cy="635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81" name="Line 121"/>
          <p:cNvSpPr>
            <a:spLocks noChangeShapeType="1"/>
          </p:cNvSpPr>
          <p:nvPr/>
        </p:nvSpPr>
        <p:spPr bwMode="auto">
          <a:xfrm flipV="1">
            <a:off x="2936875" y="3590925"/>
            <a:ext cx="147638" cy="1158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82" name="Line 122"/>
          <p:cNvSpPr>
            <a:spLocks noChangeShapeType="1"/>
          </p:cNvSpPr>
          <p:nvPr/>
        </p:nvSpPr>
        <p:spPr bwMode="auto">
          <a:xfrm flipV="1">
            <a:off x="3084513" y="3578225"/>
            <a:ext cx="150812" cy="127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83" name="Line 123"/>
          <p:cNvSpPr>
            <a:spLocks noChangeShapeType="1"/>
          </p:cNvSpPr>
          <p:nvPr/>
        </p:nvSpPr>
        <p:spPr bwMode="auto">
          <a:xfrm flipV="1">
            <a:off x="3235325" y="3529013"/>
            <a:ext cx="149225" cy="4921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84" name="Line 124"/>
          <p:cNvSpPr>
            <a:spLocks noChangeShapeType="1"/>
          </p:cNvSpPr>
          <p:nvPr/>
        </p:nvSpPr>
        <p:spPr bwMode="auto">
          <a:xfrm flipV="1">
            <a:off x="3384550" y="3417888"/>
            <a:ext cx="150813" cy="11112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85" name="Line 125"/>
          <p:cNvSpPr>
            <a:spLocks noChangeShapeType="1"/>
          </p:cNvSpPr>
          <p:nvPr/>
        </p:nvSpPr>
        <p:spPr bwMode="auto">
          <a:xfrm flipV="1">
            <a:off x="3535363" y="3381375"/>
            <a:ext cx="149225" cy="3651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86" name="Line 126"/>
          <p:cNvSpPr>
            <a:spLocks noChangeShapeType="1"/>
          </p:cNvSpPr>
          <p:nvPr/>
        </p:nvSpPr>
        <p:spPr bwMode="auto">
          <a:xfrm flipV="1">
            <a:off x="3684588" y="3340100"/>
            <a:ext cx="153987" cy="412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87" name="Line 127"/>
          <p:cNvSpPr>
            <a:spLocks noChangeShapeType="1"/>
          </p:cNvSpPr>
          <p:nvPr/>
        </p:nvSpPr>
        <p:spPr bwMode="auto">
          <a:xfrm flipV="1">
            <a:off x="3838575" y="3305175"/>
            <a:ext cx="149225" cy="3492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88" name="Line 128"/>
          <p:cNvSpPr>
            <a:spLocks noChangeShapeType="1"/>
          </p:cNvSpPr>
          <p:nvPr/>
        </p:nvSpPr>
        <p:spPr bwMode="auto">
          <a:xfrm flipV="1">
            <a:off x="3987800" y="3271838"/>
            <a:ext cx="149225" cy="3333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89" name="Line 129"/>
          <p:cNvSpPr>
            <a:spLocks noChangeShapeType="1"/>
          </p:cNvSpPr>
          <p:nvPr/>
        </p:nvSpPr>
        <p:spPr bwMode="auto">
          <a:xfrm flipV="1">
            <a:off x="4137025" y="3181350"/>
            <a:ext cx="150813" cy="904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90" name="Line 130"/>
          <p:cNvSpPr>
            <a:spLocks noChangeShapeType="1"/>
          </p:cNvSpPr>
          <p:nvPr/>
        </p:nvSpPr>
        <p:spPr bwMode="auto">
          <a:xfrm flipV="1">
            <a:off x="4287838" y="3179763"/>
            <a:ext cx="150812" cy="15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91" name="Line 131"/>
          <p:cNvSpPr>
            <a:spLocks noChangeShapeType="1"/>
          </p:cNvSpPr>
          <p:nvPr/>
        </p:nvSpPr>
        <p:spPr bwMode="auto">
          <a:xfrm flipV="1">
            <a:off x="4438650" y="3076575"/>
            <a:ext cx="147638" cy="1031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92" name="Line 132"/>
          <p:cNvSpPr>
            <a:spLocks noChangeShapeType="1"/>
          </p:cNvSpPr>
          <p:nvPr/>
        </p:nvSpPr>
        <p:spPr bwMode="auto">
          <a:xfrm>
            <a:off x="979488" y="3695700"/>
            <a:ext cx="150812" cy="174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93" name="Line 133"/>
          <p:cNvSpPr>
            <a:spLocks noChangeShapeType="1"/>
          </p:cNvSpPr>
          <p:nvPr/>
        </p:nvSpPr>
        <p:spPr bwMode="auto">
          <a:xfrm flipV="1">
            <a:off x="1130300" y="3695700"/>
            <a:ext cx="149225" cy="174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94" name="Line 134"/>
          <p:cNvSpPr>
            <a:spLocks noChangeShapeType="1"/>
          </p:cNvSpPr>
          <p:nvPr/>
        </p:nvSpPr>
        <p:spPr bwMode="auto">
          <a:xfrm flipV="1">
            <a:off x="1279525" y="3659188"/>
            <a:ext cx="149225" cy="3651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95" name="Line 135"/>
          <p:cNvSpPr>
            <a:spLocks noChangeShapeType="1"/>
          </p:cNvSpPr>
          <p:nvPr/>
        </p:nvSpPr>
        <p:spPr bwMode="auto">
          <a:xfrm flipV="1">
            <a:off x="1428750" y="3629025"/>
            <a:ext cx="152400" cy="301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96" name="Line 136"/>
          <p:cNvSpPr>
            <a:spLocks noChangeShapeType="1"/>
          </p:cNvSpPr>
          <p:nvPr/>
        </p:nvSpPr>
        <p:spPr bwMode="auto">
          <a:xfrm>
            <a:off x="1581150" y="3629025"/>
            <a:ext cx="149225" cy="793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97" name="Line 137"/>
          <p:cNvSpPr>
            <a:spLocks noChangeShapeType="1"/>
          </p:cNvSpPr>
          <p:nvPr/>
        </p:nvSpPr>
        <p:spPr bwMode="auto">
          <a:xfrm>
            <a:off x="1730375" y="3636963"/>
            <a:ext cx="152400" cy="31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98" name="Line 138"/>
          <p:cNvSpPr>
            <a:spLocks noChangeShapeType="1"/>
          </p:cNvSpPr>
          <p:nvPr/>
        </p:nvSpPr>
        <p:spPr bwMode="auto">
          <a:xfrm flipV="1">
            <a:off x="1882775" y="3530600"/>
            <a:ext cx="149225" cy="10953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899" name="Line 139"/>
          <p:cNvSpPr>
            <a:spLocks noChangeShapeType="1"/>
          </p:cNvSpPr>
          <p:nvPr/>
        </p:nvSpPr>
        <p:spPr bwMode="auto">
          <a:xfrm flipV="1">
            <a:off x="2032000" y="3508375"/>
            <a:ext cx="149225" cy="222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00" name="Line 140"/>
          <p:cNvSpPr>
            <a:spLocks noChangeShapeType="1"/>
          </p:cNvSpPr>
          <p:nvPr/>
        </p:nvSpPr>
        <p:spPr bwMode="auto">
          <a:xfrm flipV="1">
            <a:off x="2181225" y="3498850"/>
            <a:ext cx="152400" cy="95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01" name="Line 141"/>
          <p:cNvSpPr>
            <a:spLocks noChangeShapeType="1"/>
          </p:cNvSpPr>
          <p:nvPr/>
        </p:nvSpPr>
        <p:spPr bwMode="auto">
          <a:xfrm flipV="1">
            <a:off x="2333625" y="3451225"/>
            <a:ext cx="147638" cy="476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02" name="Line 142"/>
          <p:cNvSpPr>
            <a:spLocks noChangeShapeType="1"/>
          </p:cNvSpPr>
          <p:nvPr/>
        </p:nvSpPr>
        <p:spPr bwMode="auto">
          <a:xfrm flipV="1">
            <a:off x="2481263" y="3378200"/>
            <a:ext cx="153987" cy="730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03" name="Line 143"/>
          <p:cNvSpPr>
            <a:spLocks noChangeShapeType="1"/>
          </p:cNvSpPr>
          <p:nvPr/>
        </p:nvSpPr>
        <p:spPr bwMode="auto">
          <a:xfrm flipV="1">
            <a:off x="2635250" y="3297238"/>
            <a:ext cx="149225" cy="809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04" name="Line 144"/>
          <p:cNvSpPr>
            <a:spLocks noChangeShapeType="1"/>
          </p:cNvSpPr>
          <p:nvPr/>
        </p:nvSpPr>
        <p:spPr bwMode="auto">
          <a:xfrm flipV="1">
            <a:off x="2784475" y="3244850"/>
            <a:ext cx="152400" cy="5238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05" name="Line 145"/>
          <p:cNvSpPr>
            <a:spLocks noChangeShapeType="1"/>
          </p:cNvSpPr>
          <p:nvPr/>
        </p:nvSpPr>
        <p:spPr bwMode="auto">
          <a:xfrm flipV="1">
            <a:off x="2936875" y="3179763"/>
            <a:ext cx="147638" cy="6508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06" name="Line 146"/>
          <p:cNvSpPr>
            <a:spLocks noChangeShapeType="1"/>
          </p:cNvSpPr>
          <p:nvPr/>
        </p:nvSpPr>
        <p:spPr bwMode="auto">
          <a:xfrm>
            <a:off x="3084513" y="3179763"/>
            <a:ext cx="150812" cy="412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07" name="Line 147"/>
          <p:cNvSpPr>
            <a:spLocks noChangeShapeType="1"/>
          </p:cNvSpPr>
          <p:nvPr/>
        </p:nvSpPr>
        <p:spPr bwMode="auto">
          <a:xfrm flipV="1">
            <a:off x="3235325" y="3154363"/>
            <a:ext cx="149225" cy="666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08" name="Line 148"/>
          <p:cNvSpPr>
            <a:spLocks noChangeShapeType="1"/>
          </p:cNvSpPr>
          <p:nvPr/>
        </p:nvSpPr>
        <p:spPr bwMode="auto">
          <a:xfrm flipV="1">
            <a:off x="3384550" y="3113088"/>
            <a:ext cx="150813" cy="412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09" name="Line 149"/>
          <p:cNvSpPr>
            <a:spLocks noChangeShapeType="1"/>
          </p:cNvSpPr>
          <p:nvPr/>
        </p:nvSpPr>
        <p:spPr bwMode="auto">
          <a:xfrm>
            <a:off x="3535363" y="3113088"/>
            <a:ext cx="149225" cy="3651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10" name="Line 150"/>
          <p:cNvSpPr>
            <a:spLocks noChangeShapeType="1"/>
          </p:cNvSpPr>
          <p:nvPr/>
        </p:nvSpPr>
        <p:spPr bwMode="auto">
          <a:xfrm>
            <a:off x="979488" y="4743450"/>
            <a:ext cx="150812" cy="50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11" name="Line 151"/>
          <p:cNvSpPr>
            <a:spLocks noChangeShapeType="1"/>
          </p:cNvSpPr>
          <p:nvPr/>
        </p:nvSpPr>
        <p:spPr bwMode="auto">
          <a:xfrm flipV="1">
            <a:off x="1130300" y="4624388"/>
            <a:ext cx="149225" cy="1698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12" name="Line 152"/>
          <p:cNvSpPr>
            <a:spLocks noChangeShapeType="1"/>
          </p:cNvSpPr>
          <p:nvPr/>
        </p:nvSpPr>
        <p:spPr bwMode="auto">
          <a:xfrm flipV="1">
            <a:off x="1279525" y="4495800"/>
            <a:ext cx="149225" cy="128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13" name="Line 153"/>
          <p:cNvSpPr>
            <a:spLocks noChangeShapeType="1"/>
          </p:cNvSpPr>
          <p:nvPr/>
        </p:nvSpPr>
        <p:spPr bwMode="auto">
          <a:xfrm>
            <a:off x="1428750" y="4495800"/>
            <a:ext cx="152400" cy="95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14" name="Line 154"/>
          <p:cNvSpPr>
            <a:spLocks noChangeShapeType="1"/>
          </p:cNvSpPr>
          <p:nvPr/>
        </p:nvSpPr>
        <p:spPr bwMode="auto">
          <a:xfrm flipV="1">
            <a:off x="1581150" y="4383088"/>
            <a:ext cx="149225" cy="1222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15" name="Line 155"/>
          <p:cNvSpPr>
            <a:spLocks noChangeShapeType="1"/>
          </p:cNvSpPr>
          <p:nvPr/>
        </p:nvSpPr>
        <p:spPr bwMode="auto">
          <a:xfrm flipV="1">
            <a:off x="1730375" y="4335463"/>
            <a:ext cx="152400" cy="4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16" name="Line 156"/>
          <p:cNvSpPr>
            <a:spLocks noChangeShapeType="1"/>
          </p:cNvSpPr>
          <p:nvPr/>
        </p:nvSpPr>
        <p:spPr bwMode="auto">
          <a:xfrm flipV="1">
            <a:off x="1882775" y="4227513"/>
            <a:ext cx="149225" cy="1079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17" name="Line 157"/>
          <p:cNvSpPr>
            <a:spLocks noChangeShapeType="1"/>
          </p:cNvSpPr>
          <p:nvPr/>
        </p:nvSpPr>
        <p:spPr bwMode="auto">
          <a:xfrm flipV="1">
            <a:off x="2032000" y="4089400"/>
            <a:ext cx="149225" cy="1381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18" name="Line 158"/>
          <p:cNvSpPr>
            <a:spLocks noChangeShapeType="1"/>
          </p:cNvSpPr>
          <p:nvPr/>
        </p:nvSpPr>
        <p:spPr bwMode="auto">
          <a:xfrm flipV="1">
            <a:off x="2181225" y="4016375"/>
            <a:ext cx="152400" cy="730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19" name="Line 159"/>
          <p:cNvSpPr>
            <a:spLocks noChangeShapeType="1"/>
          </p:cNvSpPr>
          <p:nvPr/>
        </p:nvSpPr>
        <p:spPr bwMode="auto">
          <a:xfrm flipV="1">
            <a:off x="2333625" y="3957638"/>
            <a:ext cx="147638" cy="587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20" name="Line 160"/>
          <p:cNvSpPr>
            <a:spLocks noChangeShapeType="1"/>
          </p:cNvSpPr>
          <p:nvPr/>
        </p:nvSpPr>
        <p:spPr bwMode="auto">
          <a:xfrm flipV="1">
            <a:off x="2481263" y="3879850"/>
            <a:ext cx="153987" cy="777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21" name="Line 161"/>
          <p:cNvSpPr>
            <a:spLocks noChangeShapeType="1"/>
          </p:cNvSpPr>
          <p:nvPr/>
        </p:nvSpPr>
        <p:spPr bwMode="auto">
          <a:xfrm flipV="1">
            <a:off x="2635250" y="3733800"/>
            <a:ext cx="149225" cy="1460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22" name="Line 162"/>
          <p:cNvSpPr>
            <a:spLocks noChangeShapeType="1"/>
          </p:cNvSpPr>
          <p:nvPr/>
        </p:nvSpPr>
        <p:spPr bwMode="auto">
          <a:xfrm>
            <a:off x="2784475" y="3733800"/>
            <a:ext cx="152400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23" name="Line 163"/>
          <p:cNvSpPr>
            <a:spLocks noChangeShapeType="1"/>
          </p:cNvSpPr>
          <p:nvPr/>
        </p:nvSpPr>
        <p:spPr bwMode="auto">
          <a:xfrm flipV="1">
            <a:off x="2936875" y="3678238"/>
            <a:ext cx="147638" cy="82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24" name="Line 164"/>
          <p:cNvSpPr>
            <a:spLocks noChangeShapeType="1"/>
          </p:cNvSpPr>
          <p:nvPr/>
        </p:nvSpPr>
        <p:spPr bwMode="auto">
          <a:xfrm>
            <a:off x="3084513" y="3678238"/>
            <a:ext cx="150812" cy="984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25" name="Line 165"/>
          <p:cNvSpPr>
            <a:spLocks noChangeShapeType="1"/>
          </p:cNvSpPr>
          <p:nvPr/>
        </p:nvSpPr>
        <p:spPr bwMode="auto">
          <a:xfrm flipV="1">
            <a:off x="3235325" y="3684588"/>
            <a:ext cx="149225" cy="920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26" name="Line 166"/>
          <p:cNvSpPr>
            <a:spLocks noChangeShapeType="1"/>
          </p:cNvSpPr>
          <p:nvPr/>
        </p:nvSpPr>
        <p:spPr bwMode="auto">
          <a:xfrm flipV="1">
            <a:off x="3384550" y="3665538"/>
            <a:ext cx="150813" cy="190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27" name="Line 167"/>
          <p:cNvSpPr>
            <a:spLocks noChangeShapeType="1"/>
          </p:cNvSpPr>
          <p:nvPr/>
        </p:nvSpPr>
        <p:spPr bwMode="auto">
          <a:xfrm>
            <a:off x="3535363" y="3665538"/>
            <a:ext cx="149225" cy="111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28" name="Line 168"/>
          <p:cNvSpPr>
            <a:spLocks noChangeShapeType="1"/>
          </p:cNvSpPr>
          <p:nvPr/>
        </p:nvSpPr>
        <p:spPr bwMode="auto">
          <a:xfrm flipV="1">
            <a:off x="3684588" y="3629025"/>
            <a:ext cx="153987" cy="4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29" name="Line 169"/>
          <p:cNvSpPr>
            <a:spLocks noChangeShapeType="1"/>
          </p:cNvSpPr>
          <p:nvPr/>
        </p:nvSpPr>
        <p:spPr bwMode="auto">
          <a:xfrm flipV="1">
            <a:off x="3838575" y="3624263"/>
            <a:ext cx="149225" cy="47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30" name="Line 170"/>
          <p:cNvSpPr>
            <a:spLocks noChangeShapeType="1"/>
          </p:cNvSpPr>
          <p:nvPr/>
        </p:nvSpPr>
        <p:spPr bwMode="auto">
          <a:xfrm flipV="1">
            <a:off x="3987800" y="3522663"/>
            <a:ext cx="149225" cy="10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31" name="Line 171"/>
          <p:cNvSpPr>
            <a:spLocks noChangeShapeType="1"/>
          </p:cNvSpPr>
          <p:nvPr/>
        </p:nvSpPr>
        <p:spPr bwMode="auto">
          <a:xfrm flipV="1">
            <a:off x="4137025" y="3465513"/>
            <a:ext cx="150813" cy="57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32" name="Line 172"/>
          <p:cNvSpPr>
            <a:spLocks noChangeShapeType="1"/>
          </p:cNvSpPr>
          <p:nvPr/>
        </p:nvSpPr>
        <p:spPr bwMode="auto">
          <a:xfrm flipV="1">
            <a:off x="4287838" y="3419475"/>
            <a:ext cx="150812" cy="460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33" name="Line 173"/>
          <p:cNvSpPr>
            <a:spLocks noChangeShapeType="1"/>
          </p:cNvSpPr>
          <p:nvPr/>
        </p:nvSpPr>
        <p:spPr bwMode="auto">
          <a:xfrm flipV="1">
            <a:off x="4438650" y="3233738"/>
            <a:ext cx="147638" cy="1857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34" name="Line 174"/>
          <p:cNvSpPr>
            <a:spLocks noChangeShapeType="1"/>
          </p:cNvSpPr>
          <p:nvPr/>
        </p:nvSpPr>
        <p:spPr bwMode="auto">
          <a:xfrm>
            <a:off x="4586288" y="3233738"/>
            <a:ext cx="152400" cy="79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35" name="Line 175"/>
          <p:cNvSpPr>
            <a:spLocks noChangeShapeType="1"/>
          </p:cNvSpPr>
          <p:nvPr/>
        </p:nvSpPr>
        <p:spPr bwMode="auto">
          <a:xfrm flipV="1">
            <a:off x="4738688" y="3168650"/>
            <a:ext cx="149225" cy="730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36" name="Line 176"/>
          <p:cNvSpPr>
            <a:spLocks noChangeShapeType="1"/>
          </p:cNvSpPr>
          <p:nvPr/>
        </p:nvSpPr>
        <p:spPr bwMode="auto">
          <a:xfrm flipV="1">
            <a:off x="4887913" y="3124200"/>
            <a:ext cx="153987" cy="44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37" name="Line 177"/>
          <p:cNvSpPr>
            <a:spLocks noChangeShapeType="1"/>
          </p:cNvSpPr>
          <p:nvPr/>
        </p:nvSpPr>
        <p:spPr bwMode="auto">
          <a:xfrm flipV="1">
            <a:off x="5041900" y="3071813"/>
            <a:ext cx="147638" cy="523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38" name="Line 178"/>
          <p:cNvSpPr>
            <a:spLocks noChangeShapeType="1"/>
          </p:cNvSpPr>
          <p:nvPr/>
        </p:nvSpPr>
        <p:spPr bwMode="auto">
          <a:xfrm>
            <a:off x="979488" y="4008438"/>
            <a:ext cx="150812" cy="15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39" name="Line 179"/>
          <p:cNvSpPr>
            <a:spLocks noChangeShapeType="1"/>
          </p:cNvSpPr>
          <p:nvPr/>
        </p:nvSpPr>
        <p:spPr bwMode="auto">
          <a:xfrm>
            <a:off x="1130300" y="4008438"/>
            <a:ext cx="149225" cy="15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40" name="Line 180"/>
          <p:cNvSpPr>
            <a:spLocks noChangeShapeType="1"/>
          </p:cNvSpPr>
          <p:nvPr/>
        </p:nvSpPr>
        <p:spPr bwMode="auto">
          <a:xfrm flipV="1">
            <a:off x="1279525" y="3935413"/>
            <a:ext cx="149225" cy="730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41" name="Line 181"/>
          <p:cNvSpPr>
            <a:spLocks noChangeShapeType="1"/>
          </p:cNvSpPr>
          <p:nvPr/>
        </p:nvSpPr>
        <p:spPr bwMode="auto">
          <a:xfrm flipV="1">
            <a:off x="1428750" y="3881438"/>
            <a:ext cx="152400" cy="539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42" name="Line 182"/>
          <p:cNvSpPr>
            <a:spLocks noChangeShapeType="1"/>
          </p:cNvSpPr>
          <p:nvPr/>
        </p:nvSpPr>
        <p:spPr bwMode="auto">
          <a:xfrm flipV="1">
            <a:off x="1581150" y="3825875"/>
            <a:ext cx="149225" cy="555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43" name="Line 183"/>
          <p:cNvSpPr>
            <a:spLocks noChangeShapeType="1"/>
          </p:cNvSpPr>
          <p:nvPr/>
        </p:nvSpPr>
        <p:spPr bwMode="auto">
          <a:xfrm>
            <a:off x="1730375" y="3825875"/>
            <a:ext cx="152400" cy="825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44" name="Line 184"/>
          <p:cNvSpPr>
            <a:spLocks noChangeShapeType="1"/>
          </p:cNvSpPr>
          <p:nvPr/>
        </p:nvSpPr>
        <p:spPr bwMode="auto">
          <a:xfrm flipV="1">
            <a:off x="1882775" y="3671888"/>
            <a:ext cx="149225" cy="2365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45" name="Line 185"/>
          <p:cNvSpPr>
            <a:spLocks noChangeShapeType="1"/>
          </p:cNvSpPr>
          <p:nvPr/>
        </p:nvSpPr>
        <p:spPr bwMode="auto">
          <a:xfrm>
            <a:off x="2032000" y="3671888"/>
            <a:ext cx="149225" cy="603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46" name="Line 186"/>
          <p:cNvSpPr>
            <a:spLocks noChangeShapeType="1"/>
          </p:cNvSpPr>
          <p:nvPr/>
        </p:nvSpPr>
        <p:spPr bwMode="auto">
          <a:xfrm>
            <a:off x="2181225" y="3732213"/>
            <a:ext cx="152400" cy="555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47" name="Line 187"/>
          <p:cNvSpPr>
            <a:spLocks noChangeShapeType="1"/>
          </p:cNvSpPr>
          <p:nvPr/>
        </p:nvSpPr>
        <p:spPr bwMode="auto">
          <a:xfrm>
            <a:off x="2333625" y="3787775"/>
            <a:ext cx="147638" cy="4921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48" name="Line 188"/>
          <p:cNvSpPr>
            <a:spLocks noChangeShapeType="1"/>
          </p:cNvSpPr>
          <p:nvPr/>
        </p:nvSpPr>
        <p:spPr bwMode="auto">
          <a:xfrm flipV="1">
            <a:off x="2481263" y="3783013"/>
            <a:ext cx="153987" cy="539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49" name="Line 189"/>
          <p:cNvSpPr>
            <a:spLocks noChangeShapeType="1"/>
          </p:cNvSpPr>
          <p:nvPr/>
        </p:nvSpPr>
        <p:spPr bwMode="auto">
          <a:xfrm flipV="1">
            <a:off x="2635250" y="3695700"/>
            <a:ext cx="149225" cy="8731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50" name="Line 190"/>
          <p:cNvSpPr>
            <a:spLocks noChangeShapeType="1"/>
          </p:cNvSpPr>
          <p:nvPr/>
        </p:nvSpPr>
        <p:spPr bwMode="auto">
          <a:xfrm>
            <a:off x="2784475" y="3695700"/>
            <a:ext cx="152400" cy="381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51" name="Line 191"/>
          <p:cNvSpPr>
            <a:spLocks noChangeShapeType="1"/>
          </p:cNvSpPr>
          <p:nvPr/>
        </p:nvSpPr>
        <p:spPr bwMode="auto">
          <a:xfrm flipV="1">
            <a:off x="2936875" y="3689350"/>
            <a:ext cx="147638" cy="444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52" name="Line 192"/>
          <p:cNvSpPr>
            <a:spLocks noChangeShapeType="1"/>
          </p:cNvSpPr>
          <p:nvPr/>
        </p:nvSpPr>
        <p:spPr bwMode="auto">
          <a:xfrm>
            <a:off x="3084513" y="3689350"/>
            <a:ext cx="150812" cy="349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53" name="Line 193"/>
          <p:cNvSpPr>
            <a:spLocks noChangeShapeType="1"/>
          </p:cNvSpPr>
          <p:nvPr/>
        </p:nvSpPr>
        <p:spPr bwMode="auto">
          <a:xfrm flipV="1">
            <a:off x="3235325" y="3678238"/>
            <a:ext cx="149225" cy="460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54" name="Line 194"/>
          <p:cNvSpPr>
            <a:spLocks noChangeShapeType="1"/>
          </p:cNvSpPr>
          <p:nvPr/>
        </p:nvSpPr>
        <p:spPr bwMode="auto">
          <a:xfrm flipV="1">
            <a:off x="3384550" y="3651250"/>
            <a:ext cx="150813" cy="269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55" name="Line 195"/>
          <p:cNvSpPr>
            <a:spLocks noChangeShapeType="1"/>
          </p:cNvSpPr>
          <p:nvPr/>
        </p:nvSpPr>
        <p:spPr bwMode="auto">
          <a:xfrm flipV="1">
            <a:off x="3535363" y="3632200"/>
            <a:ext cx="149225" cy="190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56" name="Line 196"/>
          <p:cNvSpPr>
            <a:spLocks noChangeShapeType="1"/>
          </p:cNvSpPr>
          <p:nvPr/>
        </p:nvSpPr>
        <p:spPr bwMode="auto">
          <a:xfrm flipV="1">
            <a:off x="3684588" y="3627438"/>
            <a:ext cx="153987" cy="47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57" name="Line 197"/>
          <p:cNvSpPr>
            <a:spLocks noChangeShapeType="1"/>
          </p:cNvSpPr>
          <p:nvPr/>
        </p:nvSpPr>
        <p:spPr bwMode="auto">
          <a:xfrm>
            <a:off x="3838575" y="3627438"/>
            <a:ext cx="149225" cy="15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58" name="Line 198"/>
          <p:cNvSpPr>
            <a:spLocks noChangeShapeType="1"/>
          </p:cNvSpPr>
          <p:nvPr/>
        </p:nvSpPr>
        <p:spPr bwMode="auto">
          <a:xfrm flipV="1">
            <a:off x="3987800" y="3541713"/>
            <a:ext cx="149225" cy="873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59" name="Line 199"/>
          <p:cNvSpPr>
            <a:spLocks noChangeShapeType="1"/>
          </p:cNvSpPr>
          <p:nvPr/>
        </p:nvSpPr>
        <p:spPr bwMode="auto">
          <a:xfrm flipV="1">
            <a:off x="4137025" y="3541713"/>
            <a:ext cx="150813" cy="31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60" name="Line 200"/>
          <p:cNvSpPr>
            <a:spLocks noChangeShapeType="1"/>
          </p:cNvSpPr>
          <p:nvPr/>
        </p:nvSpPr>
        <p:spPr bwMode="auto">
          <a:xfrm>
            <a:off x="4287838" y="3541713"/>
            <a:ext cx="150812" cy="269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61" name="Line 201"/>
          <p:cNvSpPr>
            <a:spLocks noChangeShapeType="1"/>
          </p:cNvSpPr>
          <p:nvPr/>
        </p:nvSpPr>
        <p:spPr bwMode="auto">
          <a:xfrm flipV="1">
            <a:off x="4438650" y="3522663"/>
            <a:ext cx="147638" cy="460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62" name="Line 202"/>
          <p:cNvSpPr>
            <a:spLocks noChangeShapeType="1"/>
          </p:cNvSpPr>
          <p:nvPr/>
        </p:nvSpPr>
        <p:spPr bwMode="auto">
          <a:xfrm>
            <a:off x="4586288" y="3522663"/>
            <a:ext cx="152400" cy="190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63" name="Line 203"/>
          <p:cNvSpPr>
            <a:spLocks noChangeShapeType="1"/>
          </p:cNvSpPr>
          <p:nvPr/>
        </p:nvSpPr>
        <p:spPr bwMode="auto">
          <a:xfrm flipV="1">
            <a:off x="4738688" y="3448050"/>
            <a:ext cx="149225" cy="936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64" name="Line 204"/>
          <p:cNvSpPr>
            <a:spLocks noChangeShapeType="1"/>
          </p:cNvSpPr>
          <p:nvPr/>
        </p:nvSpPr>
        <p:spPr bwMode="auto">
          <a:xfrm flipV="1">
            <a:off x="4887913" y="3352800"/>
            <a:ext cx="153987" cy="952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65" name="Line 205"/>
          <p:cNvSpPr>
            <a:spLocks noChangeShapeType="1"/>
          </p:cNvSpPr>
          <p:nvPr/>
        </p:nvSpPr>
        <p:spPr bwMode="auto">
          <a:xfrm flipV="1">
            <a:off x="5041900" y="3244850"/>
            <a:ext cx="147638" cy="1079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66" name="Line 206"/>
          <p:cNvSpPr>
            <a:spLocks noChangeShapeType="1"/>
          </p:cNvSpPr>
          <p:nvPr/>
        </p:nvSpPr>
        <p:spPr bwMode="auto">
          <a:xfrm>
            <a:off x="5189538" y="3244850"/>
            <a:ext cx="150812" cy="50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67" name="Line 207"/>
          <p:cNvSpPr>
            <a:spLocks noChangeShapeType="1"/>
          </p:cNvSpPr>
          <p:nvPr/>
        </p:nvSpPr>
        <p:spPr bwMode="auto">
          <a:xfrm flipV="1">
            <a:off x="1130300" y="4752975"/>
            <a:ext cx="149225" cy="165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68" name="Line 208"/>
          <p:cNvSpPr>
            <a:spLocks noChangeShapeType="1"/>
          </p:cNvSpPr>
          <p:nvPr/>
        </p:nvSpPr>
        <p:spPr bwMode="auto">
          <a:xfrm>
            <a:off x="1279525" y="4752975"/>
            <a:ext cx="149225" cy="88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69" name="Line 209"/>
          <p:cNvSpPr>
            <a:spLocks noChangeShapeType="1"/>
          </p:cNvSpPr>
          <p:nvPr/>
        </p:nvSpPr>
        <p:spPr bwMode="auto">
          <a:xfrm flipV="1">
            <a:off x="1428750" y="4821238"/>
            <a:ext cx="152400" cy="206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70" name="Line 210"/>
          <p:cNvSpPr>
            <a:spLocks noChangeShapeType="1"/>
          </p:cNvSpPr>
          <p:nvPr/>
        </p:nvSpPr>
        <p:spPr bwMode="auto">
          <a:xfrm flipV="1">
            <a:off x="1581150" y="4745038"/>
            <a:ext cx="149225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71" name="Line 211"/>
          <p:cNvSpPr>
            <a:spLocks noChangeShapeType="1"/>
          </p:cNvSpPr>
          <p:nvPr/>
        </p:nvSpPr>
        <p:spPr bwMode="auto">
          <a:xfrm flipV="1">
            <a:off x="1730375" y="4716463"/>
            <a:ext cx="152400" cy="28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72" name="Line 212"/>
          <p:cNvSpPr>
            <a:spLocks noChangeShapeType="1"/>
          </p:cNvSpPr>
          <p:nvPr/>
        </p:nvSpPr>
        <p:spPr bwMode="auto">
          <a:xfrm flipV="1">
            <a:off x="1882775" y="4708525"/>
            <a:ext cx="149225" cy="79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73" name="Line 213"/>
          <p:cNvSpPr>
            <a:spLocks noChangeShapeType="1"/>
          </p:cNvSpPr>
          <p:nvPr/>
        </p:nvSpPr>
        <p:spPr bwMode="auto">
          <a:xfrm flipV="1">
            <a:off x="2032000" y="4687888"/>
            <a:ext cx="149225" cy="206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74" name="Line 214"/>
          <p:cNvSpPr>
            <a:spLocks noChangeShapeType="1"/>
          </p:cNvSpPr>
          <p:nvPr/>
        </p:nvSpPr>
        <p:spPr bwMode="auto">
          <a:xfrm flipV="1">
            <a:off x="2181225" y="4664075"/>
            <a:ext cx="152400" cy="238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75" name="Line 215"/>
          <p:cNvSpPr>
            <a:spLocks noChangeShapeType="1"/>
          </p:cNvSpPr>
          <p:nvPr/>
        </p:nvSpPr>
        <p:spPr bwMode="auto">
          <a:xfrm>
            <a:off x="2333625" y="4664075"/>
            <a:ext cx="147638" cy="10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76" name="Line 216"/>
          <p:cNvSpPr>
            <a:spLocks noChangeShapeType="1"/>
          </p:cNvSpPr>
          <p:nvPr/>
        </p:nvSpPr>
        <p:spPr bwMode="auto">
          <a:xfrm flipV="1">
            <a:off x="2481263" y="4684713"/>
            <a:ext cx="153987" cy="809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77" name="Line 217"/>
          <p:cNvSpPr>
            <a:spLocks noChangeShapeType="1"/>
          </p:cNvSpPr>
          <p:nvPr/>
        </p:nvSpPr>
        <p:spPr bwMode="auto">
          <a:xfrm flipV="1">
            <a:off x="2635250" y="4660900"/>
            <a:ext cx="149225" cy="238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78" name="Line 218"/>
          <p:cNvSpPr>
            <a:spLocks noChangeShapeType="1"/>
          </p:cNvSpPr>
          <p:nvPr/>
        </p:nvSpPr>
        <p:spPr bwMode="auto">
          <a:xfrm>
            <a:off x="2784475" y="4660900"/>
            <a:ext cx="152400" cy="47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79" name="Line 219"/>
          <p:cNvSpPr>
            <a:spLocks noChangeShapeType="1"/>
          </p:cNvSpPr>
          <p:nvPr/>
        </p:nvSpPr>
        <p:spPr bwMode="auto">
          <a:xfrm flipV="1">
            <a:off x="2936875" y="4683125"/>
            <a:ext cx="147638" cy="2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80" name="Line 220"/>
          <p:cNvSpPr>
            <a:spLocks noChangeShapeType="1"/>
          </p:cNvSpPr>
          <p:nvPr/>
        </p:nvSpPr>
        <p:spPr bwMode="auto">
          <a:xfrm flipV="1">
            <a:off x="3084513" y="4570413"/>
            <a:ext cx="300037" cy="1127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81" name="Line 221"/>
          <p:cNvSpPr>
            <a:spLocks noChangeShapeType="1"/>
          </p:cNvSpPr>
          <p:nvPr/>
        </p:nvSpPr>
        <p:spPr bwMode="auto">
          <a:xfrm flipV="1">
            <a:off x="3384550" y="4462463"/>
            <a:ext cx="150813" cy="107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82" name="Line 222"/>
          <p:cNvSpPr>
            <a:spLocks noChangeShapeType="1"/>
          </p:cNvSpPr>
          <p:nvPr/>
        </p:nvSpPr>
        <p:spPr bwMode="auto">
          <a:xfrm flipV="1">
            <a:off x="3535363" y="4418013"/>
            <a:ext cx="149225" cy="44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83" name="Line 223"/>
          <p:cNvSpPr>
            <a:spLocks noChangeShapeType="1"/>
          </p:cNvSpPr>
          <p:nvPr/>
        </p:nvSpPr>
        <p:spPr bwMode="auto">
          <a:xfrm flipV="1">
            <a:off x="3684588" y="4410075"/>
            <a:ext cx="153987" cy="79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84" name="Line 224"/>
          <p:cNvSpPr>
            <a:spLocks noChangeShapeType="1"/>
          </p:cNvSpPr>
          <p:nvPr/>
        </p:nvSpPr>
        <p:spPr bwMode="auto">
          <a:xfrm>
            <a:off x="3838575" y="4410075"/>
            <a:ext cx="149225" cy="666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85" name="Line 225"/>
          <p:cNvSpPr>
            <a:spLocks noChangeShapeType="1"/>
          </p:cNvSpPr>
          <p:nvPr/>
        </p:nvSpPr>
        <p:spPr bwMode="auto">
          <a:xfrm flipV="1">
            <a:off x="3987800" y="4352925"/>
            <a:ext cx="149225" cy="12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86" name="Line 226"/>
          <p:cNvSpPr>
            <a:spLocks noChangeShapeType="1"/>
          </p:cNvSpPr>
          <p:nvPr/>
        </p:nvSpPr>
        <p:spPr bwMode="auto">
          <a:xfrm flipV="1">
            <a:off x="4137025" y="4264025"/>
            <a:ext cx="150813" cy="88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87" name="Line 227"/>
          <p:cNvSpPr>
            <a:spLocks noChangeShapeType="1"/>
          </p:cNvSpPr>
          <p:nvPr/>
        </p:nvSpPr>
        <p:spPr bwMode="auto">
          <a:xfrm flipV="1">
            <a:off x="4287838" y="4140200"/>
            <a:ext cx="150812" cy="12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88" name="Line 228"/>
          <p:cNvSpPr>
            <a:spLocks noChangeShapeType="1"/>
          </p:cNvSpPr>
          <p:nvPr/>
        </p:nvSpPr>
        <p:spPr bwMode="auto">
          <a:xfrm flipV="1">
            <a:off x="4438650" y="4089400"/>
            <a:ext cx="147638" cy="50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89" name="Line 229"/>
          <p:cNvSpPr>
            <a:spLocks noChangeShapeType="1"/>
          </p:cNvSpPr>
          <p:nvPr/>
        </p:nvSpPr>
        <p:spPr bwMode="auto">
          <a:xfrm flipV="1">
            <a:off x="4586288" y="4054475"/>
            <a:ext cx="152400" cy="34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90" name="Line 230"/>
          <p:cNvSpPr>
            <a:spLocks noChangeShapeType="1"/>
          </p:cNvSpPr>
          <p:nvPr/>
        </p:nvSpPr>
        <p:spPr bwMode="auto">
          <a:xfrm flipV="1">
            <a:off x="4738688" y="3886200"/>
            <a:ext cx="149225" cy="1682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91" name="Line 231"/>
          <p:cNvSpPr>
            <a:spLocks noChangeShapeType="1"/>
          </p:cNvSpPr>
          <p:nvPr/>
        </p:nvSpPr>
        <p:spPr bwMode="auto">
          <a:xfrm flipV="1">
            <a:off x="4887913" y="3862388"/>
            <a:ext cx="153987" cy="238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92" name="Line 232"/>
          <p:cNvSpPr>
            <a:spLocks noChangeShapeType="1"/>
          </p:cNvSpPr>
          <p:nvPr/>
        </p:nvSpPr>
        <p:spPr bwMode="auto">
          <a:xfrm flipV="1">
            <a:off x="5041900" y="3714750"/>
            <a:ext cx="147638" cy="1476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93" name="Line 233"/>
          <p:cNvSpPr>
            <a:spLocks noChangeShapeType="1"/>
          </p:cNvSpPr>
          <p:nvPr/>
        </p:nvSpPr>
        <p:spPr bwMode="auto">
          <a:xfrm flipV="1">
            <a:off x="5189538" y="3668713"/>
            <a:ext cx="150812" cy="460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94" name="Line 234"/>
          <p:cNvSpPr>
            <a:spLocks noChangeShapeType="1"/>
          </p:cNvSpPr>
          <p:nvPr/>
        </p:nvSpPr>
        <p:spPr bwMode="auto">
          <a:xfrm flipV="1">
            <a:off x="5340350" y="3605213"/>
            <a:ext cx="150813" cy="63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95" name="Line 235"/>
          <p:cNvSpPr>
            <a:spLocks noChangeShapeType="1"/>
          </p:cNvSpPr>
          <p:nvPr/>
        </p:nvSpPr>
        <p:spPr bwMode="auto">
          <a:xfrm flipV="1">
            <a:off x="5491163" y="3554413"/>
            <a:ext cx="149225" cy="50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96" name="Line 236"/>
          <p:cNvSpPr>
            <a:spLocks noChangeShapeType="1"/>
          </p:cNvSpPr>
          <p:nvPr/>
        </p:nvSpPr>
        <p:spPr bwMode="auto">
          <a:xfrm flipV="1">
            <a:off x="5640388" y="3535363"/>
            <a:ext cx="152400" cy="19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29997" name="Text Box 237"/>
          <p:cNvSpPr txBox="1">
            <a:spLocks noChangeArrowheads="1"/>
          </p:cNvSpPr>
          <p:nvPr/>
        </p:nvSpPr>
        <p:spPr bwMode="auto">
          <a:xfrm>
            <a:off x="468313" y="765175"/>
            <a:ext cx="9159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>
                <a:solidFill>
                  <a:srgbClr val="000000"/>
                </a:solidFill>
              </a:rPr>
              <a:t>věk</a:t>
            </a:r>
            <a:endParaRPr lang="cs-CZ" sz="2000">
              <a:solidFill>
                <a:srgbClr val="000000"/>
              </a:solidFill>
            </a:endParaRPr>
          </a:p>
        </p:txBody>
      </p:sp>
      <p:sp>
        <p:nvSpPr>
          <p:cNvPr id="629998" name="Text Box 238"/>
          <p:cNvSpPr txBox="1">
            <a:spLocks noChangeArrowheads="1"/>
          </p:cNvSpPr>
          <p:nvPr/>
        </p:nvSpPr>
        <p:spPr bwMode="auto">
          <a:xfrm>
            <a:off x="5942013" y="2124075"/>
            <a:ext cx="931862" cy="1804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900" b="1">
                <a:solidFill>
                  <a:srgbClr val="FF9900"/>
                </a:solidFill>
              </a:rPr>
              <a:t>ŠV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900" b="1">
                <a:solidFill>
                  <a:srgbClr val="800080"/>
                </a:solidFill>
              </a:rPr>
              <a:t>EU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900" b="1">
                <a:solidFill>
                  <a:srgbClr val="0000FF"/>
                </a:solidFill>
              </a:rPr>
              <a:t>FI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900" b="1">
                <a:solidFill>
                  <a:srgbClr val="008000"/>
                </a:solidFill>
              </a:rPr>
              <a:t>DA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900" b="1">
                <a:solidFill>
                  <a:srgbClr val="FF0000"/>
                </a:solidFill>
              </a:rPr>
              <a:t>ČR</a:t>
            </a:r>
            <a:endParaRPr lang="cs-CZ" sz="1900">
              <a:solidFill>
                <a:srgbClr val="000000"/>
              </a:solidFill>
            </a:endParaRPr>
          </a:p>
        </p:txBody>
      </p:sp>
      <p:sp>
        <p:nvSpPr>
          <p:cNvPr id="629999" name="Line 239"/>
          <p:cNvSpPr>
            <a:spLocks noChangeShapeType="1"/>
          </p:cNvSpPr>
          <p:nvPr/>
        </p:nvSpPr>
        <p:spPr bwMode="auto">
          <a:xfrm>
            <a:off x="6584950" y="3490913"/>
            <a:ext cx="207963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30000" name="Line 240"/>
          <p:cNvSpPr>
            <a:spLocks noChangeShapeType="1"/>
          </p:cNvSpPr>
          <p:nvPr/>
        </p:nvSpPr>
        <p:spPr bwMode="auto">
          <a:xfrm>
            <a:off x="6596063" y="3222625"/>
            <a:ext cx="206375" cy="15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30001" name="Line 241"/>
          <p:cNvSpPr>
            <a:spLocks noChangeShapeType="1"/>
          </p:cNvSpPr>
          <p:nvPr/>
        </p:nvSpPr>
        <p:spPr bwMode="auto">
          <a:xfrm>
            <a:off x="6596063" y="2903538"/>
            <a:ext cx="206375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30002" name="Line 242"/>
          <p:cNvSpPr>
            <a:spLocks noChangeShapeType="1"/>
          </p:cNvSpPr>
          <p:nvPr/>
        </p:nvSpPr>
        <p:spPr bwMode="auto">
          <a:xfrm>
            <a:off x="6584950" y="2341563"/>
            <a:ext cx="207963" cy="15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30003" name="Line 243"/>
          <p:cNvSpPr>
            <a:spLocks noChangeShapeType="1"/>
          </p:cNvSpPr>
          <p:nvPr/>
        </p:nvSpPr>
        <p:spPr bwMode="auto">
          <a:xfrm>
            <a:off x="6584950" y="2608263"/>
            <a:ext cx="207963" cy="15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30004" name="Text Box 244"/>
          <p:cNvSpPr txBox="1">
            <a:spLocks noChangeArrowheads="1"/>
          </p:cNvSpPr>
          <p:nvPr/>
        </p:nvSpPr>
        <p:spPr bwMode="auto">
          <a:xfrm>
            <a:off x="6816725" y="2124075"/>
            <a:ext cx="2003425" cy="1825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900" b="1">
                <a:solidFill>
                  <a:srgbClr val="FF9900"/>
                </a:solidFill>
              </a:rPr>
              <a:t>Švédsko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900" b="1">
                <a:solidFill>
                  <a:srgbClr val="800080"/>
                </a:solidFill>
              </a:rPr>
              <a:t>Evropská unie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900" b="1">
                <a:solidFill>
                  <a:srgbClr val="0000FF"/>
                </a:solidFill>
              </a:rPr>
              <a:t>Finsko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900" b="1">
                <a:solidFill>
                  <a:srgbClr val="008000"/>
                </a:solidFill>
              </a:rPr>
              <a:t>Dánsko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900" b="1">
                <a:solidFill>
                  <a:srgbClr val="FF0000"/>
                </a:solidFill>
              </a:rPr>
              <a:t>Česká republika</a:t>
            </a:r>
            <a:endParaRPr lang="cs-CZ" sz="1900">
              <a:solidFill>
                <a:srgbClr val="000000"/>
              </a:solidFill>
            </a:endParaRPr>
          </a:p>
        </p:txBody>
      </p:sp>
      <p:sp>
        <p:nvSpPr>
          <p:cNvPr id="630005" name="Text Box 245"/>
          <p:cNvSpPr txBox="1">
            <a:spLocks noChangeArrowheads="1"/>
          </p:cNvSpPr>
          <p:nvPr/>
        </p:nvSpPr>
        <p:spPr bwMode="auto">
          <a:xfrm>
            <a:off x="468313" y="404813"/>
            <a:ext cx="8424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000000"/>
                </a:solidFill>
              </a:rPr>
              <a:t>STŘEDNÍ DÉLKA ŽIVOTA PŘI NAROZENÍ (MUŽI + ŽENY)</a:t>
            </a:r>
          </a:p>
        </p:txBody>
      </p:sp>
      <p:sp>
        <p:nvSpPr>
          <p:cNvPr id="630006" name="Line 246"/>
          <p:cNvSpPr>
            <a:spLocks noChangeShapeType="1"/>
          </p:cNvSpPr>
          <p:nvPr/>
        </p:nvSpPr>
        <p:spPr bwMode="auto">
          <a:xfrm>
            <a:off x="5795963" y="3532188"/>
            <a:ext cx="138112" cy="285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30007" name="Rectangle 247"/>
          <p:cNvSpPr>
            <a:spLocks noChangeArrowheads="1"/>
          </p:cNvSpPr>
          <p:nvPr/>
        </p:nvSpPr>
        <p:spPr bwMode="auto">
          <a:xfrm>
            <a:off x="815975" y="5484813"/>
            <a:ext cx="3571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30008" name="Freeform 248"/>
          <p:cNvSpPr>
            <a:spLocks/>
          </p:cNvSpPr>
          <p:nvPr/>
        </p:nvSpPr>
        <p:spPr bwMode="auto">
          <a:xfrm>
            <a:off x="788988" y="5494338"/>
            <a:ext cx="371475" cy="295275"/>
          </a:xfrm>
          <a:custGeom>
            <a:avLst/>
            <a:gdLst>
              <a:gd name="T0" fmla="*/ 123 w 234"/>
              <a:gd name="T1" fmla="*/ 0 h 186"/>
              <a:gd name="T2" fmla="*/ 234 w 234"/>
              <a:gd name="T3" fmla="*/ 60 h 186"/>
              <a:gd name="T4" fmla="*/ 0 w 234"/>
              <a:gd name="T5" fmla="*/ 135 h 186"/>
              <a:gd name="T6" fmla="*/ 120 w 234"/>
              <a:gd name="T7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" h="186">
                <a:moveTo>
                  <a:pt x="123" y="0"/>
                </a:moveTo>
                <a:lnTo>
                  <a:pt x="234" y="60"/>
                </a:lnTo>
                <a:lnTo>
                  <a:pt x="0" y="135"/>
                </a:lnTo>
                <a:lnTo>
                  <a:pt x="120" y="18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14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ChangeArrowheads="1"/>
          </p:cNvSpPr>
          <p:nvPr/>
        </p:nvSpPr>
        <p:spPr bwMode="auto">
          <a:xfrm>
            <a:off x="619125" y="954088"/>
            <a:ext cx="7967663" cy="5349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23" name="Text Box 3"/>
          <p:cNvSpPr txBox="1">
            <a:spLocks noChangeArrowheads="1"/>
          </p:cNvSpPr>
          <p:nvPr/>
        </p:nvSpPr>
        <p:spPr bwMode="auto">
          <a:xfrm>
            <a:off x="6577013" y="6334125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kalendářní roky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124" name="Line 4"/>
          <p:cNvSpPr>
            <a:spLocks noChangeShapeType="1"/>
          </p:cNvSpPr>
          <p:nvPr/>
        </p:nvSpPr>
        <p:spPr bwMode="auto">
          <a:xfrm flipV="1">
            <a:off x="1635125" y="1489075"/>
            <a:ext cx="1588" cy="446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25" name="Line 5"/>
          <p:cNvSpPr>
            <a:spLocks noChangeShapeType="1"/>
          </p:cNvSpPr>
          <p:nvPr/>
        </p:nvSpPr>
        <p:spPr bwMode="auto">
          <a:xfrm flipH="1">
            <a:off x="1493838" y="5956300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26" name="Rectangle 6"/>
          <p:cNvSpPr>
            <a:spLocks noChangeArrowheads="1"/>
          </p:cNvSpPr>
          <p:nvPr/>
        </p:nvSpPr>
        <p:spPr bwMode="auto">
          <a:xfrm>
            <a:off x="1035050" y="5792788"/>
            <a:ext cx="390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65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127" name="Line 7"/>
          <p:cNvSpPr>
            <a:spLocks noChangeShapeType="1"/>
          </p:cNvSpPr>
          <p:nvPr/>
        </p:nvSpPr>
        <p:spPr bwMode="auto">
          <a:xfrm flipH="1">
            <a:off x="1563688" y="57324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28" name="Line 8"/>
          <p:cNvSpPr>
            <a:spLocks noChangeShapeType="1"/>
          </p:cNvSpPr>
          <p:nvPr/>
        </p:nvSpPr>
        <p:spPr bwMode="auto">
          <a:xfrm flipH="1">
            <a:off x="1563688" y="55086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29" name="Line 9"/>
          <p:cNvSpPr>
            <a:spLocks noChangeShapeType="1"/>
          </p:cNvSpPr>
          <p:nvPr/>
        </p:nvSpPr>
        <p:spPr bwMode="auto">
          <a:xfrm flipH="1">
            <a:off x="1563688" y="5284788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30" name="Line 10"/>
          <p:cNvSpPr>
            <a:spLocks noChangeShapeType="1"/>
          </p:cNvSpPr>
          <p:nvPr/>
        </p:nvSpPr>
        <p:spPr bwMode="auto">
          <a:xfrm flipH="1">
            <a:off x="1563688" y="50625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31" name="Line 11"/>
          <p:cNvSpPr>
            <a:spLocks noChangeShapeType="1"/>
          </p:cNvSpPr>
          <p:nvPr/>
        </p:nvSpPr>
        <p:spPr bwMode="auto">
          <a:xfrm flipH="1">
            <a:off x="1493838" y="4840288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32" name="Rectangle 12"/>
          <p:cNvSpPr>
            <a:spLocks noChangeArrowheads="1"/>
          </p:cNvSpPr>
          <p:nvPr/>
        </p:nvSpPr>
        <p:spPr bwMode="auto">
          <a:xfrm>
            <a:off x="1055688" y="4694238"/>
            <a:ext cx="392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70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133" name="Line 13"/>
          <p:cNvSpPr>
            <a:spLocks noChangeShapeType="1"/>
          </p:cNvSpPr>
          <p:nvPr/>
        </p:nvSpPr>
        <p:spPr bwMode="auto">
          <a:xfrm flipV="1">
            <a:off x="1635125" y="4833938"/>
            <a:ext cx="6548438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34" name="Line 14"/>
          <p:cNvSpPr>
            <a:spLocks noChangeShapeType="1"/>
          </p:cNvSpPr>
          <p:nvPr/>
        </p:nvSpPr>
        <p:spPr bwMode="auto">
          <a:xfrm flipH="1">
            <a:off x="1563688" y="46148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35" name="Line 15"/>
          <p:cNvSpPr>
            <a:spLocks noChangeShapeType="1"/>
          </p:cNvSpPr>
          <p:nvPr/>
        </p:nvSpPr>
        <p:spPr bwMode="auto">
          <a:xfrm flipH="1">
            <a:off x="1563688" y="439261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36" name="Line 16"/>
          <p:cNvSpPr>
            <a:spLocks noChangeShapeType="1"/>
          </p:cNvSpPr>
          <p:nvPr/>
        </p:nvSpPr>
        <p:spPr bwMode="auto">
          <a:xfrm flipH="1">
            <a:off x="1563688" y="41687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37" name="Line 17"/>
          <p:cNvSpPr>
            <a:spLocks noChangeShapeType="1"/>
          </p:cNvSpPr>
          <p:nvPr/>
        </p:nvSpPr>
        <p:spPr bwMode="auto">
          <a:xfrm flipH="1">
            <a:off x="1563688" y="39465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38" name="Line 18"/>
          <p:cNvSpPr>
            <a:spLocks noChangeShapeType="1"/>
          </p:cNvSpPr>
          <p:nvPr/>
        </p:nvSpPr>
        <p:spPr bwMode="auto">
          <a:xfrm flipH="1">
            <a:off x="1493838" y="3721100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39" name="Rectangle 19"/>
          <p:cNvSpPr>
            <a:spLocks noChangeArrowheads="1"/>
          </p:cNvSpPr>
          <p:nvPr/>
        </p:nvSpPr>
        <p:spPr bwMode="auto">
          <a:xfrm>
            <a:off x="1054100" y="3595688"/>
            <a:ext cx="392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75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140" name="Line 20"/>
          <p:cNvSpPr>
            <a:spLocks noChangeShapeType="1"/>
          </p:cNvSpPr>
          <p:nvPr/>
        </p:nvSpPr>
        <p:spPr bwMode="auto">
          <a:xfrm>
            <a:off x="1635125" y="3721100"/>
            <a:ext cx="6538913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41" name="Line 21"/>
          <p:cNvSpPr>
            <a:spLocks noChangeShapeType="1"/>
          </p:cNvSpPr>
          <p:nvPr/>
        </p:nvSpPr>
        <p:spPr bwMode="auto">
          <a:xfrm flipH="1">
            <a:off x="1563688" y="3498850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42" name="Line 22"/>
          <p:cNvSpPr>
            <a:spLocks noChangeShapeType="1"/>
          </p:cNvSpPr>
          <p:nvPr/>
        </p:nvSpPr>
        <p:spPr bwMode="auto">
          <a:xfrm flipH="1">
            <a:off x="1563688" y="327501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43" name="Line 23"/>
          <p:cNvSpPr>
            <a:spLocks noChangeShapeType="1"/>
          </p:cNvSpPr>
          <p:nvPr/>
        </p:nvSpPr>
        <p:spPr bwMode="auto">
          <a:xfrm flipH="1">
            <a:off x="1563688" y="305276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44" name="Line 24"/>
          <p:cNvSpPr>
            <a:spLocks noChangeShapeType="1"/>
          </p:cNvSpPr>
          <p:nvPr/>
        </p:nvSpPr>
        <p:spPr bwMode="auto">
          <a:xfrm flipH="1">
            <a:off x="1563688" y="28289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45" name="Line 25"/>
          <p:cNvSpPr>
            <a:spLocks noChangeShapeType="1"/>
          </p:cNvSpPr>
          <p:nvPr/>
        </p:nvSpPr>
        <p:spPr bwMode="auto">
          <a:xfrm flipH="1">
            <a:off x="1493838" y="2605088"/>
            <a:ext cx="1412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46" name="Rectangle 26"/>
          <p:cNvSpPr>
            <a:spLocks noChangeArrowheads="1"/>
          </p:cNvSpPr>
          <p:nvPr/>
        </p:nvSpPr>
        <p:spPr bwMode="auto">
          <a:xfrm>
            <a:off x="1065213" y="2466975"/>
            <a:ext cx="392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80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147" name="Line 27"/>
          <p:cNvSpPr>
            <a:spLocks noChangeShapeType="1"/>
          </p:cNvSpPr>
          <p:nvPr/>
        </p:nvSpPr>
        <p:spPr bwMode="auto">
          <a:xfrm>
            <a:off x="1635125" y="2605088"/>
            <a:ext cx="6548438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48" name="Line 28"/>
          <p:cNvSpPr>
            <a:spLocks noChangeShapeType="1"/>
          </p:cNvSpPr>
          <p:nvPr/>
        </p:nvSpPr>
        <p:spPr bwMode="auto">
          <a:xfrm flipH="1">
            <a:off x="1563688" y="23828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49" name="Line 29"/>
          <p:cNvSpPr>
            <a:spLocks noChangeShapeType="1"/>
          </p:cNvSpPr>
          <p:nvPr/>
        </p:nvSpPr>
        <p:spPr bwMode="auto">
          <a:xfrm flipH="1">
            <a:off x="1563688" y="21590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50" name="Line 30"/>
          <p:cNvSpPr>
            <a:spLocks noChangeShapeType="1"/>
          </p:cNvSpPr>
          <p:nvPr/>
        </p:nvSpPr>
        <p:spPr bwMode="auto">
          <a:xfrm flipH="1">
            <a:off x="1563688" y="19351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51" name="Line 31"/>
          <p:cNvSpPr>
            <a:spLocks noChangeShapeType="1"/>
          </p:cNvSpPr>
          <p:nvPr/>
        </p:nvSpPr>
        <p:spPr bwMode="auto">
          <a:xfrm flipH="1">
            <a:off x="1563688" y="171132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52" name="Line 32"/>
          <p:cNvSpPr>
            <a:spLocks noChangeShapeType="1"/>
          </p:cNvSpPr>
          <p:nvPr/>
        </p:nvSpPr>
        <p:spPr bwMode="auto">
          <a:xfrm flipH="1">
            <a:off x="1493838" y="1489075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53" name="Rectangle 33"/>
          <p:cNvSpPr>
            <a:spLocks noChangeArrowheads="1"/>
          </p:cNvSpPr>
          <p:nvPr/>
        </p:nvSpPr>
        <p:spPr bwMode="auto">
          <a:xfrm>
            <a:off x="1025525" y="1344613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85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154" name="Line 34"/>
          <p:cNvSpPr>
            <a:spLocks noChangeShapeType="1"/>
          </p:cNvSpPr>
          <p:nvPr/>
        </p:nvSpPr>
        <p:spPr bwMode="auto">
          <a:xfrm>
            <a:off x="1635125" y="1489075"/>
            <a:ext cx="65595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55" name="Line 35"/>
          <p:cNvSpPr>
            <a:spLocks noChangeShapeType="1"/>
          </p:cNvSpPr>
          <p:nvPr/>
        </p:nvSpPr>
        <p:spPr bwMode="auto">
          <a:xfrm>
            <a:off x="1635125" y="5956300"/>
            <a:ext cx="6540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56" name="Line 36"/>
          <p:cNvSpPr>
            <a:spLocks noChangeShapeType="1"/>
          </p:cNvSpPr>
          <p:nvPr/>
        </p:nvSpPr>
        <p:spPr bwMode="auto">
          <a:xfrm>
            <a:off x="1635125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57" name="Rectangle 37"/>
          <p:cNvSpPr>
            <a:spLocks noChangeArrowheads="1"/>
          </p:cNvSpPr>
          <p:nvPr/>
        </p:nvSpPr>
        <p:spPr bwMode="auto">
          <a:xfrm>
            <a:off x="134143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1970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158" name="Line 38"/>
          <p:cNvSpPr>
            <a:spLocks noChangeShapeType="1"/>
          </p:cNvSpPr>
          <p:nvPr/>
        </p:nvSpPr>
        <p:spPr bwMode="auto">
          <a:xfrm>
            <a:off x="17986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59" name="Line 39"/>
          <p:cNvSpPr>
            <a:spLocks noChangeShapeType="1"/>
          </p:cNvSpPr>
          <p:nvPr/>
        </p:nvSpPr>
        <p:spPr bwMode="auto">
          <a:xfrm>
            <a:off x="19637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60" name="Line 40"/>
          <p:cNvSpPr>
            <a:spLocks noChangeShapeType="1"/>
          </p:cNvSpPr>
          <p:nvPr/>
        </p:nvSpPr>
        <p:spPr bwMode="auto">
          <a:xfrm>
            <a:off x="21272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61" name="Line 41"/>
          <p:cNvSpPr>
            <a:spLocks noChangeShapeType="1"/>
          </p:cNvSpPr>
          <p:nvPr/>
        </p:nvSpPr>
        <p:spPr bwMode="auto">
          <a:xfrm>
            <a:off x="228917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62" name="Line 42"/>
          <p:cNvSpPr>
            <a:spLocks noChangeShapeType="1"/>
          </p:cNvSpPr>
          <p:nvPr/>
        </p:nvSpPr>
        <p:spPr bwMode="auto">
          <a:xfrm>
            <a:off x="24526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63" name="Line 43"/>
          <p:cNvSpPr>
            <a:spLocks noChangeShapeType="1"/>
          </p:cNvSpPr>
          <p:nvPr/>
        </p:nvSpPr>
        <p:spPr bwMode="auto">
          <a:xfrm>
            <a:off x="261778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64" name="Line 44"/>
          <p:cNvSpPr>
            <a:spLocks noChangeShapeType="1"/>
          </p:cNvSpPr>
          <p:nvPr/>
        </p:nvSpPr>
        <p:spPr bwMode="auto">
          <a:xfrm>
            <a:off x="278130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65" name="Line 45"/>
          <p:cNvSpPr>
            <a:spLocks noChangeShapeType="1"/>
          </p:cNvSpPr>
          <p:nvPr/>
        </p:nvSpPr>
        <p:spPr bwMode="auto">
          <a:xfrm>
            <a:off x="29464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66" name="Line 46"/>
          <p:cNvSpPr>
            <a:spLocks noChangeShapeType="1"/>
          </p:cNvSpPr>
          <p:nvPr/>
        </p:nvSpPr>
        <p:spPr bwMode="auto">
          <a:xfrm>
            <a:off x="31099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67" name="Line 47"/>
          <p:cNvSpPr>
            <a:spLocks noChangeShapeType="1"/>
          </p:cNvSpPr>
          <p:nvPr/>
        </p:nvSpPr>
        <p:spPr bwMode="auto">
          <a:xfrm>
            <a:off x="3273425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68" name="Rectangle 48"/>
          <p:cNvSpPr>
            <a:spLocks noChangeArrowheads="1"/>
          </p:cNvSpPr>
          <p:nvPr/>
        </p:nvSpPr>
        <p:spPr bwMode="auto">
          <a:xfrm>
            <a:off x="29400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1980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169" name="Line 49"/>
          <p:cNvSpPr>
            <a:spLocks noChangeShapeType="1"/>
          </p:cNvSpPr>
          <p:nvPr/>
        </p:nvSpPr>
        <p:spPr bwMode="auto">
          <a:xfrm flipV="1">
            <a:off x="3273425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70" name="Line 50"/>
          <p:cNvSpPr>
            <a:spLocks noChangeShapeType="1"/>
          </p:cNvSpPr>
          <p:nvPr/>
        </p:nvSpPr>
        <p:spPr bwMode="auto">
          <a:xfrm>
            <a:off x="343535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71" name="Line 51"/>
          <p:cNvSpPr>
            <a:spLocks noChangeShapeType="1"/>
          </p:cNvSpPr>
          <p:nvPr/>
        </p:nvSpPr>
        <p:spPr bwMode="auto">
          <a:xfrm>
            <a:off x="35988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72" name="Line 52"/>
          <p:cNvSpPr>
            <a:spLocks noChangeShapeType="1"/>
          </p:cNvSpPr>
          <p:nvPr/>
        </p:nvSpPr>
        <p:spPr bwMode="auto">
          <a:xfrm>
            <a:off x="37639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73" name="Line 53"/>
          <p:cNvSpPr>
            <a:spLocks noChangeShapeType="1"/>
          </p:cNvSpPr>
          <p:nvPr/>
        </p:nvSpPr>
        <p:spPr bwMode="auto">
          <a:xfrm>
            <a:off x="392747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74" name="Line 54"/>
          <p:cNvSpPr>
            <a:spLocks noChangeShapeType="1"/>
          </p:cNvSpPr>
          <p:nvPr/>
        </p:nvSpPr>
        <p:spPr bwMode="auto">
          <a:xfrm>
            <a:off x="40909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75" name="Line 55"/>
          <p:cNvSpPr>
            <a:spLocks noChangeShapeType="1"/>
          </p:cNvSpPr>
          <p:nvPr/>
        </p:nvSpPr>
        <p:spPr bwMode="auto">
          <a:xfrm>
            <a:off x="42560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76" name="Line 56"/>
          <p:cNvSpPr>
            <a:spLocks noChangeShapeType="1"/>
          </p:cNvSpPr>
          <p:nvPr/>
        </p:nvSpPr>
        <p:spPr bwMode="auto">
          <a:xfrm>
            <a:off x="44196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77" name="Line 57"/>
          <p:cNvSpPr>
            <a:spLocks noChangeShapeType="1"/>
          </p:cNvSpPr>
          <p:nvPr/>
        </p:nvSpPr>
        <p:spPr bwMode="auto">
          <a:xfrm>
            <a:off x="45815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78" name="Line 58"/>
          <p:cNvSpPr>
            <a:spLocks noChangeShapeType="1"/>
          </p:cNvSpPr>
          <p:nvPr/>
        </p:nvSpPr>
        <p:spPr bwMode="auto">
          <a:xfrm>
            <a:off x="474503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79" name="Line 59"/>
          <p:cNvSpPr>
            <a:spLocks noChangeShapeType="1"/>
          </p:cNvSpPr>
          <p:nvPr/>
        </p:nvSpPr>
        <p:spPr bwMode="auto">
          <a:xfrm>
            <a:off x="4908550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80" name="Rectangle 60"/>
          <p:cNvSpPr>
            <a:spLocks noChangeArrowheads="1"/>
          </p:cNvSpPr>
          <p:nvPr/>
        </p:nvSpPr>
        <p:spPr bwMode="auto">
          <a:xfrm>
            <a:off x="4592638" y="6045200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1990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181" name="Line 61"/>
          <p:cNvSpPr>
            <a:spLocks noChangeShapeType="1"/>
          </p:cNvSpPr>
          <p:nvPr/>
        </p:nvSpPr>
        <p:spPr bwMode="auto">
          <a:xfrm flipV="1">
            <a:off x="4908550" y="1489075"/>
            <a:ext cx="1588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82" name="Line 62"/>
          <p:cNvSpPr>
            <a:spLocks noChangeShapeType="1"/>
          </p:cNvSpPr>
          <p:nvPr/>
        </p:nvSpPr>
        <p:spPr bwMode="auto">
          <a:xfrm>
            <a:off x="50736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83" name="Line 63"/>
          <p:cNvSpPr>
            <a:spLocks noChangeShapeType="1"/>
          </p:cNvSpPr>
          <p:nvPr/>
        </p:nvSpPr>
        <p:spPr bwMode="auto">
          <a:xfrm>
            <a:off x="523716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84" name="Line 64"/>
          <p:cNvSpPr>
            <a:spLocks noChangeShapeType="1"/>
          </p:cNvSpPr>
          <p:nvPr/>
        </p:nvSpPr>
        <p:spPr bwMode="auto">
          <a:xfrm>
            <a:off x="54022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85" name="Line 65"/>
          <p:cNvSpPr>
            <a:spLocks noChangeShapeType="1"/>
          </p:cNvSpPr>
          <p:nvPr/>
        </p:nvSpPr>
        <p:spPr bwMode="auto">
          <a:xfrm>
            <a:off x="55657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86" name="Line 66"/>
          <p:cNvSpPr>
            <a:spLocks noChangeShapeType="1"/>
          </p:cNvSpPr>
          <p:nvPr/>
        </p:nvSpPr>
        <p:spPr bwMode="auto">
          <a:xfrm>
            <a:off x="57308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87" name="Line 67"/>
          <p:cNvSpPr>
            <a:spLocks noChangeShapeType="1"/>
          </p:cNvSpPr>
          <p:nvPr/>
        </p:nvSpPr>
        <p:spPr bwMode="auto">
          <a:xfrm>
            <a:off x="589121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88" name="Line 68"/>
          <p:cNvSpPr>
            <a:spLocks noChangeShapeType="1"/>
          </p:cNvSpPr>
          <p:nvPr/>
        </p:nvSpPr>
        <p:spPr bwMode="auto">
          <a:xfrm>
            <a:off x="60563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89" name="Line 69"/>
          <p:cNvSpPr>
            <a:spLocks noChangeShapeType="1"/>
          </p:cNvSpPr>
          <p:nvPr/>
        </p:nvSpPr>
        <p:spPr bwMode="auto">
          <a:xfrm>
            <a:off x="62198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90" name="Line 70"/>
          <p:cNvSpPr>
            <a:spLocks noChangeShapeType="1"/>
          </p:cNvSpPr>
          <p:nvPr/>
        </p:nvSpPr>
        <p:spPr bwMode="auto">
          <a:xfrm>
            <a:off x="63833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91" name="Line 71"/>
          <p:cNvSpPr>
            <a:spLocks noChangeShapeType="1"/>
          </p:cNvSpPr>
          <p:nvPr/>
        </p:nvSpPr>
        <p:spPr bwMode="auto">
          <a:xfrm>
            <a:off x="65484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92" name="Rectangle 72"/>
          <p:cNvSpPr>
            <a:spLocks noChangeArrowheads="1"/>
          </p:cNvSpPr>
          <p:nvPr/>
        </p:nvSpPr>
        <p:spPr bwMode="auto">
          <a:xfrm>
            <a:off x="62674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2000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193" name="Line 73"/>
          <p:cNvSpPr>
            <a:spLocks noChangeShapeType="1"/>
          </p:cNvSpPr>
          <p:nvPr/>
        </p:nvSpPr>
        <p:spPr bwMode="auto">
          <a:xfrm flipV="1">
            <a:off x="65484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94" name="Line 74"/>
          <p:cNvSpPr>
            <a:spLocks noChangeShapeType="1"/>
          </p:cNvSpPr>
          <p:nvPr/>
        </p:nvSpPr>
        <p:spPr bwMode="auto">
          <a:xfrm>
            <a:off x="671195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95" name="Line 75"/>
          <p:cNvSpPr>
            <a:spLocks noChangeShapeType="1"/>
          </p:cNvSpPr>
          <p:nvPr/>
        </p:nvSpPr>
        <p:spPr bwMode="auto">
          <a:xfrm>
            <a:off x="68754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96" name="Line 76"/>
          <p:cNvSpPr>
            <a:spLocks noChangeShapeType="1"/>
          </p:cNvSpPr>
          <p:nvPr/>
        </p:nvSpPr>
        <p:spPr bwMode="auto">
          <a:xfrm>
            <a:off x="70405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97" name="Line 77"/>
          <p:cNvSpPr>
            <a:spLocks noChangeShapeType="1"/>
          </p:cNvSpPr>
          <p:nvPr/>
        </p:nvSpPr>
        <p:spPr bwMode="auto">
          <a:xfrm>
            <a:off x="72009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98" name="Line 78"/>
          <p:cNvSpPr>
            <a:spLocks noChangeShapeType="1"/>
          </p:cNvSpPr>
          <p:nvPr/>
        </p:nvSpPr>
        <p:spPr bwMode="auto">
          <a:xfrm>
            <a:off x="73660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199" name="Line 79"/>
          <p:cNvSpPr>
            <a:spLocks noChangeShapeType="1"/>
          </p:cNvSpPr>
          <p:nvPr/>
        </p:nvSpPr>
        <p:spPr bwMode="auto">
          <a:xfrm>
            <a:off x="752951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00" name="Line 80"/>
          <p:cNvSpPr>
            <a:spLocks noChangeShapeType="1"/>
          </p:cNvSpPr>
          <p:nvPr/>
        </p:nvSpPr>
        <p:spPr bwMode="auto">
          <a:xfrm>
            <a:off x="76930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01" name="Line 81"/>
          <p:cNvSpPr>
            <a:spLocks noChangeShapeType="1"/>
          </p:cNvSpPr>
          <p:nvPr/>
        </p:nvSpPr>
        <p:spPr bwMode="auto">
          <a:xfrm>
            <a:off x="78581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02" name="Line 82"/>
          <p:cNvSpPr>
            <a:spLocks noChangeShapeType="1"/>
          </p:cNvSpPr>
          <p:nvPr/>
        </p:nvSpPr>
        <p:spPr bwMode="auto">
          <a:xfrm>
            <a:off x="80216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03" name="Line 83"/>
          <p:cNvSpPr>
            <a:spLocks noChangeShapeType="1"/>
          </p:cNvSpPr>
          <p:nvPr/>
        </p:nvSpPr>
        <p:spPr bwMode="auto">
          <a:xfrm>
            <a:off x="81867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04" name="Rectangle 84"/>
          <p:cNvSpPr>
            <a:spLocks noChangeArrowheads="1"/>
          </p:cNvSpPr>
          <p:nvPr/>
        </p:nvSpPr>
        <p:spPr bwMode="auto">
          <a:xfrm>
            <a:off x="7847013" y="6069013"/>
            <a:ext cx="782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2010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205" name="Line 85"/>
          <p:cNvSpPr>
            <a:spLocks noChangeShapeType="1"/>
          </p:cNvSpPr>
          <p:nvPr/>
        </p:nvSpPr>
        <p:spPr bwMode="auto">
          <a:xfrm flipV="1">
            <a:off x="81867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06" name="Line 86"/>
          <p:cNvSpPr>
            <a:spLocks noChangeShapeType="1"/>
          </p:cNvSpPr>
          <p:nvPr/>
        </p:nvSpPr>
        <p:spPr bwMode="auto">
          <a:xfrm>
            <a:off x="1635125" y="3760788"/>
            <a:ext cx="163513" cy="158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07" name="Line 87"/>
          <p:cNvSpPr>
            <a:spLocks noChangeShapeType="1"/>
          </p:cNvSpPr>
          <p:nvPr/>
        </p:nvSpPr>
        <p:spPr bwMode="auto">
          <a:xfrm flipV="1">
            <a:off x="1798638" y="3759200"/>
            <a:ext cx="165100" cy="174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08" name="Line 88"/>
          <p:cNvSpPr>
            <a:spLocks noChangeShapeType="1"/>
          </p:cNvSpPr>
          <p:nvPr/>
        </p:nvSpPr>
        <p:spPr bwMode="auto">
          <a:xfrm flipV="1">
            <a:off x="1963738" y="3725863"/>
            <a:ext cx="163512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09" name="Line 89"/>
          <p:cNvSpPr>
            <a:spLocks noChangeShapeType="1"/>
          </p:cNvSpPr>
          <p:nvPr/>
        </p:nvSpPr>
        <p:spPr bwMode="auto">
          <a:xfrm flipV="1">
            <a:off x="2127250" y="3697288"/>
            <a:ext cx="161925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10" name="Line 90"/>
          <p:cNvSpPr>
            <a:spLocks noChangeShapeType="1"/>
          </p:cNvSpPr>
          <p:nvPr/>
        </p:nvSpPr>
        <p:spPr bwMode="auto">
          <a:xfrm>
            <a:off x="2289175" y="3697288"/>
            <a:ext cx="163513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11" name="Line 91"/>
          <p:cNvSpPr>
            <a:spLocks noChangeShapeType="1"/>
          </p:cNvSpPr>
          <p:nvPr/>
        </p:nvSpPr>
        <p:spPr bwMode="auto">
          <a:xfrm>
            <a:off x="2452688" y="3703638"/>
            <a:ext cx="165100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12" name="Line 92"/>
          <p:cNvSpPr>
            <a:spLocks noChangeShapeType="1"/>
          </p:cNvSpPr>
          <p:nvPr/>
        </p:nvSpPr>
        <p:spPr bwMode="auto">
          <a:xfrm flipV="1">
            <a:off x="2617788" y="3603625"/>
            <a:ext cx="163512" cy="10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13" name="Line 93"/>
          <p:cNvSpPr>
            <a:spLocks noChangeShapeType="1"/>
          </p:cNvSpPr>
          <p:nvPr/>
        </p:nvSpPr>
        <p:spPr bwMode="auto">
          <a:xfrm flipV="1">
            <a:off x="2781300" y="3582988"/>
            <a:ext cx="165100" cy="206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14" name="Line 94"/>
          <p:cNvSpPr>
            <a:spLocks noChangeShapeType="1"/>
          </p:cNvSpPr>
          <p:nvPr/>
        </p:nvSpPr>
        <p:spPr bwMode="auto">
          <a:xfrm flipV="1">
            <a:off x="2946400" y="3575050"/>
            <a:ext cx="163513" cy="79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15" name="Line 95"/>
          <p:cNvSpPr>
            <a:spLocks noChangeShapeType="1"/>
          </p:cNvSpPr>
          <p:nvPr/>
        </p:nvSpPr>
        <p:spPr bwMode="auto">
          <a:xfrm flipV="1">
            <a:off x="3109913" y="3529013"/>
            <a:ext cx="163512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16" name="Line 96"/>
          <p:cNvSpPr>
            <a:spLocks noChangeShapeType="1"/>
          </p:cNvSpPr>
          <p:nvPr/>
        </p:nvSpPr>
        <p:spPr bwMode="auto">
          <a:xfrm flipV="1">
            <a:off x="3273425" y="3462338"/>
            <a:ext cx="161925" cy="66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17" name="Line 97"/>
          <p:cNvSpPr>
            <a:spLocks noChangeShapeType="1"/>
          </p:cNvSpPr>
          <p:nvPr/>
        </p:nvSpPr>
        <p:spPr bwMode="auto">
          <a:xfrm flipV="1">
            <a:off x="3435350" y="3384550"/>
            <a:ext cx="163513" cy="777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18" name="Line 98"/>
          <p:cNvSpPr>
            <a:spLocks noChangeShapeType="1"/>
          </p:cNvSpPr>
          <p:nvPr/>
        </p:nvSpPr>
        <p:spPr bwMode="auto">
          <a:xfrm flipV="1">
            <a:off x="3598863" y="3336925"/>
            <a:ext cx="165100" cy="476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19" name="Line 99"/>
          <p:cNvSpPr>
            <a:spLocks noChangeShapeType="1"/>
          </p:cNvSpPr>
          <p:nvPr/>
        </p:nvSpPr>
        <p:spPr bwMode="auto">
          <a:xfrm flipV="1">
            <a:off x="3763963" y="3271838"/>
            <a:ext cx="163512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20" name="Line 100"/>
          <p:cNvSpPr>
            <a:spLocks noChangeShapeType="1"/>
          </p:cNvSpPr>
          <p:nvPr/>
        </p:nvSpPr>
        <p:spPr bwMode="auto">
          <a:xfrm>
            <a:off x="3927475" y="3271838"/>
            <a:ext cx="163513" cy="396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21" name="Line 101"/>
          <p:cNvSpPr>
            <a:spLocks noChangeShapeType="1"/>
          </p:cNvSpPr>
          <p:nvPr/>
        </p:nvSpPr>
        <p:spPr bwMode="auto">
          <a:xfrm flipV="1">
            <a:off x="4090988" y="3246438"/>
            <a:ext cx="165100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22" name="Line 102"/>
          <p:cNvSpPr>
            <a:spLocks noChangeShapeType="1"/>
          </p:cNvSpPr>
          <p:nvPr/>
        </p:nvSpPr>
        <p:spPr bwMode="auto">
          <a:xfrm flipV="1">
            <a:off x="4256088" y="3211513"/>
            <a:ext cx="163512" cy="349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23" name="Line 103"/>
          <p:cNvSpPr>
            <a:spLocks noChangeShapeType="1"/>
          </p:cNvSpPr>
          <p:nvPr/>
        </p:nvSpPr>
        <p:spPr bwMode="auto">
          <a:xfrm>
            <a:off x="4419600" y="3211513"/>
            <a:ext cx="161925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24" name="Line 104"/>
          <p:cNvSpPr>
            <a:spLocks noChangeShapeType="1"/>
          </p:cNvSpPr>
          <p:nvPr/>
        </p:nvSpPr>
        <p:spPr bwMode="auto">
          <a:xfrm flipV="1">
            <a:off x="4581525" y="3086100"/>
            <a:ext cx="163513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25" name="Line 105"/>
          <p:cNvSpPr>
            <a:spLocks noChangeShapeType="1"/>
          </p:cNvSpPr>
          <p:nvPr/>
        </p:nvSpPr>
        <p:spPr bwMode="auto">
          <a:xfrm>
            <a:off x="4745038" y="3086100"/>
            <a:ext cx="163512" cy="19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26" name="Line 106"/>
          <p:cNvSpPr>
            <a:spLocks noChangeShapeType="1"/>
          </p:cNvSpPr>
          <p:nvPr/>
        </p:nvSpPr>
        <p:spPr bwMode="auto">
          <a:xfrm flipV="1">
            <a:off x="4908550" y="3063875"/>
            <a:ext cx="165100" cy="412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27" name="Line 107"/>
          <p:cNvSpPr>
            <a:spLocks noChangeShapeType="1"/>
          </p:cNvSpPr>
          <p:nvPr/>
        </p:nvSpPr>
        <p:spPr bwMode="auto">
          <a:xfrm flipV="1">
            <a:off x="5073650" y="2979738"/>
            <a:ext cx="163513" cy="841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28" name="Line 108"/>
          <p:cNvSpPr>
            <a:spLocks noChangeShapeType="1"/>
          </p:cNvSpPr>
          <p:nvPr/>
        </p:nvSpPr>
        <p:spPr bwMode="auto">
          <a:xfrm>
            <a:off x="5237163" y="2979738"/>
            <a:ext cx="1651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29" name="Line 109"/>
          <p:cNvSpPr>
            <a:spLocks noChangeShapeType="1"/>
          </p:cNvSpPr>
          <p:nvPr/>
        </p:nvSpPr>
        <p:spPr bwMode="auto">
          <a:xfrm flipV="1">
            <a:off x="5402263" y="2820988"/>
            <a:ext cx="163512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30" name="Line 110"/>
          <p:cNvSpPr>
            <a:spLocks noChangeShapeType="1"/>
          </p:cNvSpPr>
          <p:nvPr/>
        </p:nvSpPr>
        <p:spPr bwMode="auto">
          <a:xfrm flipV="1">
            <a:off x="5565775" y="2814638"/>
            <a:ext cx="165100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31" name="Line 111"/>
          <p:cNvSpPr>
            <a:spLocks noChangeShapeType="1"/>
          </p:cNvSpPr>
          <p:nvPr/>
        </p:nvSpPr>
        <p:spPr bwMode="auto">
          <a:xfrm flipV="1">
            <a:off x="5730875" y="2765425"/>
            <a:ext cx="160338" cy="4921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32" name="Line 112"/>
          <p:cNvSpPr>
            <a:spLocks noChangeShapeType="1"/>
          </p:cNvSpPr>
          <p:nvPr/>
        </p:nvSpPr>
        <p:spPr bwMode="auto">
          <a:xfrm flipV="1">
            <a:off x="5891213" y="2719388"/>
            <a:ext cx="165100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33" name="Line 113"/>
          <p:cNvSpPr>
            <a:spLocks noChangeShapeType="1"/>
          </p:cNvSpPr>
          <p:nvPr/>
        </p:nvSpPr>
        <p:spPr bwMode="auto">
          <a:xfrm flipV="1">
            <a:off x="6056313" y="2697163"/>
            <a:ext cx="163512" cy="222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34" name="Line 114"/>
          <p:cNvSpPr>
            <a:spLocks noChangeShapeType="1"/>
          </p:cNvSpPr>
          <p:nvPr/>
        </p:nvSpPr>
        <p:spPr bwMode="auto">
          <a:xfrm flipV="1">
            <a:off x="6219825" y="2687638"/>
            <a:ext cx="163513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35" name="Line 115"/>
          <p:cNvSpPr>
            <a:spLocks noChangeShapeType="1"/>
          </p:cNvSpPr>
          <p:nvPr/>
        </p:nvSpPr>
        <p:spPr bwMode="auto">
          <a:xfrm flipV="1">
            <a:off x="6383338" y="26241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36" name="Line 116"/>
          <p:cNvSpPr>
            <a:spLocks noChangeShapeType="1"/>
          </p:cNvSpPr>
          <p:nvPr/>
        </p:nvSpPr>
        <p:spPr bwMode="auto">
          <a:xfrm flipV="1">
            <a:off x="6548438" y="2603500"/>
            <a:ext cx="163512" cy="206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37" name="Line 117"/>
          <p:cNvSpPr>
            <a:spLocks noChangeShapeType="1"/>
          </p:cNvSpPr>
          <p:nvPr/>
        </p:nvSpPr>
        <p:spPr bwMode="auto">
          <a:xfrm flipV="1">
            <a:off x="6711950" y="2586038"/>
            <a:ext cx="163513" cy="1746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38" name="Line 118"/>
          <p:cNvSpPr>
            <a:spLocks noChangeShapeType="1"/>
          </p:cNvSpPr>
          <p:nvPr/>
        </p:nvSpPr>
        <p:spPr bwMode="auto">
          <a:xfrm flipV="1">
            <a:off x="6875463" y="25225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39" name="Line 119"/>
          <p:cNvSpPr>
            <a:spLocks noChangeShapeType="1"/>
          </p:cNvSpPr>
          <p:nvPr/>
        </p:nvSpPr>
        <p:spPr bwMode="auto">
          <a:xfrm flipV="1">
            <a:off x="7040563" y="2482850"/>
            <a:ext cx="160337" cy="396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40" name="Line 120"/>
          <p:cNvSpPr>
            <a:spLocks noChangeShapeType="1"/>
          </p:cNvSpPr>
          <p:nvPr/>
        </p:nvSpPr>
        <p:spPr bwMode="auto">
          <a:xfrm flipV="1">
            <a:off x="7200900" y="2424113"/>
            <a:ext cx="165100" cy="587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41" name="Line 121"/>
          <p:cNvSpPr>
            <a:spLocks noChangeShapeType="1"/>
          </p:cNvSpPr>
          <p:nvPr/>
        </p:nvSpPr>
        <p:spPr bwMode="auto">
          <a:xfrm flipV="1">
            <a:off x="7366000" y="2370138"/>
            <a:ext cx="163513" cy="539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42" name="Line 122"/>
          <p:cNvSpPr>
            <a:spLocks noChangeShapeType="1"/>
          </p:cNvSpPr>
          <p:nvPr/>
        </p:nvSpPr>
        <p:spPr bwMode="auto">
          <a:xfrm flipV="1">
            <a:off x="7529513" y="2341563"/>
            <a:ext cx="163512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43" name="Line 123"/>
          <p:cNvSpPr>
            <a:spLocks noChangeShapeType="1"/>
          </p:cNvSpPr>
          <p:nvPr/>
        </p:nvSpPr>
        <p:spPr bwMode="auto">
          <a:xfrm flipV="1">
            <a:off x="7693025" y="2303463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44" name="Line 124"/>
          <p:cNvSpPr>
            <a:spLocks noChangeShapeType="1"/>
          </p:cNvSpPr>
          <p:nvPr/>
        </p:nvSpPr>
        <p:spPr bwMode="auto">
          <a:xfrm flipV="1">
            <a:off x="1798638" y="4759325"/>
            <a:ext cx="165100" cy="153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45" name="Line 125"/>
          <p:cNvSpPr>
            <a:spLocks noChangeShapeType="1"/>
          </p:cNvSpPr>
          <p:nvPr/>
        </p:nvSpPr>
        <p:spPr bwMode="auto">
          <a:xfrm>
            <a:off x="1963738" y="4759325"/>
            <a:ext cx="163512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46" name="Line 126"/>
          <p:cNvSpPr>
            <a:spLocks noChangeShapeType="1"/>
          </p:cNvSpPr>
          <p:nvPr/>
        </p:nvSpPr>
        <p:spPr bwMode="auto">
          <a:xfrm flipV="1">
            <a:off x="2127250" y="4824413"/>
            <a:ext cx="161925" cy="17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47" name="Line 127"/>
          <p:cNvSpPr>
            <a:spLocks noChangeShapeType="1"/>
          </p:cNvSpPr>
          <p:nvPr/>
        </p:nvSpPr>
        <p:spPr bwMode="auto">
          <a:xfrm flipV="1">
            <a:off x="2289175" y="4752975"/>
            <a:ext cx="163513" cy="714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48" name="Line 128"/>
          <p:cNvSpPr>
            <a:spLocks noChangeShapeType="1"/>
          </p:cNvSpPr>
          <p:nvPr/>
        </p:nvSpPr>
        <p:spPr bwMode="auto">
          <a:xfrm flipV="1">
            <a:off x="2452688" y="4724400"/>
            <a:ext cx="165100" cy="285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49" name="Line 129"/>
          <p:cNvSpPr>
            <a:spLocks noChangeShapeType="1"/>
          </p:cNvSpPr>
          <p:nvPr/>
        </p:nvSpPr>
        <p:spPr bwMode="auto">
          <a:xfrm flipV="1">
            <a:off x="2617788" y="4716463"/>
            <a:ext cx="163512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50" name="Line 130"/>
          <p:cNvSpPr>
            <a:spLocks noChangeShapeType="1"/>
          </p:cNvSpPr>
          <p:nvPr/>
        </p:nvSpPr>
        <p:spPr bwMode="auto">
          <a:xfrm flipV="1">
            <a:off x="2781300" y="4695825"/>
            <a:ext cx="165100" cy="206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51" name="Line 131"/>
          <p:cNvSpPr>
            <a:spLocks noChangeShapeType="1"/>
          </p:cNvSpPr>
          <p:nvPr/>
        </p:nvSpPr>
        <p:spPr bwMode="auto">
          <a:xfrm flipV="1">
            <a:off x="2946400" y="4675188"/>
            <a:ext cx="163513" cy="20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52" name="Line 132"/>
          <p:cNvSpPr>
            <a:spLocks noChangeShapeType="1"/>
          </p:cNvSpPr>
          <p:nvPr/>
        </p:nvSpPr>
        <p:spPr bwMode="auto">
          <a:xfrm>
            <a:off x="3109913" y="4675188"/>
            <a:ext cx="163512" cy="98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53" name="Line 133"/>
          <p:cNvSpPr>
            <a:spLocks noChangeShapeType="1"/>
          </p:cNvSpPr>
          <p:nvPr/>
        </p:nvSpPr>
        <p:spPr bwMode="auto">
          <a:xfrm flipV="1">
            <a:off x="3273425" y="4694238"/>
            <a:ext cx="161925" cy="793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54" name="Line 134"/>
          <p:cNvSpPr>
            <a:spLocks noChangeShapeType="1"/>
          </p:cNvSpPr>
          <p:nvPr/>
        </p:nvSpPr>
        <p:spPr bwMode="auto">
          <a:xfrm flipV="1">
            <a:off x="3435350" y="4672013"/>
            <a:ext cx="163513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55" name="Line 135"/>
          <p:cNvSpPr>
            <a:spLocks noChangeShapeType="1"/>
          </p:cNvSpPr>
          <p:nvPr/>
        </p:nvSpPr>
        <p:spPr bwMode="auto">
          <a:xfrm>
            <a:off x="3598863" y="4672013"/>
            <a:ext cx="165100" cy="444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56" name="Line 136"/>
          <p:cNvSpPr>
            <a:spLocks noChangeShapeType="1"/>
          </p:cNvSpPr>
          <p:nvPr/>
        </p:nvSpPr>
        <p:spPr bwMode="auto">
          <a:xfrm flipV="1">
            <a:off x="3763963" y="4692650"/>
            <a:ext cx="163512" cy="238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57" name="Line 137"/>
          <p:cNvSpPr>
            <a:spLocks noChangeShapeType="1"/>
          </p:cNvSpPr>
          <p:nvPr/>
        </p:nvSpPr>
        <p:spPr bwMode="auto">
          <a:xfrm flipV="1">
            <a:off x="3927475" y="4586288"/>
            <a:ext cx="328613" cy="106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58" name="Line 138"/>
          <p:cNvSpPr>
            <a:spLocks noChangeShapeType="1"/>
          </p:cNvSpPr>
          <p:nvPr/>
        </p:nvSpPr>
        <p:spPr bwMode="auto">
          <a:xfrm flipV="1">
            <a:off x="4256088" y="4483100"/>
            <a:ext cx="163512" cy="103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59" name="Line 139"/>
          <p:cNvSpPr>
            <a:spLocks noChangeShapeType="1"/>
          </p:cNvSpPr>
          <p:nvPr/>
        </p:nvSpPr>
        <p:spPr bwMode="auto">
          <a:xfrm flipV="1">
            <a:off x="4419600" y="4441825"/>
            <a:ext cx="161925" cy="412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60" name="Line 140"/>
          <p:cNvSpPr>
            <a:spLocks noChangeShapeType="1"/>
          </p:cNvSpPr>
          <p:nvPr/>
        </p:nvSpPr>
        <p:spPr bwMode="auto">
          <a:xfrm flipV="1">
            <a:off x="4581525" y="4433888"/>
            <a:ext cx="163513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61" name="Line 141"/>
          <p:cNvSpPr>
            <a:spLocks noChangeShapeType="1"/>
          </p:cNvSpPr>
          <p:nvPr/>
        </p:nvSpPr>
        <p:spPr bwMode="auto">
          <a:xfrm>
            <a:off x="4745038" y="4433888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62" name="Line 142"/>
          <p:cNvSpPr>
            <a:spLocks noChangeShapeType="1"/>
          </p:cNvSpPr>
          <p:nvPr/>
        </p:nvSpPr>
        <p:spPr bwMode="auto">
          <a:xfrm flipV="1">
            <a:off x="4908550" y="4378325"/>
            <a:ext cx="165100" cy="1190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63" name="Line 143"/>
          <p:cNvSpPr>
            <a:spLocks noChangeShapeType="1"/>
          </p:cNvSpPr>
          <p:nvPr/>
        </p:nvSpPr>
        <p:spPr bwMode="auto">
          <a:xfrm flipV="1">
            <a:off x="5073650" y="4295775"/>
            <a:ext cx="163513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64" name="Line 144"/>
          <p:cNvSpPr>
            <a:spLocks noChangeShapeType="1"/>
          </p:cNvSpPr>
          <p:nvPr/>
        </p:nvSpPr>
        <p:spPr bwMode="auto">
          <a:xfrm flipV="1">
            <a:off x="5237163" y="4179888"/>
            <a:ext cx="165100" cy="115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65" name="Line 145"/>
          <p:cNvSpPr>
            <a:spLocks noChangeShapeType="1"/>
          </p:cNvSpPr>
          <p:nvPr/>
        </p:nvSpPr>
        <p:spPr bwMode="auto">
          <a:xfrm flipV="1">
            <a:off x="5402263" y="4132263"/>
            <a:ext cx="163512" cy="476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66" name="Line 146"/>
          <p:cNvSpPr>
            <a:spLocks noChangeShapeType="1"/>
          </p:cNvSpPr>
          <p:nvPr/>
        </p:nvSpPr>
        <p:spPr bwMode="auto">
          <a:xfrm flipV="1">
            <a:off x="5565775" y="4098925"/>
            <a:ext cx="165100" cy="333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67" name="Line 147"/>
          <p:cNvSpPr>
            <a:spLocks noChangeShapeType="1"/>
          </p:cNvSpPr>
          <p:nvPr/>
        </p:nvSpPr>
        <p:spPr bwMode="auto">
          <a:xfrm flipV="1">
            <a:off x="5730875" y="3938588"/>
            <a:ext cx="160338" cy="160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68" name="Line 148"/>
          <p:cNvSpPr>
            <a:spLocks noChangeShapeType="1"/>
          </p:cNvSpPr>
          <p:nvPr/>
        </p:nvSpPr>
        <p:spPr bwMode="auto">
          <a:xfrm flipV="1">
            <a:off x="5891213" y="3916363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69" name="Line 149"/>
          <p:cNvSpPr>
            <a:spLocks noChangeShapeType="1"/>
          </p:cNvSpPr>
          <p:nvPr/>
        </p:nvSpPr>
        <p:spPr bwMode="auto">
          <a:xfrm flipV="1">
            <a:off x="6056313" y="3778250"/>
            <a:ext cx="163512" cy="1381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70" name="Line 150"/>
          <p:cNvSpPr>
            <a:spLocks noChangeShapeType="1"/>
          </p:cNvSpPr>
          <p:nvPr/>
        </p:nvSpPr>
        <p:spPr bwMode="auto">
          <a:xfrm flipV="1">
            <a:off x="6219825" y="3735388"/>
            <a:ext cx="163513" cy="42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71" name="Line 151"/>
          <p:cNvSpPr>
            <a:spLocks noChangeShapeType="1"/>
          </p:cNvSpPr>
          <p:nvPr/>
        </p:nvSpPr>
        <p:spPr bwMode="auto">
          <a:xfrm flipV="1">
            <a:off x="6383338" y="3676650"/>
            <a:ext cx="165100" cy="587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72" name="Line 152"/>
          <p:cNvSpPr>
            <a:spLocks noChangeShapeType="1"/>
          </p:cNvSpPr>
          <p:nvPr/>
        </p:nvSpPr>
        <p:spPr bwMode="auto">
          <a:xfrm flipV="1">
            <a:off x="6548438" y="3627438"/>
            <a:ext cx="163512" cy="492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73" name="Line 153"/>
          <p:cNvSpPr>
            <a:spLocks noChangeShapeType="1"/>
          </p:cNvSpPr>
          <p:nvPr/>
        </p:nvSpPr>
        <p:spPr bwMode="auto">
          <a:xfrm flipV="1">
            <a:off x="6711950" y="3609975"/>
            <a:ext cx="163513" cy="17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74" name="Line 154"/>
          <p:cNvSpPr>
            <a:spLocks noChangeShapeType="1"/>
          </p:cNvSpPr>
          <p:nvPr/>
        </p:nvSpPr>
        <p:spPr bwMode="auto">
          <a:xfrm>
            <a:off x="6875463" y="3609975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75" name="Line 155"/>
          <p:cNvSpPr>
            <a:spLocks noChangeShapeType="1"/>
          </p:cNvSpPr>
          <p:nvPr/>
        </p:nvSpPr>
        <p:spPr bwMode="auto">
          <a:xfrm flipV="1">
            <a:off x="7040563" y="3508375"/>
            <a:ext cx="160337" cy="12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76" name="Line 156"/>
          <p:cNvSpPr>
            <a:spLocks noChangeShapeType="1"/>
          </p:cNvSpPr>
          <p:nvPr/>
        </p:nvSpPr>
        <p:spPr bwMode="auto">
          <a:xfrm flipV="1">
            <a:off x="7200900" y="3457575"/>
            <a:ext cx="165100" cy="50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77" name="Line 157"/>
          <p:cNvSpPr>
            <a:spLocks noChangeShapeType="1"/>
          </p:cNvSpPr>
          <p:nvPr/>
        </p:nvSpPr>
        <p:spPr bwMode="auto">
          <a:xfrm flipV="1">
            <a:off x="7366000" y="3317875"/>
            <a:ext cx="163513" cy="139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78" name="Line 158"/>
          <p:cNvSpPr>
            <a:spLocks noChangeShapeType="1"/>
          </p:cNvSpPr>
          <p:nvPr/>
        </p:nvSpPr>
        <p:spPr bwMode="auto">
          <a:xfrm flipV="1">
            <a:off x="7529513" y="3254375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79" name="Line 159"/>
          <p:cNvSpPr>
            <a:spLocks noChangeShapeType="1"/>
          </p:cNvSpPr>
          <p:nvPr/>
        </p:nvSpPr>
        <p:spPr bwMode="auto">
          <a:xfrm flipV="1">
            <a:off x="7693025" y="3184525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80" name="Text Box 160"/>
          <p:cNvSpPr txBox="1">
            <a:spLocks noChangeArrowheads="1"/>
          </p:cNvSpPr>
          <p:nvPr/>
        </p:nvSpPr>
        <p:spPr bwMode="auto">
          <a:xfrm>
            <a:off x="3760788" y="2208213"/>
            <a:ext cx="272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000080"/>
                </a:solidFill>
              </a:rPr>
              <a:t>ŠVÉDSKO</a:t>
            </a: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645281" name="Text Box 161"/>
          <p:cNvSpPr txBox="1">
            <a:spLocks noChangeArrowheads="1"/>
          </p:cNvSpPr>
          <p:nvPr/>
        </p:nvSpPr>
        <p:spPr bwMode="auto">
          <a:xfrm>
            <a:off x="5135563" y="4403725"/>
            <a:ext cx="325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6600"/>
                </a:solidFill>
              </a:rPr>
              <a:t>ČESKÁ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6600"/>
                </a:solidFill>
              </a:rPr>
              <a:t>REPUBLIKA</a:t>
            </a: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645282" name="Rectangle 162"/>
          <p:cNvSpPr>
            <a:spLocks noChangeArrowheads="1"/>
          </p:cNvSpPr>
          <p:nvPr/>
        </p:nvSpPr>
        <p:spPr bwMode="auto">
          <a:xfrm>
            <a:off x="987425" y="436563"/>
            <a:ext cx="7702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>
                <a:solidFill>
                  <a:srgbClr val="000000"/>
                </a:solidFill>
              </a:rPr>
              <a:t>Naděje dožití při narození (muži+ženy) </a:t>
            </a:r>
            <a:endParaRPr lang="cs-CZ" sz="3200">
              <a:solidFill>
                <a:srgbClr val="000000"/>
              </a:solidFill>
            </a:endParaRPr>
          </a:p>
        </p:txBody>
      </p:sp>
      <p:sp>
        <p:nvSpPr>
          <p:cNvPr id="645283" name="Text Box 163"/>
          <p:cNvSpPr txBox="1">
            <a:spLocks noChangeArrowheads="1"/>
          </p:cNvSpPr>
          <p:nvPr/>
        </p:nvSpPr>
        <p:spPr bwMode="auto">
          <a:xfrm>
            <a:off x="915988" y="979488"/>
            <a:ext cx="25796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roky (věk)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5284" name="AutoShape 164"/>
          <p:cNvSpPr>
            <a:spLocks noChangeArrowheads="1"/>
          </p:cNvSpPr>
          <p:nvPr/>
        </p:nvSpPr>
        <p:spPr bwMode="auto">
          <a:xfrm>
            <a:off x="7715250" y="2314575"/>
            <a:ext cx="231775" cy="885825"/>
          </a:xfrm>
          <a:prstGeom prst="upDownArrow">
            <a:avLst>
              <a:gd name="adj1" fmla="val 50000"/>
              <a:gd name="adj2" fmla="val 76438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5285" name="Text Box 165"/>
          <p:cNvSpPr txBox="1">
            <a:spLocks noChangeArrowheads="1"/>
          </p:cNvSpPr>
          <p:nvPr/>
        </p:nvSpPr>
        <p:spPr bwMode="auto">
          <a:xfrm>
            <a:off x="6715125" y="25908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397200"/>
                </a:solidFill>
              </a:rPr>
              <a:t>4 roky</a:t>
            </a:r>
          </a:p>
        </p:txBody>
      </p:sp>
    </p:spTree>
    <p:extLst>
      <p:ext uri="{BB962C8B-B14F-4D97-AF65-F5344CB8AC3E}">
        <p14:creationId xmlns:p14="http://schemas.microsoft.com/office/powerpoint/2010/main" val="35172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ChangeArrowheads="1"/>
          </p:cNvSpPr>
          <p:nvPr/>
        </p:nvSpPr>
        <p:spPr bwMode="auto">
          <a:xfrm>
            <a:off x="619125" y="954088"/>
            <a:ext cx="7967663" cy="5349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47" name="Text Box 3"/>
          <p:cNvSpPr txBox="1">
            <a:spLocks noChangeArrowheads="1"/>
          </p:cNvSpPr>
          <p:nvPr/>
        </p:nvSpPr>
        <p:spPr bwMode="auto">
          <a:xfrm>
            <a:off x="6577013" y="6334125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kalendářní roky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148" name="Line 4"/>
          <p:cNvSpPr>
            <a:spLocks noChangeShapeType="1"/>
          </p:cNvSpPr>
          <p:nvPr/>
        </p:nvSpPr>
        <p:spPr bwMode="auto">
          <a:xfrm flipV="1">
            <a:off x="1635125" y="1489075"/>
            <a:ext cx="1588" cy="446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49" name="Line 5"/>
          <p:cNvSpPr>
            <a:spLocks noChangeShapeType="1"/>
          </p:cNvSpPr>
          <p:nvPr/>
        </p:nvSpPr>
        <p:spPr bwMode="auto">
          <a:xfrm flipH="1">
            <a:off x="1493838" y="5956300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50" name="Rectangle 6"/>
          <p:cNvSpPr>
            <a:spLocks noChangeArrowheads="1"/>
          </p:cNvSpPr>
          <p:nvPr/>
        </p:nvSpPr>
        <p:spPr bwMode="auto">
          <a:xfrm>
            <a:off x="1035050" y="5792788"/>
            <a:ext cx="390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65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151" name="Line 7"/>
          <p:cNvSpPr>
            <a:spLocks noChangeShapeType="1"/>
          </p:cNvSpPr>
          <p:nvPr/>
        </p:nvSpPr>
        <p:spPr bwMode="auto">
          <a:xfrm flipH="1">
            <a:off x="1563688" y="57324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52" name="Line 8"/>
          <p:cNvSpPr>
            <a:spLocks noChangeShapeType="1"/>
          </p:cNvSpPr>
          <p:nvPr/>
        </p:nvSpPr>
        <p:spPr bwMode="auto">
          <a:xfrm flipH="1">
            <a:off x="1563688" y="55086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53" name="Line 9"/>
          <p:cNvSpPr>
            <a:spLocks noChangeShapeType="1"/>
          </p:cNvSpPr>
          <p:nvPr/>
        </p:nvSpPr>
        <p:spPr bwMode="auto">
          <a:xfrm flipH="1">
            <a:off x="1563688" y="5284788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54" name="Line 10"/>
          <p:cNvSpPr>
            <a:spLocks noChangeShapeType="1"/>
          </p:cNvSpPr>
          <p:nvPr/>
        </p:nvSpPr>
        <p:spPr bwMode="auto">
          <a:xfrm flipH="1">
            <a:off x="1563688" y="50625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55" name="Line 11"/>
          <p:cNvSpPr>
            <a:spLocks noChangeShapeType="1"/>
          </p:cNvSpPr>
          <p:nvPr/>
        </p:nvSpPr>
        <p:spPr bwMode="auto">
          <a:xfrm flipH="1">
            <a:off x="1493838" y="4840288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56" name="Rectangle 12"/>
          <p:cNvSpPr>
            <a:spLocks noChangeArrowheads="1"/>
          </p:cNvSpPr>
          <p:nvPr/>
        </p:nvSpPr>
        <p:spPr bwMode="auto">
          <a:xfrm>
            <a:off x="1055688" y="4694238"/>
            <a:ext cx="392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70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157" name="Line 13"/>
          <p:cNvSpPr>
            <a:spLocks noChangeShapeType="1"/>
          </p:cNvSpPr>
          <p:nvPr/>
        </p:nvSpPr>
        <p:spPr bwMode="auto">
          <a:xfrm flipV="1">
            <a:off x="1635125" y="4833938"/>
            <a:ext cx="6548438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58" name="Line 14"/>
          <p:cNvSpPr>
            <a:spLocks noChangeShapeType="1"/>
          </p:cNvSpPr>
          <p:nvPr/>
        </p:nvSpPr>
        <p:spPr bwMode="auto">
          <a:xfrm flipH="1">
            <a:off x="1563688" y="46148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59" name="Line 15"/>
          <p:cNvSpPr>
            <a:spLocks noChangeShapeType="1"/>
          </p:cNvSpPr>
          <p:nvPr/>
        </p:nvSpPr>
        <p:spPr bwMode="auto">
          <a:xfrm flipH="1">
            <a:off x="1563688" y="439261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60" name="Line 16"/>
          <p:cNvSpPr>
            <a:spLocks noChangeShapeType="1"/>
          </p:cNvSpPr>
          <p:nvPr/>
        </p:nvSpPr>
        <p:spPr bwMode="auto">
          <a:xfrm flipH="1">
            <a:off x="1563688" y="41687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61" name="Line 17"/>
          <p:cNvSpPr>
            <a:spLocks noChangeShapeType="1"/>
          </p:cNvSpPr>
          <p:nvPr/>
        </p:nvSpPr>
        <p:spPr bwMode="auto">
          <a:xfrm flipH="1">
            <a:off x="1563688" y="39465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62" name="Line 18"/>
          <p:cNvSpPr>
            <a:spLocks noChangeShapeType="1"/>
          </p:cNvSpPr>
          <p:nvPr/>
        </p:nvSpPr>
        <p:spPr bwMode="auto">
          <a:xfrm flipH="1">
            <a:off x="1493838" y="3721100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63" name="Rectangle 19"/>
          <p:cNvSpPr>
            <a:spLocks noChangeArrowheads="1"/>
          </p:cNvSpPr>
          <p:nvPr/>
        </p:nvSpPr>
        <p:spPr bwMode="auto">
          <a:xfrm>
            <a:off x="1054100" y="3595688"/>
            <a:ext cx="392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75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164" name="Line 20"/>
          <p:cNvSpPr>
            <a:spLocks noChangeShapeType="1"/>
          </p:cNvSpPr>
          <p:nvPr/>
        </p:nvSpPr>
        <p:spPr bwMode="auto">
          <a:xfrm>
            <a:off x="1635125" y="3721100"/>
            <a:ext cx="6538913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65" name="Line 21"/>
          <p:cNvSpPr>
            <a:spLocks noChangeShapeType="1"/>
          </p:cNvSpPr>
          <p:nvPr/>
        </p:nvSpPr>
        <p:spPr bwMode="auto">
          <a:xfrm flipH="1">
            <a:off x="1563688" y="3498850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66" name="Line 22"/>
          <p:cNvSpPr>
            <a:spLocks noChangeShapeType="1"/>
          </p:cNvSpPr>
          <p:nvPr/>
        </p:nvSpPr>
        <p:spPr bwMode="auto">
          <a:xfrm flipH="1">
            <a:off x="1563688" y="327501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67" name="Line 23"/>
          <p:cNvSpPr>
            <a:spLocks noChangeShapeType="1"/>
          </p:cNvSpPr>
          <p:nvPr/>
        </p:nvSpPr>
        <p:spPr bwMode="auto">
          <a:xfrm flipH="1">
            <a:off x="1563688" y="305276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68" name="Line 24"/>
          <p:cNvSpPr>
            <a:spLocks noChangeShapeType="1"/>
          </p:cNvSpPr>
          <p:nvPr/>
        </p:nvSpPr>
        <p:spPr bwMode="auto">
          <a:xfrm flipH="1">
            <a:off x="1563688" y="28289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69" name="Line 25"/>
          <p:cNvSpPr>
            <a:spLocks noChangeShapeType="1"/>
          </p:cNvSpPr>
          <p:nvPr/>
        </p:nvSpPr>
        <p:spPr bwMode="auto">
          <a:xfrm flipH="1">
            <a:off x="1493838" y="2605088"/>
            <a:ext cx="1412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70" name="Rectangle 26"/>
          <p:cNvSpPr>
            <a:spLocks noChangeArrowheads="1"/>
          </p:cNvSpPr>
          <p:nvPr/>
        </p:nvSpPr>
        <p:spPr bwMode="auto">
          <a:xfrm>
            <a:off x="1065213" y="2466975"/>
            <a:ext cx="392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80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171" name="Line 27"/>
          <p:cNvSpPr>
            <a:spLocks noChangeShapeType="1"/>
          </p:cNvSpPr>
          <p:nvPr/>
        </p:nvSpPr>
        <p:spPr bwMode="auto">
          <a:xfrm>
            <a:off x="1635125" y="2605088"/>
            <a:ext cx="6548438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72" name="Line 28"/>
          <p:cNvSpPr>
            <a:spLocks noChangeShapeType="1"/>
          </p:cNvSpPr>
          <p:nvPr/>
        </p:nvSpPr>
        <p:spPr bwMode="auto">
          <a:xfrm flipH="1">
            <a:off x="1563688" y="23828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73" name="Line 29"/>
          <p:cNvSpPr>
            <a:spLocks noChangeShapeType="1"/>
          </p:cNvSpPr>
          <p:nvPr/>
        </p:nvSpPr>
        <p:spPr bwMode="auto">
          <a:xfrm flipH="1">
            <a:off x="1563688" y="21590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74" name="Line 30"/>
          <p:cNvSpPr>
            <a:spLocks noChangeShapeType="1"/>
          </p:cNvSpPr>
          <p:nvPr/>
        </p:nvSpPr>
        <p:spPr bwMode="auto">
          <a:xfrm flipH="1">
            <a:off x="1563688" y="19351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75" name="Line 31"/>
          <p:cNvSpPr>
            <a:spLocks noChangeShapeType="1"/>
          </p:cNvSpPr>
          <p:nvPr/>
        </p:nvSpPr>
        <p:spPr bwMode="auto">
          <a:xfrm flipH="1">
            <a:off x="1563688" y="171132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76" name="Line 32"/>
          <p:cNvSpPr>
            <a:spLocks noChangeShapeType="1"/>
          </p:cNvSpPr>
          <p:nvPr/>
        </p:nvSpPr>
        <p:spPr bwMode="auto">
          <a:xfrm flipH="1">
            <a:off x="1493838" y="1489075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77" name="Rectangle 33"/>
          <p:cNvSpPr>
            <a:spLocks noChangeArrowheads="1"/>
          </p:cNvSpPr>
          <p:nvPr/>
        </p:nvSpPr>
        <p:spPr bwMode="auto">
          <a:xfrm>
            <a:off x="1025525" y="1344613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85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178" name="Line 34"/>
          <p:cNvSpPr>
            <a:spLocks noChangeShapeType="1"/>
          </p:cNvSpPr>
          <p:nvPr/>
        </p:nvSpPr>
        <p:spPr bwMode="auto">
          <a:xfrm>
            <a:off x="1635125" y="1489075"/>
            <a:ext cx="65595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79" name="Line 35"/>
          <p:cNvSpPr>
            <a:spLocks noChangeShapeType="1"/>
          </p:cNvSpPr>
          <p:nvPr/>
        </p:nvSpPr>
        <p:spPr bwMode="auto">
          <a:xfrm>
            <a:off x="1635125" y="5956300"/>
            <a:ext cx="6540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80" name="Line 36"/>
          <p:cNvSpPr>
            <a:spLocks noChangeShapeType="1"/>
          </p:cNvSpPr>
          <p:nvPr/>
        </p:nvSpPr>
        <p:spPr bwMode="auto">
          <a:xfrm>
            <a:off x="1635125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81" name="Rectangle 37"/>
          <p:cNvSpPr>
            <a:spLocks noChangeArrowheads="1"/>
          </p:cNvSpPr>
          <p:nvPr/>
        </p:nvSpPr>
        <p:spPr bwMode="auto">
          <a:xfrm>
            <a:off x="134143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1970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182" name="Line 38"/>
          <p:cNvSpPr>
            <a:spLocks noChangeShapeType="1"/>
          </p:cNvSpPr>
          <p:nvPr/>
        </p:nvSpPr>
        <p:spPr bwMode="auto">
          <a:xfrm>
            <a:off x="17986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83" name="Line 39"/>
          <p:cNvSpPr>
            <a:spLocks noChangeShapeType="1"/>
          </p:cNvSpPr>
          <p:nvPr/>
        </p:nvSpPr>
        <p:spPr bwMode="auto">
          <a:xfrm>
            <a:off x="19637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84" name="Line 40"/>
          <p:cNvSpPr>
            <a:spLocks noChangeShapeType="1"/>
          </p:cNvSpPr>
          <p:nvPr/>
        </p:nvSpPr>
        <p:spPr bwMode="auto">
          <a:xfrm>
            <a:off x="21272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85" name="Line 41"/>
          <p:cNvSpPr>
            <a:spLocks noChangeShapeType="1"/>
          </p:cNvSpPr>
          <p:nvPr/>
        </p:nvSpPr>
        <p:spPr bwMode="auto">
          <a:xfrm>
            <a:off x="228917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86" name="Line 42"/>
          <p:cNvSpPr>
            <a:spLocks noChangeShapeType="1"/>
          </p:cNvSpPr>
          <p:nvPr/>
        </p:nvSpPr>
        <p:spPr bwMode="auto">
          <a:xfrm>
            <a:off x="24526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87" name="Line 43"/>
          <p:cNvSpPr>
            <a:spLocks noChangeShapeType="1"/>
          </p:cNvSpPr>
          <p:nvPr/>
        </p:nvSpPr>
        <p:spPr bwMode="auto">
          <a:xfrm>
            <a:off x="261778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88" name="Line 44"/>
          <p:cNvSpPr>
            <a:spLocks noChangeShapeType="1"/>
          </p:cNvSpPr>
          <p:nvPr/>
        </p:nvSpPr>
        <p:spPr bwMode="auto">
          <a:xfrm>
            <a:off x="278130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89" name="Line 45"/>
          <p:cNvSpPr>
            <a:spLocks noChangeShapeType="1"/>
          </p:cNvSpPr>
          <p:nvPr/>
        </p:nvSpPr>
        <p:spPr bwMode="auto">
          <a:xfrm>
            <a:off x="29464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90" name="Line 46"/>
          <p:cNvSpPr>
            <a:spLocks noChangeShapeType="1"/>
          </p:cNvSpPr>
          <p:nvPr/>
        </p:nvSpPr>
        <p:spPr bwMode="auto">
          <a:xfrm>
            <a:off x="31099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91" name="Line 47"/>
          <p:cNvSpPr>
            <a:spLocks noChangeShapeType="1"/>
          </p:cNvSpPr>
          <p:nvPr/>
        </p:nvSpPr>
        <p:spPr bwMode="auto">
          <a:xfrm>
            <a:off x="3273425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92" name="Rectangle 48"/>
          <p:cNvSpPr>
            <a:spLocks noChangeArrowheads="1"/>
          </p:cNvSpPr>
          <p:nvPr/>
        </p:nvSpPr>
        <p:spPr bwMode="auto">
          <a:xfrm>
            <a:off x="29400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1980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193" name="Line 49"/>
          <p:cNvSpPr>
            <a:spLocks noChangeShapeType="1"/>
          </p:cNvSpPr>
          <p:nvPr/>
        </p:nvSpPr>
        <p:spPr bwMode="auto">
          <a:xfrm flipV="1">
            <a:off x="3273425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94" name="Line 50"/>
          <p:cNvSpPr>
            <a:spLocks noChangeShapeType="1"/>
          </p:cNvSpPr>
          <p:nvPr/>
        </p:nvSpPr>
        <p:spPr bwMode="auto">
          <a:xfrm>
            <a:off x="343535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95" name="Line 51"/>
          <p:cNvSpPr>
            <a:spLocks noChangeShapeType="1"/>
          </p:cNvSpPr>
          <p:nvPr/>
        </p:nvSpPr>
        <p:spPr bwMode="auto">
          <a:xfrm>
            <a:off x="35988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96" name="Line 52"/>
          <p:cNvSpPr>
            <a:spLocks noChangeShapeType="1"/>
          </p:cNvSpPr>
          <p:nvPr/>
        </p:nvSpPr>
        <p:spPr bwMode="auto">
          <a:xfrm>
            <a:off x="37639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97" name="Line 53"/>
          <p:cNvSpPr>
            <a:spLocks noChangeShapeType="1"/>
          </p:cNvSpPr>
          <p:nvPr/>
        </p:nvSpPr>
        <p:spPr bwMode="auto">
          <a:xfrm>
            <a:off x="392747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98" name="Line 54"/>
          <p:cNvSpPr>
            <a:spLocks noChangeShapeType="1"/>
          </p:cNvSpPr>
          <p:nvPr/>
        </p:nvSpPr>
        <p:spPr bwMode="auto">
          <a:xfrm>
            <a:off x="40909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199" name="Line 55"/>
          <p:cNvSpPr>
            <a:spLocks noChangeShapeType="1"/>
          </p:cNvSpPr>
          <p:nvPr/>
        </p:nvSpPr>
        <p:spPr bwMode="auto">
          <a:xfrm>
            <a:off x="42560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00" name="Line 56"/>
          <p:cNvSpPr>
            <a:spLocks noChangeShapeType="1"/>
          </p:cNvSpPr>
          <p:nvPr/>
        </p:nvSpPr>
        <p:spPr bwMode="auto">
          <a:xfrm>
            <a:off x="44196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01" name="Line 57"/>
          <p:cNvSpPr>
            <a:spLocks noChangeShapeType="1"/>
          </p:cNvSpPr>
          <p:nvPr/>
        </p:nvSpPr>
        <p:spPr bwMode="auto">
          <a:xfrm>
            <a:off x="45815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02" name="Line 58"/>
          <p:cNvSpPr>
            <a:spLocks noChangeShapeType="1"/>
          </p:cNvSpPr>
          <p:nvPr/>
        </p:nvSpPr>
        <p:spPr bwMode="auto">
          <a:xfrm>
            <a:off x="474503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03" name="Line 59"/>
          <p:cNvSpPr>
            <a:spLocks noChangeShapeType="1"/>
          </p:cNvSpPr>
          <p:nvPr/>
        </p:nvSpPr>
        <p:spPr bwMode="auto">
          <a:xfrm>
            <a:off x="4908550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04" name="Rectangle 60"/>
          <p:cNvSpPr>
            <a:spLocks noChangeArrowheads="1"/>
          </p:cNvSpPr>
          <p:nvPr/>
        </p:nvSpPr>
        <p:spPr bwMode="auto">
          <a:xfrm>
            <a:off x="4592638" y="6045200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1990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205" name="Line 61"/>
          <p:cNvSpPr>
            <a:spLocks noChangeShapeType="1"/>
          </p:cNvSpPr>
          <p:nvPr/>
        </p:nvSpPr>
        <p:spPr bwMode="auto">
          <a:xfrm flipV="1">
            <a:off x="4908550" y="1489075"/>
            <a:ext cx="1588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06" name="Line 62"/>
          <p:cNvSpPr>
            <a:spLocks noChangeShapeType="1"/>
          </p:cNvSpPr>
          <p:nvPr/>
        </p:nvSpPr>
        <p:spPr bwMode="auto">
          <a:xfrm>
            <a:off x="50736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07" name="Line 63"/>
          <p:cNvSpPr>
            <a:spLocks noChangeShapeType="1"/>
          </p:cNvSpPr>
          <p:nvPr/>
        </p:nvSpPr>
        <p:spPr bwMode="auto">
          <a:xfrm>
            <a:off x="523716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08" name="Line 64"/>
          <p:cNvSpPr>
            <a:spLocks noChangeShapeType="1"/>
          </p:cNvSpPr>
          <p:nvPr/>
        </p:nvSpPr>
        <p:spPr bwMode="auto">
          <a:xfrm>
            <a:off x="54022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09" name="Line 65"/>
          <p:cNvSpPr>
            <a:spLocks noChangeShapeType="1"/>
          </p:cNvSpPr>
          <p:nvPr/>
        </p:nvSpPr>
        <p:spPr bwMode="auto">
          <a:xfrm>
            <a:off x="55657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10" name="Line 66"/>
          <p:cNvSpPr>
            <a:spLocks noChangeShapeType="1"/>
          </p:cNvSpPr>
          <p:nvPr/>
        </p:nvSpPr>
        <p:spPr bwMode="auto">
          <a:xfrm>
            <a:off x="57308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11" name="Line 67"/>
          <p:cNvSpPr>
            <a:spLocks noChangeShapeType="1"/>
          </p:cNvSpPr>
          <p:nvPr/>
        </p:nvSpPr>
        <p:spPr bwMode="auto">
          <a:xfrm>
            <a:off x="589121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12" name="Line 68"/>
          <p:cNvSpPr>
            <a:spLocks noChangeShapeType="1"/>
          </p:cNvSpPr>
          <p:nvPr/>
        </p:nvSpPr>
        <p:spPr bwMode="auto">
          <a:xfrm>
            <a:off x="60563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13" name="Line 69"/>
          <p:cNvSpPr>
            <a:spLocks noChangeShapeType="1"/>
          </p:cNvSpPr>
          <p:nvPr/>
        </p:nvSpPr>
        <p:spPr bwMode="auto">
          <a:xfrm>
            <a:off x="62198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14" name="Line 70"/>
          <p:cNvSpPr>
            <a:spLocks noChangeShapeType="1"/>
          </p:cNvSpPr>
          <p:nvPr/>
        </p:nvSpPr>
        <p:spPr bwMode="auto">
          <a:xfrm>
            <a:off x="63833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15" name="Line 71"/>
          <p:cNvSpPr>
            <a:spLocks noChangeShapeType="1"/>
          </p:cNvSpPr>
          <p:nvPr/>
        </p:nvSpPr>
        <p:spPr bwMode="auto">
          <a:xfrm>
            <a:off x="65484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16" name="Rectangle 72"/>
          <p:cNvSpPr>
            <a:spLocks noChangeArrowheads="1"/>
          </p:cNvSpPr>
          <p:nvPr/>
        </p:nvSpPr>
        <p:spPr bwMode="auto">
          <a:xfrm>
            <a:off x="62674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2000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217" name="Line 73"/>
          <p:cNvSpPr>
            <a:spLocks noChangeShapeType="1"/>
          </p:cNvSpPr>
          <p:nvPr/>
        </p:nvSpPr>
        <p:spPr bwMode="auto">
          <a:xfrm flipV="1">
            <a:off x="65484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18" name="Line 74"/>
          <p:cNvSpPr>
            <a:spLocks noChangeShapeType="1"/>
          </p:cNvSpPr>
          <p:nvPr/>
        </p:nvSpPr>
        <p:spPr bwMode="auto">
          <a:xfrm>
            <a:off x="671195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19" name="Line 75"/>
          <p:cNvSpPr>
            <a:spLocks noChangeShapeType="1"/>
          </p:cNvSpPr>
          <p:nvPr/>
        </p:nvSpPr>
        <p:spPr bwMode="auto">
          <a:xfrm>
            <a:off x="68754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20" name="Line 76"/>
          <p:cNvSpPr>
            <a:spLocks noChangeShapeType="1"/>
          </p:cNvSpPr>
          <p:nvPr/>
        </p:nvSpPr>
        <p:spPr bwMode="auto">
          <a:xfrm>
            <a:off x="70405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21" name="Line 77"/>
          <p:cNvSpPr>
            <a:spLocks noChangeShapeType="1"/>
          </p:cNvSpPr>
          <p:nvPr/>
        </p:nvSpPr>
        <p:spPr bwMode="auto">
          <a:xfrm>
            <a:off x="72009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22" name="Line 78"/>
          <p:cNvSpPr>
            <a:spLocks noChangeShapeType="1"/>
          </p:cNvSpPr>
          <p:nvPr/>
        </p:nvSpPr>
        <p:spPr bwMode="auto">
          <a:xfrm>
            <a:off x="73660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23" name="Line 79"/>
          <p:cNvSpPr>
            <a:spLocks noChangeShapeType="1"/>
          </p:cNvSpPr>
          <p:nvPr/>
        </p:nvSpPr>
        <p:spPr bwMode="auto">
          <a:xfrm>
            <a:off x="752951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24" name="Line 80"/>
          <p:cNvSpPr>
            <a:spLocks noChangeShapeType="1"/>
          </p:cNvSpPr>
          <p:nvPr/>
        </p:nvSpPr>
        <p:spPr bwMode="auto">
          <a:xfrm>
            <a:off x="76930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25" name="Line 81"/>
          <p:cNvSpPr>
            <a:spLocks noChangeShapeType="1"/>
          </p:cNvSpPr>
          <p:nvPr/>
        </p:nvSpPr>
        <p:spPr bwMode="auto">
          <a:xfrm>
            <a:off x="78581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26" name="Line 82"/>
          <p:cNvSpPr>
            <a:spLocks noChangeShapeType="1"/>
          </p:cNvSpPr>
          <p:nvPr/>
        </p:nvSpPr>
        <p:spPr bwMode="auto">
          <a:xfrm>
            <a:off x="80216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27" name="Line 83"/>
          <p:cNvSpPr>
            <a:spLocks noChangeShapeType="1"/>
          </p:cNvSpPr>
          <p:nvPr/>
        </p:nvSpPr>
        <p:spPr bwMode="auto">
          <a:xfrm>
            <a:off x="81867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28" name="Rectangle 84"/>
          <p:cNvSpPr>
            <a:spLocks noChangeArrowheads="1"/>
          </p:cNvSpPr>
          <p:nvPr/>
        </p:nvSpPr>
        <p:spPr bwMode="auto">
          <a:xfrm>
            <a:off x="7847013" y="6069013"/>
            <a:ext cx="782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2010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229" name="Line 85"/>
          <p:cNvSpPr>
            <a:spLocks noChangeShapeType="1"/>
          </p:cNvSpPr>
          <p:nvPr/>
        </p:nvSpPr>
        <p:spPr bwMode="auto">
          <a:xfrm flipV="1">
            <a:off x="81867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30" name="Line 86"/>
          <p:cNvSpPr>
            <a:spLocks noChangeShapeType="1"/>
          </p:cNvSpPr>
          <p:nvPr/>
        </p:nvSpPr>
        <p:spPr bwMode="auto">
          <a:xfrm>
            <a:off x="1635125" y="3760788"/>
            <a:ext cx="163513" cy="158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31" name="Line 87"/>
          <p:cNvSpPr>
            <a:spLocks noChangeShapeType="1"/>
          </p:cNvSpPr>
          <p:nvPr/>
        </p:nvSpPr>
        <p:spPr bwMode="auto">
          <a:xfrm flipV="1">
            <a:off x="1798638" y="3759200"/>
            <a:ext cx="165100" cy="174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32" name="Line 88"/>
          <p:cNvSpPr>
            <a:spLocks noChangeShapeType="1"/>
          </p:cNvSpPr>
          <p:nvPr/>
        </p:nvSpPr>
        <p:spPr bwMode="auto">
          <a:xfrm flipV="1">
            <a:off x="1963738" y="3725863"/>
            <a:ext cx="163512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33" name="Line 89"/>
          <p:cNvSpPr>
            <a:spLocks noChangeShapeType="1"/>
          </p:cNvSpPr>
          <p:nvPr/>
        </p:nvSpPr>
        <p:spPr bwMode="auto">
          <a:xfrm flipV="1">
            <a:off x="2127250" y="3697288"/>
            <a:ext cx="161925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34" name="Line 90"/>
          <p:cNvSpPr>
            <a:spLocks noChangeShapeType="1"/>
          </p:cNvSpPr>
          <p:nvPr/>
        </p:nvSpPr>
        <p:spPr bwMode="auto">
          <a:xfrm>
            <a:off x="2289175" y="3697288"/>
            <a:ext cx="163513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35" name="Line 91"/>
          <p:cNvSpPr>
            <a:spLocks noChangeShapeType="1"/>
          </p:cNvSpPr>
          <p:nvPr/>
        </p:nvSpPr>
        <p:spPr bwMode="auto">
          <a:xfrm>
            <a:off x="2452688" y="3703638"/>
            <a:ext cx="165100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36" name="Line 92"/>
          <p:cNvSpPr>
            <a:spLocks noChangeShapeType="1"/>
          </p:cNvSpPr>
          <p:nvPr/>
        </p:nvSpPr>
        <p:spPr bwMode="auto">
          <a:xfrm flipV="1">
            <a:off x="2617788" y="3603625"/>
            <a:ext cx="163512" cy="10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37" name="Line 93"/>
          <p:cNvSpPr>
            <a:spLocks noChangeShapeType="1"/>
          </p:cNvSpPr>
          <p:nvPr/>
        </p:nvSpPr>
        <p:spPr bwMode="auto">
          <a:xfrm flipV="1">
            <a:off x="2781300" y="3582988"/>
            <a:ext cx="165100" cy="206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38" name="Line 94"/>
          <p:cNvSpPr>
            <a:spLocks noChangeShapeType="1"/>
          </p:cNvSpPr>
          <p:nvPr/>
        </p:nvSpPr>
        <p:spPr bwMode="auto">
          <a:xfrm flipV="1">
            <a:off x="2946400" y="3575050"/>
            <a:ext cx="163513" cy="79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39" name="Line 95"/>
          <p:cNvSpPr>
            <a:spLocks noChangeShapeType="1"/>
          </p:cNvSpPr>
          <p:nvPr/>
        </p:nvSpPr>
        <p:spPr bwMode="auto">
          <a:xfrm flipV="1">
            <a:off x="3109913" y="3529013"/>
            <a:ext cx="163512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40" name="Line 96"/>
          <p:cNvSpPr>
            <a:spLocks noChangeShapeType="1"/>
          </p:cNvSpPr>
          <p:nvPr/>
        </p:nvSpPr>
        <p:spPr bwMode="auto">
          <a:xfrm flipV="1">
            <a:off x="3273425" y="3462338"/>
            <a:ext cx="161925" cy="66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41" name="Line 97"/>
          <p:cNvSpPr>
            <a:spLocks noChangeShapeType="1"/>
          </p:cNvSpPr>
          <p:nvPr/>
        </p:nvSpPr>
        <p:spPr bwMode="auto">
          <a:xfrm flipV="1">
            <a:off x="3435350" y="3384550"/>
            <a:ext cx="163513" cy="777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42" name="Line 98"/>
          <p:cNvSpPr>
            <a:spLocks noChangeShapeType="1"/>
          </p:cNvSpPr>
          <p:nvPr/>
        </p:nvSpPr>
        <p:spPr bwMode="auto">
          <a:xfrm flipV="1">
            <a:off x="3598863" y="3336925"/>
            <a:ext cx="165100" cy="476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43" name="Line 99"/>
          <p:cNvSpPr>
            <a:spLocks noChangeShapeType="1"/>
          </p:cNvSpPr>
          <p:nvPr/>
        </p:nvSpPr>
        <p:spPr bwMode="auto">
          <a:xfrm flipV="1">
            <a:off x="3763963" y="3271838"/>
            <a:ext cx="163512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44" name="Line 100"/>
          <p:cNvSpPr>
            <a:spLocks noChangeShapeType="1"/>
          </p:cNvSpPr>
          <p:nvPr/>
        </p:nvSpPr>
        <p:spPr bwMode="auto">
          <a:xfrm>
            <a:off x="3927475" y="3271838"/>
            <a:ext cx="163513" cy="396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45" name="Line 101"/>
          <p:cNvSpPr>
            <a:spLocks noChangeShapeType="1"/>
          </p:cNvSpPr>
          <p:nvPr/>
        </p:nvSpPr>
        <p:spPr bwMode="auto">
          <a:xfrm flipV="1">
            <a:off x="4090988" y="3246438"/>
            <a:ext cx="165100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46" name="Line 102"/>
          <p:cNvSpPr>
            <a:spLocks noChangeShapeType="1"/>
          </p:cNvSpPr>
          <p:nvPr/>
        </p:nvSpPr>
        <p:spPr bwMode="auto">
          <a:xfrm flipV="1">
            <a:off x="4256088" y="3211513"/>
            <a:ext cx="163512" cy="349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47" name="Line 103"/>
          <p:cNvSpPr>
            <a:spLocks noChangeShapeType="1"/>
          </p:cNvSpPr>
          <p:nvPr/>
        </p:nvSpPr>
        <p:spPr bwMode="auto">
          <a:xfrm>
            <a:off x="4419600" y="3211513"/>
            <a:ext cx="161925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48" name="Line 104"/>
          <p:cNvSpPr>
            <a:spLocks noChangeShapeType="1"/>
          </p:cNvSpPr>
          <p:nvPr/>
        </p:nvSpPr>
        <p:spPr bwMode="auto">
          <a:xfrm flipV="1">
            <a:off x="4581525" y="3086100"/>
            <a:ext cx="163513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49" name="Line 105"/>
          <p:cNvSpPr>
            <a:spLocks noChangeShapeType="1"/>
          </p:cNvSpPr>
          <p:nvPr/>
        </p:nvSpPr>
        <p:spPr bwMode="auto">
          <a:xfrm>
            <a:off x="4745038" y="3086100"/>
            <a:ext cx="163512" cy="19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50" name="Line 106"/>
          <p:cNvSpPr>
            <a:spLocks noChangeShapeType="1"/>
          </p:cNvSpPr>
          <p:nvPr/>
        </p:nvSpPr>
        <p:spPr bwMode="auto">
          <a:xfrm flipV="1">
            <a:off x="4908550" y="3063875"/>
            <a:ext cx="165100" cy="412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51" name="Line 107"/>
          <p:cNvSpPr>
            <a:spLocks noChangeShapeType="1"/>
          </p:cNvSpPr>
          <p:nvPr/>
        </p:nvSpPr>
        <p:spPr bwMode="auto">
          <a:xfrm flipV="1">
            <a:off x="5073650" y="2979738"/>
            <a:ext cx="163513" cy="841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52" name="Line 108"/>
          <p:cNvSpPr>
            <a:spLocks noChangeShapeType="1"/>
          </p:cNvSpPr>
          <p:nvPr/>
        </p:nvSpPr>
        <p:spPr bwMode="auto">
          <a:xfrm>
            <a:off x="5237163" y="2979738"/>
            <a:ext cx="1651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53" name="Line 109"/>
          <p:cNvSpPr>
            <a:spLocks noChangeShapeType="1"/>
          </p:cNvSpPr>
          <p:nvPr/>
        </p:nvSpPr>
        <p:spPr bwMode="auto">
          <a:xfrm flipV="1">
            <a:off x="5402263" y="2820988"/>
            <a:ext cx="163512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54" name="Line 110"/>
          <p:cNvSpPr>
            <a:spLocks noChangeShapeType="1"/>
          </p:cNvSpPr>
          <p:nvPr/>
        </p:nvSpPr>
        <p:spPr bwMode="auto">
          <a:xfrm flipV="1">
            <a:off x="5565775" y="2814638"/>
            <a:ext cx="165100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55" name="Line 111"/>
          <p:cNvSpPr>
            <a:spLocks noChangeShapeType="1"/>
          </p:cNvSpPr>
          <p:nvPr/>
        </p:nvSpPr>
        <p:spPr bwMode="auto">
          <a:xfrm flipV="1">
            <a:off x="5730875" y="2765425"/>
            <a:ext cx="160338" cy="4921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56" name="Line 112"/>
          <p:cNvSpPr>
            <a:spLocks noChangeShapeType="1"/>
          </p:cNvSpPr>
          <p:nvPr/>
        </p:nvSpPr>
        <p:spPr bwMode="auto">
          <a:xfrm flipV="1">
            <a:off x="5891213" y="2719388"/>
            <a:ext cx="165100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57" name="Line 113"/>
          <p:cNvSpPr>
            <a:spLocks noChangeShapeType="1"/>
          </p:cNvSpPr>
          <p:nvPr/>
        </p:nvSpPr>
        <p:spPr bwMode="auto">
          <a:xfrm flipV="1">
            <a:off x="6056313" y="2697163"/>
            <a:ext cx="163512" cy="222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58" name="Line 114"/>
          <p:cNvSpPr>
            <a:spLocks noChangeShapeType="1"/>
          </p:cNvSpPr>
          <p:nvPr/>
        </p:nvSpPr>
        <p:spPr bwMode="auto">
          <a:xfrm flipV="1">
            <a:off x="6219825" y="2687638"/>
            <a:ext cx="163513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59" name="Line 115"/>
          <p:cNvSpPr>
            <a:spLocks noChangeShapeType="1"/>
          </p:cNvSpPr>
          <p:nvPr/>
        </p:nvSpPr>
        <p:spPr bwMode="auto">
          <a:xfrm flipV="1">
            <a:off x="6383338" y="26241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60" name="Line 116"/>
          <p:cNvSpPr>
            <a:spLocks noChangeShapeType="1"/>
          </p:cNvSpPr>
          <p:nvPr/>
        </p:nvSpPr>
        <p:spPr bwMode="auto">
          <a:xfrm flipV="1">
            <a:off x="6548438" y="2603500"/>
            <a:ext cx="163512" cy="206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61" name="Line 117"/>
          <p:cNvSpPr>
            <a:spLocks noChangeShapeType="1"/>
          </p:cNvSpPr>
          <p:nvPr/>
        </p:nvSpPr>
        <p:spPr bwMode="auto">
          <a:xfrm flipV="1">
            <a:off x="6711950" y="2586038"/>
            <a:ext cx="163513" cy="1746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62" name="Line 118"/>
          <p:cNvSpPr>
            <a:spLocks noChangeShapeType="1"/>
          </p:cNvSpPr>
          <p:nvPr/>
        </p:nvSpPr>
        <p:spPr bwMode="auto">
          <a:xfrm flipV="1">
            <a:off x="6875463" y="25225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63" name="Line 119"/>
          <p:cNvSpPr>
            <a:spLocks noChangeShapeType="1"/>
          </p:cNvSpPr>
          <p:nvPr/>
        </p:nvSpPr>
        <p:spPr bwMode="auto">
          <a:xfrm flipV="1">
            <a:off x="7040563" y="2482850"/>
            <a:ext cx="160337" cy="396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64" name="Line 120"/>
          <p:cNvSpPr>
            <a:spLocks noChangeShapeType="1"/>
          </p:cNvSpPr>
          <p:nvPr/>
        </p:nvSpPr>
        <p:spPr bwMode="auto">
          <a:xfrm flipV="1">
            <a:off x="7200900" y="2424113"/>
            <a:ext cx="165100" cy="587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65" name="Line 121"/>
          <p:cNvSpPr>
            <a:spLocks noChangeShapeType="1"/>
          </p:cNvSpPr>
          <p:nvPr/>
        </p:nvSpPr>
        <p:spPr bwMode="auto">
          <a:xfrm flipV="1">
            <a:off x="7366000" y="2370138"/>
            <a:ext cx="163513" cy="539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66" name="Line 122"/>
          <p:cNvSpPr>
            <a:spLocks noChangeShapeType="1"/>
          </p:cNvSpPr>
          <p:nvPr/>
        </p:nvSpPr>
        <p:spPr bwMode="auto">
          <a:xfrm flipV="1">
            <a:off x="7529513" y="2341563"/>
            <a:ext cx="163512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67" name="Line 123"/>
          <p:cNvSpPr>
            <a:spLocks noChangeShapeType="1"/>
          </p:cNvSpPr>
          <p:nvPr/>
        </p:nvSpPr>
        <p:spPr bwMode="auto">
          <a:xfrm flipV="1">
            <a:off x="7693025" y="2303463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68" name="Line 124"/>
          <p:cNvSpPr>
            <a:spLocks noChangeShapeType="1"/>
          </p:cNvSpPr>
          <p:nvPr/>
        </p:nvSpPr>
        <p:spPr bwMode="auto">
          <a:xfrm flipV="1">
            <a:off x="1798638" y="4759325"/>
            <a:ext cx="165100" cy="153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69" name="Line 125"/>
          <p:cNvSpPr>
            <a:spLocks noChangeShapeType="1"/>
          </p:cNvSpPr>
          <p:nvPr/>
        </p:nvSpPr>
        <p:spPr bwMode="auto">
          <a:xfrm>
            <a:off x="1963738" y="4759325"/>
            <a:ext cx="163512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70" name="Line 126"/>
          <p:cNvSpPr>
            <a:spLocks noChangeShapeType="1"/>
          </p:cNvSpPr>
          <p:nvPr/>
        </p:nvSpPr>
        <p:spPr bwMode="auto">
          <a:xfrm flipV="1">
            <a:off x="2127250" y="4824413"/>
            <a:ext cx="161925" cy="17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71" name="Line 127"/>
          <p:cNvSpPr>
            <a:spLocks noChangeShapeType="1"/>
          </p:cNvSpPr>
          <p:nvPr/>
        </p:nvSpPr>
        <p:spPr bwMode="auto">
          <a:xfrm flipV="1">
            <a:off x="2289175" y="4752975"/>
            <a:ext cx="163513" cy="714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72" name="Line 128"/>
          <p:cNvSpPr>
            <a:spLocks noChangeShapeType="1"/>
          </p:cNvSpPr>
          <p:nvPr/>
        </p:nvSpPr>
        <p:spPr bwMode="auto">
          <a:xfrm flipV="1">
            <a:off x="2452688" y="4724400"/>
            <a:ext cx="165100" cy="285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73" name="Line 129"/>
          <p:cNvSpPr>
            <a:spLocks noChangeShapeType="1"/>
          </p:cNvSpPr>
          <p:nvPr/>
        </p:nvSpPr>
        <p:spPr bwMode="auto">
          <a:xfrm flipV="1">
            <a:off x="2617788" y="4716463"/>
            <a:ext cx="163512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74" name="Line 130"/>
          <p:cNvSpPr>
            <a:spLocks noChangeShapeType="1"/>
          </p:cNvSpPr>
          <p:nvPr/>
        </p:nvSpPr>
        <p:spPr bwMode="auto">
          <a:xfrm flipV="1">
            <a:off x="2781300" y="4695825"/>
            <a:ext cx="165100" cy="206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75" name="Line 131"/>
          <p:cNvSpPr>
            <a:spLocks noChangeShapeType="1"/>
          </p:cNvSpPr>
          <p:nvPr/>
        </p:nvSpPr>
        <p:spPr bwMode="auto">
          <a:xfrm flipV="1">
            <a:off x="2946400" y="4675188"/>
            <a:ext cx="163513" cy="20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76" name="Line 132"/>
          <p:cNvSpPr>
            <a:spLocks noChangeShapeType="1"/>
          </p:cNvSpPr>
          <p:nvPr/>
        </p:nvSpPr>
        <p:spPr bwMode="auto">
          <a:xfrm>
            <a:off x="3109913" y="4675188"/>
            <a:ext cx="163512" cy="98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77" name="Line 133"/>
          <p:cNvSpPr>
            <a:spLocks noChangeShapeType="1"/>
          </p:cNvSpPr>
          <p:nvPr/>
        </p:nvSpPr>
        <p:spPr bwMode="auto">
          <a:xfrm flipV="1">
            <a:off x="3273425" y="4694238"/>
            <a:ext cx="161925" cy="793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78" name="Line 134"/>
          <p:cNvSpPr>
            <a:spLocks noChangeShapeType="1"/>
          </p:cNvSpPr>
          <p:nvPr/>
        </p:nvSpPr>
        <p:spPr bwMode="auto">
          <a:xfrm flipV="1">
            <a:off x="3435350" y="4672013"/>
            <a:ext cx="163513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79" name="Line 135"/>
          <p:cNvSpPr>
            <a:spLocks noChangeShapeType="1"/>
          </p:cNvSpPr>
          <p:nvPr/>
        </p:nvSpPr>
        <p:spPr bwMode="auto">
          <a:xfrm>
            <a:off x="3598863" y="4672013"/>
            <a:ext cx="165100" cy="444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80" name="Line 136"/>
          <p:cNvSpPr>
            <a:spLocks noChangeShapeType="1"/>
          </p:cNvSpPr>
          <p:nvPr/>
        </p:nvSpPr>
        <p:spPr bwMode="auto">
          <a:xfrm flipV="1">
            <a:off x="3763963" y="4692650"/>
            <a:ext cx="163512" cy="238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81" name="Line 137"/>
          <p:cNvSpPr>
            <a:spLocks noChangeShapeType="1"/>
          </p:cNvSpPr>
          <p:nvPr/>
        </p:nvSpPr>
        <p:spPr bwMode="auto">
          <a:xfrm flipV="1">
            <a:off x="3927475" y="4586288"/>
            <a:ext cx="328613" cy="106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82" name="Line 138"/>
          <p:cNvSpPr>
            <a:spLocks noChangeShapeType="1"/>
          </p:cNvSpPr>
          <p:nvPr/>
        </p:nvSpPr>
        <p:spPr bwMode="auto">
          <a:xfrm flipV="1">
            <a:off x="4256088" y="4483100"/>
            <a:ext cx="163512" cy="103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83" name="Line 139"/>
          <p:cNvSpPr>
            <a:spLocks noChangeShapeType="1"/>
          </p:cNvSpPr>
          <p:nvPr/>
        </p:nvSpPr>
        <p:spPr bwMode="auto">
          <a:xfrm flipV="1">
            <a:off x="4419600" y="4441825"/>
            <a:ext cx="161925" cy="412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84" name="Line 140"/>
          <p:cNvSpPr>
            <a:spLocks noChangeShapeType="1"/>
          </p:cNvSpPr>
          <p:nvPr/>
        </p:nvSpPr>
        <p:spPr bwMode="auto">
          <a:xfrm flipV="1">
            <a:off x="4581525" y="4433888"/>
            <a:ext cx="163513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85" name="Line 141"/>
          <p:cNvSpPr>
            <a:spLocks noChangeShapeType="1"/>
          </p:cNvSpPr>
          <p:nvPr/>
        </p:nvSpPr>
        <p:spPr bwMode="auto">
          <a:xfrm>
            <a:off x="4745038" y="4433888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86" name="Line 142"/>
          <p:cNvSpPr>
            <a:spLocks noChangeShapeType="1"/>
          </p:cNvSpPr>
          <p:nvPr/>
        </p:nvSpPr>
        <p:spPr bwMode="auto">
          <a:xfrm flipV="1">
            <a:off x="4908550" y="4378325"/>
            <a:ext cx="165100" cy="1190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87" name="Line 143"/>
          <p:cNvSpPr>
            <a:spLocks noChangeShapeType="1"/>
          </p:cNvSpPr>
          <p:nvPr/>
        </p:nvSpPr>
        <p:spPr bwMode="auto">
          <a:xfrm flipV="1">
            <a:off x="5073650" y="4295775"/>
            <a:ext cx="163513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88" name="Line 144"/>
          <p:cNvSpPr>
            <a:spLocks noChangeShapeType="1"/>
          </p:cNvSpPr>
          <p:nvPr/>
        </p:nvSpPr>
        <p:spPr bwMode="auto">
          <a:xfrm flipV="1">
            <a:off x="5237163" y="4179888"/>
            <a:ext cx="165100" cy="115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89" name="Line 145"/>
          <p:cNvSpPr>
            <a:spLocks noChangeShapeType="1"/>
          </p:cNvSpPr>
          <p:nvPr/>
        </p:nvSpPr>
        <p:spPr bwMode="auto">
          <a:xfrm flipV="1">
            <a:off x="5402263" y="4132263"/>
            <a:ext cx="163512" cy="476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90" name="Line 146"/>
          <p:cNvSpPr>
            <a:spLocks noChangeShapeType="1"/>
          </p:cNvSpPr>
          <p:nvPr/>
        </p:nvSpPr>
        <p:spPr bwMode="auto">
          <a:xfrm flipV="1">
            <a:off x="5565775" y="4098925"/>
            <a:ext cx="165100" cy="333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91" name="Line 147"/>
          <p:cNvSpPr>
            <a:spLocks noChangeShapeType="1"/>
          </p:cNvSpPr>
          <p:nvPr/>
        </p:nvSpPr>
        <p:spPr bwMode="auto">
          <a:xfrm flipV="1">
            <a:off x="5730875" y="3938588"/>
            <a:ext cx="160338" cy="160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92" name="Line 148"/>
          <p:cNvSpPr>
            <a:spLocks noChangeShapeType="1"/>
          </p:cNvSpPr>
          <p:nvPr/>
        </p:nvSpPr>
        <p:spPr bwMode="auto">
          <a:xfrm flipV="1">
            <a:off x="5891213" y="3916363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93" name="Line 149"/>
          <p:cNvSpPr>
            <a:spLocks noChangeShapeType="1"/>
          </p:cNvSpPr>
          <p:nvPr/>
        </p:nvSpPr>
        <p:spPr bwMode="auto">
          <a:xfrm flipV="1">
            <a:off x="6056313" y="3778250"/>
            <a:ext cx="163512" cy="1381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94" name="Line 150"/>
          <p:cNvSpPr>
            <a:spLocks noChangeShapeType="1"/>
          </p:cNvSpPr>
          <p:nvPr/>
        </p:nvSpPr>
        <p:spPr bwMode="auto">
          <a:xfrm flipV="1">
            <a:off x="6219825" y="3735388"/>
            <a:ext cx="163513" cy="42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95" name="Line 151"/>
          <p:cNvSpPr>
            <a:spLocks noChangeShapeType="1"/>
          </p:cNvSpPr>
          <p:nvPr/>
        </p:nvSpPr>
        <p:spPr bwMode="auto">
          <a:xfrm flipV="1">
            <a:off x="6383338" y="3676650"/>
            <a:ext cx="165100" cy="587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96" name="Line 152"/>
          <p:cNvSpPr>
            <a:spLocks noChangeShapeType="1"/>
          </p:cNvSpPr>
          <p:nvPr/>
        </p:nvSpPr>
        <p:spPr bwMode="auto">
          <a:xfrm flipV="1">
            <a:off x="6548438" y="3627438"/>
            <a:ext cx="163512" cy="492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97" name="Line 153"/>
          <p:cNvSpPr>
            <a:spLocks noChangeShapeType="1"/>
          </p:cNvSpPr>
          <p:nvPr/>
        </p:nvSpPr>
        <p:spPr bwMode="auto">
          <a:xfrm flipV="1">
            <a:off x="6711950" y="3609975"/>
            <a:ext cx="163513" cy="17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98" name="Line 154"/>
          <p:cNvSpPr>
            <a:spLocks noChangeShapeType="1"/>
          </p:cNvSpPr>
          <p:nvPr/>
        </p:nvSpPr>
        <p:spPr bwMode="auto">
          <a:xfrm>
            <a:off x="6875463" y="3609975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299" name="Line 155"/>
          <p:cNvSpPr>
            <a:spLocks noChangeShapeType="1"/>
          </p:cNvSpPr>
          <p:nvPr/>
        </p:nvSpPr>
        <p:spPr bwMode="auto">
          <a:xfrm flipV="1">
            <a:off x="7040563" y="3508375"/>
            <a:ext cx="160337" cy="12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300" name="Line 156"/>
          <p:cNvSpPr>
            <a:spLocks noChangeShapeType="1"/>
          </p:cNvSpPr>
          <p:nvPr/>
        </p:nvSpPr>
        <p:spPr bwMode="auto">
          <a:xfrm flipV="1">
            <a:off x="7200900" y="3457575"/>
            <a:ext cx="165100" cy="50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301" name="Line 157"/>
          <p:cNvSpPr>
            <a:spLocks noChangeShapeType="1"/>
          </p:cNvSpPr>
          <p:nvPr/>
        </p:nvSpPr>
        <p:spPr bwMode="auto">
          <a:xfrm flipV="1">
            <a:off x="7366000" y="3317875"/>
            <a:ext cx="163513" cy="139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302" name="Line 158"/>
          <p:cNvSpPr>
            <a:spLocks noChangeShapeType="1"/>
          </p:cNvSpPr>
          <p:nvPr/>
        </p:nvSpPr>
        <p:spPr bwMode="auto">
          <a:xfrm flipV="1">
            <a:off x="7529513" y="3254375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303" name="Line 159"/>
          <p:cNvSpPr>
            <a:spLocks noChangeShapeType="1"/>
          </p:cNvSpPr>
          <p:nvPr/>
        </p:nvSpPr>
        <p:spPr bwMode="auto">
          <a:xfrm flipV="1">
            <a:off x="7693025" y="3184525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304" name="Text Box 160"/>
          <p:cNvSpPr txBox="1">
            <a:spLocks noChangeArrowheads="1"/>
          </p:cNvSpPr>
          <p:nvPr/>
        </p:nvSpPr>
        <p:spPr bwMode="auto">
          <a:xfrm>
            <a:off x="3760788" y="2208213"/>
            <a:ext cx="272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000080"/>
                </a:solidFill>
              </a:rPr>
              <a:t>ŠVÉDSKO</a:t>
            </a: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646305" name="Text Box 161"/>
          <p:cNvSpPr txBox="1">
            <a:spLocks noChangeArrowheads="1"/>
          </p:cNvSpPr>
          <p:nvPr/>
        </p:nvSpPr>
        <p:spPr bwMode="auto">
          <a:xfrm>
            <a:off x="5135563" y="4403725"/>
            <a:ext cx="325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6600"/>
                </a:solidFill>
              </a:rPr>
              <a:t>ČESKÁ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6600"/>
                </a:solidFill>
              </a:rPr>
              <a:t>REPUBLIKA</a:t>
            </a: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646306" name="Rectangle 162"/>
          <p:cNvSpPr>
            <a:spLocks noChangeArrowheads="1"/>
          </p:cNvSpPr>
          <p:nvPr/>
        </p:nvSpPr>
        <p:spPr bwMode="auto">
          <a:xfrm>
            <a:off x="987425" y="436563"/>
            <a:ext cx="7702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>
                <a:solidFill>
                  <a:srgbClr val="000000"/>
                </a:solidFill>
              </a:rPr>
              <a:t>Naděje dožití při narození (muži+ženy) </a:t>
            </a:r>
            <a:endParaRPr lang="cs-CZ" sz="3200">
              <a:solidFill>
                <a:srgbClr val="000000"/>
              </a:solidFill>
            </a:endParaRPr>
          </a:p>
        </p:txBody>
      </p:sp>
      <p:sp>
        <p:nvSpPr>
          <p:cNvPr id="646307" name="Text Box 163"/>
          <p:cNvSpPr txBox="1">
            <a:spLocks noChangeArrowheads="1"/>
          </p:cNvSpPr>
          <p:nvPr/>
        </p:nvSpPr>
        <p:spPr bwMode="auto">
          <a:xfrm>
            <a:off x="915988" y="979488"/>
            <a:ext cx="25796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roky (věk)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6308" name="AutoShape 164"/>
          <p:cNvSpPr>
            <a:spLocks noChangeArrowheads="1"/>
          </p:cNvSpPr>
          <p:nvPr/>
        </p:nvSpPr>
        <p:spPr bwMode="auto">
          <a:xfrm>
            <a:off x="2619375" y="3600450"/>
            <a:ext cx="3705225" cy="247650"/>
          </a:xfrm>
          <a:prstGeom prst="leftRightArrow">
            <a:avLst>
              <a:gd name="adj1" fmla="val 50000"/>
              <a:gd name="adj2" fmla="val 106047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6309" name="Text Box 165"/>
          <p:cNvSpPr txBox="1">
            <a:spLocks noChangeArrowheads="1"/>
          </p:cNvSpPr>
          <p:nvPr/>
        </p:nvSpPr>
        <p:spPr bwMode="auto">
          <a:xfrm>
            <a:off x="3695700" y="3733800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397200"/>
                </a:solidFill>
              </a:rPr>
              <a:t>22 roků</a:t>
            </a:r>
          </a:p>
        </p:txBody>
      </p:sp>
    </p:spTree>
    <p:extLst>
      <p:ext uri="{BB962C8B-B14F-4D97-AF65-F5344CB8AC3E}">
        <p14:creationId xmlns:p14="http://schemas.microsoft.com/office/powerpoint/2010/main" val="42718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4664"/>
            <a:ext cx="7931224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1B06BA"/>
                </a:solidFill>
              </a:rPr>
              <a:t>SOCIÁLNÍ LÉKAŘSTVÍ</a:t>
            </a:r>
          </a:p>
          <a:p>
            <a:pPr marL="0" indent="0">
              <a:buNone/>
            </a:pPr>
            <a:endParaRPr lang="cs-CZ" b="1" dirty="0">
              <a:solidFill>
                <a:srgbClr val="1B06BA"/>
              </a:solidFill>
            </a:endParaRPr>
          </a:p>
          <a:p>
            <a:r>
              <a:rPr lang="cs-CZ" cap="all" dirty="0"/>
              <a:t>Je vědní, medicínský </a:t>
            </a:r>
            <a:r>
              <a:rPr lang="cs-CZ" cap="all" dirty="0" smtClean="0"/>
              <a:t>                                    a interdisciplinární </a:t>
            </a:r>
            <a:r>
              <a:rPr lang="cs-CZ" cap="all" dirty="0"/>
              <a:t>obor, který se zabývá</a:t>
            </a:r>
            <a:r>
              <a:rPr lang="cs-CZ" b="1" cap="all" dirty="0"/>
              <a:t> </a:t>
            </a:r>
            <a:r>
              <a:rPr lang="cs-CZ" b="1" cap="all" dirty="0">
                <a:solidFill>
                  <a:srgbClr val="FF0000"/>
                </a:solidFill>
              </a:rPr>
              <a:t>zdravím</a:t>
            </a:r>
            <a:r>
              <a:rPr lang="cs-CZ" b="1" cap="all" dirty="0"/>
              <a:t> </a:t>
            </a:r>
            <a:r>
              <a:rPr lang="cs-CZ" b="1" cap="all" dirty="0">
                <a:solidFill>
                  <a:srgbClr val="1B06BA"/>
                </a:solidFill>
              </a:rPr>
              <a:t>populace</a:t>
            </a:r>
            <a:r>
              <a:rPr lang="cs-CZ" b="1" cap="all" dirty="0"/>
              <a:t> </a:t>
            </a:r>
            <a:r>
              <a:rPr lang="cs-CZ" cap="all" dirty="0"/>
              <a:t>a</a:t>
            </a:r>
            <a:r>
              <a:rPr lang="cs-CZ" b="1" cap="all" dirty="0"/>
              <a:t> </a:t>
            </a:r>
            <a:r>
              <a:rPr lang="cs-CZ" b="1" cap="all" dirty="0">
                <a:solidFill>
                  <a:schemeClr val="accent3">
                    <a:lumMod val="75000"/>
                  </a:schemeClr>
                </a:solidFill>
              </a:rPr>
              <a:t>péčí </a:t>
            </a:r>
            <a:r>
              <a:rPr lang="cs-CZ" b="1" cap="all" dirty="0" smtClean="0">
                <a:solidFill>
                  <a:schemeClr val="accent3">
                    <a:lumMod val="75000"/>
                  </a:schemeClr>
                </a:solidFill>
              </a:rPr>
              <a:t>              o zdraví </a:t>
            </a:r>
            <a:r>
              <a:rPr lang="cs-CZ" b="1" cap="all" dirty="0">
                <a:solidFill>
                  <a:schemeClr val="accent3">
                    <a:lumMod val="75000"/>
                  </a:schemeClr>
                </a:solidFill>
              </a:rPr>
              <a:t>ve společnosti</a:t>
            </a:r>
            <a:r>
              <a:rPr lang="cs-CZ" b="1" cap="all" dirty="0" smtClean="0"/>
              <a:t>.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cap="all" dirty="0"/>
              <a:t>Teoretický základ </a:t>
            </a:r>
            <a:r>
              <a:rPr lang="cs-CZ" b="1" cap="all" dirty="0"/>
              <a:t>veřejného zdravotnictví</a:t>
            </a:r>
          </a:p>
          <a:p>
            <a:pPr marL="0" indent="0">
              <a:buNone/>
            </a:pPr>
            <a:endParaRPr lang="cs-CZ" b="1" dirty="0" smtClean="0">
              <a:solidFill>
                <a:srgbClr val="1B06BA"/>
              </a:solidFill>
            </a:endParaRPr>
          </a:p>
          <a:p>
            <a:pPr marL="400050" lvl="1" indent="0">
              <a:buNone/>
            </a:pPr>
            <a:endParaRPr lang="cs-CZ" b="1" dirty="0" smtClean="0"/>
          </a:p>
          <a:p>
            <a:pPr marL="400050" lvl="1" indent="0">
              <a:buNone/>
            </a:pPr>
            <a:endParaRPr lang="cs-CZ" b="1" dirty="0" smtClean="0"/>
          </a:p>
          <a:p>
            <a:endParaRPr lang="cs-CZ" b="1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6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ChangeArrowheads="1"/>
          </p:cNvSpPr>
          <p:nvPr/>
        </p:nvSpPr>
        <p:spPr bwMode="auto">
          <a:xfrm>
            <a:off x="619125" y="954088"/>
            <a:ext cx="7967663" cy="5349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71" name="Text Box 3"/>
          <p:cNvSpPr txBox="1">
            <a:spLocks noChangeArrowheads="1"/>
          </p:cNvSpPr>
          <p:nvPr/>
        </p:nvSpPr>
        <p:spPr bwMode="auto">
          <a:xfrm>
            <a:off x="6577013" y="6334125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kalendářní roky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172" name="Line 4"/>
          <p:cNvSpPr>
            <a:spLocks noChangeShapeType="1"/>
          </p:cNvSpPr>
          <p:nvPr/>
        </p:nvSpPr>
        <p:spPr bwMode="auto">
          <a:xfrm flipV="1">
            <a:off x="1635125" y="1489075"/>
            <a:ext cx="1588" cy="446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73" name="Line 5"/>
          <p:cNvSpPr>
            <a:spLocks noChangeShapeType="1"/>
          </p:cNvSpPr>
          <p:nvPr/>
        </p:nvSpPr>
        <p:spPr bwMode="auto">
          <a:xfrm flipH="1">
            <a:off x="1493838" y="5956300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74" name="Rectangle 6"/>
          <p:cNvSpPr>
            <a:spLocks noChangeArrowheads="1"/>
          </p:cNvSpPr>
          <p:nvPr/>
        </p:nvSpPr>
        <p:spPr bwMode="auto">
          <a:xfrm>
            <a:off x="1035050" y="5792788"/>
            <a:ext cx="390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65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175" name="Line 7"/>
          <p:cNvSpPr>
            <a:spLocks noChangeShapeType="1"/>
          </p:cNvSpPr>
          <p:nvPr/>
        </p:nvSpPr>
        <p:spPr bwMode="auto">
          <a:xfrm flipH="1">
            <a:off x="1563688" y="57324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76" name="Line 8"/>
          <p:cNvSpPr>
            <a:spLocks noChangeShapeType="1"/>
          </p:cNvSpPr>
          <p:nvPr/>
        </p:nvSpPr>
        <p:spPr bwMode="auto">
          <a:xfrm flipH="1">
            <a:off x="1563688" y="55086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77" name="Line 9"/>
          <p:cNvSpPr>
            <a:spLocks noChangeShapeType="1"/>
          </p:cNvSpPr>
          <p:nvPr/>
        </p:nvSpPr>
        <p:spPr bwMode="auto">
          <a:xfrm flipH="1">
            <a:off x="1563688" y="5284788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78" name="Line 10"/>
          <p:cNvSpPr>
            <a:spLocks noChangeShapeType="1"/>
          </p:cNvSpPr>
          <p:nvPr/>
        </p:nvSpPr>
        <p:spPr bwMode="auto">
          <a:xfrm flipH="1">
            <a:off x="1563688" y="50625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79" name="Line 11"/>
          <p:cNvSpPr>
            <a:spLocks noChangeShapeType="1"/>
          </p:cNvSpPr>
          <p:nvPr/>
        </p:nvSpPr>
        <p:spPr bwMode="auto">
          <a:xfrm flipH="1">
            <a:off x="1493838" y="4840288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80" name="Rectangle 12"/>
          <p:cNvSpPr>
            <a:spLocks noChangeArrowheads="1"/>
          </p:cNvSpPr>
          <p:nvPr/>
        </p:nvSpPr>
        <p:spPr bwMode="auto">
          <a:xfrm>
            <a:off x="1055688" y="4694238"/>
            <a:ext cx="392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70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181" name="Line 13"/>
          <p:cNvSpPr>
            <a:spLocks noChangeShapeType="1"/>
          </p:cNvSpPr>
          <p:nvPr/>
        </p:nvSpPr>
        <p:spPr bwMode="auto">
          <a:xfrm flipV="1">
            <a:off x="1635125" y="4833938"/>
            <a:ext cx="6548438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82" name="Line 14"/>
          <p:cNvSpPr>
            <a:spLocks noChangeShapeType="1"/>
          </p:cNvSpPr>
          <p:nvPr/>
        </p:nvSpPr>
        <p:spPr bwMode="auto">
          <a:xfrm flipH="1">
            <a:off x="1563688" y="46148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83" name="Line 15"/>
          <p:cNvSpPr>
            <a:spLocks noChangeShapeType="1"/>
          </p:cNvSpPr>
          <p:nvPr/>
        </p:nvSpPr>
        <p:spPr bwMode="auto">
          <a:xfrm flipH="1">
            <a:off x="1563688" y="439261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84" name="Line 16"/>
          <p:cNvSpPr>
            <a:spLocks noChangeShapeType="1"/>
          </p:cNvSpPr>
          <p:nvPr/>
        </p:nvSpPr>
        <p:spPr bwMode="auto">
          <a:xfrm flipH="1">
            <a:off x="1563688" y="41687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85" name="Line 17"/>
          <p:cNvSpPr>
            <a:spLocks noChangeShapeType="1"/>
          </p:cNvSpPr>
          <p:nvPr/>
        </p:nvSpPr>
        <p:spPr bwMode="auto">
          <a:xfrm flipH="1">
            <a:off x="1563688" y="39465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86" name="Line 18"/>
          <p:cNvSpPr>
            <a:spLocks noChangeShapeType="1"/>
          </p:cNvSpPr>
          <p:nvPr/>
        </p:nvSpPr>
        <p:spPr bwMode="auto">
          <a:xfrm flipH="1">
            <a:off x="1493838" y="3721100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87" name="Rectangle 19"/>
          <p:cNvSpPr>
            <a:spLocks noChangeArrowheads="1"/>
          </p:cNvSpPr>
          <p:nvPr/>
        </p:nvSpPr>
        <p:spPr bwMode="auto">
          <a:xfrm>
            <a:off x="1054100" y="3595688"/>
            <a:ext cx="392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75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188" name="Line 20"/>
          <p:cNvSpPr>
            <a:spLocks noChangeShapeType="1"/>
          </p:cNvSpPr>
          <p:nvPr/>
        </p:nvSpPr>
        <p:spPr bwMode="auto">
          <a:xfrm>
            <a:off x="1635125" y="3721100"/>
            <a:ext cx="6538913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89" name="Line 21"/>
          <p:cNvSpPr>
            <a:spLocks noChangeShapeType="1"/>
          </p:cNvSpPr>
          <p:nvPr/>
        </p:nvSpPr>
        <p:spPr bwMode="auto">
          <a:xfrm flipH="1">
            <a:off x="1563688" y="3498850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90" name="Line 22"/>
          <p:cNvSpPr>
            <a:spLocks noChangeShapeType="1"/>
          </p:cNvSpPr>
          <p:nvPr/>
        </p:nvSpPr>
        <p:spPr bwMode="auto">
          <a:xfrm flipH="1">
            <a:off x="1563688" y="327501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91" name="Line 23"/>
          <p:cNvSpPr>
            <a:spLocks noChangeShapeType="1"/>
          </p:cNvSpPr>
          <p:nvPr/>
        </p:nvSpPr>
        <p:spPr bwMode="auto">
          <a:xfrm flipH="1">
            <a:off x="1563688" y="305276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92" name="Line 24"/>
          <p:cNvSpPr>
            <a:spLocks noChangeShapeType="1"/>
          </p:cNvSpPr>
          <p:nvPr/>
        </p:nvSpPr>
        <p:spPr bwMode="auto">
          <a:xfrm flipH="1">
            <a:off x="1563688" y="28289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93" name="Line 25"/>
          <p:cNvSpPr>
            <a:spLocks noChangeShapeType="1"/>
          </p:cNvSpPr>
          <p:nvPr/>
        </p:nvSpPr>
        <p:spPr bwMode="auto">
          <a:xfrm flipH="1">
            <a:off x="1493838" y="2605088"/>
            <a:ext cx="1412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94" name="Rectangle 26"/>
          <p:cNvSpPr>
            <a:spLocks noChangeArrowheads="1"/>
          </p:cNvSpPr>
          <p:nvPr/>
        </p:nvSpPr>
        <p:spPr bwMode="auto">
          <a:xfrm>
            <a:off x="1065213" y="2466975"/>
            <a:ext cx="392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80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195" name="Line 27"/>
          <p:cNvSpPr>
            <a:spLocks noChangeShapeType="1"/>
          </p:cNvSpPr>
          <p:nvPr/>
        </p:nvSpPr>
        <p:spPr bwMode="auto">
          <a:xfrm>
            <a:off x="1635125" y="2605088"/>
            <a:ext cx="6548438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96" name="Line 28"/>
          <p:cNvSpPr>
            <a:spLocks noChangeShapeType="1"/>
          </p:cNvSpPr>
          <p:nvPr/>
        </p:nvSpPr>
        <p:spPr bwMode="auto">
          <a:xfrm flipH="1">
            <a:off x="1563688" y="23828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97" name="Line 29"/>
          <p:cNvSpPr>
            <a:spLocks noChangeShapeType="1"/>
          </p:cNvSpPr>
          <p:nvPr/>
        </p:nvSpPr>
        <p:spPr bwMode="auto">
          <a:xfrm flipH="1">
            <a:off x="1563688" y="21590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98" name="Line 30"/>
          <p:cNvSpPr>
            <a:spLocks noChangeShapeType="1"/>
          </p:cNvSpPr>
          <p:nvPr/>
        </p:nvSpPr>
        <p:spPr bwMode="auto">
          <a:xfrm flipH="1">
            <a:off x="1563688" y="19351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199" name="Line 31"/>
          <p:cNvSpPr>
            <a:spLocks noChangeShapeType="1"/>
          </p:cNvSpPr>
          <p:nvPr/>
        </p:nvSpPr>
        <p:spPr bwMode="auto">
          <a:xfrm flipH="1">
            <a:off x="1563688" y="171132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00" name="Line 32"/>
          <p:cNvSpPr>
            <a:spLocks noChangeShapeType="1"/>
          </p:cNvSpPr>
          <p:nvPr/>
        </p:nvSpPr>
        <p:spPr bwMode="auto">
          <a:xfrm flipH="1">
            <a:off x="1493838" y="1489075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01" name="Rectangle 33"/>
          <p:cNvSpPr>
            <a:spLocks noChangeArrowheads="1"/>
          </p:cNvSpPr>
          <p:nvPr/>
        </p:nvSpPr>
        <p:spPr bwMode="auto">
          <a:xfrm>
            <a:off x="1025525" y="1344613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85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202" name="Line 34"/>
          <p:cNvSpPr>
            <a:spLocks noChangeShapeType="1"/>
          </p:cNvSpPr>
          <p:nvPr/>
        </p:nvSpPr>
        <p:spPr bwMode="auto">
          <a:xfrm>
            <a:off x="1635125" y="1489075"/>
            <a:ext cx="65595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03" name="Line 35"/>
          <p:cNvSpPr>
            <a:spLocks noChangeShapeType="1"/>
          </p:cNvSpPr>
          <p:nvPr/>
        </p:nvSpPr>
        <p:spPr bwMode="auto">
          <a:xfrm>
            <a:off x="1635125" y="5956300"/>
            <a:ext cx="6540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04" name="Line 36"/>
          <p:cNvSpPr>
            <a:spLocks noChangeShapeType="1"/>
          </p:cNvSpPr>
          <p:nvPr/>
        </p:nvSpPr>
        <p:spPr bwMode="auto">
          <a:xfrm>
            <a:off x="1635125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05" name="Rectangle 37"/>
          <p:cNvSpPr>
            <a:spLocks noChangeArrowheads="1"/>
          </p:cNvSpPr>
          <p:nvPr/>
        </p:nvSpPr>
        <p:spPr bwMode="auto">
          <a:xfrm>
            <a:off x="1341438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1970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206" name="Line 38"/>
          <p:cNvSpPr>
            <a:spLocks noChangeShapeType="1"/>
          </p:cNvSpPr>
          <p:nvPr/>
        </p:nvSpPr>
        <p:spPr bwMode="auto">
          <a:xfrm>
            <a:off x="17986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07" name="Line 39"/>
          <p:cNvSpPr>
            <a:spLocks noChangeShapeType="1"/>
          </p:cNvSpPr>
          <p:nvPr/>
        </p:nvSpPr>
        <p:spPr bwMode="auto">
          <a:xfrm>
            <a:off x="19637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08" name="Line 40"/>
          <p:cNvSpPr>
            <a:spLocks noChangeShapeType="1"/>
          </p:cNvSpPr>
          <p:nvPr/>
        </p:nvSpPr>
        <p:spPr bwMode="auto">
          <a:xfrm>
            <a:off x="21272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09" name="Line 41"/>
          <p:cNvSpPr>
            <a:spLocks noChangeShapeType="1"/>
          </p:cNvSpPr>
          <p:nvPr/>
        </p:nvSpPr>
        <p:spPr bwMode="auto">
          <a:xfrm>
            <a:off x="228917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10" name="Line 42"/>
          <p:cNvSpPr>
            <a:spLocks noChangeShapeType="1"/>
          </p:cNvSpPr>
          <p:nvPr/>
        </p:nvSpPr>
        <p:spPr bwMode="auto">
          <a:xfrm>
            <a:off x="24526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11" name="Line 43"/>
          <p:cNvSpPr>
            <a:spLocks noChangeShapeType="1"/>
          </p:cNvSpPr>
          <p:nvPr/>
        </p:nvSpPr>
        <p:spPr bwMode="auto">
          <a:xfrm>
            <a:off x="261778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12" name="Line 44"/>
          <p:cNvSpPr>
            <a:spLocks noChangeShapeType="1"/>
          </p:cNvSpPr>
          <p:nvPr/>
        </p:nvSpPr>
        <p:spPr bwMode="auto">
          <a:xfrm>
            <a:off x="278130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13" name="Line 45"/>
          <p:cNvSpPr>
            <a:spLocks noChangeShapeType="1"/>
          </p:cNvSpPr>
          <p:nvPr/>
        </p:nvSpPr>
        <p:spPr bwMode="auto">
          <a:xfrm>
            <a:off x="29464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14" name="Line 46"/>
          <p:cNvSpPr>
            <a:spLocks noChangeShapeType="1"/>
          </p:cNvSpPr>
          <p:nvPr/>
        </p:nvSpPr>
        <p:spPr bwMode="auto">
          <a:xfrm>
            <a:off x="31099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15" name="Line 47"/>
          <p:cNvSpPr>
            <a:spLocks noChangeShapeType="1"/>
          </p:cNvSpPr>
          <p:nvPr/>
        </p:nvSpPr>
        <p:spPr bwMode="auto">
          <a:xfrm>
            <a:off x="3273425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16" name="Rectangle 48"/>
          <p:cNvSpPr>
            <a:spLocks noChangeArrowheads="1"/>
          </p:cNvSpPr>
          <p:nvPr/>
        </p:nvSpPr>
        <p:spPr bwMode="auto">
          <a:xfrm>
            <a:off x="29400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1980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217" name="Line 49"/>
          <p:cNvSpPr>
            <a:spLocks noChangeShapeType="1"/>
          </p:cNvSpPr>
          <p:nvPr/>
        </p:nvSpPr>
        <p:spPr bwMode="auto">
          <a:xfrm flipV="1">
            <a:off x="3273425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18" name="Line 50"/>
          <p:cNvSpPr>
            <a:spLocks noChangeShapeType="1"/>
          </p:cNvSpPr>
          <p:nvPr/>
        </p:nvSpPr>
        <p:spPr bwMode="auto">
          <a:xfrm>
            <a:off x="343535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19" name="Line 51"/>
          <p:cNvSpPr>
            <a:spLocks noChangeShapeType="1"/>
          </p:cNvSpPr>
          <p:nvPr/>
        </p:nvSpPr>
        <p:spPr bwMode="auto">
          <a:xfrm>
            <a:off x="35988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20" name="Line 52"/>
          <p:cNvSpPr>
            <a:spLocks noChangeShapeType="1"/>
          </p:cNvSpPr>
          <p:nvPr/>
        </p:nvSpPr>
        <p:spPr bwMode="auto">
          <a:xfrm>
            <a:off x="376396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21" name="Line 53"/>
          <p:cNvSpPr>
            <a:spLocks noChangeShapeType="1"/>
          </p:cNvSpPr>
          <p:nvPr/>
        </p:nvSpPr>
        <p:spPr bwMode="auto">
          <a:xfrm>
            <a:off x="392747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22" name="Line 54"/>
          <p:cNvSpPr>
            <a:spLocks noChangeShapeType="1"/>
          </p:cNvSpPr>
          <p:nvPr/>
        </p:nvSpPr>
        <p:spPr bwMode="auto">
          <a:xfrm>
            <a:off x="409098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23" name="Line 55"/>
          <p:cNvSpPr>
            <a:spLocks noChangeShapeType="1"/>
          </p:cNvSpPr>
          <p:nvPr/>
        </p:nvSpPr>
        <p:spPr bwMode="auto">
          <a:xfrm>
            <a:off x="425608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24" name="Line 56"/>
          <p:cNvSpPr>
            <a:spLocks noChangeShapeType="1"/>
          </p:cNvSpPr>
          <p:nvPr/>
        </p:nvSpPr>
        <p:spPr bwMode="auto">
          <a:xfrm>
            <a:off x="441960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25" name="Line 57"/>
          <p:cNvSpPr>
            <a:spLocks noChangeShapeType="1"/>
          </p:cNvSpPr>
          <p:nvPr/>
        </p:nvSpPr>
        <p:spPr bwMode="auto">
          <a:xfrm>
            <a:off x="45815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26" name="Line 58"/>
          <p:cNvSpPr>
            <a:spLocks noChangeShapeType="1"/>
          </p:cNvSpPr>
          <p:nvPr/>
        </p:nvSpPr>
        <p:spPr bwMode="auto">
          <a:xfrm>
            <a:off x="4745038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27" name="Line 59"/>
          <p:cNvSpPr>
            <a:spLocks noChangeShapeType="1"/>
          </p:cNvSpPr>
          <p:nvPr/>
        </p:nvSpPr>
        <p:spPr bwMode="auto">
          <a:xfrm>
            <a:off x="4908550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28" name="Rectangle 60"/>
          <p:cNvSpPr>
            <a:spLocks noChangeArrowheads="1"/>
          </p:cNvSpPr>
          <p:nvPr/>
        </p:nvSpPr>
        <p:spPr bwMode="auto">
          <a:xfrm>
            <a:off x="4592638" y="6045200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1990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229" name="Line 61"/>
          <p:cNvSpPr>
            <a:spLocks noChangeShapeType="1"/>
          </p:cNvSpPr>
          <p:nvPr/>
        </p:nvSpPr>
        <p:spPr bwMode="auto">
          <a:xfrm flipV="1">
            <a:off x="4908550" y="1489075"/>
            <a:ext cx="1588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30" name="Line 62"/>
          <p:cNvSpPr>
            <a:spLocks noChangeShapeType="1"/>
          </p:cNvSpPr>
          <p:nvPr/>
        </p:nvSpPr>
        <p:spPr bwMode="auto">
          <a:xfrm>
            <a:off x="5073650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31" name="Line 63"/>
          <p:cNvSpPr>
            <a:spLocks noChangeShapeType="1"/>
          </p:cNvSpPr>
          <p:nvPr/>
        </p:nvSpPr>
        <p:spPr bwMode="auto">
          <a:xfrm>
            <a:off x="523716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32" name="Line 64"/>
          <p:cNvSpPr>
            <a:spLocks noChangeShapeType="1"/>
          </p:cNvSpPr>
          <p:nvPr/>
        </p:nvSpPr>
        <p:spPr bwMode="auto">
          <a:xfrm>
            <a:off x="54022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33" name="Line 65"/>
          <p:cNvSpPr>
            <a:spLocks noChangeShapeType="1"/>
          </p:cNvSpPr>
          <p:nvPr/>
        </p:nvSpPr>
        <p:spPr bwMode="auto">
          <a:xfrm>
            <a:off x="55657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34" name="Line 66"/>
          <p:cNvSpPr>
            <a:spLocks noChangeShapeType="1"/>
          </p:cNvSpPr>
          <p:nvPr/>
        </p:nvSpPr>
        <p:spPr bwMode="auto">
          <a:xfrm>
            <a:off x="5730875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35" name="Line 67"/>
          <p:cNvSpPr>
            <a:spLocks noChangeShapeType="1"/>
          </p:cNvSpPr>
          <p:nvPr/>
        </p:nvSpPr>
        <p:spPr bwMode="auto">
          <a:xfrm>
            <a:off x="5891213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36" name="Line 68"/>
          <p:cNvSpPr>
            <a:spLocks noChangeShapeType="1"/>
          </p:cNvSpPr>
          <p:nvPr/>
        </p:nvSpPr>
        <p:spPr bwMode="auto">
          <a:xfrm>
            <a:off x="605631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37" name="Line 69"/>
          <p:cNvSpPr>
            <a:spLocks noChangeShapeType="1"/>
          </p:cNvSpPr>
          <p:nvPr/>
        </p:nvSpPr>
        <p:spPr bwMode="auto">
          <a:xfrm>
            <a:off x="6219825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38" name="Line 70"/>
          <p:cNvSpPr>
            <a:spLocks noChangeShapeType="1"/>
          </p:cNvSpPr>
          <p:nvPr/>
        </p:nvSpPr>
        <p:spPr bwMode="auto">
          <a:xfrm>
            <a:off x="6383338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39" name="Line 71"/>
          <p:cNvSpPr>
            <a:spLocks noChangeShapeType="1"/>
          </p:cNvSpPr>
          <p:nvPr/>
        </p:nvSpPr>
        <p:spPr bwMode="auto">
          <a:xfrm>
            <a:off x="65484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40" name="Rectangle 72"/>
          <p:cNvSpPr>
            <a:spLocks noChangeArrowheads="1"/>
          </p:cNvSpPr>
          <p:nvPr/>
        </p:nvSpPr>
        <p:spPr bwMode="auto">
          <a:xfrm>
            <a:off x="62674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2000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241" name="Line 73"/>
          <p:cNvSpPr>
            <a:spLocks noChangeShapeType="1"/>
          </p:cNvSpPr>
          <p:nvPr/>
        </p:nvSpPr>
        <p:spPr bwMode="auto">
          <a:xfrm flipV="1">
            <a:off x="65484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42" name="Line 74"/>
          <p:cNvSpPr>
            <a:spLocks noChangeShapeType="1"/>
          </p:cNvSpPr>
          <p:nvPr/>
        </p:nvSpPr>
        <p:spPr bwMode="auto">
          <a:xfrm>
            <a:off x="6711950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43" name="Line 75"/>
          <p:cNvSpPr>
            <a:spLocks noChangeShapeType="1"/>
          </p:cNvSpPr>
          <p:nvPr/>
        </p:nvSpPr>
        <p:spPr bwMode="auto">
          <a:xfrm>
            <a:off x="68754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44" name="Line 76"/>
          <p:cNvSpPr>
            <a:spLocks noChangeShapeType="1"/>
          </p:cNvSpPr>
          <p:nvPr/>
        </p:nvSpPr>
        <p:spPr bwMode="auto">
          <a:xfrm>
            <a:off x="7040563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45" name="Line 77"/>
          <p:cNvSpPr>
            <a:spLocks noChangeShapeType="1"/>
          </p:cNvSpPr>
          <p:nvPr/>
        </p:nvSpPr>
        <p:spPr bwMode="auto">
          <a:xfrm>
            <a:off x="72009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46" name="Line 78"/>
          <p:cNvSpPr>
            <a:spLocks noChangeShapeType="1"/>
          </p:cNvSpPr>
          <p:nvPr/>
        </p:nvSpPr>
        <p:spPr bwMode="auto">
          <a:xfrm>
            <a:off x="7366000" y="5956300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47" name="Line 79"/>
          <p:cNvSpPr>
            <a:spLocks noChangeShapeType="1"/>
          </p:cNvSpPr>
          <p:nvPr/>
        </p:nvSpPr>
        <p:spPr bwMode="auto">
          <a:xfrm>
            <a:off x="7529513" y="5956300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48" name="Line 80"/>
          <p:cNvSpPr>
            <a:spLocks noChangeShapeType="1"/>
          </p:cNvSpPr>
          <p:nvPr/>
        </p:nvSpPr>
        <p:spPr bwMode="auto">
          <a:xfrm>
            <a:off x="76930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49" name="Line 81"/>
          <p:cNvSpPr>
            <a:spLocks noChangeShapeType="1"/>
          </p:cNvSpPr>
          <p:nvPr/>
        </p:nvSpPr>
        <p:spPr bwMode="auto">
          <a:xfrm>
            <a:off x="7858125" y="5956300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50" name="Line 82"/>
          <p:cNvSpPr>
            <a:spLocks noChangeShapeType="1"/>
          </p:cNvSpPr>
          <p:nvPr/>
        </p:nvSpPr>
        <p:spPr bwMode="auto">
          <a:xfrm>
            <a:off x="8021638" y="5956300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51" name="Line 83"/>
          <p:cNvSpPr>
            <a:spLocks noChangeShapeType="1"/>
          </p:cNvSpPr>
          <p:nvPr/>
        </p:nvSpPr>
        <p:spPr bwMode="auto">
          <a:xfrm>
            <a:off x="81867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52" name="Rectangle 84"/>
          <p:cNvSpPr>
            <a:spLocks noChangeArrowheads="1"/>
          </p:cNvSpPr>
          <p:nvPr/>
        </p:nvSpPr>
        <p:spPr bwMode="auto">
          <a:xfrm>
            <a:off x="7847013" y="6069013"/>
            <a:ext cx="782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2010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253" name="Line 85"/>
          <p:cNvSpPr>
            <a:spLocks noChangeShapeType="1"/>
          </p:cNvSpPr>
          <p:nvPr/>
        </p:nvSpPr>
        <p:spPr bwMode="auto">
          <a:xfrm flipV="1">
            <a:off x="8186738" y="1489075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54" name="Line 86"/>
          <p:cNvSpPr>
            <a:spLocks noChangeShapeType="1"/>
          </p:cNvSpPr>
          <p:nvPr/>
        </p:nvSpPr>
        <p:spPr bwMode="auto">
          <a:xfrm>
            <a:off x="1635125" y="3760788"/>
            <a:ext cx="163513" cy="158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55" name="Line 87"/>
          <p:cNvSpPr>
            <a:spLocks noChangeShapeType="1"/>
          </p:cNvSpPr>
          <p:nvPr/>
        </p:nvSpPr>
        <p:spPr bwMode="auto">
          <a:xfrm flipV="1">
            <a:off x="1798638" y="3759200"/>
            <a:ext cx="165100" cy="174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56" name="Line 88"/>
          <p:cNvSpPr>
            <a:spLocks noChangeShapeType="1"/>
          </p:cNvSpPr>
          <p:nvPr/>
        </p:nvSpPr>
        <p:spPr bwMode="auto">
          <a:xfrm flipV="1">
            <a:off x="1963738" y="3725863"/>
            <a:ext cx="163512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57" name="Line 89"/>
          <p:cNvSpPr>
            <a:spLocks noChangeShapeType="1"/>
          </p:cNvSpPr>
          <p:nvPr/>
        </p:nvSpPr>
        <p:spPr bwMode="auto">
          <a:xfrm flipV="1">
            <a:off x="2127250" y="3697288"/>
            <a:ext cx="161925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58" name="Line 90"/>
          <p:cNvSpPr>
            <a:spLocks noChangeShapeType="1"/>
          </p:cNvSpPr>
          <p:nvPr/>
        </p:nvSpPr>
        <p:spPr bwMode="auto">
          <a:xfrm>
            <a:off x="2289175" y="3697288"/>
            <a:ext cx="163513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59" name="Line 91"/>
          <p:cNvSpPr>
            <a:spLocks noChangeShapeType="1"/>
          </p:cNvSpPr>
          <p:nvPr/>
        </p:nvSpPr>
        <p:spPr bwMode="auto">
          <a:xfrm>
            <a:off x="2452688" y="3703638"/>
            <a:ext cx="165100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60" name="Line 92"/>
          <p:cNvSpPr>
            <a:spLocks noChangeShapeType="1"/>
          </p:cNvSpPr>
          <p:nvPr/>
        </p:nvSpPr>
        <p:spPr bwMode="auto">
          <a:xfrm flipV="1">
            <a:off x="2617788" y="3603625"/>
            <a:ext cx="163512" cy="10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61" name="Line 93"/>
          <p:cNvSpPr>
            <a:spLocks noChangeShapeType="1"/>
          </p:cNvSpPr>
          <p:nvPr/>
        </p:nvSpPr>
        <p:spPr bwMode="auto">
          <a:xfrm flipV="1">
            <a:off x="2781300" y="3582988"/>
            <a:ext cx="165100" cy="206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62" name="Line 94"/>
          <p:cNvSpPr>
            <a:spLocks noChangeShapeType="1"/>
          </p:cNvSpPr>
          <p:nvPr/>
        </p:nvSpPr>
        <p:spPr bwMode="auto">
          <a:xfrm flipV="1">
            <a:off x="2946400" y="3575050"/>
            <a:ext cx="163513" cy="79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63" name="Line 95"/>
          <p:cNvSpPr>
            <a:spLocks noChangeShapeType="1"/>
          </p:cNvSpPr>
          <p:nvPr/>
        </p:nvSpPr>
        <p:spPr bwMode="auto">
          <a:xfrm flipV="1">
            <a:off x="3109913" y="3529013"/>
            <a:ext cx="163512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64" name="Line 96"/>
          <p:cNvSpPr>
            <a:spLocks noChangeShapeType="1"/>
          </p:cNvSpPr>
          <p:nvPr/>
        </p:nvSpPr>
        <p:spPr bwMode="auto">
          <a:xfrm flipV="1">
            <a:off x="3273425" y="3462338"/>
            <a:ext cx="161925" cy="66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65" name="Line 97"/>
          <p:cNvSpPr>
            <a:spLocks noChangeShapeType="1"/>
          </p:cNvSpPr>
          <p:nvPr/>
        </p:nvSpPr>
        <p:spPr bwMode="auto">
          <a:xfrm flipV="1">
            <a:off x="3435350" y="3384550"/>
            <a:ext cx="163513" cy="777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66" name="Line 98"/>
          <p:cNvSpPr>
            <a:spLocks noChangeShapeType="1"/>
          </p:cNvSpPr>
          <p:nvPr/>
        </p:nvSpPr>
        <p:spPr bwMode="auto">
          <a:xfrm flipV="1">
            <a:off x="3598863" y="3336925"/>
            <a:ext cx="165100" cy="476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67" name="Line 99"/>
          <p:cNvSpPr>
            <a:spLocks noChangeShapeType="1"/>
          </p:cNvSpPr>
          <p:nvPr/>
        </p:nvSpPr>
        <p:spPr bwMode="auto">
          <a:xfrm flipV="1">
            <a:off x="3763963" y="3271838"/>
            <a:ext cx="163512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68" name="Line 100"/>
          <p:cNvSpPr>
            <a:spLocks noChangeShapeType="1"/>
          </p:cNvSpPr>
          <p:nvPr/>
        </p:nvSpPr>
        <p:spPr bwMode="auto">
          <a:xfrm>
            <a:off x="3927475" y="3271838"/>
            <a:ext cx="163513" cy="396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69" name="Line 101"/>
          <p:cNvSpPr>
            <a:spLocks noChangeShapeType="1"/>
          </p:cNvSpPr>
          <p:nvPr/>
        </p:nvSpPr>
        <p:spPr bwMode="auto">
          <a:xfrm flipV="1">
            <a:off x="4090988" y="3246438"/>
            <a:ext cx="165100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70" name="Line 102"/>
          <p:cNvSpPr>
            <a:spLocks noChangeShapeType="1"/>
          </p:cNvSpPr>
          <p:nvPr/>
        </p:nvSpPr>
        <p:spPr bwMode="auto">
          <a:xfrm flipV="1">
            <a:off x="4256088" y="3211513"/>
            <a:ext cx="163512" cy="349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71" name="Line 103"/>
          <p:cNvSpPr>
            <a:spLocks noChangeShapeType="1"/>
          </p:cNvSpPr>
          <p:nvPr/>
        </p:nvSpPr>
        <p:spPr bwMode="auto">
          <a:xfrm>
            <a:off x="4419600" y="3211513"/>
            <a:ext cx="161925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72" name="Line 104"/>
          <p:cNvSpPr>
            <a:spLocks noChangeShapeType="1"/>
          </p:cNvSpPr>
          <p:nvPr/>
        </p:nvSpPr>
        <p:spPr bwMode="auto">
          <a:xfrm flipV="1">
            <a:off x="4581525" y="3086100"/>
            <a:ext cx="163513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73" name="Line 105"/>
          <p:cNvSpPr>
            <a:spLocks noChangeShapeType="1"/>
          </p:cNvSpPr>
          <p:nvPr/>
        </p:nvSpPr>
        <p:spPr bwMode="auto">
          <a:xfrm>
            <a:off x="4745038" y="3086100"/>
            <a:ext cx="163512" cy="19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74" name="Line 106"/>
          <p:cNvSpPr>
            <a:spLocks noChangeShapeType="1"/>
          </p:cNvSpPr>
          <p:nvPr/>
        </p:nvSpPr>
        <p:spPr bwMode="auto">
          <a:xfrm flipV="1">
            <a:off x="4908550" y="3063875"/>
            <a:ext cx="165100" cy="412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75" name="Line 107"/>
          <p:cNvSpPr>
            <a:spLocks noChangeShapeType="1"/>
          </p:cNvSpPr>
          <p:nvPr/>
        </p:nvSpPr>
        <p:spPr bwMode="auto">
          <a:xfrm flipV="1">
            <a:off x="5073650" y="2979738"/>
            <a:ext cx="163513" cy="841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76" name="Line 108"/>
          <p:cNvSpPr>
            <a:spLocks noChangeShapeType="1"/>
          </p:cNvSpPr>
          <p:nvPr/>
        </p:nvSpPr>
        <p:spPr bwMode="auto">
          <a:xfrm>
            <a:off x="5237163" y="2979738"/>
            <a:ext cx="1651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77" name="Line 109"/>
          <p:cNvSpPr>
            <a:spLocks noChangeShapeType="1"/>
          </p:cNvSpPr>
          <p:nvPr/>
        </p:nvSpPr>
        <p:spPr bwMode="auto">
          <a:xfrm flipV="1">
            <a:off x="5402263" y="2820988"/>
            <a:ext cx="163512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78" name="Line 110"/>
          <p:cNvSpPr>
            <a:spLocks noChangeShapeType="1"/>
          </p:cNvSpPr>
          <p:nvPr/>
        </p:nvSpPr>
        <p:spPr bwMode="auto">
          <a:xfrm flipV="1">
            <a:off x="5565775" y="2814638"/>
            <a:ext cx="165100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79" name="Line 111"/>
          <p:cNvSpPr>
            <a:spLocks noChangeShapeType="1"/>
          </p:cNvSpPr>
          <p:nvPr/>
        </p:nvSpPr>
        <p:spPr bwMode="auto">
          <a:xfrm flipV="1">
            <a:off x="5730875" y="2765425"/>
            <a:ext cx="160338" cy="4921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80" name="Line 112"/>
          <p:cNvSpPr>
            <a:spLocks noChangeShapeType="1"/>
          </p:cNvSpPr>
          <p:nvPr/>
        </p:nvSpPr>
        <p:spPr bwMode="auto">
          <a:xfrm flipV="1">
            <a:off x="5891213" y="2719388"/>
            <a:ext cx="165100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81" name="Line 113"/>
          <p:cNvSpPr>
            <a:spLocks noChangeShapeType="1"/>
          </p:cNvSpPr>
          <p:nvPr/>
        </p:nvSpPr>
        <p:spPr bwMode="auto">
          <a:xfrm flipV="1">
            <a:off x="6056313" y="2697163"/>
            <a:ext cx="163512" cy="222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82" name="Line 114"/>
          <p:cNvSpPr>
            <a:spLocks noChangeShapeType="1"/>
          </p:cNvSpPr>
          <p:nvPr/>
        </p:nvSpPr>
        <p:spPr bwMode="auto">
          <a:xfrm flipV="1">
            <a:off x="6219825" y="2687638"/>
            <a:ext cx="163513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83" name="Line 115"/>
          <p:cNvSpPr>
            <a:spLocks noChangeShapeType="1"/>
          </p:cNvSpPr>
          <p:nvPr/>
        </p:nvSpPr>
        <p:spPr bwMode="auto">
          <a:xfrm flipV="1">
            <a:off x="6383338" y="26241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84" name="Line 116"/>
          <p:cNvSpPr>
            <a:spLocks noChangeShapeType="1"/>
          </p:cNvSpPr>
          <p:nvPr/>
        </p:nvSpPr>
        <p:spPr bwMode="auto">
          <a:xfrm flipV="1">
            <a:off x="6548438" y="2603500"/>
            <a:ext cx="163512" cy="206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85" name="Line 117"/>
          <p:cNvSpPr>
            <a:spLocks noChangeShapeType="1"/>
          </p:cNvSpPr>
          <p:nvPr/>
        </p:nvSpPr>
        <p:spPr bwMode="auto">
          <a:xfrm flipV="1">
            <a:off x="6711950" y="2586038"/>
            <a:ext cx="163513" cy="1746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86" name="Line 118"/>
          <p:cNvSpPr>
            <a:spLocks noChangeShapeType="1"/>
          </p:cNvSpPr>
          <p:nvPr/>
        </p:nvSpPr>
        <p:spPr bwMode="auto">
          <a:xfrm flipV="1">
            <a:off x="6875463" y="25225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87" name="Line 119"/>
          <p:cNvSpPr>
            <a:spLocks noChangeShapeType="1"/>
          </p:cNvSpPr>
          <p:nvPr/>
        </p:nvSpPr>
        <p:spPr bwMode="auto">
          <a:xfrm flipV="1">
            <a:off x="7040563" y="2482850"/>
            <a:ext cx="160337" cy="396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88" name="Line 120"/>
          <p:cNvSpPr>
            <a:spLocks noChangeShapeType="1"/>
          </p:cNvSpPr>
          <p:nvPr/>
        </p:nvSpPr>
        <p:spPr bwMode="auto">
          <a:xfrm flipV="1">
            <a:off x="7200900" y="2424113"/>
            <a:ext cx="165100" cy="587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89" name="Line 121"/>
          <p:cNvSpPr>
            <a:spLocks noChangeShapeType="1"/>
          </p:cNvSpPr>
          <p:nvPr/>
        </p:nvSpPr>
        <p:spPr bwMode="auto">
          <a:xfrm flipV="1">
            <a:off x="7366000" y="2370138"/>
            <a:ext cx="163513" cy="539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90" name="Line 122"/>
          <p:cNvSpPr>
            <a:spLocks noChangeShapeType="1"/>
          </p:cNvSpPr>
          <p:nvPr/>
        </p:nvSpPr>
        <p:spPr bwMode="auto">
          <a:xfrm flipV="1">
            <a:off x="7529513" y="2341563"/>
            <a:ext cx="163512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91" name="Line 123"/>
          <p:cNvSpPr>
            <a:spLocks noChangeShapeType="1"/>
          </p:cNvSpPr>
          <p:nvPr/>
        </p:nvSpPr>
        <p:spPr bwMode="auto">
          <a:xfrm flipV="1">
            <a:off x="7693025" y="2303463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92" name="Line 124"/>
          <p:cNvSpPr>
            <a:spLocks noChangeShapeType="1"/>
          </p:cNvSpPr>
          <p:nvPr/>
        </p:nvSpPr>
        <p:spPr bwMode="auto">
          <a:xfrm flipV="1">
            <a:off x="1798638" y="4759325"/>
            <a:ext cx="165100" cy="153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93" name="Line 125"/>
          <p:cNvSpPr>
            <a:spLocks noChangeShapeType="1"/>
          </p:cNvSpPr>
          <p:nvPr/>
        </p:nvSpPr>
        <p:spPr bwMode="auto">
          <a:xfrm>
            <a:off x="1963738" y="4759325"/>
            <a:ext cx="163512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94" name="Line 126"/>
          <p:cNvSpPr>
            <a:spLocks noChangeShapeType="1"/>
          </p:cNvSpPr>
          <p:nvPr/>
        </p:nvSpPr>
        <p:spPr bwMode="auto">
          <a:xfrm flipV="1">
            <a:off x="2127250" y="4824413"/>
            <a:ext cx="161925" cy="17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95" name="Line 127"/>
          <p:cNvSpPr>
            <a:spLocks noChangeShapeType="1"/>
          </p:cNvSpPr>
          <p:nvPr/>
        </p:nvSpPr>
        <p:spPr bwMode="auto">
          <a:xfrm flipV="1">
            <a:off x="2289175" y="4752975"/>
            <a:ext cx="163513" cy="714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96" name="Line 128"/>
          <p:cNvSpPr>
            <a:spLocks noChangeShapeType="1"/>
          </p:cNvSpPr>
          <p:nvPr/>
        </p:nvSpPr>
        <p:spPr bwMode="auto">
          <a:xfrm flipV="1">
            <a:off x="2452688" y="4724400"/>
            <a:ext cx="165100" cy="285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97" name="Line 129"/>
          <p:cNvSpPr>
            <a:spLocks noChangeShapeType="1"/>
          </p:cNvSpPr>
          <p:nvPr/>
        </p:nvSpPr>
        <p:spPr bwMode="auto">
          <a:xfrm flipV="1">
            <a:off x="2617788" y="4716463"/>
            <a:ext cx="163512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98" name="Line 130"/>
          <p:cNvSpPr>
            <a:spLocks noChangeShapeType="1"/>
          </p:cNvSpPr>
          <p:nvPr/>
        </p:nvSpPr>
        <p:spPr bwMode="auto">
          <a:xfrm flipV="1">
            <a:off x="2781300" y="4695825"/>
            <a:ext cx="165100" cy="206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299" name="Line 131"/>
          <p:cNvSpPr>
            <a:spLocks noChangeShapeType="1"/>
          </p:cNvSpPr>
          <p:nvPr/>
        </p:nvSpPr>
        <p:spPr bwMode="auto">
          <a:xfrm flipV="1">
            <a:off x="2946400" y="4675188"/>
            <a:ext cx="163513" cy="20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00" name="Line 132"/>
          <p:cNvSpPr>
            <a:spLocks noChangeShapeType="1"/>
          </p:cNvSpPr>
          <p:nvPr/>
        </p:nvSpPr>
        <p:spPr bwMode="auto">
          <a:xfrm>
            <a:off x="3109913" y="4675188"/>
            <a:ext cx="163512" cy="98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01" name="Line 133"/>
          <p:cNvSpPr>
            <a:spLocks noChangeShapeType="1"/>
          </p:cNvSpPr>
          <p:nvPr/>
        </p:nvSpPr>
        <p:spPr bwMode="auto">
          <a:xfrm flipV="1">
            <a:off x="3273425" y="4694238"/>
            <a:ext cx="161925" cy="793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02" name="Line 134"/>
          <p:cNvSpPr>
            <a:spLocks noChangeShapeType="1"/>
          </p:cNvSpPr>
          <p:nvPr/>
        </p:nvSpPr>
        <p:spPr bwMode="auto">
          <a:xfrm flipV="1">
            <a:off x="3435350" y="4672013"/>
            <a:ext cx="163513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03" name="Line 135"/>
          <p:cNvSpPr>
            <a:spLocks noChangeShapeType="1"/>
          </p:cNvSpPr>
          <p:nvPr/>
        </p:nvSpPr>
        <p:spPr bwMode="auto">
          <a:xfrm>
            <a:off x="3598863" y="4672013"/>
            <a:ext cx="165100" cy="444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04" name="Line 136"/>
          <p:cNvSpPr>
            <a:spLocks noChangeShapeType="1"/>
          </p:cNvSpPr>
          <p:nvPr/>
        </p:nvSpPr>
        <p:spPr bwMode="auto">
          <a:xfrm flipV="1">
            <a:off x="3763963" y="4692650"/>
            <a:ext cx="163512" cy="238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05" name="Line 137"/>
          <p:cNvSpPr>
            <a:spLocks noChangeShapeType="1"/>
          </p:cNvSpPr>
          <p:nvPr/>
        </p:nvSpPr>
        <p:spPr bwMode="auto">
          <a:xfrm flipV="1">
            <a:off x="3927475" y="4586288"/>
            <a:ext cx="328613" cy="106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06" name="Line 138"/>
          <p:cNvSpPr>
            <a:spLocks noChangeShapeType="1"/>
          </p:cNvSpPr>
          <p:nvPr/>
        </p:nvSpPr>
        <p:spPr bwMode="auto">
          <a:xfrm flipV="1">
            <a:off x="4256088" y="4483100"/>
            <a:ext cx="163512" cy="103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07" name="Line 139"/>
          <p:cNvSpPr>
            <a:spLocks noChangeShapeType="1"/>
          </p:cNvSpPr>
          <p:nvPr/>
        </p:nvSpPr>
        <p:spPr bwMode="auto">
          <a:xfrm flipV="1">
            <a:off x="4419600" y="4441825"/>
            <a:ext cx="161925" cy="412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08" name="Line 140"/>
          <p:cNvSpPr>
            <a:spLocks noChangeShapeType="1"/>
          </p:cNvSpPr>
          <p:nvPr/>
        </p:nvSpPr>
        <p:spPr bwMode="auto">
          <a:xfrm flipV="1">
            <a:off x="4581525" y="4433888"/>
            <a:ext cx="163513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09" name="Line 141"/>
          <p:cNvSpPr>
            <a:spLocks noChangeShapeType="1"/>
          </p:cNvSpPr>
          <p:nvPr/>
        </p:nvSpPr>
        <p:spPr bwMode="auto">
          <a:xfrm>
            <a:off x="4745038" y="4433888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10" name="Line 142"/>
          <p:cNvSpPr>
            <a:spLocks noChangeShapeType="1"/>
          </p:cNvSpPr>
          <p:nvPr/>
        </p:nvSpPr>
        <p:spPr bwMode="auto">
          <a:xfrm flipV="1">
            <a:off x="4908550" y="4378325"/>
            <a:ext cx="165100" cy="1190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11" name="Line 143"/>
          <p:cNvSpPr>
            <a:spLocks noChangeShapeType="1"/>
          </p:cNvSpPr>
          <p:nvPr/>
        </p:nvSpPr>
        <p:spPr bwMode="auto">
          <a:xfrm flipV="1">
            <a:off x="5073650" y="4295775"/>
            <a:ext cx="163513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12" name="Line 144"/>
          <p:cNvSpPr>
            <a:spLocks noChangeShapeType="1"/>
          </p:cNvSpPr>
          <p:nvPr/>
        </p:nvSpPr>
        <p:spPr bwMode="auto">
          <a:xfrm flipV="1">
            <a:off x="5237163" y="4179888"/>
            <a:ext cx="165100" cy="115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13" name="Line 145"/>
          <p:cNvSpPr>
            <a:spLocks noChangeShapeType="1"/>
          </p:cNvSpPr>
          <p:nvPr/>
        </p:nvSpPr>
        <p:spPr bwMode="auto">
          <a:xfrm flipV="1">
            <a:off x="5402263" y="4132263"/>
            <a:ext cx="163512" cy="476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14" name="Line 146"/>
          <p:cNvSpPr>
            <a:spLocks noChangeShapeType="1"/>
          </p:cNvSpPr>
          <p:nvPr/>
        </p:nvSpPr>
        <p:spPr bwMode="auto">
          <a:xfrm flipV="1">
            <a:off x="5565775" y="4098925"/>
            <a:ext cx="165100" cy="333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15" name="Line 147"/>
          <p:cNvSpPr>
            <a:spLocks noChangeShapeType="1"/>
          </p:cNvSpPr>
          <p:nvPr/>
        </p:nvSpPr>
        <p:spPr bwMode="auto">
          <a:xfrm flipV="1">
            <a:off x="5730875" y="3938588"/>
            <a:ext cx="160338" cy="160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16" name="Line 148"/>
          <p:cNvSpPr>
            <a:spLocks noChangeShapeType="1"/>
          </p:cNvSpPr>
          <p:nvPr/>
        </p:nvSpPr>
        <p:spPr bwMode="auto">
          <a:xfrm flipV="1">
            <a:off x="5891213" y="3916363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17" name="Line 149"/>
          <p:cNvSpPr>
            <a:spLocks noChangeShapeType="1"/>
          </p:cNvSpPr>
          <p:nvPr/>
        </p:nvSpPr>
        <p:spPr bwMode="auto">
          <a:xfrm flipV="1">
            <a:off x="6056313" y="3778250"/>
            <a:ext cx="163512" cy="1381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18" name="Line 150"/>
          <p:cNvSpPr>
            <a:spLocks noChangeShapeType="1"/>
          </p:cNvSpPr>
          <p:nvPr/>
        </p:nvSpPr>
        <p:spPr bwMode="auto">
          <a:xfrm flipV="1">
            <a:off x="6219825" y="3735388"/>
            <a:ext cx="163513" cy="42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19" name="Line 151"/>
          <p:cNvSpPr>
            <a:spLocks noChangeShapeType="1"/>
          </p:cNvSpPr>
          <p:nvPr/>
        </p:nvSpPr>
        <p:spPr bwMode="auto">
          <a:xfrm flipV="1">
            <a:off x="6383338" y="3676650"/>
            <a:ext cx="165100" cy="587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20" name="Line 152"/>
          <p:cNvSpPr>
            <a:spLocks noChangeShapeType="1"/>
          </p:cNvSpPr>
          <p:nvPr/>
        </p:nvSpPr>
        <p:spPr bwMode="auto">
          <a:xfrm flipV="1">
            <a:off x="6548438" y="3627438"/>
            <a:ext cx="163512" cy="492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21" name="Line 153"/>
          <p:cNvSpPr>
            <a:spLocks noChangeShapeType="1"/>
          </p:cNvSpPr>
          <p:nvPr/>
        </p:nvSpPr>
        <p:spPr bwMode="auto">
          <a:xfrm flipV="1">
            <a:off x="6711950" y="3609975"/>
            <a:ext cx="163513" cy="17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22" name="Line 154"/>
          <p:cNvSpPr>
            <a:spLocks noChangeShapeType="1"/>
          </p:cNvSpPr>
          <p:nvPr/>
        </p:nvSpPr>
        <p:spPr bwMode="auto">
          <a:xfrm>
            <a:off x="6875463" y="3609975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23" name="Line 155"/>
          <p:cNvSpPr>
            <a:spLocks noChangeShapeType="1"/>
          </p:cNvSpPr>
          <p:nvPr/>
        </p:nvSpPr>
        <p:spPr bwMode="auto">
          <a:xfrm flipV="1">
            <a:off x="7040563" y="3508375"/>
            <a:ext cx="160337" cy="12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24" name="Line 156"/>
          <p:cNvSpPr>
            <a:spLocks noChangeShapeType="1"/>
          </p:cNvSpPr>
          <p:nvPr/>
        </p:nvSpPr>
        <p:spPr bwMode="auto">
          <a:xfrm flipV="1">
            <a:off x="7200900" y="3457575"/>
            <a:ext cx="165100" cy="50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25" name="Line 157"/>
          <p:cNvSpPr>
            <a:spLocks noChangeShapeType="1"/>
          </p:cNvSpPr>
          <p:nvPr/>
        </p:nvSpPr>
        <p:spPr bwMode="auto">
          <a:xfrm flipV="1">
            <a:off x="7366000" y="3317875"/>
            <a:ext cx="163513" cy="139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26" name="Line 158"/>
          <p:cNvSpPr>
            <a:spLocks noChangeShapeType="1"/>
          </p:cNvSpPr>
          <p:nvPr/>
        </p:nvSpPr>
        <p:spPr bwMode="auto">
          <a:xfrm flipV="1">
            <a:off x="7529513" y="3254375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27" name="Line 159"/>
          <p:cNvSpPr>
            <a:spLocks noChangeShapeType="1"/>
          </p:cNvSpPr>
          <p:nvPr/>
        </p:nvSpPr>
        <p:spPr bwMode="auto">
          <a:xfrm flipV="1">
            <a:off x="7693025" y="3184525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28" name="Text Box 160"/>
          <p:cNvSpPr txBox="1">
            <a:spLocks noChangeArrowheads="1"/>
          </p:cNvSpPr>
          <p:nvPr/>
        </p:nvSpPr>
        <p:spPr bwMode="auto">
          <a:xfrm>
            <a:off x="3760788" y="2208213"/>
            <a:ext cx="272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000080"/>
                </a:solidFill>
              </a:rPr>
              <a:t>ŠVÉDSKO</a:t>
            </a: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647329" name="Text Box 161"/>
          <p:cNvSpPr txBox="1">
            <a:spLocks noChangeArrowheads="1"/>
          </p:cNvSpPr>
          <p:nvPr/>
        </p:nvSpPr>
        <p:spPr bwMode="auto">
          <a:xfrm>
            <a:off x="5135563" y="4403725"/>
            <a:ext cx="325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6600"/>
                </a:solidFill>
              </a:rPr>
              <a:t>ČESKÁ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6600"/>
                </a:solidFill>
              </a:rPr>
              <a:t>REPUBLIKA</a:t>
            </a:r>
            <a:endParaRPr lang="cs-CZ" sz="2400">
              <a:solidFill>
                <a:srgbClr val="000000"/>
              </a:solidFill>
            </a:endParaRPr>
          </a:p>
        </p:txBody>
      </p:sp>
      <p:sp>
        <p:nvSpPr>
          <p:cNvPr id="647330" name="Rectangle 162"/>
          <p:cNvSpPr>
            <a:spLocks noChangeArrowheads="1"/>
          </p:cNvSpPr>
          <p:nvPr/>
        </p:nvSpPr>
        <p:spPr bwMode="auto">
          <a:xfrm>
            <a:off x="987425" y="436563"/>
            <a:ext cx="7702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>
                <a:solidFill>
                  <a:srgbClr val="000000"/>
                </a:solidFill>
              </a:rPr>
              <a:t>Naděje dožití při narození (muži+ženy) </a:t>
            </a:r>
            <a:endParaRPr lang="cs-CZ" sz="3200">
              <a:solidFill>
                <a:srgbClr val="000000"/>
              </a:solidFill>
            </a:endParaRPr>
          </a:p>
        </p:txBody>
      </p:sp>
      <p:sp>
        <p:nvSpPr>
          <p:cNvPr id="647331" name="Text Box 163"/>
          <p:cNvSpPr txBox="1">
            <a:spLocks noChangeArrowheads="1"/>
          </p:cNvSpPr>
          <p:nvPr/>
        </p:nvSpPr>
        <p:spPr bwMode="auto">
          <a:xfrm>
            <a:off x="915988" y="979488"/>
            <a:ext cx="25796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</a:rPr>
              <a:t>roky (věk)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647332" name="AutoShape 164"/>
          <p:cNvSpPr>
            <a:spLocks noChangeArrowheads="1"/>
          </p:cNvSpPr>
          <p:nvPr/>
        </p:nvSpPr>
        <p:spPr bwMode="auto">
          <a:xfrm>
            <a:off x="2619375" y="3600450"/>
            <a:ext cx="3705225" cy="247650"/>
          </a:xfrm>
          <a:prstGeom prst="leftRightArrow">
            <a:avLst>
              <a:gd name="adj1" fmla="val 50000"/>
              <a:gd name="adj2" fmla="val 106047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33" name="Text Box 165"/>
          <p:cNvSpPr txBox="1">
            <a:spLocks noChangeArrowheads="1"/>
          </p:cNvSpPr>
          <p:nvPr/>
        </p:nvSpPr>
        <p:spPr bwMode="auto">
          <a:xfrm>
            <a:off x="3695700" y="3733800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397200"/>
                </a:solidFill>
              </a:rPr>
              <a:t>22 roků</a:t>
            </a:r>
          </a:p>
        </p:txBody>
      </p:sp>
      <p:sp>
        <p:nvSpPr>
          <p:cNvPr id="647334" name="AutoShape 166"/>
          <p:cNvSpPr>
            <a:spLocks noChangeArrowheads="1"/>
          </p:cNvSpPr>
          <p:nvPr/>
        </p:nvSpPr>
        <p:spPr bwMode="auto">
          <a:xfrm>
            <a:off x="4533900" y="3067050"/>
            <a:ext cx="3328988" cy="257175"/>
          </a:xfrm>
          <a:prstGeom prst="leftRightArrow">
            <a:avLst>
              <a:gd name="adj1" fmla="val 49380"/>
              <a:gd name="adj2" fmla="val 143827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7335" name="Text Box 167"/>
          <p:cNvSpPr txBox="1">
            <a:spLocks noChangeArrowheads="1"/>
          </p:cNvSpPr>
          <p:nvPr/>
        </p:nvSpPr>
        <p:spPr bwMode="auto">
          <a:xfrm>
            <a:off x="6076950" y="2733675"/>
            <a:ext cx="178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>
                <a:solidFill>
                  <a:srgbClr val="397200"/>
                </a:solidFill>
              </a:rPr>
              <a:t>20 roků</a:t>
            </a:r>
          </a:p>
        </p:txBody>
      </p:sp>
    </p:spTree>
    <p:extLst>
      <p:ext uri="{BB962C8B-B14F-4D97-AF65-F5344CB8AC3E}">
        <p14:creationId xmlns:p14="http://schemas.microsoft.com/office/powerpoint/2010/main" val="22821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Line 2"/>
          <p:cNvSpPr>
            <a:spLocks noChangeShapeType="1"/>
          </p:cNvSpPr>
          <p:nvPr/>
        </p:nvSpPr>
        <p:spPr bwMode="auto">
          <a:xfrm>
            <a:off x="1800225" y="2865438"/>
            <a:ext cx="4321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27" name="Line 3"/>
          <p:cNvSpPr>
            <a:spLocks noChangeShapeType="1"/>
          </p:cNvSpPr>
          <p:nvPr/>
        </p:nvSpPr>
        <p:spPr bwMode="auto">
          <a:xfrm>
            <a:off x="1800225" y="2668588"/>
            <a:ext cx="1588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4498975" y="2689225"/>
            <a:ext cx="1588" cy="3762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 flipH="1">
            <a:off x="6378575" y="2678113"/>
            <a:ext cx="9525" cy="377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996950" y="2614613"/>
            <a:ext cx="4048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000000"/>
                </a:solidFill>
              </a:rPr>
              <a:t>A</a:t>
            </a:r>
            <a:endParaRPr lang="cs-CZ" sz="2400" smtClean="0">
              <a:solidFill>
                <a:srgbClr val="000000"/>
              </a:solidFill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2214563" y="2233613"/>
            <a:ext cx="1917700" cy="55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336600"/>
                </a:solidFill>
              </a:rPr>
              <a:t>zdravé období</a:t>
            </a:r>
            <a:endParaRPr lang="cs-CZ" sz="2000" smtClean="0">
              <a:solidFill>
                <a:srgbClr val="336600"/>
              </a:solidFill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556125" y="2227263"/>
            <a:ext cx="228758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000000"/>
                </a:solidFill>
              </a:rPr>
              <a:t>délka nemoci</a:t>
            </a:r>
            <a:endParaRPr lang="cs-CZ" sz="2000" smtClean="0">
              <a:solidFill>
                <a:srgbClr val="000000"/>
              </a:solidFill>
            </a:endParaRPr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4500563" y="2865438"/>
            <a:ext cx="1878012" cy="9525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1819275" y="2689225"/>
            <a:ext cx="2659063" cy="360363"/>
          </a:xfrm>
          <a:prstGeom prst="rect">
            <a:avLst/>
          </a:prstGeom>
          <a:solidFill>
            <a:srgbClr val="6699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4311650" y="3708400"/>
            <a:ext cx="2886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FF3300"/>
                </a:solidFill>
              </a:rPr>
              <a:t>diagnóza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FF3300"/>
                </a:solidFill>
              </a:rPr>
              <a:t>chronické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FF3300"/>
                </a:solidFill>
              </a:rPr>
              <a:t>nemoci</a:t>
            </a:r>
          </a:p>
        </p:txBody>
      </p:sp>
      <p:sp>
        <p:nvSpPr>
          <p:cNvPr id="103436" name="AutoShape 12"/>
          <p:cNvSpPr>
            <a:spLocks noChangeArrowheads="1"/>
          </p:cNvSpPr>
          <p:nvPr/>
        </p:nvSpPr>
        <p:spPr bwMode="auto">
          <a:xfrm>
            <a:off x="4276725" y="3086100"/>
            <a:ext cx="438150" cy="638175"/>
          </a:xfrm>
          <a:prstGeom prst="upArrow">
            <a:avLst>
              <a:gd name="adj1" fmla="val 34593"/>
              <a:gd name="adj2" fmla="val 48160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37" name="Text Box 13"/>
          <p:cNvSpPr>
            <a:spLocks noGrp="1" noChangeArrowheads="1"/>
          </p:cNvSpPr>
          <p:nvPr>
            <p:ph type="title"/>
          </p:nvPr>
        </p:nvSpPr>
        <p:spPr>
          <a:xfrm>
            <a:off x="504825" y="379413"/>
            <a:ext cx="8229600" cy="857250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cs-CZ" sz="2400" b="1" smtClean="0">
                <a:solidFill>
                  <a:srgbClr val="336600"/>
                </a:solidFill>
              </a:rPr>
              <a:t>HEALTH EXPECTANCY: HEALTHY LIFE YEARS (HLY)</a:t>
            </a:r>
            <a:r>
              <a:rPr lang="cs-CZ" sz="4000" smtClean="0">
                <a:solidFill>
                  <a:srgbClr val="336600"/>
                </a:solidFill>
              </a:rPr>
              <a:t> </a:t>
            </a:r>
          </a:p>
        </p:txBody>
      </p:sp>
      <p:sp>
        <p:nvSpPr>
          <p:cNvPr id="103438" name="AutoShape 14"/>
          <p:cNvSpPr>
            <a:spLocks noChangeArrowheads="1"/>
          </p:cNvSpPr>
          <p:nvPr/>
        </p:nvSpPr>
        <p:spPr bwMode="auto">
          <a:xfrm>
            <a:off x="6169025" y="3063875"/>
            <a:ext cx="438150" cy="409575"/>
          </a:xfrm>
          <a:prstGeom prst="upArrow">
            <a:avLst>
              <a:gd name="adj1" fmla="val 34787"/>
              <a:gd name="adj2" fmla="val 46898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6496050" y="3162300"/>
            <a:ext cx="1362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000000"/>
                </a:solidFill>
              </a:rPr>
              <a:t>úmrtí</a:t>
            </a:r>
          </a:p>
        </p:txBody>
      </p:sp>
      <p:sp>
        <p:nvSpPr>
          <p:cNvPr id="103440" name="Line 16"/>
          <p:cNvSpPr>
            <a:spLocks noChangeShapeType="1"/>
          </p:cNvSpPr>
          <p:nvPr/>
        </p:nvSpPr>
        <p:spPr bwMode="auto">
          <a:xfrm flipH="1">
            <a:off x="1800225" y="1152525"/>
            <a:ext cx="9525" cy="15144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41" name="Line 17"/>
          <p:cNvSpPr>
            <a:spLocks noChangeShapeType="1"/>
          </p:cNvSpPr>
          <p:nvPr/>
        </p:nvSpPr>
        <p:spPr bwMode="auto">
          <a:xfrm flipH="1">
            <a:off x="4483100" y="1158875"/>
            <a:ext cx="9525" cy="15144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42" name="AutoShape 18"/>
          <p:cNvSpPr>
            <a:spLocks noChangeArrowheads="1"/>
          </p:cNvSpPr>
          <p:nvPr/>
        </p:nvSpPr>
        <p:spPr bwMode="auto">
          <a:xfrm>
            <a:off x="1819275" y="1209675"/>
            <a:ext cx="2657475" cy="409575"/>
          </a:xfrm>
          <a:prstGeom prst="leftRightArrow">
            <a:avLst>
              <a:gd name="adj1" fmla="val 41861"/>
              <a:gd name="adj2" fmla="val 83117"/>
            </a:avLst>
          </a:prstGeom>
          <a:solidFill>
            <a:schemeClr val="folHlink"/>
          </a:solidFill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43" name="Line 19"/>
          <p:cNvSpPr>
            <a:spLocks noChangeShapeType="1"/>
          </p:cNvSpPr>
          <p:nvPr/>
        </p:nvSpPr>
        <p:spPr bwMode="auto">
          <a:xfrm flipH="1">
            <a:off x="1778000" y="3082925"/>
            <a:ext cx="28575" cy="2266950"/>
          </a:xfrm>
          <a:prstGeom prst="line">
            <a:avLst/>
          </a:prstGeom>
          <a:noFill/>
          <a:ln w="38100">
            <a:solidFill>
              <a:srgbClr val="2A366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44" name="Line 20"/>
          <p:cNvSpPr>
            <a:spLocks noChangeShapeType="1"/>
          </p:cNvSpPr>
          <p:nvPr/>
        </p:nvSpPr>
        <p:spPr bwMode="auto">
          <a:xfrm flipH="1">
            <a:off x="6356350" y="3098800"/>
            <a:ext cx="28575" cy="2247900"/>
          </a:xfrm>
          <a:prstGeom prst="line">
            <a:avLst/>
          </a:prstGeom>
          <a:noFill/>
          <a:ln w="38100">
            <a:solidFill>
              <a:srgbClr val="2A366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45" name="AutoShape 21"/>
          <p:cNvSpPr>
            <a:spLocks noChangeArrowheads="1"/>
          </p:cNvSpPr>
          <p:nvPr/>
        </p:nvSpPr>
        <p:spPr bwMode="auto">
          <a:xfrm>
            <a:off x="1825625" y="4826000"/>
            <a:ext cx="4495800" cy="485775"/>
          </a:xfrm>
          <a:prstGeom prst="leftRightArrow">
            <a:avLst>
              <a:gd name="adj1" fmla="val 44639"/>
              <a:gd name="adj2" fmla="val 68940"/>
            </a:avLst>
          </a:prstGeom>
          <a:solidFill>
            <a:srgbClr val="6E7FC6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3446" name="Text Box 22"/>
          <p:cNvSpPr txBox="1">
            <a:spLocks noChangeArrowheads="1"/>
          </p:cNvSpPr>
          <p:nvPr/>
        </p:nvSpPr>
        <p:spPr bwMode="auto">
          <a:xfrm>
            <a:off x="2638425" y="5229225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364688"/>
                </a:solidFill>
              </a:rPr>
              <a:t>LIFE EXPECTANCY</a:t>
            </a:r>
          </a:p>
        </p:txBody>
      </p:sp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885825" y="5781675"/>
            <a:ext cx="724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364688"/>
                </a:solidFill>
              </a:rPr>
              <a:t>STŘEDNÍ DÉLKA ŽIVOTA, NADĚJE DOŽITÍ</a:t>
            </a:r>
          </a:p>
        </p:txBody>
      </p:sp>
    </p:spTree>
    <p:extLst>
      <p:ext uri="{BB962C8B-B14F-4D97-AF65-F5344CB8AC3E}">
        <p14:creationId xmlns:p14="http://schemas.microsoft.com/office/powerpoint/2010/main" val="32024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298700" y="511176"/>
            <a:ext cx="4700587" cy="629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050925" y="1147763"/>
            <a:ext cx="454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72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033463" y="1574800"/>
            <a:ext cx="522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70</a:t>
            </a: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 flipV="1">
            <a:off x="1857375" y="3008313"/>
            <a:ext cx="1050925" cy="4222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 flipV="1">
            <a:off x="2994025" y="2416175"/>
            <a:ext cx="1066800" cy="5508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3989388" y="1808163"/>
            <a:ext cx="1519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cs-CZ" sz="20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ŠVÉDSKO</a:t>
            </a:r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 flipV="1">
            <a:off x="4144963" y="2314575"/>
            <a:ext cx="1074737" cy="603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 flipV="1">
            <a:off x="5305425" y="1968500"/>
            <a:ext cx="1065213" cy="3222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 flipV="1">
            <a:off x="6457950" y="1673225"/>
            <a:ext cx="1060450" cy="2619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4459" name="WordArt 11"/>
          <p:cNvSpPr>
            <a:spLocks noChangeArrowheads="1" noChangeShapeType="1" noTextEdit="1"/>
          </p:cNvSpPr>
          <p:nvPr/>
        </p:nvSpPr>
        <p:spPr bwMode="auto">
          <a:xfrm>
            <a:off x="4543425" y="4359275"/>
            <a:ext cx="2570163" cy="239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/>
              </a:rPr>
              <a:t>ČESKÁ REPUBLIKA</a:t>
            </a:r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3006725" y="4286250"/>
            <a:ext cx="1058863" cy="301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 flipV="1">
            <a:off x="4143375" y="3630613"/>
            <a:ext cx="1054100" cy="6683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5300663" y="3579813"/>
            <a:ext cx="1073150" cy="222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6450013" y="3594100"/>
            <a:ext cx="1068387" cy="698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1042988" y="2001838"/>
            <a:ext cx="520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68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1041400" y="2433638"/>
            <a:ext cx="534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66</a:t>
            </a: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1042988" y="2849563"/>
            <a:ext cx="454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64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1047750" y="3254375"/>
            <a:ext cx="528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62</a:t>
            </a: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1047750" y="3665538"/>
            <a:ext cx="588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60</a:t>
            </a: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1042988" y="4094163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58</a:t>
            </a:r>
          </a:p>
        </p:txBody>
      </p:sp>
      <p:sp>
        <p:nvSpPr>
          <p:cNvPr id="104470" name="Text Box 22"/>
          <p:cNvSpPr txBox="1">
            <a:spLocks noChangeArrowheads="1"/>
          </p:cNvSpPr>
          <p:nvPr/>
        </p:nvSpPr>
        <p:spPr bwMode="auto">
          <a:xfrm>
            <a:off x="1042988" y="4511675"/>
            <a:ext cx="581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56</a:t>
            </a:r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1047750" y="4897438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54</a:t>
            </a:r>
          </a:p>
        </p:txBody>
      </p:sp>
      <p:sp>
        <p:nvSpPr>
          <p:cNvPr id="104472" name="Rectangle 24"/>
          <p:cNvSpPr>
            <a:spLocks noChangeArrowheads="1"/>
          </p:cNvSpPr>
          <p:nvPr/>
        </p:nvSpPr>
        <p:spPr bwMode="auto">
          <a:xfrm>
            <a:off x="1455738" y="5153025"/>
            <a:ext cx="6778625" cy="1481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4473" name="Text Box 25"/>
          <p:cNvSpPr txBox="1">
            <a:spLocks noChangeArrowheads="1"/>
          </p:cNvSpPr>
          <p:nvPr/>
        </p:nvSpPr>
        <p:spPr bwMode="auto">
          <a:xfrm>
            <a:off x="1487488" y="517683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2004</a:t>
            </a:r>
          </a:p>
        </p:txBody>
      </p:sp>
      <p:sp>
        <p:nvSpPr>
          <p:cNvPr id="104474" name="Text Box 26"/>
          <p:cNvSpPr txBox="1">
            <a:spLocks noChangeArrowheads="1"/>
          </p:cNvSpPr>
          <p:nvPr/>
        </p:nvSpPr>
        <p:spPr bwMode="auto">
          <a:xfrm>
            <a:off x="2627313" y="5189538"/>
            <a:ext cx="868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2005</a:t>
            </a:r>
          </a:p>
        </p:txBody>
      </p:sp>
      <p:sp>
        <p:nvSpPr>
          <p:cNvPr id="104475" name="Text Box 27"/>
          <p:cNvSpPr txBox="1">
            <a:spLocks noChangeArrowheads="1"/>
          </p:cNvSpPr>
          <p:nvPr/>
        </p:nvSpPr>
        <p:spPr bwMode="auto">
          <a:xfrm>
            <a:off x="3776663" y="5191125"/>
            <a:ext cx="928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2006</a:t>
            </a:r>
          </a:p>
        </p:txBody>
      </p:sp>
      <p:sp>
        <p:nvSpPr>
          <p:cNvPr id="104476" name="Text Box 28"/>
          <p:cNvSpPr txBox="1">
            <a:spLocks noChangeArrowheads="1"/>
          </p:cNvSpPr>
          <p:nvPr/>
        </p:nvSpPr>
        <p:spPr bwMode="auto">
          <a:xfrm>
            <a:off x="4962525" y="5175250"/>
            <a:ext cx="1058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2007</a:t>
            </a:r>
          </a:p>
        </p:txBody>
      </p:sp>
      <p:sp>
        <p:nvSpPr>
          <p:cNvPr id="104477" name="Text Box 29"/>
          <p:cNvSpPr txBox="1">
            <a:spLocks noChangeArrowheads="1"/>
          </p:cNvSpPr>
          <p:nvPr/>
        </p:nvSpPr>
        <p:spPr bwMode="auto">
          <a:xfrm>
            <a:off x="6105525" y="517525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2008</a:t>
            </a:r>
          </a:p>
        </p:txBody>
      </p:sp>
      <p:sp>
        <p:nvSpPr>
          <p:cNvPr id="104478" name="Text Box 30"/>
          <p:cNvSpPr txBox="1">
            <a:spLocks noChangeArrowheads="1"/>
          </p:cNvSpPr>
          <p:nvPr/>
        </p:nvSpPr>
        <p:spPr bwMode="auto">
          <a:xfrm>
            <a:off x="7215188" y="5183188"/>
            <a:ext cx="966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2009</a:t>
            </a:r>
          </a:p>
        </p:txBody>
      </p:sp>
      <p:sp>
        <p:nvSpPr>
          <p:cNvPr id="104479" name="Text Box 31"/>
          <p:cNvSpPr txBox="1">
            <a:spLocks noChangeArrowheads="1"/>
          </p:cNvSpPr>
          <p:nvPr/>
        </p:nvSpPr>
        <p:spPr bwMode="auto">
          <a:xfrm>
            <a:off x="611188" y="404813"/>
            <a:ext cx="809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smtClean="0">
                <a:solidFill>
                  <a:srgbClr val="333399"/>
                </a:solidFill>
              </a:rPr>
              <a:t>HEALTH EXPECTANCY: HEALTHY LIFE YEARS (HLY)</a:t>
            </a:r>
            <a:r>
              <a:rPr lang="cs-CZ" b="1" smtClean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04480" name="Text Box 32"/>
          <p:cNvSpPr txBox="1">
            <a:spLocks noChangeArrowheads="1"/>
          </p:cNvSpPr>
          <p:nvPr/>
        </p:nvSpPr>
        <p:spPr bwMode="auto">
          <a:xfrm>
            <a:off x="6156325" y="55165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mtClean="0">
                <a:solidFill>
                  <a:srgbClr val="333399"/>
                </a:solidFill>
              </a:rPr>
              <a:t>kalendářní roky</a:t>
            </a:r>
          </a:p>
        </p:txBody>
      </p:sp>
      <p:sp>
        <p:nvSpPr>
          <p:cNvPr id="104481" name="Text Box 33"/>
          <p:cNvSpPr txBox="1">
            <a:spLocks noChangeArrowheads="1"/>
          </p:cNvSpPr>
          <p:nvPr/>
        </p:nvSpPr>
        <p:spPr bwMode="auto">
          <a:xfrm>
            <a:off x="801688" y="5765800"/>
            <a:ext cx="7775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b="1" smtClean="0">
                <a:solidFill>
                  <a:srgbClr val="364688"/>
                </a:solidFill>
              </a:rPr>
              <a:t>Pramen: HEIDI DATA TOOL</a:t>
            </a:r>
            <a:r>
              <a:rPr lang="cs-CZ" smtClean="0">
                <a:solidFill>
                  <a:srgbClr val="333399"/>
                </a:solidFill>
              </a:rPr>
              <a:t> http://ec.europa.eu/health/indicators/echi/list/echi_40.html#main?KeepThis=true&amp;TB_iframe=true&amp;height=450&amp;width=920</a:t>
            </a:r>
          </a:p>
        </p:txBody>
      </p:sp>
      <p:sp>
        <p:nvSpPr>
          <p:cNvPr id="104482" name="AutoShape 34"/>
          <p:cNvSpPr>
            <a:spLocks noChangeArrowheads="1"/>
          </p:cNvSpPr>
          <p:nvPr/>
        </p:nvSpPr>
        <p:spPr bwMode="auto">
          <a:xfrm>
            <a:off x="7396163" y="1755775"/>
            <a:ext cx="315912" cy="1874838"/>
          </a:xfrm>
          <a:prstGeom prst="upDownArrow">
            <a:avLst>
              <a:gd name="adj1" fmla="val 63009"/>
              <a:gd name="adj2" fmla="val 75365"/>
            </a:avLst>
          </a:prstGeom>
          <a:solidFill>
            <a:srgbClr val="4C98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4483" name="Rectangle 35"/>
          <p:cNvSpPr>
            <a:spLocks noChangeArrowheads="1"/>
          </p:cNvSpPr>
          <p:nvPr/>
        </p:nvSpPr>
        <p:spPr bwMode="auto">
          <a:xfrm>
            <a:off x="7893050" y="264795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smtClean="0">
                <a:solidFill>
                  <a:srgbClr val="397200"/>
                </a:solidFill>
              </a:rPr>
              <a:t>9 roků</a:t>
            </a:r>
          </a:p>
        </p:txBody>
      </p:sp>
    </p:spTree>
    <p:extLst>
      <p:ext uri="{BB962C8B-B14F-4D97-AF65-F5344CB8AC3E}">
        <p14:creationId xmlns:p14="http://schemas.microsoft.com/office/powerpoint/2010/main" val="27690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 flipH="1">
            <a:off x="6834188" y="1101725"/>
            <a:ext cx="1587" cy="671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2689225" y="576263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36600"/>
                </a:solidFill>
              </a:rPr>
              <a:t>zdravé období</a:t>
            </a:r>
            <a:endParaRPr lang="cs-CZ" sz="2800" smtClean="0">
              <a:solidFill>
                <a:srgbClr val="336600"/>
              </a:solidFill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6985000" y="646113"/>
            <a:ext cx="148748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délka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nemoci</a:t>
            </a:r>
            <a:endParaRPr lang="cs-CZ" sz="2800" smtClean="0">
              <a:solidFill>
                <a:srgbClr val="000000"/>
              </a:solidFill>
            </a:endParaRP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952500" y="933450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5978525" y="1092200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81" name="AutoShape 9"/>
          <p:cNvSpPr>
            <a:spLocks noChangeArrowheads="1"/>
          </p:cNvSpPr>
          <p:nvPr/>
        </p:nvSpPr>
        <p:spPr bwMode="auto">
          <a:xfrm>
            <a:off x="962025" y="1152525"/>
            <a:ext cx="4986338" cy="295275"/>
          </a:xfrm>
          <a:prstGeom prst="leftRightArrow">
            <a:avLst>
              <a:gd name="adj1" fmla="val 64815"/>
              <a:gd name="adj2" fmla="val 113441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82" name="AutoShape 10"/>
          <p:cNvSpPr>
            <a:spLocks noChangeArrowheads="1"/>
          </p:cNvSpPr>
          <p:nvPr/>
        </p:nvSpPr>
        <p:spPr bwMode="auto">
          <a:xfrm>
            <a:off x="944563" y="1465263"/>
            <a:ext cx="5876925" cy="409575"/>
          </a:xfrm>
          <a:prstGeom prst="leftRightArrow">
            <a:avLst>
              <a:gd name="adj1" fmla="val 48370"/>
              <a:gd name="adj2" fmla="val 81377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700338" y="2043113"/>
            <a:ext cx="3000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105484" name="WordArt 12"/>
          <p:cNvSpPr>
            <a:spLocks noChangeArrowheads="1" noChangeShapeType="1" noTextEdit="1"/>
          </p:cNvSpPr>
          <p:nvPr/>
        </p:nvSpPr>
        <p:spPr bwMode="auto">
          <a:xfrm>
            <a:off x="1724025" y="438150"/>
            <a:ext cx="828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cs typeface="Arial"/>
              </a:rPr>
              <a:t>70</a:t>
            </a:r>
          </a:p>
        </p:txBody>
      </p:sp>
      <p:sp>
        <p:nvSpPr>
          <p:cNvPr id="105485" name="WordArt 13"/>
          <p:cNvSpPr>
            <a:spLocks noChangeArrowheads="1" noChangeShapeType="1" noTextEdit="1"/>
          </p:cNvSpPr>
          <p:nvPr/>
        </p:nvSpPr>
        <p:spPr bwMode="auto">
          <a:xfrm>
            <a:off x="1711325" y="1873250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cs typeface="Arial"/>
              </a:rPr>
              <a:t>82</a:t>
            </a:r>
          </a:p>
        </p:txBody>
      </p:sp>
      <p:sp>
        <p:nvSpPr>
          <p:cNvPr id="105486" name="WordArt 14"/>
          <p:cNvSpPr>
            <a:spLocks noChangeArrowheads="1" noChangeShapeType="1" noTextEdit="1"/>
          </p:cNvSpPr>
          <p:nvPr/>
        </p:nvSpPr>
        <p:spPr bwMode="auto">
          <a:xfrm>
            <a:off x="5927725" y="374650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12</a:t>
            </a:r>
          </a:p>
        </p:txBody>
      </p:sp>
      <p:sp>
        <p:nvSpPr>
          <p:cNvPr id="105487" name="WordArt 15"/>
          <p:cNvSpPr>
            <a:spLocks noChangeArrowheads="1" noChangeShapeType="1" noTextEdit="1"/>
          </p:cNvSpPr>
          <p:nvPr/>
        </p:nvSpPr>
        <p:spPr bwMode="auto">
          <a:xfrm>
            <a:off x="1071563" y="2571750"/>
            <a:ext cx="34671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cs typeface="Arial"/>
              </a:rPr>
              <a:t>ŠVÉDSKO</a:t>
            </a:r>
          </a:p>
        </p:txBody>
      </p:sp>
      <p:sp>
        <p:nvSpPr>
          <p:cNvPr id="105488" name="WordArt 16"/>
          <p:cNvSpPr>
            <a:spLocks noChangeArrowheads="1" noChangeShapeType="1" noTextEdit="1"/>
          </p:cNvSpPr>
          <p:nvPr/>
        </p:nvSpPr>
        <p:spPr bwMode="auto">
          <a:xfrm>
            <a:off x="990600" y="5826125"/>
            <a:ext cx="74485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/>
              </a:rPr>
              <a:t>ČESKÁ REPUBLIKA</a:t>
            </a:r>
          </a:p>
        </p:txBody>
      </p:sp>
      <p:sp>
        <p:nvSpPr>
          <p:cNvPr id="105489" name="AutoShape 17"/>
          <p:cNvSpPr>
            <a:spLocks noChangeArrowheads="1"/>
          </p:cNvSpPr>
          <p:nvPr/>
        </p:nvSpPr>
        <p:spPr bwMode="auto">
          <a:xfrm>
            <a:off x="6005513" y="1143000"/>
            <a:ext cx="809625" cy="323850"/>
          </a:xfrm>
          <a:prstGeom prst="leftRightArrow">
            <a:avLst>
              <a:gd name="adj1" fmla="val 55000"/>
              <a:gd name="adj2" fmla="val 7894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6605588" y="4291013"/>
            <a:ext cx="6350" cy="677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2735263" y="3784600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36600"/>
                </a:solidFill>
              </a:rPr>
              <a:t>zdravé období</a:t>
            </a:r>
            <a:endParaRPr lang="cs-CZ" sz="2800" smtClean="0">
              <a:solidFill>
                <a:srgbClr val="336600"/>
              </a:solidFill>
            </a:endParaRP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6592888" y="3854450"/>
            <a:ext cx="148748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délka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nemoci</a:t>
            </a:r>
            <a:endParaRPr lang="cs-CZ" sz="2800" smtClean="0">
              <a:solidFill>
                <a:srgbClr val="000000"/>
              </a:solidFill>
            </a:endParaRPr>
          </a:p>
        </p:txBody>
      </p:sp>
      <p:sp>
        <p:nvSpPr>
          <p:cNvPr id="105493" name="Line 21"/>
          <p:cNvSpPr>
            <a:spLocks noChangeShapeType="1"/>
          </p:cNvSpPr>
          <p:nvPr/>
        </p:nvSpPr>
        <p:spPr bwMode="auto">
          <a:xfrm>
            <a:off x="969963" y="4141788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>
            <a:off x="5405438" y="4243388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95" name="AutoShape 23"/>
          <p:cNvSpPr>
            <a:spLocks noChangeArrowheads="1"/>
          </p:cNvSpPr>
          <p:nvPr/>
        </p:nvSpPr>
        <p:spPr bwMode="auto">
          <a:xfrm>
            <a:off x="979488" y="4303713"/>
            <a:ext cx="4424362" cy="352425"/>
          </a:xfrm>
          <a:prstGeom prst="leftRightArrow">
            <a:avLst>
              <a:gd name="adj1" fmla="val 56991"/>
              <a:gd name="adj2" fmla="val 81543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96" name="AutoShape 24"/>
          <p:cNvSpPr>
            <a:spLocks noChangeArrowheads="1"/>
          </p:cNvSpPr>
          <p:nvPr/>
        </p:nvSpPr>
        <p:spPr bwMode="auto">
          <a:xfrm>
            <a:off x="976313" y="4681538"/>
            <a:ext cx="5610225" cy="409575"/>
          </a:xfrm>
          <a:prstGeom prst="leftRightArrow">
            <a:avLst>
              <a:gd name="adj1" fmla="val 48065"/>
              <a:gd name="adj2" fmla="val 70962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5497" name="Text Box 25"/>
          <p:cNvSpPr txBox="1">
            <a:spLocks noChangeArrowheads="1"/>
          </p:cNvSpPr>
          <p:nvPr/>
        </p:nvSpPr>
        <p:spPr bwMode="auto">
          <a:xfrm>
            <a:off x="2747963" y="5213350"/>
            <a:ext cx="300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105498" name="WordArt 26"/>
          <p:cNvSpPr>
            <a:spLocks noChangeArrowheads="1" noChangeShapeType="1" noTextEdit="1"/>
          </p:cNvSpPr>
          <p:nvPr/>
        </p:nvSpPr>
        <p:spPr bwMode="auto">
          <a:xfrm>
            <a:off x="1674813" y="3646488"/>
            <a:ext cx="828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cs typeface="Arial"/>
              </a:rPr>
              <a:t>61</a:t>
            </a:r>
          </a:p>
        </p:txBody>
      </p:sp>
      <p:sp>
        <p:nvSpPr>
          <p:cNvPr id="105499" name="WordArt 27"/>
          <p:cNvSpPr>
            <a:spLocks noChangeArrowheads="1" noChangeShapeType="1" noTextEdit="1"/>
          </p:cNvSpPr>
          <p:nvPr/>
        </p:nvSpPr>
        <p:spPr bwMode="auto">
          <a:xfrm>
            <a:off x="1709738" y="5081588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cs typeface="Arial"/>
              </a:rPr>
              <a:t>78</a:t>
            </a:r>
          </a:p>
        </p:txBody>
      </p:sp>
      <p:sp>
        <p:nvSpPr>
          <p:cNvPr id="105500" name="WordArt 28"/>
          <p:cNvSpPr>
            <a:spLocks noChangeArrowheads="1" noChangeShapeType="1" noTextEdit="1"/>
          </p:cNvSpPr>
          <p:nvPr/>
        </p:nvSpPr>
        <p:spPr bwMode="auto">
          <a:xfrm>
            <a:off x="5611813" y="3582988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17</a:t>
            </a:r>
          </a:p>
        </p:txBody>
      </p:sp>
      <p:sp>
        <p:nvSpPr>
          <p:cNvPr id="105501" name="AutoShape 29"/>
          <p:cNvSpPr>
            <a:spLocks noChangeArrowheads="1"/>
          </p:cNvSpPr>
          <p:nvPr/>
        </p:nvSpPr>
        <p:spPr bwMode="auto">
          <a:xfrm>
            <a:off x="5422900" y="4294188"/>
            <a:ext cx="1190625" cy="381000"/>
          </a:xfrm>
          <a:prstGeom prst="leftRightArrow">
            <a:avLst>
              <a:gd name="adj1" fmla="val 55000"/>
              <a:gd name="adj2" fmla="val 762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6835775" y="1101725"/>
            <a:ext cx="28575" cy="677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2689225" y="576263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36600"/>
                </a:solidFill>
              </a:rPr>
              <a:t>zdravé období</a:t>
            </a:r>
            <a:endParaRPr lang="cs-CZ" sz="2800" smtClean="0">
              <a:solidFill>
                <a:srgbClr val="336600"/>
              </a:solidFill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6985000" y="646113"/>
            <a:ext cx="148748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délka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nemoci</a:t>
            </a:r>
            <a:endParaRPr lang="cs-CZ" sz="2800" smtClean="0">
              <a:solidFill>
                <a:srgbClr val="000000"/>
              </a:solidFill>
            </a:endParaRP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952500" y="933450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5978525" y="1092200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05" name="AutoShape 9"/>
          <p:cNvSpPr>
            <a:spLocks noChangeArrowheads="1"/>
          </p:cNvSpPr>
          <p:nvPr/>
        </p:nvSpPr>
        <p:spPr bwMode="auto">
          <a:xfrm>
            <a:off x="962025" y="1066800"/>
            <a:ext cx="4986338" cy="381000"/>
          </a:xfrm>
          <a:prstGeom prst="leftRightArrow">
            <a:avLst>
              <a:gd name="adj1" fmla="val 45157"/>
              <a:gd name="adj2" fmla="val 87917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06" name="AutoShape 10"/>
          <p:cNvSpPr>
            <a:spLocks noChangeArrowheads="1"/>
          </p:cNvSpPr>
          <p:nvPr/>
        </p:nvSpPr>
        <p:spPr bwMode="auto">
          <a:xfrm>
            <a:off x="958850" y="1473200"/>
            <a:ext cx="5876925" cy="409575"/>
          </a:xfrm>
          <a:prstGeom prst="leftRightArrow">
            <a:avLst>
              <a:gd name="adj1" fmla="val 48370"/>
              <a:gd name="adj2" fmla="val 81377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2700338" y="2043113"/>
            <a:ext cx="3000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106508" name="WordArt 12"/>
          <p:cNvSpPr>
            <a:spLocks noChangeArrowheads="1" noChangeShapeType="1" noTextEdit="1"/>
          </p:cNvSpPr>
          <p:nvPr/>
        </p:nvSpPr>
        <p:spPr bwMode="auto">
          <a:xfrm>
            <a:off x="1724025" y="438150"/>
            <a:ext cx="828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cs typeface="Arial"/>
              </a:rPr>
              <a:t>70</a:t>
            </a:r>
          </a:p>
        </p:txBody>
      </p:sp>
      <p:sp>
        <p:nvSpPr>
          <p:cNvPr id="106509" name="WordArt 13"/>
          <p:cNvSpPr>
            <a:spLocks noChangeArrowheads="1" noChangeShapeType="1" noTextEdit="1"/>
          </p:cNvSpPr>
          <p:nvPr/>
        </p:nvSpPr>
        <p:spPr bwMode="auto">
          <a:xfrm>
            <a:off x="1711325" y="1873250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cs typeface="Arial"/>
              </a:rPr>
              <a:t>82</a:t>
            </a:r>
          </a:p>
        </p:txBody>
      </p:sp>
      <p:sp>
        <p:nvSpPr>
          <p:cNvPr id="106510" name="WordArt 14"/>
          <p:cNvSpPr>
            <a:spLocks noChangeArrowheads="1" noChangeShapeType="1" noTextEdit="1"/>
          </p:cNvSpPr>
          <p:nvPr/>
        </p:nvSpPr>
        <p:spPr bwMode="auto">
          <a:xfrm>
            <a:off x="5927725" y="374650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12</a:t>
            </a:r>
          </a:p>
        </p:txBody>
      </p:sp>
      <p:sp>
        <p:nvSpPr>
          <p:cNvPr id="106511" name="WordArt 15"/>
          <p:cNvSpPr>
            <a:spLocks noChangeArrowheads="1" noChangeShapeType="1" noTextEdit="1"/>
          </p:cNvSpPr>
          <p:nvPr/>
        </p:nvSpPr>
        <p:spPr bwMode="auto">
          <a:xfrm>
            <a:off x="1071563" y="2571750"/>
            <a:ext cx="34671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cs typeface="Arial"/>
              </a:rPr>
              <a:t>ŠVÉDSKO</a:t>
            </a:r>
          </a:p>
        </p:txBody>
      </p:sp>
      <p:sp>
        <p:nvSpPr>
          <p:cNvPr id="106512" name="WordArt 16"/>
          <p:cNvSpPr>
            <a:spLocks noChangeArrowheads="1" noChangeShapeType="1" noTextEdit="1"/>
          </p:cNvSpPr>
          <p:nvPr/>
        </p:nvSpPr>
        <p:spPr bwMode="auto">
          <a:xfrm>
            <a:off x="990600" y="5826125"/>
            <a:ext cx="74485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/>
              </a:rPr>
              <a:t>ČESKÁ REPUBLIKA</a:t>
            </a:r>
          </a:p>
        </p:txBody>
      </p:sp>
      <p:sp>
        <p:nvSpPr>
          <p:cNvPr id="106513" name="AutoShape 17"/>
          <p:cNvSpPr>
            <a:spLocks noChangeArrowheads="1"/>
          </p:cNvSpPr>
          <p:nvPr/>
        </p:nvSpPr>
        <p:spPr bwMode="auto">
          <a:xfrm>
            <a:off x="6005513" y="1085850"/>
            <a:ext cx="809625" cy="371475"/>
          </a:xfrm>
          <a:prstGeom prst="leftRightArrow">
            <a:avLst>
              <a:gd name="adj1" fmla="val 55000"/>
              <a:gd name="adj2" fmla="val 688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6605588" y="4291013"/>
            <a:ext cx="28575" cy="677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2735263" y="3784600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36600"/>
                </a:solidFill>
              </a:rPr>
              <a:t>zdravé období</a:t>
            </a:r>
            <a:endParaRPr lang="cs-CZ" sz="2800" smtClean="0">
              <a:solidFill>
                <a:srgbClr val="336600"/>
              </a:solidFill>
            </a:endParaRP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6592888" y="3854450"/>
            <a:ext cx="148748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délka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nemoci</a:t>
            </a:r>
            <a:endParaRPr lang="cs-CZ" sz="2800" smtClean="0">
              <a:solidFill>
                <a:srgbClr val="000000"/>
              </a:solidFill>
            </a:endParaRPr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>
            <a:off x="969963" y="4141788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>
            <a:off x="5405438" y="4243388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19" name="AutoShape 23"/>
          <p:cNvSpPr>
            <a:spLocks noChangeArrowheads="1"/>
          </p:cNvSpPr>
          <p:nvPr/>
        </p:nvSpPr>
        <p:spPr bwMode="auto">
          <a:xfrm>
            <a:off x="979488" y="4294188"/>
            <a:ext cx="4424362" cy="361950"/>
          </a:xfrm>
          <a:prstGeom prst="leftRightArrow">
            <a:avLst>
              <a:gd name="adj1" fmla="val 50537"/>
              <a:gd name="adj2" fmla="val 79397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20" name="AutoShape 24"/>
          <p:cNvSpPr>
            <a:spLocks noChangeArrowheads="1"/>
          </p:cNvSpPr>
          <p:nvPr/>
        </p:nvSpPr>
        <p:spPr bwMode="auto">
          <a:xfrm>
            <a:off x="976313" y="4681538"/>
            <a:ext cx="5610225" cy="409575"/>
          </a:xfrm>
          <a:prstGeom prst="leftRightArrow">
            <a:avLst>
              <a:gd name="adj1" fmla="val 48065"/>
              <a:gd name="adj2" fmla="val 70962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2747963" y="5213350"/>
            <a:ext cx="300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106522" name="WordArt 26"/>
          <p:cNvSpPr>
            <a:spLocks noChangeArrowheads="1" noChangeShapeType="1" noTextEdit="1"/>
          </p:cNvSpPr>
          <p:nvPr/>
        </p:nvSpPr>
        <p:spPr bwMode="auto">
          <a:xfrm>
            <a:off x="1674813" y="3646488"/>
            <a:ext cx="828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cs typeface="Arial"/>
              </a:rPr>
              <a:t>61</a:t>
            </a:r>
          </a:p>
        </p:txBody>
      </p:sp>
      <p:sp>
        <p:nvSpPr>
          <p:cNvPr id="106523" name="WordArt 27"/>
          <p:cNvSpPr>
            <a:spLocks noChangeArrowheads="1" noChangeShapeType="1" noTextEdit="1"/>
          </p:cNvSpPr>
          <p:nvPr/>
        </p:nvSpPr>
        <p:spPr bwMode="auto">
          <a:xfrm>
            <a:off x="1709738" y="5081588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cs typeface="Arial"/>
              </a:rPr>
              <a:t>78</a:t>
            </a:r>
          </a:p>
        </p:txBody>
      </p:sp>
      <p:sp>
        <p:nvSpPr>
          <p:cNvPr id="106524" name="WordArt 28"/>
          <p:cNvSpPr>
            <a:spLocks noChangeArrowheads="1" noChangeShapeType="1" noTextEdit="1"/>
          </p:cNvSpPr>
          <p:nvPr/>
        </p:nvSpPr>
        <p:spPr bwMode="auto">
          <a:xfrm>
            <a:off x="5611813" y="3582988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17</a:t>
            </a:r>
          </a:p>
        </p:txBody>
      </p:sp>
      <p:sp>
        <p:nvSpPr>
          <p:cNvPr id="106525" name="AutoShape 29"/>
          <p:cNvSpPr>
            <a:spLocks noChangeArrowheads="1"/>
          </p:cNvSpPr>
          <p:nvPr/>
        </p:nvSpPr>
        <p:spPr bwMode="auto">
          <a:xfrm>
            <a:off x="5422900" y="4294188"/>
            <a:ext cx="1190625" cy="381000"/>
          </a:xfrm>
          <a:prstGeom prst="leftRightArrow">
            <a:avLst>
              <a:gd name="adj1" fmla="val 55000"/>
              <a:gd name="adj2" fmla="val 762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26" name="AutoShape 30"/>
          <p:cNvSpPr>
            <a:spLocks noChangeArrowheads="1"/>
          </p:cNvSpPr>
          <p:nvPr/>
        </p:nvSpPr>
        <p:spPr bwMode="auto">
          <a:xfrm>
            <a:off x="6877050" y="1457325"/>
            <a:ext cx="942975" cy="2257425"/>
          </a:xfrm>
          <a:prstGeom prst="upDownArrow">
            <a:avLst>
              <a:gd name="adj1" fmla="val 50000"/>
              <a:gd name="adj2" fmla="val 47879"/>
            </a:avLst>
          </a:prstGeom>
          <a:solidFill>
            <a:srgbClr val="FF66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6527" name="WordArt 31"/>
          <p:cNvSpPr>
            <a:spLocks noChangeArrowheads="1" noChangeShapeType="1" noTextEdit="1"/>
          </p:cNvSpPr>
          <p:nvPr/>
        </p:nvSpPr>
        <p:spPr bwMode="auto">
          <a:xfrm>
            <a:off x="5105400" y="2286000"/>
            <a:ext cx="39243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ROZDÍL    5 LET</a:t>
            </a:r>
          </a:p>
        </p:txBody>
      </p:sp>
    </p:spTree>
    <p:extLst>
      <p:ext uri="{BB962C8B-B14F-4D97-AF65-F5344CB8AC3E}">
        <p14:creationId xmlns:p14="http://schemas.microsoft.com/office/powerpoint/2010/main" val="2644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7523" name="WordArt 3"/>
          <p:cNvSpPr>
            <a:spLocks noChangeArrowheads="1" noChangeShapeType="1" noTextEdit="1"/>
          </p:cNvSpPr>
          <p:nvPr/>
        </p:nvSpPr>
        <p:spPr bwMode="auto">
          <a:xfrm>
            <a:off x="990600" y="5826125"/>
            <a:ext cx="74485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/>
              </a:rPr>
              <a:t>ČESKÁ REPUBLIKA</a:t>
            </a:r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6605588" y="4291013"/>
            <a:ext cx="28575" cy="677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735263" y="3784600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36600"/>
                </a:solidFill>
              </a:rPr>
              <a:t>zdravé období</a:t>
            </a:r>
            <a:endParaRPr lang="cs-CZ" sz="2800" smtClean="0">
              <a:solidFill>
                <a:srgbClr val="336600"/>
              </a:solidFill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6592888" y="3854450"/>
            <a:ext cx="148748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délka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nemoci</a:t>
            </a:r>
            <a:endParaRPr lang="cs-CZ" sz="2800" smtClean="0">
              <a:solidFill>
                <a:srgbClr val="000000"/>
              </a:solidFill>
            </a:endParaRPr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969963" y="4141788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>
            <a:off x="5405438" y="4243388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7529" name="AutoShape 9"/>
          <p:cNvSpPr>
            <a:spLocks noChangeArrowheads="1"/>
          </p:cNvSpPr>
          <p:nvPr/>
        </p:nvSpPr>
        <p:spPr bwMode="auto">
          <a:xfrm>
            <a:off x="979488" y="4294188"/>
            <a:ext cx="4424362" cy="361950"/>
          </a:xfrm>
          <a:prstGeom prst="leftRightArrow">
            <a:avLst>
              <a:gd name="adj1" fmla="val 50537"/>
              <a:gd name="adj2" fmla="val 79397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7530" name="AutoShape 10"/>
          <p:cNvSpPr>
            <a:spLocks noChangeArrowheads="1"/>
          </p:cNvSpPr>
          <p:nvPr/>
        </p:nvSpPr>
        <p:spPr bwMode="auto">
          <a:xfrm>
            <a:off x="976313" y="4681538"/>
            <a:ext cx="5610225" cy="409575"/>
          </a:xfrm>
          <a:prstGeom prst="leftRightArrow">
            <a:avLst>
              <a:gd name="adj1" fmla="val 48065"/>
              <a:gd name="adj2" fmla="val 70962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2747963" y="5213350"/>
            <a:ext cx="300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107532" name="WordArt 12"/>
          <p:cNvSpPr>
            <a:spLocks noChangeArrowheads="1" noChangeShapeType="1" noTextEdit="1"/>
          </p:cNvSpPr>
          <p:nvPr/>
        </p:nvSpPr>
        <p:spPr bwMode="auto">
          <a:xfrm>
            <a:off x="1674813" y="3646488"/>
            <a:ext cx="828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cs typeface="Arial"/>
              </a:rPr>
              <a:t>61</a:t>
            </a:r>
          </a:p>
        </p:txBody>
      </p:sp>
      <p:sp>
        <p:nvSpPr>
          <p:cNvPr id="107533" name="WordArt 13"/>
          <p:cNvSpPr>
            <a:spLocks noChangeArrowheads="1" noChangeShapeType="1" noTextEdit="1"/>
          </p:cNvSpPr>
          <p:nvPr/>
        </p:nvSpPr>
        <p:spPr bwMode="auto">
          <a:xfrm>
            <a:off x="1709738" y="5081588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cs typeface="Arial"/>
              </a:rPr>
              <a:t>78</a:t>
            </a:r>
          </a:p>
        </p:txBody>
      </p:sp>
      <p:sp>
        <p:nvSpPr>
          <p:cNvPr id="107534" name="WordArt 14"/>
          <p:cNvSpPr>
            <a:spLocks noChangeArrowheads="1" noChangeShapeType="1" noTextEdit="1"/>
          </p:cNvSpPr>
          <p:nvPr/>
        </p:nvSpPr>
        <p:spPr bwMode="auto">
          <a:xfrm>
            <a:off x="5611813" y="3582988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17</a:t>
            </a:r>
          </a:p>
        </p:txBody>
      </p:sp>
      <p:sp>
        <p:nvSpPr>
          <p:cNvPr id="107535" name="AutoShape 15"/>
          <p:cNvSpPr>
            <a:spLocks noChangeArrowheads="1"/>
          </p:cNvSpPr>
          <p:nvPr/>
        </p:nvSpPr>
        <p:spPr bwMode="auto">
          <a:xfrm>
            <a:off x="5422900" y="4294188"/>
            <a:ext cx="1190625" cy="381000"/>
          </a:xfrm>
          <a:prstGeom prst="leftRightArrow">
            <a:avLst>
              <a:gd name="adj1" fmla="val 55000"/>
              <a:gd name="adj2" fmla="val 762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876300" y="266700"/>
            <a:ext cx="8267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Nestačí usilovat o ekonomickou reformu zdravotnických zařízení pečujících o nemocné.</a:t>
            </a:r>
            <a:r>
              <a:rPr lang="cs-CZ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07537" name="AutoShape 17" descr="10%"/>
          <p:cNvSpPr>
            <a:spLocks noChangeArrowheads="1"/>
          </p:cNvSpPr>
          <p:nvPr/>
        </p:nvSpPr>
        <p:spPr bwMode="auto">
          <a:xfrm>
            <a:off x="5438775" y="1304925"/>
            <a:ext cx="1228725" cy="2133600"/>
          </a:xfrm>
          <a:prstGeom prst="downArrow">
            <a:avLst>
              <a:gd name="adj1" fmla="val 51417"/>
              <a:gd name="adj2" fmla="val 49609"/>
            </a:avLst>
          </a:prstGeom>
          <a:pattFill prst="pct10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8547" name="WordArt 3"/>
          <p:cNvSpPr>
            <a:spLocks noChangeArrowheads="1" noChangeShapeType="1" noTextEdit="1"/>
          </p:cNvSpPr>
          <p:nvPr/>
        </p:nvSpPr>
        <p:spPr bwMode="auto">
          <a:xfrm>
            <a:off x="990600" y="5826125"/>
            <a:ext cx="74485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/>
              </a:rPr>
              <a:t>ČESKÁ REPUBLIKA</a:t>
            </a: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6605588" y="4291013"/>
            <a:ext cx="28575" cy="677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735263" y="3784600"/>
            <a:ext cx="2679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36600"/>
                </a:solidFill>
              </a:rPr>
              <a:t>zdravé období</a:t>
            </a:r>
            <a:endParaRPr lang="cs-CZ" sz="2800" smtClean="0">
              <a:solidFill>
                <a:srgbClr val="336600"/>
              </a:solidFill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592888" y="3854450"/>
            <a:ext cx="1487487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délka 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000000"/>
                </a:solidFill>
              </a:rPr>
              <a:t>nemoci</a:t>
            </a:r>
            <a:endParaRPr lang="cs-CZ" sz="2800" smtClean="0">
              <a:solidFill>
                <a:srgbClr val="000000"/>
              </a:solidFill>
            </a:endParaRPr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969963" y="4141788"/>
            <a:ext cx="0" cy="9810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5405438" y="4243388"/>
            <a:ext cx="9525" cy="40957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>
            <a:off x="979488" y="4294188"/>
            <a:ext cx="4424362" cy="361950"/>
          </a:xfrm>
          <a:prstGeom prst="leftRightArrow">
            <a:avLst>
              <a:gd name="adj1" fmla="val 50537"/>
              <a:gd name="adj2" fmla="val 79397"/>
            </a:avLst>
          </a:prstGeom>
          <a:solidFill>
            <a:schemeClr val="folHlink"/>
          </a:solidFill>
          <a:ln w="190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8554" name="AutoShape 10"/>
          <p:cNvSpPr>
            <a:spLocks noChangeArrowheads="1"/>
          </p:cNvSpPr>
          <p:nvPr/>
        </p:nvSpPr>
        <p:spPr bwMode="auto">
          <a:xfrm>
            <a:off x="995363" y="4662488"/>
            <a:ext cx="5610225" cy="409575"/>
          </a:xfrm>
          <a:prstGeom prst="leftRightArrow">
            <a:avLst>
              <a:gd name="adj1" fmla="val 48065"/>
              <a:gd name="adj2" fmla="val 66269"/>
            </a:avLst>
          </a:prstGeom>
          <a:solidFill>
            <a:srgbClr val="0099FF"/>
          </a:solidFill>
          <a:ln w="28575">
            <a:solidFill>
              <a:srgbClr val="2A36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2747963" y="5213350"/>
            <a:ext cx="300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364688"/>
                </a:solidFill>
              </a:rPr>
              <a:t>naděje dožití</a:t>
            </a:r>
          </a:p>
        </p:txBody>
      </p:sp>
      <p:sp>
        <p:nvSpPr>
          <p:cNvPr id="108556" name="WordArt 12"/>
          <p:cNvSpPr>
            <a:spLocks noChangeArrowheads="1" noChangeShapeType="1" noTextEdit="1"/>
          </p:cNvSpPr>
          <p:nvPr/>
        </p:nvSpPr>
        <p:spPr bwMode="auto">
          <a:xfrm>
            <a:off x="1674813" y="3646488"/>
            <a:ext cx="828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cs typeface="Arial"/>
              </a:rPr>
              <a:t>61</a:t>
            </a:r>
          </a:p>
        </p:txBody>
      </p:sp>
      <p:sp>
        <p:nvSpPr>
          <p:cNvPr id="108557" name="WordArt 13"/>
          <p:cNvSpPr>
            <a:spLocks noChangeArrowheads="1" noChangeShapeType="1" noTextEdit="1"/>
          </p:cNvSpPr>
          <p:nvPr/>
        </p:nvSpPr>
        <p:spPr bwMode="auto">
          <a:xfrm>
            <a:off x="1709738" y="5081588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99FF"/>
                </a:solidFill>
                <a:cs typeface="Arial"/>
              </a:rPr>
              <a:t>78</a:t>
            </a:r>
          </a:p>
        </p:txBody>
      </p:sp>
      <p:sp>
        <p:nvSpPr>
          <p:cNvPr id="108558" name="WordArt 14"/>
          <p:cNvSpPr>
            <a:spLocks noChangeArrowheads="1" noChangeShapeType="1" noTextEdit="1"/>
          </p:cNvSpPr>
          <p:nvPr/>
        </p:nvSpPr>
        <p:spPr bwMode="auto">
          <a:xfrm>
            <a:off x="5611813" y="3582988"/>
            <a:ext cx="8763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kern="1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17</a:t>
            </a:r>
          </a:p>
        </p:txBody>
      </p:sp>
      <p:sp>
        <p:nvSpPr>
          <p:cNvPr id="108559" name="AutoShape 15"/>
          <p:cNvSpPr>
            <a:spLocks noChangeArrowheads="1"/>
          </p:cNvSpPr>
          <p:nvPr/>
        </p:nvSpPr>
        <p:spPr bwMode="auto">
          <a:xfrm>
            <a:off x="5422900" y="4294188"/>
            <a:ext cx="1190625" cy="381000"/>
          </a:xfrm>
          <a:prstGeom prst="leftRightArrow">
            <a:avLst>
              <a:gd name="adj1" fmla="val 55000"/>
              <a:gd name="adj2" fmla="val 762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876300" y="266700"/>
            <a:ext cx="82677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800" b="1" smtClean="0">
                <a:solidFill>
                  <a:srgbClr val="638600"/>
                </a:solidFill>
              </a:rPr>
              <a:t>Je nebytné využít všech mechanizmů, které má společnost k dispozici s cílem prodloužit délku zdravého období života a zlepšit navazující péči. Je to úkol pro všechny rezorty, pro všechny organizace, rodiny i jednotlivce. </a:t>
            </a:r>
            <a:endParaRPr lang="cs-CZ" b="1" smtClean="0">
              <a:solidFill>
                <a:srgbClr val="638600"/>
              </a:solidFill>
            </a:endParaRPr>
          </a:p>
        </p:txBody>
      </p:sp>
      <p:sp>
        <p:nvSpPr>
          <p:cNvPr id="108561" name="AutoShape 17" descr="10%"/>
          <p:cNvSpPr>
            <a:spLocks noChangeArrowheads="1"/>
          </p:cNvSpPr>
          <p:nvPr/>
        </p:nvSpPr>
        <p:spPr bwMode="auto">
          <a:xfrm>
            <a:off x="5438775" y="2619375"/>
            <a:ext cx="1228725" cy="819150"/>
          </a:xfrm>
          <a:prstGeom prst="downArrow">
            <a:avLst>
              <a:gd name="adj1" fmla="val 56074"/>
              <a:gd name="adj2" fmla="val 57560"/>
            </a:avLst>
          </a:prstGeom>
          <a:pattFill prst="pct10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8562" name="AutoShape 18"/>
          <p:cNvSpPr>
            <a:spLocks noChangeArrowheads="1"/>
          </p:cNvSpPr>
          <p:nvPr/>
        </p:nvSpPr>
        <p:spPr bwMode="auto">
          <a:xfrm>
            <a:off x="1046163" y="2627313"/>
            <a:ext cx="1228725" cy="819150"/>
          </a:xfrm>
          <a:prstGeom prst="downArrow">
            <a:avLst>
              <a:gd name="adj1" fmla="val 56074"/>
              <a:gd name="adj2" fmla="val 57560"/>
            </a:avLst>
          </a:prstGeom>
          <a:solidFill>
            <a:schemeClr val="folHlink"/>
          </a:solidFill>
          <a:ln w="28575">
            <a:solidFill>
              <a:srgbClr val="638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8563" name="AutoShape 19"/>
          <p:cNvSpPr>
            <a:spLocks noChangeArrowheads="1"/>
          </p:cNvSpPr>
          <p:nvPr/>
        </p:nvSpPr>
        <p:spPr bwMode="auto">
          <a:xfrm>
            <a:off x="2530475" y="2625725"/>
            <a:ext cx="1228725" cy="819150"/>
          </a:xfrm>
          <a:prstGeom prst="downArrow">
            <a:avLst>
              <a:gd name="adj1" fmla="val 56074"/>
              <a:gd name="adj2" fmla="val 57560"/>
            </a:avLst>
          </a:prstGeom>
          <a:solidFill>
            <a:schemeClr val="folHlink"/>
          </a:solidFill>
          <a:ln w="28575">
            <a:solidFill>
              <a:srgbClr val="638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108564" name="AutoShape 20"/>
          <p:cNvSpPr>
            <a:spLocks noChangeArrowheads="1"/>
          </p:cNvSpPr>
          <p:nvPr/>
        </p:nvSpPr>
        <p:spPr bwMode="auto">
          <a:xfrm>
            <a:off x="3997325" y="2625725"/>
            <a:ext cx="1228725" cy="819150"/>
          </a:xfrm>
          <a:prstGeom prst="downArrow">
            <a:avLst>
              <a:gd name="adj1" fmla="val 56074"/>
              <a:gd name="adj2" fmla="val 57560"/>
            </a:avLst>
          </a:prstGeom>
          <a:solidFill>
            <a:schemeClr val="folHlink"/>
          </a:solidFill>
          <a:ln w="28575">
            <a:solidFill>
              <a:srgbClr val="638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cs-CZ" sz="2800" b="1">
                <a:solidFill>
                  <a:srgbClr val="3C5D7E"/>
                </a:solidFill>
              </a:rPr>
              <a:t>Spotřeba alkoholu na osobu </a:t>
            </a:r>
            <a:br>
              <a:rPr lang="cs-CZ" sz="2800" b="1">
                <a:solidFill>
                  <a:srgbClr val="3C5D7E"/>
                </a:solidFill>
              </a:rPr>
            </a:br>
            <a:r>
              <a:rPr lang="cs-CZ" sz="2800" b="1">
                <a:solidFill>
                  <a:srgbClr val="3C5D7E"/>
                </a:solidFill>
              </a:rPr>
              <a:t>starší 15 let v litrech čistého lihu</a:t>
            </a:r>
            <a:r>
              <a:rPr lang="cs-CZ" sz="2800">
                <a:solidFill>
                  <a:srgbClr val="3C5D7E"/>
                </a:solidFill>
              </a:rPr>
              <a:t/>
            </a:r>
            <a:br>
              <a:rPr lang="cs-CZ" sz="2800">
                <a:solidFill>
                  <a:srgbClr val="3C5D7E"/>
                </a:solidFill>
              </a:rPr>
            </a:br>
            <a:r>
              <a:rPr lang="cs-CZ" sz="2400">
                <a:solidFill>
                  <a:srgbClr val="3C5D7E"/>
                </a:solidFill>
              </a:rPr>
              <a:t>pramen: databáze Světové zdravotnické organizace (2)</a:t>
            </a:r>
            <a:r>
              <a:rPr lang="cs-CZ" sz="4000"/>
              <a:t> </a:t>
            </a:r>
          </a:p>
        </p:txBody>
      </p:sp>
      <p:sp>
        <p:nvSpPr>
          <p:cNvPr id="649219" name="Rectangle 3"/>
          <p:cNvSpPr>
            <a:spLocks noChangeArrowheads="1"/>
          </p:cNvSpPr>
          <p:nvPr/>
        </p:nvSpPr>
        <p:spPr bwMode="auto">
          <a:xfrm>
            <a:off x="1758950" y="1652588"/>
            <a:ext cx="5753100" cy="431800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20" name="Line 4"/>
          <p:cNvSpPr>
            <a:spLocks noChangeShapeType="1"/>
          </p:cNvSpPr>
          <p:nvPr/>
        </p:nvSpPr>
        <p:spPr bwMode="auto">
          <a:xfrm flipV="1">
            <a:off x="2425700" y="2084388"/>
            <a:ext cx="1588" cy="3605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21" name="Line 5"/>
          <p:cNvSpPr>
            <a:spLocks noChangeShapeType="1"/>
          </p:cNvSpPr>
          <p:nvPr/>
        </p:nvSpPr>
        <p:spPr bwMode="auto">
          <a:xfrm flipH="1">
            <a:off x="2354263" y="5689600"/>
            <a:ext cx="7143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22" name="Rectangle 6"/>
          <p:cNvSpPr>
            <a:spLocks noChangeArrowheads="1"/>
          </p:cNvSpPr>
          <p:nvPr/>
        </p:nvSpPr>
        <p:spPr bwMode="auto">
          <a:xfrm>
            <a:off x="2232025" y="560070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223" name="Line 7"/>
          <p:cNvSpPr>
            <a:spLocks noChangeShapeType="1"/>
          </p:cNvSpPr>
          <p:nvPr/>
        </p:nvSpPr>
        <p:spPr bwMode="auto">
          <a:xfrm>
            <a:off x="2425700" y="5689600"/>
            <a:ext cx="41417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24" name="Line 8"/>
          <p:cNvSpPr>
            <a:spLocks noChangeShapeType="1"/>
          </p:cNvSpPr>
          <p:nvPr/>
        </p:nvSpPr>
        <p:spPr bwMode="auto">
          <a:xfrm flipH="1">
            <a:off x="2390775" y="5508625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25" name="Line 9"/>
          <p:cNvSpPr>
            <a:spLocks noChangeShapeType="1"/>
          </p:cNvSpPr>
          <p:nvPr/>
        </p:nvSpPr>
        <p:spPr bwMode="auto">
          <a:xfrm flipH="1">
            <a:off x="2390775" y="5327650"/>
            <a:ext cx="34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26" name="Line 10"/>
          <p:cNvSpPr>
            <a:spLocks noChangeShapeType="1"/>
          </p:cNvSpPr>
          <p:nvPr/>
        </p:nvSpPr>
        <p:spPr bwMode="auto">
          <a:xfrm flipH="1">
            <a:off x="2390775" y="5148263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27" name="Line 11"/>
          <p:cNvSpPr>
            <a:spLocks noChangeShapeType="1"/>
          </p:cNvSpPr>
          <p:nvPr/>
        </p:nvSpPr>
        <p:spPr bwMode="auto">
          <a:xfrm flipH="1">
            <a:off x="2390775" y="4968875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28" name="Line 12"/>
          <p:cNvSpPr>
            <a:spLocks noChangeShapeType="1"/>
          </p:cNvSpPr>
          <p:nvPr/>
        </p:nvSpPr>
        <p:spPr bwMode="auto">
          <a:xfrm flipH="1">
            <a:off x="2354263" y="4787900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29" name="Rectangle 13"/>
          <p:cNvSpPr>
            <a:spLocks noChangeArrowheads="1"/>
          </p:cNvSpPr>
          <p:nvPr/>
        </p:nvSpPr>
        <p:spPr bwMode="auto">
          <a:xfrm>
            <a:off x="2217738" y="4699000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5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230" name="Line 14"/>
          <p:cNvSpPr>
            <a:spLocks noChangeShapeType="1"/>
          </p:cNvSpPr>
          <p:nvPr/>
        </p:nvSpPr>
        <p:spPr bwMode="auto">
          <a:xfrm>
            <a:off x="2425700" y="4787900"/>
            <a:ext cx="414178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31" name="Line 15"/>
          <p:cNvSpPr>
            <a:spLocks noChangeShapeType="1"/>
          </p:cNvSpPr>
          <p:nvPr/>
        </p:nvSpPr>
        <p:spPr bwMode="auto">
          <a:xfrm flipH="1">
            <a:off x="2390775" y="4606925"/>
            <a:ext cx="34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32" name="Line 16"/>
          <p:cNvSpPr>
            <a:spLocks noChangeShapeType="1"/>
          </p:cNvSpPr>
          <p:nvPr/>
        </p:nvSpPr>
        <p:spPr bwMode="auto">
          <a:xfrm flipH="1">
            <a:off x="2390775" y="4427538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33" name="Line 17"/>
          <p:cNvSpPr>
            <a:spLocks noChangeShapeType="1"/>
          </p:cNvSpPr>
          <p:nvPr/>
        </p:nvSpPr>
        <p:spPr bwMode="auto">
          <a:xfrm flipH="1">
            <a:off x="2390775" y="4246563"/>
            <a:ext cx="34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34" name="Line 18"/>
          <p:cNvSpPr>
            <a:spLocks noChangeShapeType="1"/>
          </p:cNvSpPr>
          <p:nvPr/>
        </p:nvSpPr>
        <p:spPr bwMode="auto">
          <a:xfrm flipH="1">
            <a:off x="2390775" y="4067175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35" name="Line 19"/>
          <p:cNvSpPr>
            <a:spLocks noChangeShapeType="1"/>
          </p:cNvSpPr>
          <p:nvPr/>
        </p:nvSpPr>
        <p:spPr bwMode="auto">
          <a:xfrm flipH="1">
            <a:off x="2354263" y="3886200"/>
            <a:ext cx="714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36" name="Rectangle 20"/>
          <p:cNvSpPr>
            <a:spLocks noChangeArrowheads="1"/>
          </p:cNvSpPr>
          <p:nvPr/>
        </p:nvSpPr>
        <p:spPr bwMode="auto">
          <a:xfrm>
            <a:off x="2160588" y="377507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237" name="Line 21"/>
          <p:cNvSpPr>
            <a:spLocks noChangeShapeType="1"/>
          </p:cNvSpPr>
          <p:nvPr/>
        </p:nvSpPr>
        <p:spPr bwMode="auto">
          <a:xfrm>
            <a:off x="2425700" y="3886200"/>
            <a:ext cx="4141788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38" name="Line 22"/>
          <p:cNvSpPr>
            <a:spLocks noChangeShapeType="1"/>
          </p:cNvSpPr>
          <p:nvPr/>
        </p:nvSpPr>
        <p:spPr bwMode="auto">
          <a:xfrm flipH="1">
            <a:off x="2390775" y="3706813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39" name="Line 23"/>
          <p:cNvSpPr>
            <a:spLocks noChangeShapeType="1"/>
          </p:cNvSpPr>
          <p:nvPr/>
        </p:nvSpPr>
        <p:spPr bwMode="auto">
          <a:xfrm flipH="1">
            <a:off x="2390775" y="3525838"/>
            <a:ext cx="34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40" name="Line 24"/>
          <p:cNvSpPr>
            <a:spLocks noChangeShapeType="1"/>
          </p:cNvSpPr>
          <p:nvPr/>
        </p:nvSpPr>
        <p:spPr bwMode="auto">
          <a:xfrm flipH="1">
            <a:off x="2390775" y="3346450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41" name="Line 25"/>
          <p:cNvSpPr>
            <a:spLocks noChangeShapeType="1"/>
          </p:cNvSpPr>
          <p:nvPr/>
        </p:nvSpPr>
        <p:spPr bwMode="auto">
          <a:xfrm flipH="1">
            <a:off x="2390775" y="3165475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42" name="Line 26"/>
          <p:cNvSpPr>
            <a:spLocks noChangeShapeType="1"/>
          </p:cNvSpPr>
          <p:nvPr/>
        </p:nvSpPr>
        <p:spPr bwMode="auto">
          <a:xfrm flipH="1">
            <a:off x="2354263" y="2984500"/>
            <a:ext cx="714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43" name="Rectangle 27"/>
          <p:cNvSpPr>
            <a:spLocks noChangeArrowheads="1"/>
          </p:cNvSpPr>
          <p:nvPr/>
        </p:nvSpPr>
        <p:spPr bwMode="auto">
          <a:xfrm>
            <a:off x="2155825" y="2868613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15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244" name="Line 28"/>
          <p:cNvSpPr>
            <a:spLocks noChangeShapeType="1"/>
          </p:cNvSpPr>
          <p:nvPr/>
        </p:nvSpPr>
        <p:spPr bwMode="auto">
          <a:xfrm>
            <a:off x="2425700" y="2984500"/>
            <a:ext cx="4141788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45" name="Line 29"/>
          <p:cNvSpPr>
            <a:spLocks noChangeShapeType="1"/>
          </p:cNvSpPr>
          <p:nvPr/>
        </p:nvSpPr>
        <p:spPr bwMode="auto">
          <a:xfrm flipH="1">
            <a:off x="2390775" y="2805113"/>
            <a:ext cx="34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46" name="Line 30"/>
          <p:cNvSpPr>
            <a:spLocks noChangeShapeType="1"/>
          </p:cNvSpPr>
          <p:nvPr/>
        </p:nvSpPr>
        <p:spPr bwMode="auto">
          <a:xfrm flipH="1">
            <a:off x="2390775" y="2625725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47" name="Line 31"/>
          <p:cNvSpPr>
            <a:spLocks noChangeShapeType="1"/>
          </p:cNvSpPr>
          <p:nvPr/>
        </p:nvSpPr>
        <p:spPr bwMode="auto">
          <a:xfrm flipH="1">
            <a:off x="2390775" y="2444750"/>
            <a:ext cx="3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48" name="Line 32"/>
          <p:cNvSpPr>
            <a:spLocks noChangeShapeType="1"/>
          </p:cNvSpPr>
          <p:nvPr/>
        </p:nvSpPr>
        <p:spPr bwMode="auto">
          <a:xfrm flipH="1">
            <a:off x="2390775" y="2263775"/>
            <a:ext cx="349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49" name="Line 33"/>
          <p:cNvSpPr>
            <a:spLocks noChangeShapeType="1"/>
          </p:cNvSpPr>
          <p:nvPr/>
        </p:nvSpPr>
        <p:spPr bwMode="auto">
          <a:xfrm flipH="1">
            <a:off x="2354263" y="2084388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50" name="Rectangle 34"/>
          <p:cNvSpPr>
            <a:spLocks noChangeArrowheads="1"/>
          </p:cNvSpPr>
          <p:nvPr/>
        </p:nvSpPr>
        <p:spPr bwMode="auto">
          <a:xfrm>
            <a:off x="2165350" y="198278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20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251" name="Line 35"/>
          <p:cNvSpPr>
            <a:spLocks noChangeShapeType="1"/>
          </p:cNvSpPr>
          <p:nvPr/>
        </p:nvSpPr>
        <p:spPr bwMode="auto">
          <a:xfrm>
            <a:off x="2425700" y="2084388"/>
            <a:ext cx="414178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52" name="Line 36"/>
          <p:cNvSpPr>
            <a:spLocks noChangeShapeType="1"/>
          </p:cNvSpPr>
          <p:nvPr/>
        </p:nvSpPr>
        <p:spPr bwMode="auto">
          <a:xfrm>
            <a:off x="2425700" y="5689600"/>
            <a:ext cx="41417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53" name="Line 37"/>
          <p:cNvSpPr>
            <a:spLocks noChangeShapeType="1"/>
          </p:cNvSpPr>
          <p:nvPr/>
        </p:nvSpPr>
        <p:spPr bwMode="auto">
          <a:xfrm>
            <a:off x="2425700" y="5689600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54" name="Rectangle 38"/>
          <p:cNvSpPr>
            <a:spLocks noChangeArrowheads="1"/>
          </p:cNvSpPr>
          <p:nvPr/>
        </p:nvSpPr>
        <p:spPr bwMode="auto">
          <a:xfrm>
            <a:off x="2289175" y="5775325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1970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255" name="Line 39"/>
          <p:cNvSpPr>
            <a:spLocks noChangeShapeType="1"/>
          </p:cNvSpPr>
          <p:nvPr/>
        </p:nvSpPr>
        <p:spPr bwMode="auto">
          <a:xfrm flipV="1">
            <a:off x="2425700" y="2084388"/>
            <a:ext cx="1588" cy="3605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56" name="Line 40"/>
          <p:cNvSpPr>
            <a:spLocks noChangeShapeType="1"/>
          </p:cNvSpPr>
          <p:nvPr/>
        </p:nvSpPr>
        <p:spPr bwMode="auto">
          <a:xfrm>
            <a:off x="253047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57" name="Line 41"/>
          <p:cNvSpPr>
            <a:spLocks noChangeShapeType="1"/>
          </p:cNvSpPr>
          <p:nvPr/>
        </p:nvSpPr>
        <p:spPr bwMode="auto">
          <a:xfrm>
            <a:off x="2633663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58" name="Line 42"/>
          <p:cNvSpPr>
            <a:spLocks noChangeShapeType="1"/>
          </p:cNvSpPr>
          <p:nvPr/>
        </p:nvSpPr>
        <p:spPr bwMode="auto">
          <a:xfrm>
            <a:off x="273685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59" name="Line 43"/>
          <p:cNvSpPr>
            <a:spLocks noChangeShapeType="1"/>
          </p:cNvSpPr>
          <p:nvPr/>
        </p:nvSpPr>
        <p:spPr bwMode="auto">
          <a:xfrm>
            <a:off x="2840038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60" name="Line 44"/>
          <p:cNvSpPr>
            <a:spLocks noChangeShapeType="1"/>
          </p:cNvSpPr>
          <p:nvPr/>
        </p:nvSpPr>
        <p:spPr bwMode="auto">
          <a:xfrm>
            <a:off x="2943225" y="5689600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61" name="Line 45"/>
          <p:cNvSpPr>
            <a:spLocks noChangeShapeType="1"/>
          </p:cNvSpPr>
          <p:nvPr/>
        </p:nvSpPr>
        <p:spPr bwMode="auto">
          <a:xfrm>
            <a:off x="304800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62" name="Line 46"/>
          <p:cNvSpPr>
            <a:spLocks noChangeShapeType="1"/>
          </p:cNvSpPr>
          <p:nvPr/>
        </p:nvSpPr>
        <p:spPr bwMode="auto">
          <a:xfrm>
            <a:off x="3151188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63" name="Line 47"/>
          <p:cNvSpPr>
            <a:spLocks noChangeShapeType="1"/>
          </p:cNvSpPr>
          <p:nvPr/>
        </p:nvSpPr>
        <p:spPr bwMode="auto">
          <a:xfrm>
            <a:off x="325437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64" name="Line 48"/>
          <p:cNvSpPr>
            <a:spLocks noChangeShapeType="1"/>
          </p:cNvSpPr>
          <p:nvPr/>
        </p:nvSpPr>
        <p:spPr bwMode="auto">
          <a:xfrm>
            <a:off x="3357563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65" name="Line 49"/>
          <p:cNvSpPr>
            <a:spLocks noChangeShapeType="1"/>
          </p:cNvSpPr>
          <p:nvPr/>
        </p:nvSpPr>
        <p:spPr bwMode="auto">
          <a:xfrm>
            <a:off x="3460750" y="5689600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66" name="Rectangle 50"/>
          <p:cNvSpPr>
            <a:spLocks noChangeArrowheads="1"/>
          </p:cNvSpPr>
          <p:nvPr/>
        </p:nvSpPr>
        <p:spPr bwMode="auto">
          <a:xfrm>
            <a:off x="3324225" y="5775325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1980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267" name="Line 51"/>
          <p:cNvSpPr>
            <a:spLocks noChangeShapeType="1"/>
          </p:cNvSpPr>
          <p:nvPr/>
        </p:nvSpPr>
        <p:spPr bwMode="auto">
          <a:xfrm flipV="1">
            <a:off x="3460750" y="2084388"/>
            <a:ext cx="1588" cy="36052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68" name="Line 52"/>
          <p:cNvSpPr>
            <a:spLocks noChangeShapeType="1"/>
          </p:cNvSpPr>
          <p:nvPr/>
        </p:nvSpPr>
        <p:spPr bwMode="auto">
          <a:xfrm>
            <a:off x="356552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69" name="Line 53"/>
          <p:cNvSpPr>
            <a:spLocks noChangeShapeType="1"/>
          </p:cNvSpPr>
          <p:nvPr/>
        </p:nvSpPr>
        <p:spPr bwMode="auto">
          <a:xfrm>
            <a:off x="3668713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70" name="Line 54"/>
          <p:cNvSpPr>
            <a:spLocks noChangeShapeType="1"/>
          </p:cNvSpPr>
          <p:nvPr/>
        </p:nvSpPr>
        <p:spPr bwMode="auto">
          <a:xfrm>
            <a:off x="377190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71" name="Line 55"/>
          <p:cNvSpPr>
            <a:spLocks noChangeShapeType="1"/>
          </p:cNvSpPr>
          <p:nvPr/>
        </p:nvSpPr>
        <p:spPr bwMode="auto">
          <a:xfrm>
            <a:off x="3875088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72" name="Line 56"/>
          <p:cNvSpPr>
            <a:spLocks noChangeShapeType="1"/>
          </p:cNvSpPr>
          <p:nvPr/>
        </p:nvSpPr>
        <p:spPr bwMode="auto">
          <a:xfrm>
            <a:off x="3978275" y="5689600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73" name="Line 57"/>
          <p:cNvSpPr>
            <a:spLocks noChangeShapeType="1"/>
          </p:cNvSpPr>
          <p:nvPr/>
        </p:nvSpPr>
        <p:spPr bwMode="auto">
          <a:xfrm>
            <a:off x="408305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74" name="Line 58"/>
          <p:cNvSpPr>
            <a:spLocks noChangeShapeType="1"/>
          </p:cNvSpPr>
          <p:nvPr/>
        </p:nvSpPr>
        <p:spPr bwMode="auto">
          <a:xfrm>
            <a:off x="4186238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75" name="Line 59"/>
          <p:cNvSpPr>
            <a:spLocks noChangeShapeType="1"/>
          </p:cNvSpPr>
          <p:nvPr/>
        </p:nvSpPr>
        <p:spPr bwMode="auto">
          <a:xfrm>
            <a:off x="428942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76" name="Line 60"/>
          <p:cNvSpPr>
            <a:spLocks noChangeShapeType="1"/>
          </p:cNvSpPr>
          <p:nvPr/>
        </p:nvSpPr>
        <p:spPr bwMode="auto">
          <a:xfrm>
            <a:off x="4392613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77" name="Line 61"/>
          <p:cNvSpPr>
            <a:spLocks noChangeShapeType="1"/>
          </p:cNvSpPr>
          <p:nvPr/>
        </p:nvSpPr>
        <p:spPr bwMode="auto">
          <a:xfrm>
            <a:off x="4497388" y="5689600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78" name="Rectangle 62"/>
          <p:cNvSpPr>
            <a:spLocks noChangeArrowheads="1"/>
          </p:cNvSpPr>
          <p:nvPr/>
        </p:nvSpPr>
        <p:spPr bwMode="auto">
          <a:xfrm>
            <a:off x="4360863" y="5775325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1990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279" name="Line 63"/>
          <p:cNvSpPr>
            <a:spLocks noChangeShapeType="1"/>
          </p:cNvSpPr>
          <p:nvPr/>
        </p:nvSpPr>
        <p:spPr bwMode="auto">
          <a:xfrm flipV="1">
            <a:off x="4497388" y="2084388"/>
            <a:ext cx="0" cy="36052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80" name="Line 64"/>
          <p:cNvSpPr>
            <a:spLocks noChangeShapeType="1"/>
          </p:cNvSpPr>
          <p:nvPr/>
        </p:nvSpPr>
        <p:spPr bwMode="auto">
          <a:xfrm>
            <a:off x="460057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81" name="Line 65"/>
          <p:cNvSpPr>
            <a:spLocks noChangeShapeType="1"/>
          </p:cNvSpPr>
          <p:nvPr/>
        </p:nvSpPr>
        <p:spPr bwMode="auto">
          <a:xfrm>
            <a:off x="4703763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82" name="Line 66"/>
          <p:cNvSpPr>
            <a:spLocks noChangeShapeType="1"/>
          </p:cNvSpPr>
          <p:nvPr/>
        </p:nvSpPr>
        <p:spPr bwMode="auto">
          <a:xfrm>
            <a:off x="480695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83" name="Line 67"/>
          <p:cNvSpPr>
            <a:spLocks noChangeShapeType="1"/>
          </p:cNvSpPr>
          <p:nvPr/>
        </p:nvSpPr>
        <p:spPr bwMode="auto">
          <a:xfrm>
            <a:off x="491172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84" name="Line 68"/>
          <p:cNvSpPr>
            <a:spLocks noChangeShapeType="1"/>
          </p:cNvSpPr>
          <p:nvPr/>
        </p:nvSpPr>
        <p:spPr bwMode="auto">
          <a:xfrm>
            <a:off x="5013325" y="5689600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85" name="Line 69"/>
          <p:cNvSpPr>
            <a:spLocks noChangeShapeType="1"/>
          </p:cNvSpPr>
          <p:nvPr/>
        </p:nvSpPr>
        <p:spPr bwMode="auto">
          <a:xfrm>
            <a:off x="511810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86" name="Line 70"/>
          <p:cNvSpPr>
            <a:spLocks noChangeShapeType="1"/>
          </p:cNvSpPr>
          <p:nvPr/>
        </p:nvSpPr>
        <p:spPr bwMode="auto">
          <a:xfrm>
            <a:off x="5221288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87" name="Line 71"/>
          <p:cNvSpPr>
            <a:spLocks noChangeShapeType="1"/>
          </p:cNvSpPr>
          <p:nvPr/>
        </p:nvSpPr>
        <p:spPr bwMode="auto">
          <a:xfrm>
            <a:off x="5324475" y="5689600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88" name="Line 72"/>
          <p:cNvSpPr>
            <a:spLocks noChangeShapeType="1"/>
          </p:cNvSpPr>
          <p:nvPr/>
        </p:nvSpPr>
        <p:spPr bwMode="auto">
          <a:xfrm>
            <a:off x="5427663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89" name="Line 73"/>
          <p:cNvSpPr>
            <a:spLocks noChangeShapeType="1"/>
          </p:cNvSpPr>
          <p:nvPr/>
        </p:nvSpPr>
        <p:spPr bwMode="auto">
          <a:xfrm>
            <a:off x="5530850" y="5689600"/>
            <a:ext cx="1588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90" name="Rectangle 74"/>
          <p:cNvSpPr>
            <a:spLocks noChangeArrowheads="1"/>
          </p:cNvSpPr>
          <p:nvPr/>
        </p:nvSpPr>
        <p:spPr bwMode="auto">
          <a:xfrm>
            <a:off x="5394325" y="5775325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2000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291" name="Line 75"/>
          <p:cNvSpPr>
            <a:spLocks noChangeShapeType="1"/>
          </p:cNvSpPr>
          <p:nvPr/>
        </p:nvSpPr>
        <p:spPr bwMode="auto">
          <a:xfrm flipV="1">
            <a:off x="5530850" y="2084388"/>
            <a:ext cx="1588" cy="36052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92" name="Line 76"/>
          <p:cNvSpPr>
            <a:spLocks noChangeShapeType="1"/>
          </p:cNvSpPr>
          <p:nvPr/>
        </p:nvSpPr>
        <p:spPr bwMode="auto">
          <a:xfrm>
            <a:off x="563562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93" name="Line 77"/>
          <p:cNvSpPr>
            <a:spLocks noChangeShapeType="1"/>
          </p:cNvSpPr>
          <p:nvPr/>
        </p:nvSpPr>
        <p:spPr bwMode="auto">
          <a:xfrm>
            <a:off x="5738813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94" name="Line 78"/>
          <p:cNvSpPr>
            <a:spLocks noChangeShapeType="1"/>
          </p:cNvSpPr>
          <p:nvPr/>
        </p:nvSpPr>
        <p:spPr bwMode="auto">
          <a:xfrm>
            <a:off x="584200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95" name="Line 79"/>
          <p:cNvSpPr>
            <a:spLocks noChangeShapeType="1"/>
          </p:cNvSpPr>
          <p:nvPr/>
        </p:nvSpPr>
        <p:spPr bwMode="auto">
          <a:xfrm>
            <a:off x="5945188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96" name="Line 80"/>
          <p:cNvSpPr>
            <a:spLocks noChangeShapeType="1"/>
          </p:cNvSpPr>
          <p:nvPr/>
        </p:nvSpPr>
        <p:spPr bwMode="auto">
          <a:xfrm>
            <a:off x="6048375" y="5689600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97" name="Line 81"/>
          <p:cNvSpPr>
            <a:spLocks noChangeShapeType="1"/>
          </p:cNvSpPr>
          <p:nvPr/>
        </p:nvSpPr>
        <p:spPr bwMode="auto">
          <a:xfrm>
            <a:off x="6153150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98" name="Line 82"/>
          <p:cNvSpPr>
            <a:spLocks noChangeShapeType="1"/>
          </p:cNvSpPr>
          <p:nvPr/>
        </p:nvSpPr>
        <p:spPr bwMode="auto">
          <a:xfrm>
            <a:off x="6256338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299" name="Line 83"/>
          <p:cNvSpPr>
            <a:spLocks noChangeShapeType="1"/>
          </p:cNvSpPr>
          <p:nvPr/>
        </p:nvSpPr>
        <p:spPr bwMode="auto">
          <a:xfrm>
            <a:off x="6359525" y="5689600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00" name="Line 84"/>
          <p:cNvSpPr>
            <a:spLocks noChangeShapeType="1"/>
          </p:cNvSpPr>
          <p:nvPr/>
        </p:nvSpPr>
        <p:spPr bwMode="auto">
          <a:xfrm>
            <a:off x="6462713" y="5689600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01" name="Line 85"/>
          <p:cNvSpPr>
            <a:spLocks noChangeShapeType="1"/>
          </p:cNvSpPr>
          <p:nvPr/>
        </p:nvSpPr>
        <p:spPr bwMode="auto">
          <a:xfrm>
            <a:off x="6567488" y="5689600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02" name="Rectangle 86"/>
          <p:cNvSpPr>
            <a:spLocks noChangeArrowheads="1"/>
          </p:cNvSpPr>
          <p:nvPr/>
        </p:nvSpPr>
        <p:spPr bwMode="auto">
          <a:xfrm>
            <a:off x="6430963" y="5775325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2010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303" name="Line 87"/>
          <p:cNvSpPr>
            <a:spLocks noChangeShapeType="1"/>
          </p:cNvSpPr>
          <p:nvPr/>
        </p:nvSpPr>
        <p:spPr bwMode="auto">
          <a:xfrm flipV="1">
            <a:off x="6567488" y="2084388"/>
            <a:ext cx="0" cy="36052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04" name="Line 88"/>
          <p:cNvSpPr>
            <a:spLocks noChangeShapeType="1"/>
          </p:cNvSpPr>
          <p:nvPr/>
        </p:nvSpPr>
        <p:spPr bwMode="auto">
          <a:xfrm>
            <a:off x="2425700" y="4367213"/>
            <a:ext cx="104775" cy="254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05" name="Line 89"/>
          <p:cNvSpPr>
            <a:spLocks noChangeShapeType="1"/>
          </p:cNvSpPr>
          <p:nvPr/>
        </p:nvSpPr>
        <p:spPr bwMode="auto">
          <a:xfrm flipV="1">
            <a:off x="2530475" y="4346575"/>
            <a:ext cx="103188" cy="46038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06" name="Line 90"/>
          <p:cNvSpPr>
            <a:spLocks noChangeShapeType="1"/>
          </p:cNvSpPr>
          <p:nvPr/>
        </p:nvSpPr>
        <p:spPr bwMode="auto">
          <a:xfrm>
            <a:off x="2633663" y="4346575"/>
            <a:ext cx="103187" cy="46038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07" name="Line 91"/>
          <p:cNvSpPr>
            <a:spLocks noChangeShapeType="1"/>
          </p:cNvSpPr>
          <p:nvPr/>
        </p:nvSpPr>
        <p:spPr bwMode="auto">
          <a:xfrm flipV="1">
            <a:off x="2736850" y="4302125"/>
            <a:ext cx="103188" cy="90488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08" name="Line 92"/>
          <p:cNvSpPr>
            <a:spLocks noChangeShapeType="1"/>
          </p:cNvSpPr>
          <p:nvPr/>
        </p:nvSpPr>
        <p:spPr bwMode="auto">
          <a:xfrm flipV="1">
            <a:off x="2840038" y="4257675"/>
            <a:ext cx="103187" cy="444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09" name="Line 93"/>
          <p:cNvSpPr>
            <a:spLocks noChangeShapeType="1"/>
          </p:cNvSpPr>
          <p:nvPr/>
        </p:nvSpPr>
        <p:spPr bwMode="auto">
          <a:xfrm flipV="1">
            <a:off x="2943225" y="4237038"/>
            <a:ext cx="104775" cy="206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10" name="Line 94"/>
          <p:cNvSpPr>
            <a:spLocks noChangeShapeType="1"/>
          </p:cNvSpPr>
          <p:nvPr/>
        </p:nvSpPr>
        <p:spPr bwMode="auto">
          <a:xfrm>
            <a:off x="3048000" y="4237038"/>
            <a:ext cx="103188" cy="476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11" name="Line 95"/>
          <p:cNvSpPr>
            <a:spLocks noChangeShapeType="1"/>
          </p:cNvSpPr>
          <p:nvPr/>
        </p:nvSpPr>
        <p:spPr bwMode="auto">
          <a:xfrm>
            <a:off x="3151188" y="4284663"/>
            <a:ext cx="103187" cy="936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12" name="Line 96"/>
          <p:cNvSpPr>
            <a:spLocks noChangeShapeType="1"/>
          </p:cNvSpPr>
          <p:nvPr/>
        </p:nvSpPr>
        <p:spPr bwMode="auto">
          <a:xfrm flipV="1">
            <a:off x="3254375" y="4360863"/>
            <a:ext cx="103188" cy="174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13" name="Line 97"/>
          <p:cNvSpPr>
            <a:spLocks noChangeShapeType="1"/>
          </p:cNvSpPr>
          <p:nvPr/>
        </p:nvSpPr>
        <p:spPr bwMode="auto">
          <a:xfrm>
            <a:off x="3357563" y="4360863"/>
            <a:ext cx="103187" cy="1143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14" name="Line 98"/>
          <p:cNvSpPr>
            <a:spLocks noChangeShapeType="1"/>
          </p:cNvSpPr>
          <p:nvPr/>
        </p:nvSpPr>
        <p:spPr bwMode="auto">
          <a:xfrm>
            <a:off x="3460750" y="4475163"/>
            <a:ext cx="104775" cy="793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15" name="Line 99"/>
          <p:cNvSpPr>
            <a:spLocks noChangeShapeType="1"/>
          </p:cNvSpPr>
          <p:nvPr/>
        </p:nvSpPr>
        <p:spPr bwMode="auto">
          <a:xfrm flipV="1">
            <a:off x="3565525" y="4533900"/>
            <a:ext cx="103188" cy="20638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16" name="Line 100"/>
          <p:cNvSpPr>
            <a:spLocks noChangeShapeType="1"/>
          </p:cNvSpPr>
          <p:nvPr/>
        </p:nvSpPr>
        <p:spPr bwMode="auto">
          <a:xfrm>
            <a:off x="3668713" y="4533900"/>
            <a:ext cx="103187" cy="555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17" name="Line 101"/>
          <p:cNvSpPr>
            <a:spLocks noChangeShapeType="1"/>
          </p:cNvSpPr>
          <p:nvPr/>
        </p:nvSpPr>
        <p:spPr bwMode="auto">
          <a:xfrm>
            <a:off x="3771900" y="4589463"/>
            <a:ext cx="103188" cy="174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18" name="Line 102"/>
          <p:cNvSpPr>
            <a:spLocks noChangeShapeType="1"/>
          </p:cNvSpPr>
          <p:nvPr/>
        </p:nvSpPr>
        <p:spPr bwMode="auto">
          <a:xfrm flipV="1">
            <a:off x="3875088" y="4595813"/>
            <a:ext cx="103187" cy="1111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19" name="Line 103"/>
          <p:cNvSpPr>
            <a:spLocks noChangeShapeType="1"/>
          </p:cNvSpPr>
          <p:nvPr/>
        </p:nvSpPr>
        <p:spPr bwMode="auto">
          <a:xfrm flipV="1">
            <a:off x="3978275" y="4546600"/>
            <a:ext cx="104775" cy="4921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20" name="Line 104"/>
          <p:cNvSpPr>
            <a:spLocks noChangeShapeType="1"/>
          </p:cNvSpPr>
          <p:nvPr/>
        </p:nvSpPr>
        <p:spPr bwMode="auto">
          <a:xfrm>
            <a:off x="4083050" y="4546600"/>
            <a:ext cx="103188" cy="2381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21" name="Line 105"/>
          <p:cNvSpPr>
            <a:spLocks noChangeShapeType="1"/>
          </p:cNvSpPr>
          <p:nvPr/>
        </p:nvSpPr>
        <p:spPr bwMode="auto">
          <a:xfrm flipV="1">
            <a:off x="4186238" y="4535488"/>
            <a:ext cx="103187" cy="349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22" name="Line 106"/>
          <p:cNvSpPr>
            <a:spLocks noChangeShapeType="1"/>
          </p:cNvSpPr>
          <p:nvPr/>
        </p:nvSpPr>
        <p:spPr bwMode="auto">
          <a:xfrm flipV="1">
            <a:off x="4289425" y="4510088"/>
            <a:ext cx="103188" cy="254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23" name="Line 107"/>
          <p:cNvSpPr>
            <a:spLocks noChangeShapeType="1"/>
          </p:cNvSpPr>
          <p:nvPr/>
        </p:nvSpPr>
        <p:spPr bwMode="auto">
          <a:xfrm>
            <a:off x="4392613" y="4510088"/>
            <a:ext cx="104775" cy="2381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24" name="Line 108"/>
          <p:cNvSpPr>
            <a:spLocks noChangeShapeType="1"/>
          </p:cNvSpPr>
          <p:nvPr/>
        </p:nvSpPr>
        <p:spPr bwMode="auto">
          <a:xfrm>
            <a:off x="4497388" y="4533900"/>
            <a:ext cx="103187" cy="2381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25" name="Line 109"/>
          <p:cNvSpPr>
            <a:spLocks noChangeShapeType="1"/>
          </p:cNvSpPr>
          <p:nvPr/>
        </p:nvSpPr>
        <p:spPr bwMode="auto">
          <a:xfrm flipV="1">
            <a:off x="4600575" y="4548188"/>
            <a:ext cx="103188" cy="95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26" name="Line 110"/>
          <p:cNvSpPr>
            <a:spLocks noChangeShapeType="1"/>
          </p:cNvSpPr>
          <p:nvPr/>
        </p:nvSpPr>
        <p:spPr bwMode="auto">
          <a:xfrm>
            <a:off x="4703763" y="4548188"/>
            <a:ext cx="103187" cy="206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27" name="Line 111"/>
          <p:cNvSpPr>
            <a:spLocks noChangeShapeType="1"/>
          </p:cNvSpPr>
          <p:nvPr/>
        </p:nvSpPr>
        <p:spPr bwMode="auto">
          <a:xfrm>
            <a:off x="4806950" y="4568825"/>
            <a:ext cx="104775" cy="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28" name="Line 112"/>
          <p:cNvSpPr>
            <a:spLocks noChangeShapeType="1"/>
          </p:cNvSpPr>
          <p:nvPr/>
        </p:nvSpPr>
        <p:spPr bwMode="auto">
          <a:xfrm>
            <a:off x="4911725" y="4568825"/>
            <a:ext cx="101600" cy="31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29" name="Line 113"/>
          <p:cNvSpPr>
            <a:spLocks noChangeShapeType="1"/>
          </p:cNvSpPr>
          <p:nvPr/>
        </p:nvSpPr>
        <p:spPr bwMode="auto">
          <a:xfrm>
            <a:off x="5013325" y="4572000"/>
            <a:ext cx="104775" cy="349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30" name="Line 114"/>
          <p:cNvSpPr>
            <a:spLocks noChangeShapeType="1"/>
          </p:cNvSpPr>
          <p:nvPr/>
        </p:nvSpPr>
        <p:spPr bwMode="auto">
          <a:xfrm>
            <a:off x="5118100" y="4606925"/>
            <a:ext cx="103188" cy="190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31" name="Line 115"/>
          <p:cNvSpPr>
            <a:spLocks noChangeShapeType="1"/>
          </p:cNvSpPr>
          <p:nvPr/>
        </p:nvSpPr>
        <p:spPr bwMode="auto">
          <a:xfrm>
            <a:off x="5221288" y="4625975"/>
            <a:ext cx="103187" cy="174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32" name="Line 116"/>
          <p:cNvSpPr>
            <a:spLocks noChangeShapeType="1"/>
          </p:cNvSpPr>
          <p:nvPr/>
        </p:nvSpPr>
        <p:spPr bwMode="auto">
          <a:xfrm flipV="1">
            <a:off x="5324475" y="4589463"/>
            <a:ext cx="103188" cy="539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33" name="Line 117"/>
          <p:cNvSpPr>
            <a:spLocks noChangeShapeType="1"/>
          </p:cNvSpPr>
          <p:nvPr/>
        </p:nvSpPr>
        <p:spPr bwMode="auto">
          <a:xfrm>
            <a:off x="5427663" y="4589463"/>
            <a:ext cx="103187" cy="174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34" name="Line 118"/>
          <p:cNvSpPr>
            <a:spLocks noChangeShapeType="1"/>
          </p:cNvSpPr>
          <p:nvPr/>
        </p:nvSpPr>
        <p:spPr bwMode="auto">
          <a:xfrm>
            <a:off x="5530850" y="4606925"/>
            <a:ext cx="104775" cy="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35" name="Line 119"/>
          <p:cNvSpPr>
            <a:spLocks noChangeShapeType="1"/>
          </p:cNvSpPr>
          <p:nvPr/>
        </p:nvSpPr>
        <p:spPr bwMode="auto">
          <a:xfrm flipV="1">
            <a:off x="5635625" y="4445000"/>
            <a:ext cx="103188" cy="1619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36" name="Line 120"/>
          <p:cNvSpPr>
            <a:spLocks noChangeShapeType="1"/>
          </p:cNvSpPr>
          <p:nvPr/>
        </p:nvSpPr>
        <p:spPr bwMode="auto">
          <a:xfrm flipV="1">
            <a:off x="5738813" y="4427538"/>
            <a:ext cx="103187" cy="174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37" name="Line 121"/>
          <p:cNvSpPr>
            <a:spLocks noChangeShapeType="1"/>
          </p:cNvSpPr>
          <p:nvPr/>
        </p:nvSpPr>
        <p:spPr bwMode="auto">
          <a:xfrm>
            <a:off x="5842000" y="4427538"/>
            <a:ext cx="103188" cy="889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38" name="Line 122"/>
          <p:cNvSpPr>
            <a:spLocks noChangeShapeType="1"/>
          </p:cNvSpPr>
          <p:nvPr/>
        </p:nvSpPr>
        <p:spPr bwMode="auto">
          <a:xfrm flipV="1">
            <a:off x="5945188" y="4500563"/>
            <a:ext cx="103187" cy="158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39" name="Line 123"/>
          <p:cNvSpPr>
            <a:spLocks noChangeShapeType="1"/>
          </p:cNvSpPr>
          <p:nvPr/>
        </p:nvSpPr>
        <p:spPr bwMode="auto">
          <a:xfrm flipV="1">
            <a:off x="6048375" y="4462463"/>
            <a:ext cx="104775" cy="381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40" name="Line 124"/>
          <p:cNvSpPr>
            <a:spLocks noChangeShapeType="1"/>
          </p:cNvSpPr>
          <p:nvPr/>
        </p:nvSpPr>
        <p:spPr bwMode="auto">
          <a:xfrm flipV="1">
            <a:off x="2425700" y="3630613"/>
            <a:ext cx="104775" cy="1381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41" name="Line 125"/>
          <p:cNvSpPr>
            <a:spLocks noChangeShapeType="1"/>
          </p:cNvSpPr>
          <p:nvPr/>
        </p:nvSpPr>
        <p:spPr bwMode="auto">
          <a:xfrm>
            <a:off x="2530475" y="3630613"/>
            <a:ext cx="103188" cy="650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42" name="Line 126"/>
          <p:cNvSpPr>
            <a:spLocks noChangeShapeType="1"/>
          </p:cNvSpPr>
          <p:nvPr/>
        </p:nvSpPr>
        <p:spPr bwMode="auto">
          <a:xfrm flipV="1">
            <a:off x="2633663" y="3665538"/>
            <a:ext cx="103187" cy="301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43" name="Line 127"/>
          <p:cNvSpPr>
            <a:spLocks noChangeShapeType="1"/>
          </p:cNvSpPr>
          <p:nvPr/>
        </p:nvSpPr>
        <p:spPr bwMode="auto">
          <a:xfrm flipV="1">
            <a:off x="2736850" y="3633788"/>
            <a:ext cx="103188" cy="317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44" name="Line 128"/>
          <p:cNvSpPr>
            <a:spLocks noChangeShapeType="1"/>
          </p:cNvSpPr>
          <p:nvPr/>
        </p:nvSpPr>
        <p:spPr bwMode="auto">
          <a:xfrm flipV="1">
            <a:off x="2840038" y="3554413"/>
            <a:ext cx="103187" cy="793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45" name="Line 129"/>
          <p:cNvSpPr>
            <a:spLocks noChangeShapeType="1"/>
          </p:cNvSpPr>
          <p:nvPr/>
        </p:nvSpPr>
        <p:spPr bwMode="auto">
          <a:xfrm flipV="1">
            <a:off x="2943225" y="3548063"/>
            <a:ext cx="104775" cy="63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46" name="Line 130"/>
          <p:cNvSpPr>
            <a:spLocks noChangeShapeType="1"/>
          </p:cNvSpPr>
          <p:nvPr/>
        </p:nvSpPr>
        <p:spPr bwMode="auto">
          <a:xfrm flipV="1">
            <a:off x="3048000" y="3422650"/>
            <a:ext cx="103188" cy="1254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47" name="Line 131"/>
          <p:cNvSpPr>
            <a:spLocks noChangeShapeType="1"/>
          </p:cNvSpPr>
          <p:nvPr/>
        </p:nvSpPr>
        <p:spPr bwMode="auto">
          <a:xfrm>
            <a:off x="3151188" y="3422650"/>
            <a:ext cx="103187" cy="174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48" name="Line 132"/>
          <p:cNvSpPr>
            <a:spLocks noChangeShapeType="1"/>
          </p:cNvSpPr>
          <p:nvPr/>
        </p:nvSpPr>
        <p:spPr bwMode="auto">
          <a:xfrm>
            <a:off x="3254375" y="3440113"/>
            <a:ext cx="103188" cy="650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49" name="Line 133"/>
          <p:cNvSpPr>
            <a:spLocks noChangeShapeType="1"/>
          </p:cNvSpPr>
          <p:nvPr/>
        </p:nvSpPr>
        <p:spPr bwMode="auto">
          <a:xfrm flipV="1">
            <a:off x="3357563" y="3429000"/>
            <a:ext cx="103187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50" name="Line 134"/>
          <p:cNvSpPr>
            <a:spLocks noChangeShapeType="1"/>
          </p:cNvSpPr>
          <p:nvPr/>
        </p:nvSpPr>
        <p:spPr bwMode="auto">
          <a:xfrm flipV="1">
            <a:off x="3460750" y="3352800"/>
            <a:ext cx="104775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51" name="Line 135"/>
          <p:cNvSpPr>
            <a:spLocks noChangeShapeType="1"/>
          </p:cNvSpPr>
          <p:nvPr/>
        </p:nvSpPr>
        <p:spPr bwMode="auto">
          <a:xfrm>
            <a:off x="3565525" y="3352800"/>
            <a:ext cx="103188" cy="206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52" name="Line 136"/>
          <p:cNvSpPr>
            <a:spLocks noChangeShapeType="1"/>
          </p:cNvSpPr>
          <p:nvPr/>
        </p:nvSpPr>
        <p:spPr bwMode="auto">
          <a:xfrm>
            <a:off x="3668713" y="3373438"/>
            <a:ext cx="103187" cy="460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53" name="Line 137"/>
          <p:cNvSpPr>
            <a:spLocks noChangeShapeType="1"/>
          </p:cNvSpPr>
          <p:nvPr/>
        </p:nvSpPr>
        <p:spPr bwMode="auto">
          <a:xfrm>
            <a:off x="3771900" y="3419475"/>
            <a:ext cx="103188" cy="25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54" name="Line 138"/>
          <p:cNvSpPr>
            <a:spLocks noChangeShapeType="1"/>
          </p:cNvSpPr>
          <p:nvPr/>
        </p:nvSpPr>
        <p:spPr bwMode="auto">
          <a:xfrm>
            <a:off x="3875088" y="3444875"/>
            <a:ext cx="103187" cy="269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55" name="Line 139"/>
          <p:cNvSpPr>
            <a:spLocks noChangeShapeType="1"/>
          </p:cNvSpPr>
          <p:nvPr/>
        </p:nvSpPr>
        <p:spPr bwMode="auto">
          <a:xfrm>
            <a:off x="3978275" y="3471863"/>
            <a:ext cx="104775" cy="1031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56" name="Line 140"/>
          <p:cNvSpPr>
            <a:spLocks noChangeShapeType="1"/>
          </p:cNvSpPr>
          <p:nvPr/>
        </p:nvSpPr>
        <p:spPr bwMode="auto">
          <a:xfrm>
            <a:off x="4083050" y="3575050"/>
            <a:ext cx="103188" cy="1031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57" name="Line 141"/>
          <p:cNvSpPr>
            <a:spLocks noChangeShapeType="1"/>
          </p:cNvSpPr>
          <p:nvPr/>
        </p:nvSpPr>
        <p:spPr bwMode="auto">
          <a:xfrm>
            <a:off x="4186238" y="3678238"/>
            <a:ext cx="103187" cy="333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58" name="Line 142"/>
          <p:cNvSpPr>
            <a:spLocks noChangeShapeType="1"/>
          </p:cNvSpPr>
          <p:nvPr/>
        </p:nvSpPr>
        <p:spPr bwMode="auto">
          <a:xfrm flipV="1">
            <a:off x="4289425" y="3679825"/>
            <a:ext cx="103188" cy="317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59" name="Line 143"/>
          <p:cNvSpPr>
            <a:spLocks noChangeShapeType="1"/>
          </p:cNvSpPr>
          <p:nvPr/>
        </p:nvSpPr>
        <p:spPr bwMode="auto">
          <a:xfrm flipV="1">
            <a:off x="4392613" y="3671888"/>
            <a:ext cx="104775" cy="79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60" name="Line 144"/>
          <p:cNvSpPr>
            <a:spLocks noChangeShapeType="1"/>
          </p:cNvSpPr>
          <p:nvPr/>
        </p:nvSpPr>
        <p:spPr bwMode="auto">
          <a:xfrm flipV="1">
            <a:off x="4497388" y="3459163"/>
            <a:ext cx="103187" cy="212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61" name="Line 145"/>
          <p:cNvSpPr>
            <a:spLocks noChangeShapeType="1"/>
          </p:cNvSpPr>
          <p:nvPr/>
        </p:nvSpPr>
        <p:spPr bwMode="auto">
          <a:xfrm flipV="1">
            <a:off x="4600575" y="3336925"/>
            <a:ext cx="103188" cy="1222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62" name="Line 146"/>
          <p:cNvSpPr>
            <a:spLocks noChangeShapeType="1"/>
          </p:cNvSpPr>
          <p:nvPr/>
        </p:nvSpPr>
        <p:spPr bwMode="auto">
          <a:xfrm>
            <a:off x="4703763" y="3336925"/>
            <a:ext cx="103187" cy="85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63" name="Line 147"/>
          <p:cNvSpPr>
            <a:spLocks noChangeShapeType="1"/>
          </p:cNvSpPr>
          <p:nvPr/>
        </p:nvSpPr>
        <p:spPr bwMode="auto">
          <a:xfrm flipV="1">
            <a:off x="4806950" y="3414713"/>
            <a:ext cx="104775" cy="79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64" name="Line 148"/>
          <p:cNvSpPr>
            <a:spLocks noChangeShapeType="1"/>
          </p:cNvSpPr>
          <p:nvPr/>
        </p:nvSpPr>
        <p:spPr bwMode="auto">
          <a:xfrm>
            <a:off x="4911725" y="3414713"/>
            <a:ext cx="101600" cy="15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65" name="Line 149"/>
          <p:cNvSpPr>
            <a:spLocks noChangeShapeType="1"/>
          </p:cNvSpPr>
          <p:nvPr/>
        </p:nvSpPr>
        <p:spPr bwMode="auto">
          <a:xfrm flipV="1">
            <a:off x="5013325" y="3378200"/>
            <a:ext cx="104775" cy="523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66" name="Line 150"/>
          <p:cNvSpPr>
            <a:spLocks noChangeShapeType="1"/>
          </p:cNvSpPr>
          <p:nvPr/>
        </p:nvSpPr>
        <p:spPr bwMode="auto">
          <a:xfrm flipV="1">
            <a:off x="5118100" y="3324225"/>
            <a:ext cx="103188" cy="53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67" name="Line 151"/>
          <p:cNvSpPr>
            <a:spLocks noChangeShapeType="1"/>
          </p:cNvSpPr>
          <p:nvPr/>
        </p:nvSpPr>
        <p:spPr bwMode="auto">
          <a:xfrm>
            <a:off x="5221288" y="3324225"/>
            <a:ext cx="103187" cy="15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68" name="Line 152"/>
          <p:cNvSpPr>
            <a:spLocks noChangeShapeType="1"/>
          </p:cNvSpPr>
          <p:nvPr/>
        </p:nvSpPr>
        <p:spPr bwMode="auto">
          <a:xfrm flipV="1">
            <a:off x="5324475" y="3305175"/>
            <a:ext cx="103188" cy="349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69" name="Line 153"/>
          <p:cNvSpPr>
            <a:spLocks noChangeShapeType="1"/>
          </p:cNvSpPr>
          <p:nvPr/>
        </p:nvSpPr>
        <p:spPr bwMode="auto">
          <a:xfrm flipV="1">
            <a:off x="5427663" y="2940050"/>
            <a:ext cx="103187" cy="3651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70" name="Line 154"/>
          <p:cNvSpPr>
            <a:spLocks noChangeShapeType="1"/>
          </p:cNvSpPr>
          <p:nvPr/>
        </p:nvSpPr>
        <p:spPr bwMode="auto">
          <a:xfrm>
            <a:off x="5530850" y="2940050"/>
            <a:ext cx="104775" cy="365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71" name="Line 155"/>
          <p:cNvSpPr>
            <a:spLocks noChangeShapeType="1"/>
          </p:cNvSpPr>
          <p:nvPr/>
        </p:nvSpPr>
        <p:spPr bwMode="auto">
          <a:xfrm flipV="1">
            <a:off x="5635625" y="2959100"/>
            <a:ext cx="103188" cy="174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72" name="Line 156"/>
          <p:cNvSpPr>
            <a:spLocks noChangeShapeType="1"/>
          </p:cNvSpPr>
          <p:nvPr/>
        </p:nvSpPr>
        <p:spPr bwMode="auto">
          <a:xfrm flipV="1">
            <a:off x="5738813" y="2928938"/>
            <a:ext cx="103187" cy="301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73" name="Line 157"/>
          <p:cNvSpPr>
            <a:spLocks noChangeShapeType="1"/>
          </p:cNvSpPr>
          <p:nvPr/>
        </p:nvSpPr>
        <p:spPr bwMode="auto">
          <a:xfrm>
            <a:off x="5842000" y="2928938"/>
            <a:ext cx="103188" cy="1000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74" name="Line 158"/>
          <p:cNvSpPr>
            <a:spLocks noChangeShapeType="1"/>
          </p:cNvSpPr>
          <p:nvPr/>
        </p:nvSpPr>
        <p:spPr bwMode="auto">
          <a:xfrm flipV="1">
            <a:off x="5945188" y="3019425"/>
            <a:ext cx="103187" cy="95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75" name="Line 159"/>
          <p:cNvSpPr>
            <a:spLocks noChangeShapeType="1"/>
          </p:cNvSpPr>
          <p:nvPr/>
        </p:nvSpPr>
        <p:spPr bwMode="auto">
          <a:xfrm flipV="1">
            <a:off x="6048375" y="2997200"/>
            <a:ext cx="104775" cy="222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76" name="Line 160"/>
          <p:cNvSpPr>
            <a:spLocks noChangeShapeType="1"/>
          </p:cNvSpPr>
          <p:nvPr/>
        </p:nvSpPr>
        <p:spPr bwMode="auto">
          <a:xfrm flipV="1">
            <a:off x="6153150" y="2944813"/>
            <a:ext cx="103188" cy="523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49377" name="Rectangle 161"/>
          <p:cNvSpPr>
            <a:spLocks noChangeArrowheads="1"/>
          </p:cNvSpPr>
          <p:nvPr/>
        </p:nvSpPr>
        <p:spPr bwMode="auto">
          <a:xfrm>
            <a:off x="3416300" y="1846263"/>
            <a:ext cx="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49378" name="Text Box 162"/>
          <p:cNvSpPr txBox="1">
            <a:spLocks noChangeArrowheads="1"/>
          </p:cNvSpPr>
          <p:nvPr/>
        </p:nvSpPr>
        <p:spPr bwMode="auto">
          <a:xfrm>
            <a:off x="4510088" y="2468563"/>
            <a:ext cx="13239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CC0000"/>
                </a:solidFill>
              </a:rPr>
              <a:t>ČESKÁ REPUBLIKA</a:t>
            </a:r>
            <a:endParaRPr lang="cs-CZ" b="1">
              <a:solidFill>
                <a:srgbClr val="CC0000"/>
              </a:solidFill>
            </a:endParaRPr>
          </a:p>
        </p:txBody>
      </p:sp>
      <p:sp>
        <p:nvSpPr>
          <p:cNvPr id="649379" name="Text Box 163"/>
          <p:cNvSpPr txBox="1">
            <a:spLocks noChangeArrowheads="1"/>
          </p:cNvSpPr>
          <p:nvPr/>
        </p:nvSpPr>
        <p:spPr bwMode="auto">
          <a:xfrm>
            <a:off x="4579938" y="4211638"/>
            <a:ext cx="10937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C5D7E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333399"/>
                </a:solidFill>
              </a:rPr>
              <a:t>ŠVÉDSKO</a:t>
            </a:r>
            <a:endParaRPr lang="cs-CZ" b="1">
              <a:solidFill>
                <a:srgbClr val="333399"/>
              </a:solidFill>
            </a:endParaRPr>
          </a:p>
        </p:txBody>
      </p:sp>
      <p:sp>
        <p:nvSpPr>
          <p:cNvPr id="649380" name="Text Box 164"/>
          <p:cNvSpPr txBox="1">
            <a:spLocks noChangeArrowheads="1"/>
          </p:cNvSpPr>
          <p:nvPr/>
        </p:nvSpPr>
        <p:spPr bwMode="auto">
          <a:xfrm>
            <a:off x="5530850" y="5997575"/>
            <a:ext cx="15716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kalendářní roky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49381" name="Text Box 165"/>
          <p:cNvSpPr txBox="1">
            <a:spLocks noChangeArrowheads="1"/>
          </p:cNvSpPr>
          <p:nvPr/>
        </p:nvSpPr>
        <p:spPr bwMode="auto">
          <a:xfrm>
            <a:off x="1978025" y="1703388"/>
            <a:ext cx="206216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litry čistého lihu</a:t>
            </a:r>
          </a:p>
        </p:txBody>
      </p:sp>
    </p:spTree>
    <p:extLst>
      <p:ext uri="{BB962C8B-B14F-4D97-AF65-F5344CB8AC3E}">
        <p14:creationId xmlns:p14="http://schemas.microsoft.com/office/powerpoint/2010/main" val="34057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8963"/>
            <a:ext cx="91440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cs-CZ" sz="2800" b="1">
                <a:solidFill>
                  <a:srgbClr val="3C5D7E"/>
                </a:solidFill>
              </a:rPr>
              <a:t>Počet prodaných cigaret na 1 obyvatele za rok v České republice a ve Švédsku,</a:t>
            </a:r>
            <a:br>
              <a:rPr lang="cs-CZ" sz="2800" b="1">
                <a:solidFill>
                  <a:srgbClr val="3C5D7E"/>
                </a:solidFill>
              </a:rPr>
            </a:br>
            <a:r>
              <a:rPr lang="cs-CZ" sz="2400" b="1">
                <a:solidFill>
                  <a:srgbClr val="3C5D7E"/>
                </a:solidFill>
              </a:rPr>
              <a:t>pramen: databáze Světové zdravotnické organizace a ČSÚ</a:t>
            </a:r>
            <a:r>
              <a:rPr lang="cs-CZ" sz="4000"/>
              <a:t> </a:t>
            </a:r>
          </a:p>
        </p:txBody>
      </p:sp>
      <p:sp>
        <p:nvSpPr>
          <p:cNvPr id="650243" name="AutoShape 3"/>
          <p:cNvSpPr>
            <a:spLocks noChangeAspect="1" noChangeArrowheads="1"/>
          </p:cNvSpPr>
          <p:nvPr/>
        </p:nvSpPr>
        <p:spPr bwMode="auto">
          <a:xfrm>
            <a:off x="1366838" y="2033588"/>
            <a:ext cx="5761037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44" name="Rectangle 4"/>
          <p:cNvSpPr>
            <a:spLocks noChangeArrowheads="1"/>
          </p:cNvSpPr>
          <p:nvPr/>
        </p:nvSpPr>
        <p:spPr bwMode="auto">
          <a:xfrm>
            <a:off x="1973263" y="2247900"/>
            <a:ext cx="4792662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45" name="Rectangle 5"/>
          <p:cNvSpPr>
            <a:spLocks noChangeArrowheads="1"/>
          </p:cNvSpPr>
          <p:nvPr/>
        </p:nvSpPr>
        <p:spPr bwMode="auto">
          <a:xfrm>
            <a:off x="2295525" y="2405063"/>
            <a:ext cx="42545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46" name="Line 6"/>
          <p:cNvSpPr>
            <a:spLocks noChangeShapeType="1"/>
          </p:cNvSpPr>
          <p:nvPr/>
        </p:nvSpPr>
        <p:spPr bwMode="auto">
          <a:xfrm>
            <a:off x="2343150" y="5122863"/>
            <a:ext cx="42068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47" name="Line 7"/>
          <p:cNvSpPr>
            <a:spLocks noChangeShapeType="1"/>
          </p:cNvSpPr>
          <p:nvPr/>
        </p:nvSpPr>
        <p:spPr bwMode="auto">
          <a:xfrm>
            <a:off x="2344738" y="4579938"/>
            <a:ext cx="42052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48" name="Line 8"/>
          <p:cNvSpPr>
            <a:spLocks noChangeShapeType="1"/>
          </p:cNvSpPr>
          <p:nvPr/>
        </p:nvSpPr>
        <p:spPr bwMode="auto">
          <a:xfrm>
            <a:off x="2347913" y="4035425"/>
            <a:ext cx="420211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49" name="Line 9"/>
          <p:cNvSpPr>
            <a:spLocks noChangeShapeType="1"/>
          </p:cNvSpPr>
          <p:nvPr/>
        </p:nvSpPr>
        <p:spPr bwMode="auto">
          <a:xfrm flipV="1">
            <a:off x="2349500" y="3492500"/>
            <a:ext cx="42005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50" name="Line 10"/>
          <p:cNvSpPr>
            <a:spLocks noChangeShapeType="1"/>
          </p:cNvSpPr>
          <p:nvPr/>
        </p:nvSpPr>
        <p:spPr bwMode="auto">
          <a:xfrm>
            <a:off x="2344738" y="2947988"/>
            <a:ext cx="4205287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51" name="Line 11"/>
          <p:cNvSpPr>
            <a:spLocks noChangeShapeType="1"/>
          </p:cNvSpPr>
          <p:nvPr/>
        </p:nvSpPr>
        <p:spPr bwMode="auto">
          <a:xfrm>
            <a:off x="2344738" y="2405063"/>
            <a:ext cx="42052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52" name="Line 12"/>
          <p:cNvSpPr>
            <a:spLocks noChangeShapeType="1"/>
          </p:cNvSpPr>
          <p:nvPr/>
        </p:nvSpPr>
        <p:spPr bwMode="auto">
          <a:xfrm>
            <a:off x="3568700" y="2414588"/>
            <a:ext cx="0" cy="32607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53" name="Line 13"/>
          <p:cNvSpPr>
            <a:spLocks noChangeShapeType="1"/>
          </p:cNvSpPr>
          <p:nvPr/>
        </p:nvSpPr>
        <p:spPr bwMode="auto">
          <a:xfrm flipH="1">
            <a:off x="4781550" y="2413000"/>
            <a:ext cx="1588" cy="32639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54" name="Line 14"/>
          <p:cNvSpPr>
            <a:spLocks noChangeShapeType="1"/>
          </p:cNvSpPr>
          <p:nvPr/>
        </p:nvSpPr>
        <p:spPr bwMode="auto">
          <a:xfrm>
            <a:off x="5994400" y="2414588"/>
            <a:ext cx="0" cy="32607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55" name="Line 15"/>
          <p:cNvSpPr>
            <a:spLocks noChangeShapeType="1"/>
          </p:cNvSpPr>
          <p:nvPr/>
        </p:nvSpPr>
        <p:spPr bwMode="auto">
          <a:xfrm flipH="1">
            <a:off x="6548438" y="2405063"/>
            <a:ext cx="1587" cy="32686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56" name="Line 16"/>
          <p:cNvSpPr>
            <a:spLocks noChangeShapeType="1"/>
          </p:cNvSpPr>
          <p:nvPr/>
        </p:nvSpPr>
        <p:spPr bwMode="auto">
          <a:xfrm>
            <a:off x="2343150" y="2406650"/>
            <a:ext cx="1588" cy="3268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57" name="Line 17"/>
          <p:cNvSpPr>
            <a:spLocks noChangeShapeType="1"/>
          </p:cNvSpPr>
          <p:nvPr/>
        </p:nvSpPr>
        <p:spPr bwMode="auto">
          <a:xfrm>
            <a:off x="2303463" y="5675313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58" name="Line 18"/>
          <p:cNvSpPr>
            <a:spLocks noChangeShapeType="1"/>
          </p:cNvSpPr>
          <p:nvPr/>
        </p:nvSpPr>
        <p:spPr bwMode="auto">
          <a:xfrm>
            <a:off x="2298700" y="5126038"/>
            <a:ext cx="39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59" name="Line 19"/>
          <p:cNvSpPr>
            <a:spLocks noChangeShapeType="1"/>
          </p:cNvSpPr>
          <p:nvPr/>
        </p:nvSpPr>
        <p:spPr bwMode="auto">
          <a:xfrm>
            <a:off x="2301875" y="4579938"/>
            <a:ext cx="39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60" name="Line 20"/>
          <p:cNvSpPr>
            <a:spLocks noChangeShapeType="1"/>
          </p:cNvSpPr>
          <p:nvPr/>
        </p:nvSpPr>
        <p:spPr bwMode="auto">
          <a:xfrm>
            <a:off x="2303463" y="4035425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61" name="Line 21"/>
          <p:cNvSpPr>
            <a:spLocks noChangeShapeType="1"/>
          </p:cNvSpPr>
          <p:nvPr/>
        </p:nvSpPr>
        <p:spPr bwMode="auto">
          <a:xfrm>
            <a:off x="2303463" y="349250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62" name="Line 22"/>
          <p:cNvSpPr>
            <a:spLocks noChangeShapeType="1"/>
          </p:cNvSpPr>
          <p:nvPr/>
        </p:nvSpPr>
        <p:spPr bwMode="auto">
          <a:xfrm>
            <a:off x="2300288" y="2947988"/>
            <a:ext cx="41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63" name="Line 23"/>
          <p:cNvSpPr>
            <a:spLocks noChangeShapeType="1"/>
          </p:cNvSpPr>
          <p:nvPr/>
        </p:nvSpPr>
        <p:spPr bwMode="auto">
          <a:xfrm>
            <a:off x="2300288" y="2405063"/>
            <a:ext cx="41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64" name="Line 24"/>
          <p:cNvSpPr>
            <a:spLocks noChangeShapeType="1"/>
          </p:cNvSpPr>
          <p:nvPr/>
        </p:nvSpPr>
        <p:spPr bwMode="auto">
          <a:xfrm>
            <a:off x="2341563" y="5675313"/>
            <a:ext cx="42068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65" name="Line 25"/>
          <p:cNvSpPr>
            <a:spLocks noChangeShapeType="1"/>
          </p:cNvSpPr>
          <p:nvPr/>
        </p:nvSpPr>
        <p:spPr bwMode="auto">
          <a:xfrm flipV="1">
            <a:off x="2344738" y="5668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66" name="Line 26"/>
          <p:cNvSpPr>
            <a:spLocks noChangeShapeType="1"/>
          </p:cNvSpPr>
          <p:nvPr/>
        </p:nvSpPr>
        <p:spPr bwMode="auto">
          <a:xfrm flipV="1">
            <a:off x="2959100" y="5668963"/>
            <a:ext cx="1588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67" name="Line 27"/>
          <p:cNvSpPr>
            <a:spLocks noChangeShapeType="1"/>
          </p:cNvSpPr>
          <p:nvPr/>
        </p:nvSpPr>
        <p:spPr bwMode="auto">
          <a:xfrm flipV="1">
            <a:off x="3568700" y="5680075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68" name="Line 28"/>
          <p:cNvSpPr>
            <a:spLocks noChangeShapeType="1"/>
          </p:cNvSpPr>
          <p:nvPr/>
        </p:nvSpPr>
        <p:spPr bwMode="auto">
          <a:xfrm flipV="1">
            <a:off x="4176713" y="5675313"/>
            <a:ext cx="0" cy="4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69" name="Line 29"/>
          <p:cNvSpPr>
            <a:spLocks noChangeShapeType="1"/>
          </p:cNvSpPr>
          <p:nvPr/>
        </p:nvSpPr>
        <p:spPr bwMode="auto">
          <a:xfrm flipH="1" flipV="1">
            <a:off x="4781550" y="5676900"/>
            <a:ext cx="1588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70" name="Line 30"/>
          <p:cNvSpPr>
            <a:spLocks noChangeShapeType="1"/>
          </p:cNvSpPr>
          <p:nvPr/>
        </p:nvSpPr>
        <p:spPr bwMode="auto">
          <a:xfrm flipV="1">
            <a:off x="5392738" y="5675313"/>
            <a:ext cx="0" cy="4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71" name="Line 31"/>
          <p:cNvSpPr>
            <a:spLocks noChangeShapeType="1"/>
          </p:cNvSpPr>
          <p:nvPr/>
        </p:nvSpPr>
        <p:spPr bwMode="auto">
          <a:xfrm flipV="1">
            <a:off x="5994400" y="5676900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72" name="Line 32"/>
          <p:cNvSpPr>
            <a:spLocks noChangeShapeType="1"/>
          </p:cNvSpPr>
          <p:nvPr/>
        </p:nvSpPr>
        <p:spPr bwMode="auto">
          <a:xfrm flipV="1">
            <a:off x="6550025" y="5665788"/>
            <a:ext cx="0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73" name="Freeform 33"/>
          <p:cNvSpPr>
            <a:spLocks/>
          </p:cNvSpPr>
          <p:nvPr/>
        </p:nvSpPr>
        <p:spPr bwMode="auto">
          <a:xfrm>
            <a:off x="2355850" y="3111500"/>
            <a:ext cx="4132263" cy="746125"/>
          </a:xfrm>
          <a:custGeom>
            <a:avLst/>
            <a:gdLst>
              <a:gd name="T0" fmla="*/ 0 w 1019"/>
              <a:gd name="T1" fmla="*/ 113 h 170"/>
              <a:gd name="T2" fmla="*/ 30 w 1019"/>
              <a:gd name="T3" fmla="*/ 100 h 170"/>
              <a:gd name="T4" fmla="*/ 60 w 1019"/>
              <a:gd name="T5" fmla="*/ 104 h 170"/>
              <a:gd name="T6" fmla="*/ 90 w 1019"/>
              <a:gd name="T7" fmla="*/ 100 h 170"/>
              <a:gd name="T8" fmla="*/ 120 w 1019"/>
              <a:gd name="T9" fmla="*/ 105 h 170"/>
              <a:gd name="T10" fmla="*/ 150 w 1019"/>
              <a:gd name="T11" fmla="*/ 118 h 170"/>
              <a:gd name="T12" fmla="*/ 180 w 1019"/>
              <a:gd name="T13" fmla="*/ 107 h 170"/>
              <a:gd name="T14" fmla="*/ 210 w 1019"/>
              <a:gd name="T15" fmla="*/ 101 h 170"/>
              <a:gd name="T16" fmla="*/ 240 w 1019"/>
              <a:gd name="T17" fmla="*/ 98 h 170"/>
              <a:gd name="T18" fmla="*/ 270 w 1019"/>
              <a:gd name="T19" fmla="*/ 119 h 170"/>
              <a:gd name="T20" fmla="*/ 300 w 1019"/>
              <a:gd name="T21" fmla="*/ 117 h 170"/>
              <a:gd name="T22" fmla="*/ 330 w 1019"/>
              <a:gd name="T23" fmla="*/ 106 h 170"/>
              <a:gd name="T24" fmla="*/ 360 w 1019"/>
              <a:gd name="T25" fmla="*/ 120 h 170"/>
              <a:gd name="T26" fmla="*/ 390 w 1019"/>
              <a:gd name="T27" fmla="*/ 110 h 170"/>
              <a:gd name="T28" fmla="*/ 420 w 1019"/>
              <a:gd name="T29" fmla="*/ 121 h 170"/>
              <a:gd name="T30" fmla="*/ 450 w 1019"/>
              <a:gd name="T31" fmla="*/ 118 h 170"/>
              <a:gd name="T32" fmla="*/ 480 w 1019"/>
              <a:gd name="T33" fmla="*/ 113 h 170"/>
              <a:gd name="T34" fmla="*/ 510 w 1019"/>
              <a:gd name="T35" fmla="*/ 129 h 170"/>
              <a:gd name="T36" fmla="*/ 539 w 1019"/>
              <a:gd name="T37" fmla="*/ 149 h 170"/>
              <a:gd name="T38" fmla="*/ 569 w 1019"/>
              <a:gd name="T39" fmla="*/ 143 h 170"/>
              <a:gd name="T40" fmla="*/ 599 w 1019"/>
              <a:gd name="T41" fmla="*/ 49 h 170"/>
              <a:gd name="T42" fmla="*/ 629 w 1019"/>
              <a:gd name="T43" fmla="*/ 81 h 170"/>
              <a:gd name="T44" fmla="*/ 659 w 1019"/>
              <a:gd name="T45" fmla="*/ 99 h 170"/>
              <a:gd name="T46" fmla="*/ 689 w 1019"/>
              <a:gd name="T47" fmla="*/ 109 h 170"/>
              <a:gd name="T48" fmla="*/ 719 w 1019"/>
              <a:gd name="T49" fmla="*/ 77 h 170"/>
              <a:gd name="T50" fmla="*/ 749 w 1019"/>
              <a:gd name="T51" fmla="*/ 41 h 170"/>
              <a:gd name="T52" fmla="*/ 779 w 1019"/>
              <a:gd name="T53" fmla="*/ 46 h 170"/>
              <a:gd name="T54" fmla="*/ 809 w 1019"/>
              <a:gd name="T55" fmla="*/ 0 h 170"/>
              <a:gd name="T56" fmla="*/ 839 w 1019"/>
              <a:gd name="T57" fmla="*/ 124 h 170"/>
              <a:gd name="T58" fmla="*/ 869 w 1019"/>
              <a:gd name="T59" fmla="*/ 65 h 170"/>
              <a:gd name="T60" fmla="*/ 899 w 1019"/>
              <a:gd name="T61" fmla="*/ 116 h 170"/>
              <a:gd name="T62" fmla="*/ 929 w 1019"/>
              <a:gd name="T63" fmla="*/ 170 h 170"/>
              <a:gd name="T64" fmla="*/ 959 w 1019"/>
              <a:gd name="T65" fmla="*/ 114 h 170"/>
              <a:gd name="T66" fmla="*/ 989 w 1019"/>
              <a:gd name="T67" fmla="*/ 39 h 170"/>
              <a:gd name="T68" fmla="*/ 1019 w 1019"/>
              <a:gd name="T69" fmla="*/ 2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19" h="170">
                <a:moveTo>
                  <a:pt x="0" y="113"/>
                </a:moveTo>
                <a:lnTo>
                  <a:pt x="30" y="100"/>
                </a:lnTo>
                <a:lnTo>
                  <a:pt x="60" y="104"/>
                </a:lnTo>
                <a:lnTo>
                  <a:pt x="90" y="100"/>
                </a:lnTo>
                <a:lnTo>
                  <a:pt x="120" y="105"/>
                </a:lnTo>
                <a:lnTo>
                  <a:pt x="150" y="118"/>
                </a:lnTo>
                <a:lnTo>
                  <a:pt x="180" y="107"/>
                </a:lnTo>
                <a:lnTo>
                  <a:pt x="210" y="101"/>
                </a:lnTo>
                <a:lnTo>
                  <a:pt x="240" y="98"/>
                </a:lnTo>
                <a:lnTo>
                  <a:pt x="270" y="119"/>
                </a:lnTo>
                <a:lnTo>
                  <a:pt x="300" y="117"/>
                </a:lnTo>
                <a:lnTo>
                  <a:pt x="330" y="106"/>
                </a:lnTo>
                <a:lnTo>
                  <a:pt x="360" y="120"/>
                </a:lnTo>
                <a:lnTo>
                  <a:pt x="390" y="110"/>
                </a:lnTo>
                <a:lnTo>
                  <a:pt x="420" y="121"/>
                </a:lnTo>
                <a:lnTo>
                  <a:pt x="450" y="118"/>
                </a:lnTo>
                <a:lnTo>
                  <a:pt x="480" y="113"/>
                </a:lnTo>
                <a:lnTo>
                  <a:pt x="510" y="129"/>
                </a:lnTo>
                <a:lnTo>
                  <a:pt x="539" y="149"/>
                </a:lnTo>
                <a:lnTo>
                  <a:pt x="569" y="143"/>
                </a:lnTo>
                <a:lnTo>
                  <a:pt x="599" y="49"/>
                </a:lnTo>
                <a:lnTo>
                  <a:pt x="629" y="81"/>
                </a:lnTo>
                <a:lnTo>
                  <a:pt x="659" y="99"/>
                </a:lnTo>
                <a:lnTo>
                  <a:pt x="689" y="109"/>
                </a:lnTo>
                <a:lnTo>
                  <a:pt x="719" y="77"/>
                </a:lnTo>
                <a:lnTo>
                  <a:pt x="749" y="41"/>
                </a:lnTo>
                <a:lnTo>
                  <a:pt x="779" y="46"/>
                </a:lnTo>
                <a:lnTo>
                  <a:pt x="809" y="0"/>
                </a:lnTo>
                <a:lnTo>
                  <a:pt x="839" y="124"/>
                </a:lnTo>
                <a:lnTo>
                  <a:pt x="869" y="65"/>
                </a:lnTo>
                <a:lnTo>
                  <a:pt x="899" y="116"/>
                </a:lnTo>
                <a:lnTo>
                  <a:pt x="929" y="170"/>
                </a:lnTo>
                <a:lnTo>
                  <a:pt x="959" y="114"/>
                </a:lnTo>
                <a:lnTo>
                  <a:pt x="989" y="39"/>
                </a:lnTo>
                <a:lnTo>
                  <a:pt x="1019" y="27"/>
                </a:lnTo>
              </a:path>
            </a:pathLst>
          </a:custGeom>
          <a:noFill/>
          <a:ln w="38100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74" name="Freeform 34"/>
          <p:cNvSpPr>
            <a:spLocks/>
          </p:cNvSpPr>
          <p:nvPr/>
        </p:nvSpPr>
        <p:spPr bwMode="auto">
          <a:xfrm>
            <a:off x="2355850" y="3925888"/>
            <a:ext cx="3644900" cy="911225"/>
          </a:xfrm>
          <a:custGeom>
            <a:avLst/>
            <a:gdLst>
              <a:gd name="T0" fmla="*/ 0 w 899"/>
              <a:gd name="T1" fmla="*/ 59 h 208"/>
              <a:gd name="T2" fmla="*/ 30 w 899"/>
              <a:gd name="T3" fmla="*/ 90 h 208"/>
              <a:gd name="T4" fmla="*/ 60 w 899"/>
              <a:gd name="T5" fmla="*/ 50 h 208"/>
              <a:gd name="T6" fmla="*/ 90 w 899"/>
              <a:gd name="T7" fmla="*/ 27 h 208"/>
              <a:gd name="T8" fmla="*/ 120 w 899"/>
              <a:gd name="T9" fmla="*/ 39 h 208"/>
              <a:gd name="T10" fmla="*/ 150 w 899"/>
              <a:gd name="T11" fmla="*/ 26 h 208"/>
              <a:gd name="T12" fmla="*/ 180 w 899"/>
              <a:gd name="T13" fmla="*/ 0 h 208"/>
              <a:gd name="T14" fmla="*/ 210 w 899"/>
              <a:gd name="T15" fmla="*/ 34 h 208"/>
              <a:gd name="T16" fmla="*/ 240 w 899"/>
              <a:gd name="T17" fmla="*/ 44 h 208"/>
              <a:gd name="T18" fmla="*/ 270 w 899"/>
              <a:gd name="T19" fmla="*/ 17 h 208"/>
              <a:gd name="T20" fmla="*/ 300 w 899"/>
              <a:gd name="T21" fmla="*/ 9 h 208"/>
              <a:gd name="T22" fmla="*/ 330 w 899"/>
              <a:gd name="T23" fmla="*/ 44 h 208"/>
              <a:gd name="T24" fmla="*/ 360 w 899"/>
              <a:gd name="T25" fmla="*/ 16 h 208"/>
              <a:gd name="T26" fmla="*/ 390 w 899"/>
              <a:gd name="T27" fmla="*/ 39 h 208"/>
              <a:gd name="T28" fmla="*/ 420 w 899"/>
              <a:gd name="T29" fmla="*/ 39 h 208"/>
              <a:gd name="T30" fmla="*/ 450 w 899"/>
              <a:gd name="T31" fmla="*/ 59 h 208"/>
              <a:gd name="T32" fmla="*/ 480 w 899"/>
              <a:gd name="T33" fmla="*/ 47 h 208"/>
              <a:gd name="T34" fmla="*/ 510 w 899"/>
              <a:gd name="T35" fmla="*/ 55 h 208"/>
              <a:gd name="T36" fmla="*/ 539 w 899"/>
              <a:gd name="T37" fmla="*/ 45 h 208"/>
              <a:gd name="T38" fmla="*/ 569 w 899"/>
              <a:gd name="T39" fmla="*/ 46 h 208"/>
              <a:gd name="T40" fmla="*/ 599 w 899"/>
              <a:gd name="T41" fmla="*/ 61 h 208"/>
              <a:gd name="T42" fmla="*/ 629 w 899"/>
              <a:gd name="T43" fmla="*/ 65 h 208"/>
              <a:gd name="T44" fmla="*/ 659 w 899"/>
              <a:gd name="T45" fmla="*/ 55 h 208"/>
              <a:gd name="T46" fmla="*/ 689 w 899"/>
              <a:gd name="T47" fmla="*/ 135 h 208"/>
              <a:gd name="T48" fmla="*/ 719 w 899"/>
              <a:gd name="T49" fmla="*/ 121 h 208"/>
              <a:gd name="T50" fmla="*/ 749 w 899"/>
              <a:gd name="T51" fmla="*/ 155 h 208"/>
              <a:gd name="T52" fmla="*/ 779 w 899"/>
              <a:gd name="T53" fmla="*/ 141 h 208"/>
              <a:gd name="T54" fmla="*/ 809 w 899"/>
              <a:gd name="T55" fmla="*/ 201 h 208"/>
              <a:gd name="T56" fmla="*/ 839 w 899"/>
              <a:gd name="T57" fmla="*/ 208 h 208"/>
              <a:gd name="T58" fmla="*/ 869 w 899"/>
              <a:gd name="T59" fmla="*/ 182 h 208"/>
              <a:gd name="T60" fmla="*/ 899 w 899"/>
              <a:gd name="T61" fmla="*/ 173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99" h="208">
                <a:moveTo>
                  <a:pt x="0" y="59"/>
                </a:moveTo>
                <a:lnTo>
                  <a:pt x="30" y="90"/>
                </a:lnTo>
                <a:lnTo>
                  <a:pt x="60" y="50"/>
                </a:lnTo>
                <a:lnTo>
                  <a:pt x="90" y="27"/>
                </a:lnTo>
                <a:lnTo>
                  <a:pt x="120" y="39"/>
                </a:lnTo>
                <a:lnTo>
                  <a:pt x="150" y="26"/>
                </a:lnTo>
                <a:lnTo>
                  <a:pt x="180" y="0"/>
                </a:lnTo>
                <a:lnTo>
                  <a:pt x="210" y="34"/>
                </a:lnTo>
                <a:lnTo>
                  <a:pt x="240" y="44"/>
                </a:lnTo>
                <a:lnTo>
                  <a:pt x="270" y="17"/>
                </a:lnTo>
                <a:lnTo>
                  <a:pt x="300" y="9"/>
                </a:lnTo>
                <a:lnTo>
                  <a:pt x="330" y="44"/>
                </a:lnTo>
                <a:lnTo>
                  <a:pt x="360" y="16"/>
                </a:lnTo>
                <a:lnTo>
                  <a:pt x="390" y="39"/>
                </a:lnTo>
                <a:lnTo>
                  <a:pt x="420" y="39"/>
                </a:lnTo>
                <a:lnTo>
                  <a:pt x="450" y="59"/>
                </a:lnTo>
                <a:lnTo>
                  <a:pt x="480" y="47"/>
                </a:lnTo>
                <a:lnTo>
                  <a:pt x="510" y="55"/>
                </a:lnTo>
                <a:lnTo>
                  <a:pt x="539" y="45"/>
                </a:lnTo>
                <a:lnTo>
                  <a:pt x="569" y="46"/>
                </a:lnTo>
                <a:lnTo>
                  <a:pt x="599" y="61"/>
                </a:lnTo>
                <a:lnTo>
                  <a:pt x="629" y="65"/>
                </a:lnTo>
                <a:lnTo>
                  <a:pt x="659" y="55"/>
                </a:lnTo>
                <a:lnTo>
                  <a:pt x="689" y="135"/>
                </a:lnTo>
                <a:lnTo>
                  <a:pt x="719" y="121"/>
                </a:lnTo>
                <a:lnTo>
                  <a:pt x="749" y="155"/>
                </a:lnTo>
                <a:lnTo>
                  <a:pt x="779" y="141"/>
                </a:lnTo>
                <a:lnTo>
                  <a:pt x="809" y="201"/>
                </a:lnTo>
                <a:lnTo>
                  <a:pt x="839" y="208"/>
                </a:lnTo>
                <a:lnTo>
                  <a:pt x="869" y="182"/>
                </a:lnTo>
                <a:lnTo>
                  <a:pt x="899" y="173"/>
                </a:lnTo>
              </a:path>
            </a:pathLst>
          </a:custGeom>
          <a:noFill/>
          <a:ln w="38100" cmpd="sng">
            <a:solidFill>
              <a:srgbClr val="3C5D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75" name="Oval 35"/>
          <p:cNvSpPr>
            <a:spLocks noChangeArrowheads="1"/>
          </p:cNvSpPr>
          <p:nvPr/>
        </p:nvSpPr>
        <p:spPr bwMode="auto">
          <a:xfrm>
            <a:off x="2344738" y="3592513"/>
            <a:ext cx="19050" cy="22225"/>
          </a:xfrm>
          <a:prstGeom prst="ellipse">
            <a:avLst/>
          </a:prstGeom>
          <a:solidFill>
            <a:srgbClr val="FFFFFF"/>
          </a:solidFill>
          <a:ln w="444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76" name="Oval 36"/>
          <p:cNvSpPr>
            <a:spLocks noChangeArrowheads="1"/>
          </p:cNvSpPr>
          <p:nvPr/>
        </p:nvSpPr>
        <p:spPr bwMode="auto">
          <a:xfrm>
            <a:off x="2344738" y="4171950"/>
            <a:ext cx="19050" cy="22225"/>
          </a:xfrm>
          <a:prstGeom prst="ellipse">
            <a:avLst/>
          </a:prstGeom>
          <a:solidFill>
            <a:srgbClr val="FFFFFF"/>
          </a:solidFill>
          <a:ln w="444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77" name="Rectangle 37"/>
          <p:cNvSpPr>
            <a:spLocks noChangeArrowheads="1"/>
          </p:cNvSpPr>
          <p:nvPr/>
        </p:nvSpPr>
        <p:spPr bwMode="auto">
          <a:xfrm>
            <a:off x="2120900" y="5592763"/>
            <a:ext cx="98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78" name="Rectangle 38"/>
          <p:cNvSpPr>
            <a:spLocks noChangeArrowheads="1"/>
          </p:cNvSpPr>
          <p:nvPr/>
        </p:nvSpPr>
        <p:spPr bwMode="auto">
          <a:xfrm>
            <a:off x="1974850" y="5048250"/>
            <a:ext cx="295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500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79" name="Rectangle 39"/>
          <p:cNvSpPr>
            <a:spLocks noChangeArrowheads="1"/>
          </p:cNvSpPr>
          <p:nvPr/>
        </p:nvSpPr>
        <p:spPr bwMode="auto">
          <a:xfrm>
            <a:off x="1901825" y="4503738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1000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80" name="Rectangle 40"/>
          <p:cNvSpPr>
            <a:spLocks noChangeArrowheads="1"/>
          </p:cNvSpPr>
          <p:nvPr/>
        </p:nvSpPr>
        <p:spPr bwMode="auto">
          <a:xfrm>
            <a:off x="1901825" y="3960813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1500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81" name="Rectangle 41"/>
          <p:cNvSpPr>
            <a:spLocks noChangeArrowheads="1"/>
          </p:cNvSpPr>
          <p:nvPr/>
        </p:nvSpPr>
        <p:spPr bwMode="auto">
          <a:xfrm>
            <a:off x="1901825" y="3417888"/>
            <a:ext cx="3921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2000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82" name="Rectangle 42"/>
          <p:cNvSpPr>
            <a:spLocks noChangeArrowheads="1"/>
          </p:cNvSpPr>
          <p:nvPr/>
        </p:nvSpPr>
        <p:spPr bwMode="auto">
          <a:xfrm>
            <a:off x="1901825" y="2874963"/>
            <a:ext cx="3921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2500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83" name="Rectangle 43"/>
          <p:cNvSpPr>
            <a:spLocks noChangeArrowheads="1"/>
          </p:cNvSpPr>
          <p:nvPr/>
        </p:nvSpPr>
        <p:spPr bwMode="auto">
          <a:xfrm>
            <a:off x="1901825" y="2330450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3000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84" name="Rectangle 44"/>
          <p:cNvSpPr>
            <a:spLocks noChangeArrowheads="1"/>
          </p:cNvSpPr>
          <p:nvPr/>
        </p:nvSpPr>
        <p:spPr bwMode="auto">
          <a:xfrm>
            <a:off x="2205038" y="5789613"/>
            <a:ext cx="3921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1970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85" name="Rectangle 45"/>
          <p:cNvSpPr>
            <a:spLocks noChangeArrowheads="1"/>
          </p:cNvSpPr>
          <p:nvPr/>
        </p:nvSpPr>
        <p:spPr bwMode="auto">
          <a:xfrm>
            <a:off x="3427413" y="5797550"/>
            <a:ext cx="390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1980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86" name="Rectangle 46"/>
          <p:cNvSpPr>
            <a:spLocks noChangeArrowheads="1"/>
          </p:cNvSpPr>
          <p:nvPr/>
        </p:nvSpPr>
        <p:spPr bwMode="auto">
          <a:xfrm>
            <a:off x="4640263" y="5797550"/>
            <a:ext cx="390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1990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87" name="Rectangle 47"/>
          <p:cNvSpPr>
            <a:spLocks noChangeArrowheads="1"/>
          </p:cNvSpPr>
          <p:nvPr/>
        </p:nvSpPr>
        <p:spPr bwMode="auto">
          <a:xfrm>
            <a:off x="5854700" y="5797550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2000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88" name="Rectangle 48"/>
          <p:cNvSpPr>
            <a:spLocks noChangeArrowheads="1"/>
          </p:cNvSpPr>
          <p:nvPr/>
        </p:nvSpPr>
        <p:spPr bwMode="auto">
          <a:xfrm>
            <a:off x="1816100" y="2216150"/>
            <a:ext cx="4792663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0289" name="Text Box 49"/>
          <p:cNvSpPr txBox="1">
            <a:spLocks noChangeArrowheads="1"/>
          </p:cNvSpPr>
          <p:nvPr/>
        </p:nvSpPr>
        <p:spPr bwMode="auto">
          <a:xfrm>
            <a:off x="4830763" y="4862513"/>
            <a:ext cx="12747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3C5D7E"/>
                </a:solidFill>
              </a:rPr>
              <a:t>ŠVÉDSKO</a:t>
            </a:r>
          </a:p>
        </p:txBody>
      </p:sp>
      <p:sp>
        <p:nvSpPr>
          <p:cNvPr id="650290" name="Text Box 50"/>
          <p:cNvSpPr txBox="1">
            <a:spLocks noChangeArrowheads="1"/>
          </p:cNvSpPr>
          <p:nvPr/>
        </p:nvSpPr>
        <p:spPr bwMode="auto">
          <a:xfrm>
            <a:off x="4830763" y="2455863"/>
            <a:ext cx="1336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CC0000"/>
                </a:solidFill>
              </a:rPr>
              <a:t>ČESKÁ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CC0000"/>
                </a:solidFill>
              </a:rPr>
              <a:t>REPUBLIKA</a:t>
            </a:r>
          </a:p>
        </p:txBody>
      </p:sp>
      <p:sp>
        <p:nvSpPr>
          <p:cNvPr id="650291" name="Text Box 51"/>
          <p:cNvSpPr txBox="1">
            <a:spLocks noChangeArrowheads="1"/>
          </p:cNvSpPr>
          <p:nvPr/>
        </p:nvSpPr>
        <p:spPr bwMode="auto">
          <a:xfrm>
            <a:off x="5486400" y="5973763"/>
            <a:ext cx="13541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kalendářní roky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0292" name="Text Box 52"/>
          <p:cNvSpPr txBox="1">
            <a:spLocks noChangeArrowheads="1"/>
          </p:cNvSpPr>
          <p:nvPr/>
        </p:nvSpPr>
        <p:spPr bwMode="auto">
          <a:xfrm>
            <a:off x="1846263" y="2076450"/>
            <a:ext cx="11953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počet cigaret</a:t>
            </a:r>
            <a:endParaRPr lang="cs-CZ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7038"/>
            <a:ext cx="90678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cs-CZ" sz="2800" b="1">
                <a:solidFill>
                  <a:srgbClr val="3C5D7E"/>
                </a:solidFill>
              </a:rPr>
              <a:t>Průměrné množství ovoce a zeleniny </a:t>
            </a:r>
            <a:br>
              <a:rPr lang="cs-CZ" sz="2800" b="1">
                <a:solidFill>
                  <a:srgbClr val="3C5D7E"/>
                </a:solidFill>
              </a:rPr>
            </a:br>
            <a:r>
              <a:rPr lang="cs-CZ" sz="2800" b="1">
                <a:solidFill>
                  <a:srgbClr val="3C5D7E"/>
                </a:solidFill>
              </a:rPr>
              <a:t>na osobu a rok (kg)ve Švédsku a České republice</a:t>
            </a:r>
            <a:r>
              <a:rPr lang="cs-CZ" sz="4000" b="1">
                <a:solidFill>
                  <a:srgbClr val="3C5D7E"/>
                </a:solidFill>
              </a:rPr>
              <a:t/>
            </a:r>
            <a:br>
              <a:rPr lang="cs-CZ" sz="4000" b="1">
                <a:solidFill>
                  <a:srgbClr val="3C5D7E"/>
                </a:solidFill>
              </a:rPr>
            </a:br>
            <a:r>
              <a:rPr lang="cs-CZ" sz="2400">
                <a:solidFill>
                  <a:srgbClr val="3C5D7E"/>
                </a:solidFill>
              </a:rPr>
              <a:t>pramen: databáze Světové zdravotnické organizace</a:t>
            </a:r>
            <a:r>
              <a:rPr lang="cs-CZ" sz="4000"/>
              <a:t> </a:t>
            </a:r>
          </a:p>
        </p:txBody>
      </p:sp>
      <p:sp>
        <p:nvSpPr>
          <p:cNvPr id="651267" name="Line 3"/>
          <p:cNvSpPr>
            <a:spLocks noChangeShapeType="1"/>
          </p:cNvSpPr>
          <p:nvPr/>
        </p:nvSpPr>
        <p:spPr bwMode="auto">
          <a:xfrm flipV="1">
            <a:off x="2597150" y="2108200"/>
            <a:ext cx="0" cy="3603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68" name="Line 4"/>
          <p:cNvSpPr>
            <a:spLocks noChangeShapeType="1"/>
          </p:cNvSpPr>
          <p:nvPr/>
        </p:nvSpPr>
        <p:spPr bwMode="auto">
          <a:xfrm flipH="1">
            <a:off x="2525713" y="5711825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69" name="Rectangle 5"/>
          <p:cNvSpPr>
            <a:spLocks noChangeArrowheads="1"/>
          </p:cNvSpPr>
          <p:nvPr/>
        </p:nvSpPr>
        <p:spPr bwMode="auto">
          <a:xfrm>
            <a:off x="2243138" y="5635625"/>
            <a:ext cx="2524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120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270" name="Line 6"/>
          <p:cNvSpPr>
            <a:spLocks noChangeShapeType="1"/>
          </p:cNvSpPr>
          <p:nvPr/>
        </p:nvSpPr>
        <p:spPr bwMode="auto">
          <a:xfrm flipH="1">
            <a:off x="2562225" y="563245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71" name="Line 7"/>
          <p:cNvSpPr>
            <a:spLocks noChangeShapeType="1"/>
          </p:cNvSpPr>
          <p:nvPr/>
        </p:nvSpPr>
        <p:spPr bwMode="auto">
          <a:xfrm flipH="1">
            <a:off x="2562225" y="5551488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72" name="Line 8"/>
          <p:cNvSpPr>
            <a:spLocks noChangeShapeType="1"/>
          </p:cNvSpPr>
          <p:nvPr/>
        </p:nvSpPr>
        <p:spPr bwMode="auto">
          <a:xfrm flipH="1">
            <a:off x="2562225" y="5472113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73" name="Line 9"/>
          <p:cNvSpPr>
            <a:spLocks noChangeShapeType="1"/>
          </p:cNvSpPr>
          <p:nvPr/>
        </p:nvSpPr>
        <p:spPr bwMode="auto">
          <a:xfrm flipH="1">
            <a:off x="2562225" y="5391150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74" name="Line 10"/>
          <p:cNvSpPr>
            <a:spLocks noChangeShapeType="1"/>
          </p:cNvSpPr>
          <p:nvPr/>
        </p:nvSpPr>
        <p:spPr bwMode="auto">
          <a:xfrm flipH="1">
            <a:off x="2525713" y="5311775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75" name="Rectangle 11"/>
          <p:cNvSpPr>
            <a:spLocks noChangeArrowheads="1"/>
          </p:cNvSpPr>
          <p:nvPr/>
        </p:nvSpPr>
        <p:spPr bwMode="auto">
          <a:xfrm>
            <a:off x="2243138" y="5241925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>
                <a:solidFill>
                  <a:srgbClr val="000000"/>
                </a:solidFill>
              </a:rPr>
              <a:t>130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276" name="Line 12"/>
          <p:cNvSpPr>
            <a:spLocks noChangeShapeType="1"/>
          </p:cNvSpPr>
          <p:nvPr/>
        </p:nvSpPr>
        <p:spPr bwMode="auto">
          <a:xfrm>
            <a:off x="2597150" y="5311775"/>
            <a:ext cx="33067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77" name="Line 13"/>
          <p:cNvSpPr>
            <a:spLocks noChangeShapeType="1"/>
          </p:cNvSpPr>
          <p:nvPr/>
        </p:nvSpPr>
        <p:spPr bwMode="auto">
          <a:xfrm flipH="1">
            <a:off x="2562225" y="523240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78" name="Line 14"/>
          <p:cNvSpPr>
            <a:spLocks noChangeShapeType="1"/>
          </p:cNvSpPr>
          <p:nvPr/>
        </p:nvSpPr>
        <p:spPr bwMode="auto">
          <a:xfrm flipH="1">
            <a:off x="2562225" y="5151438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79" name="Line 15"/>
          <p:cNvSpPr>
            <a:spLocks noChangeShapeType="1"/>
          </p:cNvSpPr>
          <p:nvPr/>
        </p:nvSpPr>
        <p:spPr bwMode="auto">
          <a:xfrm flipH="1">
            <a:off x="2562225" y="5072063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80" name="Line 16"/>
          <p:cNvSpPr>
            <a:spLocks noChangeShapeType="1"/>
          </p:cNvSpPr>
          <p:nvPr/>
        </p:nvSpPr>
        <p:spPr bwMode="auto">
          <a:xfrm flipH="1">
            <a:off x="2562225" y="499110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81" name="Line 17"/>
          <p:cNvSpPr>
            <a:spLocks noChangeShapeType="1"/>
          </p:cNvSpPr>
          <p:nvPr/>
        </p:nvSpPr>
        <p:spPr bwMode="auto">
          <a:xfrm flipH="1">
            <a:off x="2525713" y="4911725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82" name="Rectangle 18"/>
          <p:cNvSpPr>
            <a:spLocks noChangeArrowheads="1"/>
          </p:cNvSpPr>
          <p:nvPr/>
        </p:nvSpPr>
        <p:spPr bwMode="auto">
          <a:xfrm>
            <a:off x="2247900" y="481965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140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283" name="Line 19"/>
          <p:cNvSpPr>
            <a:spLocks noChangeShapeType="1"/>
          </p:cNvSpPr>
          <p:nvPr/>
        </p:nvSpPr>
        <p:spPr bwMode="auto">
          <a:xfrm flipV="1">
            <a:off x="2597150" y="4906963"/>
            <a:ext cx="3317875" cy="47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84" name="Line 20"/>
          <p:cNvSpPr>
            <a:spLocks noChangeShapeType="1"/>
          </p:cNvSpPr>
          <p:nvPr/>
        </p:nvSpPr>
        <p:spPr bwMode="auto">
          <a:xfrm flipH="1">
            <a:off x="2562225" y="4830763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85" name="Line 21"/>
          <p:cNvSpPr>
            <a:spLocks noChangeShapeType="1"/>
          </p:cNvSpPr>
          <p:nvPr/>
        </p:nvSpPr>
        <p:spPr bwMode="auto">
          <a:xfrm flipH="1">
            <a:off x="2562225" y="4751388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86" name="Line 22"/>
          <p:cNvSpPr>
            <a:spLocks noChangeShapeType="1"/>
          </p:cNvSpPr>
          <p:nvPr/>
        </p:nvSpPr>
        <p:spPr bwMode="auto">
          <a:xfrm flipH="1">
            <a:off x="2562225" y="4670425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87" name="Line 23"/>
          <p:cNvSpPr>
            <a:spLocks noChangeShapeType="1"/>
          </p:cNvSpPr>
          <p:nvPr/>
        </p:nvSpPr>
        <p:spPr bwMode="auto">
          <a:xfrm flipH="1">
            <a:off x="2562225" y="459105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88" name="Line 24"/>
          <p:cNvSpPr>
            <a:spLocks noChangeShapeType="1"/>
          </p:cNvSpPr>
          <p:nvPr/>
        </p:nvSpPr>
        <p:spPr bwMode="auto">
          <a:xfrm flipH="1">
            <a:off x="2525713" y="4511675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89" name="Rectangle 25"/>
          <p:cNvSpPr>
            <a:spLocks noChangeArrowheads="1"/>
          </p:cNvSpPr>
          <p:nvPr/>
        </p:nvSpPr>
        <p:spPr bwMode="auto">
          <a:xfrm>
            <a:off x="2238375" y="441483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150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290" name="Line 26"/>
          <p:cNvSpPr>
            <a:spLocks noChangeShapeType="1"/>
          </p:cNvSpPr>
          <p:nvPr/>
        </p:nvSpPr>
        <p:spPr bwMode="auto">
          <a:xfrm flipV="1">
            <a:off x="2597150" y="4506913"/>
            <a:ext cx="3311525" cy="47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91" name="Line 27"/>
          <p:cNvSpPr>
            <a:spLocks noChangeShapeType="1"/>
          </p:cNvSpPr>
          <p:nvPr/>
        </p:nvSpPr>
        <p:spPr bwMode="auto">
          <a:xfrm flipH="1">
            <a:off x="2562225" y="4430713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92" name="Line 28"/>
          <p:cNvSpPr>
            <a:spLocks noChangeShapeType="1"/>
          </p:cNvSpPr>
          <p:nvPr/>
        </p:nvSpPr>
        <p:spPr bwMode="auto">
          <a:xfrm flipH="1">
            <a:off x="2562225" y="4351338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93" name="Line 29"/>
          <p:cNvSpPr>
            <a:spLocks noChangeShapeType="1"/>
          </p:cNvSpPr>
          <p:nvPr/>
        </p:nvSpPr>
        <p:spPr bwMode="auto">
          <a:xfrm flipH="1">
            <a:off x="2562225" y="4270375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94" name="Line 30"/>
          <p:cNvSpPr>
            <a:spLocks noChangeShapeType="1"/>
          </p:cNvSpPr>
          <p:nvPr/>
        </p:nvSpPr>
        <p:spPr bwMode="auto">
          <a:xfrm flipH="1">
            <a:off x="2562225" y="419100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95" name="Line 31"/>
          <p:cNvSpPr>
            <a:spLocks noChangeShapeType="1"/>
          </p:cNvSpPr>
          <p:nvPr/>
        </p:nvSpPr>
        <p:spPr bwMode="auto">
          <a:xfrm flipH="1">
            <a:off x="2525713" y="4110038"/>
            <a:ext cx="714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96" name="Rectangle 32"/>
          <p:cNvSpPr>
            <a:spLocks noChangeArrowheads="1"/>
          </p:cNvSpPr>
          <p:nvPr/>
        </p:nvSpPr>
        <p:spPr bwMode="auto">
          <a:xfrm>
            <a:off x="2228850" y="401161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160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297" name="Line 33"/>
          <p:cNvSpPr>
            <a:spLocks noChangeShapeType="1"/>
          </p:cNvSpPr>
          <p:nvPr/>
        </p:nvSpPr>
        <p:spPr bwMode="auto">
          <a:xfrm>
            <a:off x="2597150" y="4110038"/>
            <a:ext cx="3311525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98" name="Line 34"/>
          <p:cNvSpPr>
            <a:spLocks noChangeShapeType="1"/>
          </p:cNvSpPr>
          <p:nvPr/>
        </p:nvSpPr>
        <p:spPr bwMode="auto">
          <a:xfrm flipH="1">
            <a:off x="2562225" y="4030663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299" name="Line 35"/>
          <p:cNvSpPr>
            <a:spLocks noChangeShapeType="1"/>
          </p:cNvSpPr>
          <p:nvPr/>
        </p:nvSpPr>
        <p:spPr bwMode="auto">
          <a:xfrm flipH="1">
            <a:off x="2562225" y="3951288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00" name="Line 36"/>
          <p:cNvSpPr>
            <a:spLocks noChangeShapeType="1"/>
          </p:cNvSpPr>
          <p:nvPr/>
        </p:nvSpPr>
        <p:spPr bwMode="auto">
          <a:xfrm flipH="1">
            <a:off x="2562225" y="3870325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01" name="Line 37"/>
          <p:cNvSpPr>
            <a:spLocks noChangeShapeType="1"/>
          </p:cNvSpPr>
          <p:nvPr/>
        </p:nvSpPr>
        <p:spPr bwMode="auto">
          <a:xfrm flipH="1">
            <a:off x="2562225" y="379095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02" name="Line 38"/>
          <p:cNvSpPr>
            <a:spLocks noChangeShapeType="1"/>
          </p:cNvSpPr>
          <p:nvPr/>
        </p:nvSpPr>
        <p:spPr bwMode="auto">
          <a:xfrm flipH="1">
            <a:off x="2525713" y="3709988"/>
            <a:ext cx="714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03" name="Rectangle 39"/>
          <p:cNvSpPr>
            <a:spLocks noChangeArrowheads="1"/>
          </p:cNvSpPr>
          <p:nvPr/>
        </p:nvSpPr>
        <p:spPr bwMode="auto">
          <a:xfrm>
            <a:off x="2238375" y="361156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170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304" name="Line 40"/>
          <p:cNvSpPr>
            <a:spLocks noChangeShapeType="1"/>
          </p:cNvSpPr>
          <p:nvPr/>
        </p:nvSpPr>
        <p:spPr bwMode="auto">
          <a:xfrm>
            <a:off x="2597150" y="3709988"/>
            <a:ext cx="3311525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05" name="Line 41"/>
          <p:cNvSpPr>
            <a:spLocks noChangeShapeType="1"/>
          </p:cNvSpPr>
          <p:nvPr/>
        </p:nvSpPr>
        <p:spPr bwMode="auto">
          <a:xfrm flipH="1">
            <a:off x="2562225" y="3630613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06" name="Line 42"/>
          <p:cNvSpPr>
            <a:spLocks noChangeShapeType="1"/>
          </p:cNvSpPr>
          <p:nvPr/>
        </p:nvSpPr>
        <p:spPr bwMode="auto">
          <a:xfrm flipH="1">
            <a:off x="2562225" y="3549650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07" name="Line 43"/>
          <p:cNvSpPr>
            <a:spLocks noChangeShapeType="1"/>
          </p:cNvSpPr>
          <p:nvPr/>
        </p:nvSpPr>
        <p:spPr bwMode="auto">
          <a:xfrm flipH="1">
            <a:off x="2562225" y="3470275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08" name="Line 44"/>
          <p:cNvSpPr>
            <a:spLocks noChangeShapeType="1"/>
          </p:cNvSpPr>
          <p:nvPr/>
        </p:nvSpPr>
        <p:spPr bwMode="auto">
          <a:xfrm flipH="1">
            <a:off x="2562225" y="3389313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09" name="Line 45"/>
          <p:cNvSpPr>
            <a:spLocks noChangeShapeType="1"/>
          </p:cNvSpPr>
          <p:nvPr/>
        </p:nvSpPr>
        <p:spPr bwMode="auto">
          <a:xfrm flipH="1">
            <a:off x="2525713" y="3309938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10" name="Rectangle 46"/>
          <p:cNvSpPr>
            <a:spLocks noChangeArrowheads="1"/>
          </p:cNvSpPr>
          <p:nvPr/>
        </p:nvSpPr>
        <p:spPr bwMode="auto">
          <a:xfrm>
            <a:off x="2232025" y="323215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180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311" name="Line 47"/>
          <p:cNvSpPr>
            <a:spLocks noChangeShapeType="1"/>
          </p:cNvSpPr>
          <p:nvPr/>
        </p:nvSpPr>
        <p:spPr bwMode="auto">
          <a:xfrm flipV="1">
            <a:off x="2597150" y="3306763"/>
            <a:ext cx="3311525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12" name="Line 48"/>
          <p:cNvSpPr>
            <a:spLocks noChangeShapeType="1"/>
          </p:cNvSpPr>
          <p:nvPr/>
        </p:nvSpPr>
        <p:spPr bwMode="auto">
          <a:xfrm flipH="1">
            <a:off x="2562225" y="3230563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13" name="Line 49"/>
          <p:cNvSpPr>
            <a:spLocks noChangeShapeType="1"/>
          </p:cNvSpPr>
          <p:nvPr/>
        </p:nvSpPr>
        <p:spPr bwMode="auto">
          <a:xfrm flipH="1">
            <a:off x="2562225" y="3149600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14" name="Line 50"/>
          <p:cNvSpPr>
            <a:spLocks noChangeShapeType="1"/>
          </p:cNvSpPr>
          <p:nvPr/>
        </p:nvSpPr>
        <p:spPr bwMode="auto">
          <a:xfrm flipH="1">
            <a:off x="2562225" y="3070225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15" name="Line 51"/>
          <p:cNvSpPr>
            <a:spLocks noChangeShapeType="1"/>
          </p:cNvSpPr>
          <p:nvPr/>
        </p:nvSpPr>
        <p:spPr bwMode="auto">
          <a:xfrm flipH="1">
            <a:off x="2562225" y="2989263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16" name="Line 52"/>
          <p:cNvSpPr>
            <a:spLocks noChangeShapeType="1"/>
          </p:cNvSpPr>
          <p:nvPr/>
        </p:nvSpPr>
        <p:spPr bwMode="auto">
          <a:xfrm flipH="1">
            <a:off x="2525713" y="2909888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17" name="Rectangle 53"/>
          <p:cNvSpPr>
            <a:spLocks noChangeArrowheads="1"/>
          </p:cNvSpPr>
          <p:nvPr/>
        </p:nvSpPr>
        <p:spPr bwMode="auto">
          <a:xfrm>
            <a:off x="2220913" y="2811463"/>
            <a:ext cx="2524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190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318" name="Line 54"/>
          <p:cNvSpPr>
            <a:spLocks noChangeShapeType="1"/>
          </p:cNvSpPr>
          <p:nvPr/>
        </p:nvSpPr>
        <p:spPr bwMode="auto">
          <a:xfrm>
            <a:off x="2597150" y="2909888"/>
            <a:ext cx="33067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19" name="Line 55"/>
          <p:cNvSpPr>
            <a:spLocks noChangeShapeType="1"/>
          </p:cNvSpPr>
          <p:nvPr/>
        </p:nvSpPr>
        <p:spPr bwMode="auto">
          <a:xfrm flipH="1">
            <a:off x="2562225" y="2828925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20" name="Line 56"/>
          <p:cNvSpPr>
            <a:spLocks noChangeShapeType="1"/>
          </p:cNvSpPr>
          <p:nvPr/>
        </p:nvSpPr>
        <p:spPr bwMode="auto">
          <a:xfrm flipH="1">
            <a:off x="2562225" y="274955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21" name="Line 57"/>
          <p:cNvSpPr>
            <a:spLocks noChangeShapeType="1"/>
          </p:cNvSpPr>
          <p:nvPr/>
        </p:nvSpPr>
        <p:spPr bwMode="auto">
          <a:xfrm flipH="1">
            <a:off x="2562225" y="2668588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22" name="Line 58"/>
          <p:cNvSpPr>
            <a:spLocks noChangeShapeType="1"/>
          </p:cNvSpPr>
          <p:nvPr/>
        </p:nvSpPr>
        <p:spPr bwMode="auto">
          <a:xfrm flipH="1">
            <a:off x="2562225" y="2589213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23" name="Line 59"/>
          <p:cNvSpPr>
            <a:spLocks noChangeShapeType="1"/>
          </p:cNvSpPr>
          <p:nvPr/>
        </p:nvSpPr>
        <p:spPr bwMode="auto">
          <a:xfrm flipH="1">
            <a:off x="2525713" y="2509838"/>
            <a:ext cx="71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24" name="Rectangle 60"/>
          <p:cNvSpPr>
            <a:spLocks noChangeArrowheads="1"/>
          </p:cNvSpPr>
          <p:nvPr/>
        </p:nvSpPr>
        <p:spPr bwMode="auto">
          <a:xfrm>
            <a:off x="2241550" y="2428875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200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325" name="Line 61"/>
          <p:cNvSpPr>
            <a:spLocks noChangeShapeType="1"/>
          </p:cNvSpPr>
          <p:nvPr/>
        </p:nvSpPr>
        <p:spPr bwMode="auto">
          <a:xfrm flipV="1">
            <a:off x="2597150" y="2505075"/>
            <a:ext cx="3306763" cy="47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26" name="Line 62"/>
          <p:cNvSpPr>
            <a:spLocks noChangeShapeType="1"/>
          </p:cNvSpPr>
          <p:nvPr/>
        </p:nvSpPr>
        <p:spPr bwMode="auto">
          <a:xfrm flipH="1">
            <a:off x="2562225" y="2428875"/>
            <a:ext cx="349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27" name="Line 63"/>
          <p:cNvSpPr>
            <a:spLocks noChangeShapeType="1"/>
          </p:cNvSpPr>
          <p:nvPr/>
        </p:nvSpPr>
        <p:spPr bwMode="auto">
          <a:xfrm flipH="1">
            <a:off x="2562225" y="2349500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28" name="Line 64"/>
          <p:cNvSpPr>
            <a:spLocks noChangeShapeType="1"/>
          </p:cNvSpPr>
          <p:nvPr/>
        </p:nvSpPr>
        <p:spPr bwMode="auto">
          <a:xfrm flipH="1">
            <a:off x="2562225" y="2270125"/>
            <a:ext cx="349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29" name="Line 65"/>
          <p:cNvSpPr>
            <a:spLocks noChangeShapeType="1"/>
          </p:cNvSpPr>
          <p:nvPr/>
        </p:nvSpPr>
        <p:spPr bwMode="auto">
          <a:xfrm flipH="1">
            <a:off x="2562225" y="2189163"/>
            <a:ext cx="349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30" name="Line 66"/>
          <p:cNvSpPr>
            <a:spLocks noChangeShapeType="1"/>
          </p:cNvSpPr>
          <p:nvPr/>
        </p:nvSpPr>
        <p:spPr bwMode="auto">
          <a:xfrm flipH="1">
            <a:off x="2525713" y="2108200"/>
            <a:ext cx="714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31" name="Rectangle 67"/>
          <p:cNvSpPr>
            <a:spLocks noChangeArrowheads="1"/>
          </p:cNvSpPr>
          <p:nvPr/>
        </p:nvSpPr>
        <p:spPr bwMode="auto">
          <a:xfrm>
            <a:off x="2251075" y="2030413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210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332" name="Line 68"/>
          <p:cNvSpPr>
            <a:spLocks noChangeShapeType="1"/>
          </p:cNvSpPr>
          <p:nvPr/>
        </p:nvSpPr>
        <p:spPr bwMode="auto">
          <a:xfrm>
            <a:off x="2597150" y="2108200"/>
            <a:ext cx="3316288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33" name="Line 69"/>
          <p:cNvSpPr>
            <a:spLocks noChangeShapeType="1"/>
          </p:cNvSpPr>
          <p:nvPr/>
        </p:nvSpPr>
        <p:spPr bwMode="auto">
          <a:xfrm flipV="1">
            <a:off x="2597150" y="5707063"/>
            <a:ext cx="3311525" cy="47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34" name="Line 70"/>
          <p:cNvSpPr>
            <a:spLocks noChangeShapeType="1"/>
          </p:cNvSpPr>
          <p:nvPr/>
        </p:nvSpPr>
        <p:spPr bwMode="auto">
          <a:xfrm>
            <a:off x="2597150" y="5711825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35" name="Rectangle 71"/>
          <p:cNvSpPr>
            <a:spLocks noChangeArrowheads="1"/>
          </p:cNvSpPr>
          <p:nvPr/>
        </p:nvSpPr>
        <p:spPr bwMode="auto">
          <a:xfrm>
            <a:off x="2460625" y="5797550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1970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336" name="Line 72"/>
          <p:cNvSpPr>
            <a:spLocks noChangeShapeType="1"/>
          </p:cNvSpPr>
          <p:nvPr/>
        </p:nvSpPr>
        <p:spPr bwMode="auto">
          <a:xfrm flipV="1">
            <a:off x="2597150" y="2108200"/>
            <a:ext cx="0" cy="3603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37" name="Line 73"/>
          <p:cNvSpPr>
            <a:spLocks noChangeShapeType="1"/>
          </p:cNvSpPr>
          <p:nvPr/>
        </p:nvSpPr>
        <p:spPr bwMode="auto">
          <a:xfrm>
            <a:off x="2679700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38" name="Line 74"/>
          <p:cNvSpPr>
            <a:spLocks noChangeShapeType="1"/>
          </p:cNvSpPr>
          <p:nvPr/>
        </p:nvSpPr>
        <p:spPr bwMode="auto">
          <a:xfrm>
            <a:off x="2762250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39" name="Line 75"/>
          <p:cNvSpPr>
            <a:spLocks noChangeShapeType="1"/>
          </p:cNvSpPr>
          <p:nvPr/>
        </p:nvSpPr>
        <p:spPr bwMode="auto">
          <a:xfrm>
            <a:off x="2846388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40" name="Line 76"/>
          <p:cNvSpPr>
            <a:spLocks noChangeShapeType="1"/>
          </p:cNvSpPr>
          <p:nvPr/>
        </p:nvSpPr>
        <p:spPr bwMode="auto">
          <a:xfrm>
            <a:off x="2928938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41" name="Line 77"/>
          <p:cNvSpPr>
            <a:spLocks noChangeShapeType="1"/>
          </p:cNvSpPr>
          <p:nvPr/>
        </p:nvSpPr>
        <p:spPr bwMode="auto">
          <a:xfrm>
            <a:off x="3011488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42" name="Line 78"/>
          <p:cNvSpPr>
            <a:spLocks noChangeShapeType="1"/>
          </p:cNvSpPr>
          <p:nvPr/>
        </p:nvSpPr>
        <p:spPr bwMode="auto">
          <a:xfrm>
            <a:off x="3094038" y="5711825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43" name="Line 79"/>
          <p:cNvSpPr>
            <a:spLocks noChangeShapeType="1"/>
          </p:cNvSpPr>
          <p:nvPr/>
        </p:nvSpPr>
        <p:spPr bwMode="auto">
          <a:xfrm>
            <a:off x="3176588" y="5711825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44" name="Line 80"/>
          <p:cNvSpPr>
            <a:spLocks noChangeShapeType="1"/>
          </p:cNvSpPr>
          <p:nvPr/>
        </p:nvSpPr>
        <p:spPr bwMode="auto">
          <a:xfrm>
            <a:off x="326072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45" name="Line 81"/>
          <p:cNvSpPr>
            <a:spLocks noChangeShapeType="1"/>
          </p:cNvSpPr>
          <p:nvPr/>
        </p:nvSpPr>
        <p:spPr bwMode="auto">
          <a:xfrm>
            <a:off x="334327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46" name="Line 82"/>
          <p:cNvSpPr>
            <a:spLocks noChangeShapeType="1"/>
          </p:cNvSpPr>
          <p:nvPr/>
        </p:nvSpPr>
        <p:spPr bwMode="auto">
          <a:xfrm>
            <a:off x="3425825" y="5711825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47" name="Rectangle 83"/>
          <p:cNvSpPr>
            <a:spLocks noChangeArrowheads="1"/>
          </p:cNvSpPr>
          <p:nvPr/>
        </p:nvSpPr>
        <p:spPr bwMode="auto">
          <a:xfrm>
            <a:off x="3289300" y="5797550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1980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348" name="Line 84"/>
          <p:cNvSpPr>
            <a:spLocks noChangeShapeType="1"/>
          </p:cNvSpPr>
          <p:nvPr/>
        </p:nvSpPr>
        <p:spPr bwMode="auto">
          <a:xfrm flipV="1">
            <a:off x="3425825" y="2108200"/>
            <a:ext cx="0" cy="36036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49" name="Line 85"/>
          <p:cNvSpPr>
            <a:spLocks noChangeShapeType="1"/>
          </p:cNvSpPr>
          <p:nvPr/>
        </p:nvSpPr>
        <p:spPr bwMode="auto">
          <a:xfrm>
            <a:off x="350837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50" name="Line 86"/>
          <p:cNvSpPr>
            <a:spLocks noChangeShapeType="1"/>
          </p:cNvSpPr>
          <p:nvPr/>
        </p:nvSpPr>
        <p:spPr bwMode="auto">
          <a:xfrm>
            <a:off x="359092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51" name="Line 87"/>
          <p:cNvSpPr>
            <a:spLocks noChangeShapeType="1"/>
          </p:cNvSpPr>
          <p:nvPr/>
        </p:nvSpPr>
        <p:spPr bwMode="auto">
          <a:xfrm>
            <a:off x="3673475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52" name="Line 88"/>
          <p:cNvSpPr>
            <a:spLocks noChangeShapeType="1"/>
          </p:cNvSpPr>
          <p:nvPr/>
        </p:nvSpPr>
        <p:spPr bwMode="auto">
          <a:xfrm>
            <a:off x="3756025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53" name="Line 89"/>
          <p:cNvSpPr>
            <a:spLocks noChangeShapeType="1"/>
          </p:cNvSpPr>
          <p:nvPr/>
        </p:nvSpPr>
        <p:spPr bwMode="auto">
          <a:xfrm>
            <a:off x="3838575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54" name="Line 90"/>
          <p:cNvSpPr>
            <a:spLocks noChangeShapeType="1"/>
          </p:cNvSpPr>
          <p:nvPr/>
        </p:nvSpPr>
        <p:spPr bwMode="auto">
          <a:xfrm>
            <a:off x="3922713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55" name="Line 91"/>
          <p:cNvSpPr>
            <a:spLocks noChangeShapeType="1"/>
          </p:cNvSpPr>
          <p:nvPr/>
        </p:nvSpPr>
        <p:spPr bwMode="auto">
          <a:xfrm>
            <a:off x="4005263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56" name="Line 92"/>
          <p:cNvSpPr>
            <a:spLocks noChangeShapeType="1"/>
          </p:cNvSpPr>
          <p:nvPr/>
        </p:nvSpPr>
        <p:spPr bwMode="auto">
          <a:xfrm>
            <a:off x="4087813" y="5711825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57" name="Line 93"/>
          <p:cNvSpPr>
            <a:spLocks noChangeShapeType="1"/>
          </p:cNvSpPr>
          <p:nvPr/>
        </p:nvSpPr>
        <p:spPr bwMode="auto">
          <a:xfrm>
            <a:off x="4170363" y="5711825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58" name="Line 94"/>
          <p:cNvSpPr>
            <a:spLocks noChangeShapeType="1"/>
          </p:cNvSpPr>
          <p:nvPr/>
        </p:nvSpPr>
        <p:spPr bwMode="auto">
          <a:xfrm>
            <a:off x="4252913" y="5711825"/>
            <a:ext cx="1587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59" name="Rectangle 95"/>
          <p:cNvSpPr>
            <a:spLocks noChangeArrowheads="1"/>
          </p:cNvSpPr>
          <p:nvPr/>
        </p:nvSpPr>
        <p:spPr bwMode="auto">
          <a:xfrm>
            <a:off x="4116388" y="5797550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1990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360" name="Line 96"/>
          <p:cNvSpPr>
            <a:spLocks noChangeShapeType="1"/>
          </p:cNvSpPr>
          <p:nvPr/>
        </p:nvSpPr>
        <p:spPr bwMode="auto">
          <a:xfrm flipV="1">
            <a:off x="4252913" y="2108200"/>
            <a:ext cx="1587" cy="36036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61" name="Line 97"/>
          <p:cNvSpPr>
            <a:spLocks noChangeShapeType="1"/>
          </p:cNvSpPr>
          <p:nvPr/>
        </p:nvSpPr>
        <p:spPr bwMode="auto">
          <a:xfrm>
            <a:off x="4337050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62" name="Line 98"/>
          <p:cNvSpPr>
            <a:spLocks noChangeShapeType="1"/>
          </p:cNvSpPr>
          <p:nvPr/>
        </p:nvSpPr>
        <p:spPr bwMode="auto">
          <a:xfrm>
            <a:off x="4419600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63" name="Line 99"/>
          <p:cNvSpPr>
            <a:spLocks noChangeShapeType="1"/>
          </p:cNvSpPr>
          <p:nvPr/>
        </p:nvSpPr>
        <p:spPr bwMode="auto">
          <a:xfrm>
            <a:off x="4502150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64" name="Line 100"/>
          <p:cNvSpPr>
            <a:spLocks noChangeShapeType="1"/>
          </p:cNvSpPr>
          <p:nvPr/>
        </p:nvSpPr>
        <p:spPr bwMode="auto">
          <a:xfrm>
            <a:off x="4584700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65" name="Line 101"/>
          <p:cNvSpPr>
            <a:spLocks noChangeShapeType="1"/>
          </p:cNvSpPr>
          <p:nvPr/>
        </p:nvSpPr>
        <p:spPr bwMode="auto">
          <a:xfrm>
            <a:off x="4667250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66" name="Line 102"/>
          <p:cNvSpPr>
            <a:spLocks noChangeShapeType="1"/>
          </p:cNvSpPr>
          <p:nvPr/>
        </p:nvSpPr>
        <p:spPr bwMode="auto">
          <a:xfrm>
            <a:off x="4749800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67" name="Line 103"/>
          <p:cNvSpPr>
            <a:spLocks noChangeShapeType="1"/>
          </p:cNvSpPr>
          <p:nvPr/>
        </p:nvSpPr>
        <p:spPr bwMode="auto">
          <a:xfrm>
            <a:off x="4832350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68" name="Line 104"/>
          <p:cNvSpPr>
            <a:spLocks noChangeShapeType="1"/>
          </p:cNvSpPr>
          <p:nvPr/>
        </p:nvSpPr>
        <p:spPr bwMode="auto">
          <a:xfrm>
            <a:off x="4916488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69" name="Line 105"/>
          <p:cNvSpPr>
            <a:spLocks noChangeShapeType="1"/>
          </p:cNvSpPr>
          <p:nvPr/>
        </p:nvSpPr>
        <p:spPr bwMode="auto">
          <a:xfrm>
            <a:off x="4999038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70" name="Line 106"/>
          <p:cNvSpPr>
            <a:spLocks noChangeShapeType="1"/>
          </p:cNvSpPr>
          <p:nvPr/>
        </p:nvSpPr>
        <p:spPr bwMode="auto">
          <a:xfrm>
            <a:off x="5081588" y="5711825"/>
            <a:ext cx="1587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71" name="Line 107"/>
          <p:cNvSpPr>
            <a:spLocks noChangeShapeType="1"/>
          </p:cNvSpPr>
          <p:nvPr/>
        </p:nvSpPr>
        <p:spPr bwMode="auto">
          <a:xfrm flipV="1">
            <a:off x="5081588" y="2108200"/>
            <a:ext cx="1587" cy="36036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72" name="Line 108"/>
          <p:cNvSpPr>
            <a:spLocks noChangeShapeType="1"/>
          </p:cNvSpPr>
          <p:nvPr/>
        </p:nvSpPr>
        <p:spPr bwMode="auto">
          <a:xfrm>
            <a:off x="5164138" y="5711825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73" name="Line 109"/>
          <p:cNvSpPr>
            <a:spLocks noChangeShapeType="1"/>
          </p:cNvSpPr>
          <p:nvPr/>
        </p:nvSpPr>
        <p:spPr bwMode="auto">
          <a:xfrm>
            <a:off x="5246688" y="5711825"/>
            <a:ext cx="1587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74" name="Line 110"/>
          <p:cNvSpPr>
            <a:spLocks noChangeShapeType="1"/>
          </p:cNvSpPr>
          <p:nvPr/>
        </p:nvSpPr>
        <p:spPr bwMode="auto">
          <a:xfrm>
            <a:off x="533082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75" name="Line 111"/>
          <p:cNvSpPr>
            <a:spLocks noChangeShapeType="1"/>
          </p:cNvSpPr>
          <p:nvPr/>
        </p:nvSpPr>
        <p:spPr bwMode="auto">
          <a:xfrm>
            <a:off x="541337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76" name="Line 112"/>
          <p:cNvSpPr>
            <a:spLocks noChangeShapeType="1"/>
          </p:cNvSpPr>
          <p:nvPr/>
        </p:nvSpPr>
        <p:spPr bwMode="auto">
          <a:xfrm>
            <a:off x="549592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77" name="Line 113"/>
          <p:cNvSpPr>
            <a:spLocks noChangeShapeType="1"/>
          </p:cNvSpPr>
          <p:nvPr/>
        </p:nvSpPr>
        <p:spPr bwMode="auto">
          <a:xfrm>
            <a:off x="557847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78" name="Line 114"/>
          <p:cNvSpPr>
            <a:spLocks noChangeShapeType="1"/>
          </p:cNvSpPr>
          <p:nvPr/>
        </p:nvSpPr>
        <p:spPr bwMode="auto">
          <a:xfrm>
            <a:off x="5661025" y="5711825"/>
            <a:ext cx="0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79" name="Line 115"/>
          <p:cNvSpPr>
            <a:spLocks noChangeShapeType="1"/>
          </p:cNvSpPr>
          <p:nvPr/>
        </p:nvSpPr>
        <p:spPr bwMode="auto">
          <a:xfrm>
            <a:off x="5743575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80" name="Line 116"/>
          <p:cNvSpPr>
            <a:spLocks noChangeShapeType="1"/>
          </p:cNvSpPr>
          <p:nvPr/>
        </p:nvSpPr>
        <p:spPr bwMode="auto">
          <a:xfrm>
            <a:off x="5826125" y="5711825"/>
            <a:ext cx="1588" cy="34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81" name="Line 117"/>
          <p:cNvSpPr>
            <a:spLocks noChangeShapeType="1"/>
          </p:cNvSpPr>
          <p:nvPr/>
        </p:nvSpPr>
        <p:spPr bwMode="auto">
          <a:xfrm>
            <a:off x="5910263" y="5711825"/>
            <a:ext cx="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82" name="Rectangle 118"/>
          <p:cNvSpPr>
            <a:spLocks noChangeArrowheads="1"/>
          </p:cNvSpPr>
          <p:nvPr/>
        </p:nvSpPr>
        <p:spPr bwMode="auto">
          <a:xfrm>
            <a:off x="5773738" y="5797550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2010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383" name="Line 119"/>
          <p:cNvSpPr>
            <a:spLocks noChangeShapeType="1"/>
          </p:cNvSpPr>
          <p:nvPr/>
        </p:nvSpPr>
        <p:spPr bwMode="auto">
          <a:xfrm flipV="1">
            <a:off x="5910263" y="2108200"/>
            <a:ext cx="0" cy="36036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84" name="Line 120"/>
          <p:cNvSpPr>
            <a:spLocks noChangeShapeType="1"/>
          </p:cNvSpPr>
          <p:nvPr/>
        </p:nvSpPr>
        <p:spPr bwMode="auto">
          <a:xfrm>
            <a:off x="2597150" y="5551488"/>
            <a:ext cx="82550" cy="3968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85" name="Line 121"/>
          <p:cNvSpPr>
            <a:spLocks noChangeShapeType="1"/>
          </p:cNvSpPr>
          <p:nvPr/>
        </p:nvSpPr>
        <p:spPr bwMode="auto">
          <a:xfrm>
            <a:off x="2679700" y="5591175"/>
            <a:ext cx="82550" cy="1206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86" name="Line 122"/>
          <p:cNvSpPr>
            <a:spLocks noChangeShapeType="1"/>
          </p:cNvSpPr>
          <p:nvPr/>
        </p:nvSpPr>
        <p:spPr bwMode="auto">
          <a:xfrm flipV="1">
            <a:off x="2846388" y="5551488"/>
            <a:ext cx="82550" cy="1603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87" name="Line 123"/>
          <p:cNvSpPr>
            <a:spLocks noChangeShapeType="1"/>
          </p:cNvSpPr>
          <p:nvPr/>
        </p:nvSpPr>
        <p:spPr bwMode="auto">
          <a:xfrm flipV="1">
            <a:off x="2928938" y="5472113"/>
            <a:ext cx="82550" cy="793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88" name="Line 124"/>
          <p:cNvSpPr>
            <a:spLocks noChangeShapeType="1"/>
          </p:cNvSpPr>
          <p:nvPr/>
        </p:nvSpPr>
        <p:spPr bwMode="auto">
          <a:xfrm flipV="1">
            <a:off x="3011488" y="5151438"/>
            <a:ext cx="82550" cy="3206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89" name="Line 125"/>
          <p:cNvSpPr>
            <a:spLocks noChangeShapeType="1"/>
          </p:cNvSpPr>
          <p:nvPr/>
        </p:nvSpPr>
        <p:spPr bwMode="auto">
          <a:xfrm>
            <a:off x="3094038" y="5151438"/>
            <a:ext cx="82550" cy="3968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90" name="Line 126"/>
          <p:cNvSpPr>
            <a:spLocks noChangeShapeType="1"/>
          </p:cNvSpPr>
          <p:nvPr/>
        </p:nvSpPr>
        <p:spPr bwMode="auto">
          <a:xfrm>
            <a:off x="3176588" y="5191125"/>
            <a:ext cx="84137" cy="3603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91" name="Line 127"/>
          <p:cNvSpPr>
            <a:spLocks noChangeShapeType="1"/>
          </p:cNvSpPr>
          <p:nvPr/>
        </p:nvSpPr>
        <p:spPr bwMode="auto">
          <a:xfrm flipV="1">
            <a:off x="3260725" y="5191125"/>
            <a:ext cx="82550" cy="3603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92" name="Line 128"/>
          <p:cNvSpPr>
            <a:spLocks noChangeShapeType="1"/>
          </p:cNvSpPr>
          <p:nvPr/>
        </p:nvSpPr>
        <p:spPr bwMode="auto">
          <a:xfrm>
            <a:off x="3343275" y="5191125"/>
            <a:ext cx="82550" cy="2413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93" name="Line 129"/>
          <p:cNvSpPr>
            <a:spLocks noChangeShapeType="1"/>
          </p:cNvSpPr>
          <p:nvPr/>
        </p:nvSpPr>
        <p:spPr bwMode="auto">
          <a:xfrm flipV="1">
            <a:off x="3425825" y="5232400"/>
            <a:ext cx="82550" cy="2000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94" name="Line 130"/>
          <p:cNvSpPr>
            <a:spLocks noChangeShapeType="1"/>
          </p:cNvSpPr>
          <p:nvPr/>
        </p:nvSpPr>
        <p:spPr bwMode="auto">
          <a:xfrm>
            <a:off x="3508375" y="5232400"/>
            <a:ext cx="82550" cy="1587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95" name="Line 131"/>
          <p:cNvSpPr>
            <a:spLocks noChangeShapeType="1"/>
          </p:cNvSpPr>
          <p:nvPr/>
        </p:nvSpPr>
        <p:spPr bwMode="auto">
          <a:xfrm>
            <a:off x="3590925" y="5391150"/>
            <a:ext cx="82550" cy="809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96" name="Line 132"/>
          <p:cNvSpPr>
            <a:spLocks noChangeShapeType="1"/>
          </p:cNvSpPr>
          <p:nvPr/>
        </p:nvSpPr>
        <p:spPr bwMode="auto">
          <a:xfrm flipV="1">
            <a:off x="3673475" y="5351463"/>
            <a:ext cx="82550" cy="1206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97" name="Line 133"/>
          <p:cNvSpPr>
            <a:spLocks noChangeShapeType="1"/>
          </p:cNvSpPr>
          <p:nvPr/>
        </p:nvSpPr>
        <p:spPr bwMode="auto">
          <a:xfrm flipV="1">
            <a:off x="3756025" y="5232400"/>
            <a:ext cx="82550" cy="1190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98" name="Line 134"/>
          <p:cNvSpPr>
            <a:spLocks noChangeShapeType="1"/>
          </p:cNvSpPr>
          <p:nvPr/>
        </p:nvSpPr>
        <p:spPr bwMode="auto">
          <a:xfrm flipV="1">
            <a:off x="3838575" y="5111750"/>
            <a:ext cx="84138" cy="1206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399" name="Line 135"/>
          <p:cNvSpPr>
            <a:spLocks noChangeShapeType="1"/>
          </p:cNvSpPr>
          <p:nvPr/>
        </p:nvSpPr>
        <p:spPr bwMode="auto">
          <a:xfrm flipV="1">
            <a:off x="3922713" y="5030788"/>
            <a:ext cx="82550" cy="809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00" name="Line 136"/>
          <p:cNvSpPr>
            <a:spLocks noChangeShapeType="1"/>
          </p:cNvSpPr>
          <p:nvPr/>
        </p:nvSpPr>
        <p:spPr bwMode="auto">
          <a:xfrm flipV="1">
            <a:off x="4005263" y="4391025"/>
            <a:ext cx="82550" cy="63976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01" name="Line 137"/>
          <p:cNvSpPr>
            <a:spLocks noChangeShapeType="1"/>
          </p:cNvSpPr>
          <p:nvPr/>
        </p:nvSpPr>
        <p:spPr bwMode="auto">
          <a:xfrm flipV="1">
            <a:off x="4087813" y="4230688"/>
            <a:ext cx="82550" cy="1603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02" name="Line 138"/>
          <p:cNvSpPr>
            <a:spLocks noChangeShapeType="1"/>
          </p:cNvSpPr>
          <p:nvPr/>
        </p:nvSpPr>
        <p:spPr bwMode="auto">
          <a:xfrm flipV="1">
            <a:off x="4170363" y="4070350"/>
            <a:ext cx="82550" cy="160338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03" name="Line 139"/>
          <p:cNvSpPr>
            <a:spLocks noChangeShapeType="1"/>
          </p:cNvSpPr>
          <p:nvPr/>
        </p:nvSpPr>
        <p:spPr bwMode="auto">
          <a:xfrm>
            <a:off x="4252913" y="4070350"/>
            <a:ext cx="84137" cy="4794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04" name="Line 140"/>
          <p:cNvSpPr>
            <a:spLocks noChangeShapeType="1"/>
          </p:cNvSpPr>
          <p:nvPr/>
        </p:nvSpPr>
        <p:spPr bwMode="auto">
          <a:xfrm flipV="1">
            <a:off x="4337050" y="4351338"/>
            <a:ext cx="82550" cy="1984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05" name="Line 141"/>
          <p:cNvSpPr>
            <a:spLocks noChangeShapeType="1"/>
          </p:cNvSpPr>
          <p:nvPr/>
        </p:nvSpPr>
        <p:spPr bwMode="auto">
          <a:xfrm>
            <a:off x="4419600" y="4351338"/>
            <a:ext cx="82550" cy="793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06" name="Line 142"/>
          <p:cNvSpPr>
            <a:spLocks noChangeShapeType="1"/>
          </p:cNvSpPr>
          <p:nvPr/>
        </p:nvSpPr>
        <p:spPr bwMode="auto">
          <a:xfrm flipV="1">
            <a:off x="4502150" y="4110038"/>
            <a:ext cx="82550" cy="3206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07" name="Line 143"/>
          <p:cNvSpPr>
            <a:spLocks noChangeShapeType="1"/>
          </p:cNvSpPr>
          <p:nvPr/>
        </p:nvSpPr>
        <p:spPr bwMode="auto">
          <a:xfrm>
            <a:off x="4584700" y="4110038"/>
            <a:ext cx="82550" cy="60166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08" name="Line 144"/>
          <p:cNvSpPr>
            <a:spLocks noChangeShapeType="1"/>
          </p:cNvSpPr>
          <p:nvPr/>
        </p:nvSpPr>
        <p:spPr bwMode="auto">
          <a:xfrm flipV="1">
            <a:off x="4667250" y="4470400"/>
            <a:ext cx="82550" cy="2413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09" name="Line 145"/>
          <p:cNvSpPr>
            <a:spLocks noChangeShapeType="1"/>
          </p:cNvSpPr>
          <p:nvPr/>
        </p:nvSpPr>
        <p:spPr bwMode="auto">
          <a:xfrm flipV="1">
            <a:off x="4749800" y="4030663"/>
            <a:ext cx="82550" cy="4397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10" name="Line 146"/>
          <p:cNvSpPr>
            <a:spLocks noChangeShapeType="1"/>
          </p:cNvSpPr>
          <p:nvPr/>
        </p:nvSpPr>
        <p:spPr bwMode="auto">
          <a:xfrm flipV="1">
            <a:off x="4832350" y="3951288"/>
            <a:ext cx="84138" cy="793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11" name="Line 147"/>
          <p:cNvSpPr>
            <a:spLocks noChangeShapeType="1"/>
          </p:cNvSpPr>
          <p:nvPr/>
        </p:nvSpPr>
        <p:spPr bwMode="auto">
          <a:xfrm flipV="1">
            <a:off x="4916488" y="3589338"/>
            <a:ext cx="82550" cy="36195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12" name="Line 148"/>
          <p:cNvSpPr>
            <a:spLocks noChangeShapeType="1"/>
          </p:cNvSpPr>
          <p:nvPr/>
        </p:nvSpPr>
        <p:spPr bwMode="auto">
          <a:xfrm>
            <a:off x="4999038" y="3589338"/>
            <a:ext cx="82550" cy="412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13" name="Line 149"/>
          <p:cNvSpPr>
            <a:spLocks noChangeShapeType="1"/>
          </p:cNvSpPr>
          <p:nvPr/>
        </p:nvSpPr>
        <p:spPr bwMode="auto">
          <a:xfrm flipV="1">
            <a:off x="5081588" y="3389313"/>
            <a:ext cx="82550" cy="2413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14" name="Line 150"/>
          <p:cNvSpPr>
            <a:spLocks noChangeShapeType="1"/>
          </p:cNvSpPr>
          <p:nvPr/>
        </p:nvSpPr>
        <p:spPr bwMode="auto">
          <a:xfrm flipV="1">
            <a:off x="5164138" y="3109913"/>
            <a:ext cx="82550" cy="279400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15" name="Line 151"/>
          <p:cNvSpPr>
            <a:spLocks noChangeShapeType="1"/>
          </p:cNvSpPr>
          <p:nvPr/>
        </p:nvSpPr>
        <p:spPr bwMode="auto">
          <a:xfrm flipV="1">
            <a:off x="5246688" y="2789238"/>
            <a:ext cx="84137" cy="32067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16" name="Line 152"/>
          <p:cNvSpPr>
            <a:spLocks noChangeShapeType="1"/>
          </p:cNvSpPr>
          <p:nvPr/>
        </p:nvSpPr>
        <p:spPr bwMode="auto">
          <a:xfrm flipV="1">
            <a:off x="5330825" y="2589213"/>
            <a:ext cx="82550" cy="200025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17" name="Line 153"/>
          <p:cNvSpPr>
            <a:spLocks noChangeShapeType="1"/>
          </p:cNvSpPr>
          <p:nvPr/>
        </p:nvSpPr>
        <p:spPr bwMode="auto">
          <a:xfrm>
            <a:off x="5413375" y="2589213"/>
            <a:ext cx="82550" cy="160337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18" name="Line 154"/>
          <p:cNvSpPr>
            <a:spLocks noChangeShapeType="1"/>
          </p:cNvSpPr>
          <p:nvPr/>
        </p:nvSpPr>
        <p:spPr bwMode="auto">
          <a:xfrm flipV="1">
            <a:off x="5495925" y="2509838"/>
            <a:ext cx="82550" cy="239712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19" name="Line 155"/>
          <p:cNvSpPr>
            <a:spLocks noChangeShapeType="1"/>
          </p:cNvSpPr>
          <p:nvPr/>
        </p:nvSpPr>
        <p:spPr bwMode="auto">
          <a:xfrm flipV="1">
            <a:off x="5578475" y="2308225"/>
            <a:ext cx="82550" cy="201613"/>
          </a:xfrm>
          <a:prstGeom prst="line">
            <a:avLst/>
          </a:prstGeom>
          <a:noFill/>
          <a:ln w="38100">
            <a:solidFill>
              <a:srgbClr val="3C5D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20" name="Line 156"/>
          <p:cNvSpPr>
            <a:spLocks noChangeShapeType="1"/>
          </p:cNvSpPr>
          <p:nvPr/>
        </p:nvSpPr>
        <p:spPr bwMode="auto">
          <a:xfrm flipV="1">
            <a:off x="4502150" y="4951413"/>
            <a:ext cx="82550" cy="31908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21" name="Line 157"/>
          <p:cNvSpPr>
            <a:spLocks noChangeShapeType="1"/>
          </p:cNvSpPr>
          <p:nvPr/>
        </p:nvSpPr>
        <p:spPr bwMode="auto">
          <a:xfrm flipV="1">
            <a:off x="4584700" y="4549775"/>
            <a:ext cx="82550" cy="40163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22" name="Line 158"/>
          <p:cNvSpPr>
            <a:spLocks noChangeShapeType="1"/>
          </p:cNvSpPr>
          <p:nvPr/>
        </p:nvSpPr>
        <p:spPr bwMode="auto">
          <a:xfrm flipV="1">
            <a:off x="4667250" y="4270375"/>
            <a:ext cx="82550" cy="2794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23" name="Line 159"/>
          <p:cNvSpPr>
            <a:spLocks noChangeShapeType="1"/>
          </p:cNvSpPr>
          <p:nvPr/>
        </p:nvSpPr>
        <p:spPr bwMode="auto">
          <a:xfrm>
            <a:off x="4749800" y="4270375"/>
            <a:ext cx="82550" cy="3206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24" name="Line 160"/>
          <p:cNvSpPr>
            <a:spLocks noChangeShapeType="1"/>
          </p:cNvSpPr>
          <p:nvPr/>
        </p:nvSpPr>
        <p:spPr bwMode="auto">
          <a:xfrm flipV="1">
            <a:off x="4832350" y="4430713"/>
            <a:ext cx="84138" cy="16033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25" name="Line 161"/>
          <p:cNvSpPr>
            <a:spLocks noChangeShapeType="1"/>
          </p:cNvSpPr>
          <p:nvPr/>
        </p:nvSpPr>
        <p:spPr bwMode="auto">
          <a:xfrm flipV="1">
            <a:off x="4916488" y="4351338"/>
            <a:ext cx="82550" cy="793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26" name="Line 162"/>
          <p:cNvSpPr>
            <a:spLocks noChangeShapeType="1"/>
          </p:cNvSpPr>
          <p:nvPr/>
        </p:nvSpPr>
        <p:spPr bwMode="auto">
          <a:xfrm>
            <a:off x="4999038" y="4351338"/>
            <a:ext cx="82550" cy="31908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27" name="Line 163"/>
          <p:cNvSpPr>
            <a:spLocks noChangeShapeType="1"/>
          </p:cNvSpPr>
          <p:nvPr/>
        </p:nvSpPr>
        <p:spPr bwMode="auto">
          <a:xfrm>
            <a:off x="5081588" y="4670425"/>
            <a:ext cx="82550" cy="3206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28" name="Line 164"/>
          <p:cNvSpPr>
            <a:spLocks noChangeShapeType="1"/>
          </p:cNvSpPr>
          <p:nvPr/>
        </p:nvSpPr>
        <p:spPr bwMode="auto">
          <a:xfrm flipV="1">
            <a:off x="5164138" y="4591050"/>
            <a:ext cx="82550" cy="4000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29" name="Line 165"/>
          <p:cNvSpPr>
            <a:spLocks noChangeShapeType="1"/>
          </p:cNvSpPr>
          <p:nvPr/>
        </p:nvSpPr>
        <p:spPr bwMode="auto">
          <a:xfrm flipV="1">
            <a:off x="5246688" y="4470400"/>
            <a:ext cx="84137" cy="1206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30" name="Line 166"/>
          <p:cNvSpPr>
            <a:spLocks noChangeShapeType="1"/>
          </p:cNvSpPr>
          <p:nvPr/>
        </p:nvSpPr>
        <p:spPr bwMode="auto">
          <a:xfrm flipV="1">
            <a:off x="5330825" y="3990975"/>
            <a:ext cx="82550" cy="4794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31" name="Line 167"/>
          <p:cNvSpPr>
            <a:spLocks noChangeShapeType="1"/>
          </p:cNvSpPr>
          <p:nvPr/>
        </p:nvSpPr>
        <p:spPr bwMode="auto">
          <a:xfrm>
            <a:off x="5413375" y="3990975"/>
            <a:ext cx="82550" cy="1587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32" name="Line 168"/>
          <p:cNvSpPr>
            <a:spLocks noChangeShapeType="1"/>
          </p:cNvSpPr>
          <p:nvPr/>
        </p:nvSpPr>
        <p:spPr bwMode="auto">
          <a:xfrm>
            <a:off x="5495925" y="4149725"/>
            <a:ext cx="82550" cy="4000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33" name="Line 169"/>
          <p:cNvSpPr>
            <a:spLocks noChangeShapeType="1"/>
          </p:cNvSpPr>
          <p:nvPr/>
        </p:nvSpPr>
        <p:spPr bwMode="auto">
          <a:xfrm>
            <a:off x="5578475" y="4549775"/>
            <a:ext cx="82550" cy="201613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333399"/>
              </a:solidFill>
            </a:endParaRPr>
          </a:p>
        </p:txBody>
      </p:sp>
      <p:sp>
        <p:nvSpPr>
          <p:cNvPr id="651434" name="Text Box 170"/>
          <p:cNvSpPr txBox="1">
            <a:spLocks noChangeArrowheads="1"/>
          </p:cNvSpPr>
          <p:nvPr/>
        </p:nvSpPr>
        <p:spPr bwMode="auto">
          <a:xfrm>
            <a:off x="5916613" y="4481513"/>
            <a:ext cx="1420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CC0000"/>
                </a:solidFill>
              </a:rPr>
              <a:t>ČESKÁ REPUBLIKA</a:t>
            </a:r>
          </a:p>
        </p:txBody>
      </p:sp>
      <p:sp>
        <p:nvSpPr>
          <p:cNvPr id="651435" name="Text Box 171"/>
          <p:cNvSpPr txBox="1">
            <a:spLocks noChangeArrowheads="1"/>
          </p:cNvSpPr>
          <p:nvPr/>
        </p:nvSpPr>
        <p:spPr bwMode="auto">
          <a:xfrm>
            <a:off x="5918200" y="2260600"/>
            <a:ext cx="12319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3C5D7E"/>
                </a:solidFill>
              </a:rPr>
              <a:t>ŠVÉDSKO</a:t>
            </a:r>
          </a:p>
        </p:txBody>
      </p:sp>
      <p:sp>
        <p:nvSpPr>
          <p:cNvPr id="651436" name="Rectangle 172"/>
          <p:cNvSpPr>
            <a:spLocks noChangeArrowheads="1"/>
          </p:cNvSpPr>
          <p:nvPr/>
        </p:nvSpPr>
        <p:spPr bwMode="auto">
          <a:xfrm>
            <a:off x="4919663" y="5803900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2000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437" name="Text Box 173"/>
          <p:cNvSpPr txBox="1">
            <a:spLocks noChangeArrowheads="1"/>
          </p:cNvSpPr>
          <p:nvPr/>
        </p:nvSpPr>
        <p:spPr bwMode="auto">
          <a:xfrm>
            <a:off x="2165350" y="1749425"/>
            <a:ext cx="16700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kilogramy zeleniny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651438" name="Text Box 174"/>
          <p:cNvSpPr txBox="1">
            <a:spLocks noChangeArrowheads="1"/>
          </p:cNvSpPr>
          <p:nvPr/>
        </p:nvSpPr>
        <p:spPr bwMode="auto">
          <a:xfrm>
            <a:off x="4972050" y="5940425"/>
            <a:ext cx="1333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kalendářní roky</a:t>
            </a:r>
            <a:endParaRPr lang="cs-CZ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2938</Words>
  <Application>Microsoft Office PowerPoint</Application>
  <PresentationFormat>Předvádění na obrazovce (4:3)</PresentationFormat>
  <Paragraphs>943</Paragraphs>
  <Slides>104</Slides>
  <Notes>57</Notes>
  <HiddenSlides>0</HiddenSlides>
  <MMClips>0</MMClips>
  <ScaleCrop>false</ScaleCrop>
  <HeadingPairs>
    <vt:vector size="6" baseType="variant">
      <vt:variant>
        <vt:lpstr>Motiv</vt:lpstr>
      </vt:variant>
      <vt:variant>
        <vt:i4>5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104</vt:i4>
      </vt:variant>
    </vt:vector>
  </HeadingPairs>
  <TitlesOfParts>
    <vt:vector size="109" baseType="lpstr">
      <vt:lpstr>Motiv systému Office</vt:lpstr>
      <vt:lpstr>1_Výchozí návrh</vt:lpstr>
      <vt:lpstr>2_Výchozí návrh</vt:lpstr>
      <vt:lpstr>Výchozí návrh</vt:lpstr>
      <vt:lpstr>3_Výchozí návrh</vt:lpstr>
      <vt:lpstr> Veřejné zdravotnictví                                         </vt:lpstr>
      <vt:lpstr>Základní literatura</vt:lpstr>
      <vt:lpstr>SOCIÁLNÍ LÉKAŘSTVÍ  - TEORETICKÝ ZÁKLAD VEŘEJNÉHO ZDRAVOTNICTVÍ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INDIVIDUÁLNÍ HODNOTA ZDRAVÍ</vt:lpstr>
      <vt:lpstr>SOCIÁLNÍ HODNOTA ZDRAVÍ</vt:lpstr>
      <vt:lpstr>EKONOMICKÝ VÝZNAM ZDRAVÍ</vt:lpstr>
      <vt:lpstr>POLITICKÝ VÝZNAM ZDRAVÍ</vt:lpstr>
      <vt:lpstr>Prezentace aplikace PowerPoint</vt:lpstr>
      <vt:lpstr>Prezentace aplikace PowerPoint</vt:lpstr>
      <vt:lpstr>Prezentace aplikace PowerPoint</vt:lpstr>
      <vt:lpstr>SYSTÉM PÉČE O ZDRAVÍ               A ZDRAVOTNICTVÍ</vt:lpstr>
      <vt:lpstr>Prezentace aplikace PowerPoint</vt:lpstr>
      <vt:lpstr>Prezentace aplikace PowerPoint</vt:lpstr>
      <vt:lpstr>Prezentace aplikace PowerPoint</vt:lpstr>
      <vt:lpstr>SYSTÉM PÉČE O ZDRAVÍ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HODNOCENÍ ZDRAVOTNÍ SITUACE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Vztah mezi ukazateli nemocnosti </vt:lpstr>
      <vt:lpstr>Vztah mezi ukazateli nemocnosti </vt:lpstr>
      <vt:lpstr>Prezentace aplikace PowerPoint</vt:lpstr>
      <vt:lpstr>STŘEDNÍ DÉLKA ŽIVOTA</vt:lpstr>
      <vt:lpstr>Prezentace aplikace PowerPoint</vt:lpstr>
      <vt:lpstr>Prezentace aplikace PowerPoint</vt:lpstr>
      <vt:lpstr>Prezentace aplikace PowerPoint</vt:lpstr>
      <vt:lpstr>KOUŘENÍ</vt:lpstr>
      <vt:lpstr>KOUŘENÍ</vt:lpstr>
      <vt:lpstr>DĚTŠTÍ KUŘÁCI</vt:lpstr>
      <vt:lpstr>ALKOHOL</vt:lpstr>
      <vt:lpstr>DŮSLEDKY KOUŘENÍ</vt:lpstr>
      <vt:lpstr>ALKOHOL</vt:lpstr>
      <vt:lpstr>KONZUMACE ALKOHOLU U 16LETÝCH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HEALTH EXPECTANCY: HEALTHY LIFE YEARS (HLY)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Spotřeba alkoholu na osobu  starší 15 let v litrech čistého lihu pramen: databáze Světové zdravotnické organizace (2) </vt:lpstr>
      <vt:lpstr>Počet prodaných cigaret na 1 obyvatele za rok v České republice a ve Švédsku, pramen: databáze Světové zdravotnické organizace a ČSÚ </vt:lpstr>
      <vt:lpstr>Průměrné množství ovoce a zeleniny  na osobu a rok (kg)ve Švédsku a České republice pramen: databáze Světové zdravotnické organizace </vt:lpstr>
      <vt:lpstr>Hlavní determinanty zdraví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a pojišťovnictví</dc:title>
  <dc:creator>Pavlína Kaňová</dc:creator>
  <cp:lastModifiedBy>Pavlína Kaňová</cp:lastModifiedBy>
  <cp:revision>175</cp:revision>
  <cp:lastPrinted>2013-02-18T12:53:25Z</cp:lastPrinted>
  <dcterms:created xsi:type="dcterms:W3CDTF">2012-01-06T13:27:55Z</dcterms:created>
  <dcterms:modified xsi:type="dcterms:W3CDTF">2014-09-17T12:49:18Z</dcterms:modified>
</cp:coreProperties>
</file>