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http://www.ilc.cz/" Type="http://schemas.openxmlformats.org/officeDocument/2006/relationships/hyperlink" TargetMode="External" Id="rId4"/><Relationship Target="http://www.lekarskeknihy.cz/" Type="http://schemas.openxmlformats.org/officeDocument/2006/relationships/hyperlink" TargetMode="External" Id="rId3"/><Relationship Target="../media/image04.jpg" Type="http://schemas.openxmlformats.org/officeDocument/2006/relationships/image" Id="rId6"/><Relationship Target="http://www.megabooks.cz/" Type="http://schemas.openxmlformats.org/officeDocument/2006/relationships/hyperlink" TargetMode="External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USMLE Step 1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Microbiology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Tznack smear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 scraping of a base of a lesion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b="1" lang="en"/>
              <a:t>Cowdry type A acidophilic intranuclear inclusion bodies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 result of HSV disease mechanism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Inhibition of cellular macromolecular synthesis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Degradation of host cell DNA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Membrane permeation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Cytoskeletal disruption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Senescence of the cell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Chancroid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STD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More often symptomatic in men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Tender papule with erythematous base on the gentitalia or perianal area (5 - 7 days after infection)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Painful ulcer after 2 days, inguinal lymphadenopathy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Exclude syphilis and HSV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Microbe: </a:t>
            </a:r>
            <a:r>
              <a:rPr b="1" sz="2400" lang="en">
                <a:solidFill>
                  <a:srgbClr val="FF0000"/>
                </a:solidFill>
              </a:rPr>
              <a:t>Haemophilus ducreyi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Microbe: </a:t>
            </a:r>
            <a:r>
              <a:rPr b="1" lang="en">
                <a:solidFill>
                  <a:srgbClr val="FF0000"/>
                </a:solidFill>
              </a:rPr>
              <a:t>Haemophilus ducreyi</a:t>
            </a:r>
          </a:p>
          <a:p>
            <a:pPr rtl="0">
              <a:spcBef>
                <a:spcPts val="0"/>
              </a:spcBef>
              <a:buNone/>
            </a:pPr>
            <a:r>
              <a:rPr b="1" sz="2400" lang="en">
                <a:solidFill>
                  <a:srgbClr val="000000"/>
                </a:solidFill>
              </a:rPr>
              <a:t>Microscopy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Small G (-) rod</a:t>
            </a:r>
          </a:p>
          <a:p>
            <a:pPr rtl="0">
              <a:spcBef>
                <a:spcPts val="0"/>
              </a:spcBef>
              <a:buNone/>
            </a:pPr>
            <a:r>
              <a:rPr b="1" sz="2400" lang="en">
                <a:solidFill>
                  <a:srgbClr val="000000"/>
                </a:solidFill>
              </a:rPr>
              <a:t>Culture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Gonococcal agar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1-2% hemoglobin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5% fetal bovine serum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IsoViteleX (enrichment for fastidious organisms)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9900FF"/>
                </a:solidFill>
              </a:rPr>
              <a:t>Vancomycin 3 ug/ml</a:t>
            </a:r>
          </a:p>
          <a:p>
            <a:pPr>
              <a:spcBef>
                <a:spcPts val="0"/>
              </a:spcBef>
              <a:buNone/>
            </a:pPr>
            <a:r>
              <a:rPr b="1" sz="2400" lang="en">
                <a:solidFill>
                  <a:srgbClr val="000000"/>
                </a:solidFill>
              </a:rPr>
              <a:t>Biochemical tests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200" lang="en"/>
              <a:t>A 30-year old </a:t>
            </a:r>
            <a:r>
              <a:rPr b="1" sz="2200" lang="en"/>
              <a:t>sexually active</a:t>
            </a:r>
            <a:r>
              <a:rPr sz="2200" lang="en"/>
              <a:t> woman presents with a </a:t>
            </a:r>
            <a:r>
              <a:rPr b="1" sz="2200" lang="en"/>
              <a:t>painful vesicle on her external genitalia</a:t>
            </a:r>
            <a:r>
              <a:rPr sz="2200" lang="en"/>
              <a:t> and </a:t>
            </a:r>
            <a:r>
              <a:rPr b="1" sz="2200" lang="en"/>
              <a:t>bilateral inguinal lymphadenopathy</a:t>
            </a:r>
            <a:r>
              <a:rPr sz="2200" lang="en"/>
              <a:t>. A </a:t>
            </a:r>
            <a:r>
              <a:rPr b="1" sz="2200" lang="en"/>
              <a:t>Tznack</a:t>
            </a:r>
            <a:r>
              <a:rPr sz="2200" lang="en"/>
              <a:t> smear from the vesicle is </a:t>
            </a:r>
            <a:r>
              <a:rPr b="1" sz="2200" lang="en"/>
              <a:t>negative</a:t>
            </a:r>
            <a:r>
              <a:rPr sz="2200" lang="en"/>
              <a:t>, and </a:t>
            </a:r>
            <a:r>
              <a:rPr b="1" sz="2200" lang="en"/>
              <a:t>PCR</a:t>
            </a:r>
            <a:r>
              <a:rPr sz="2200" lang="en"/>
              <a:t> analysis of viral DNA is </a:t>
            </a:r>
            <a:r>
              <a:rPr b="1" sz="2200" lang="en"/>
              <a:t>negative</a:t>
            </a:r>
            <a:r>
              <a:rPr sz="2200" lang="en"/>
              <a:t>. A </a:t>
            </a:r>
            <a:r>
              <a:rPr b="1" sz="2200" lang="en"/>
              <a:t>VDRL</a:t>
            </a:r>
            <a:r>
              <a:rPr sz="2200" lang="en"/>
              <a:t> assay is also </a:t>
            </a:r>
            <a:r>
              <a:rPr b="1" sz="2200" lang="en"/>
              <a:t>negative</a:t>
            </a:r>
            <a:r>
              <a:rPr sz="2200" lang="en"/>
              <a:t>. Which of the following medications would be most helpful to this patient?</a:t>
            </a:r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A, </a:t>
            </a:r>
            <a:r>
              <a:rPr lang="en">
                <a:solidFill>
                  <a:srgbClr val="9900FF"/>
                </a:solidFill>
              </a:rPr>
              <a:t>Acyclovir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B, Erythromycin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C, Foscarnet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D, Ribavirin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E, </a:t>
            </a:r>
            <a:r>
              <a:rPr lang="en">
                <a:solidFill>
                  <a:srgbClr val="9900FF"/>
                </a:solidFill>
              </a:rPr>
              <a:t>Vancomycin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2400" lang="en"/>
              <a:t>Acyclovir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Inhibits herpes viral polymerase (HSV 1,2; VSV; EBV)</a:t>
            </a:r>
          </a:p>
          <a:p>
            <a:pPr rtl="0">
              <a:spcBef>
                <a:spcPts val="0"/>
              </a:spcBef>
              <a:buNone/>
            </a:pPr>
            <a:r>
              <a:rPr b="1" sz="2400" lang="en"/>
              <a:t>Foscarnet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Inhibits viral DNA polymerase (CMV; acyclovir-resistant HSV)</a:t>
            </a:r>
          </a:p>
          <a:p>
            <a:pPr rtl="0">
              <a:spcBef>
                <a:spcPts val="0"/>
              </a:spcBef>
              <a:buNone/>
            </a:pPr>
            <a:r>
              <a:rPr b="1" sz="2400" lang="en"/>
              <a:t>Ribavirin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Inhibits inosine monophosphate dehydrogenase (RSV)</a:t>
            </a:r>
          </a:p>
          <a:p>
            <a:pPr rtl="0">
              <a:spcBef>
                <a:spcPts val="0"/>
              </a:spcBef>
              <a:buNone/>
            </a:pPr>
            <a:r>
              <a:rPr b="1" sz="2400" lang="en"/>
              <a:t>Vancomycin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G (+) multidrug-resistant organisms (e.g. S. aureus, C. difficile)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Microbe: </a:t>
            </a:r>
            <a:r>
              <a:rPr b="1" lang="en">
                <a:solidFill>
                  <a:srgbClr val="FF0000"/>
                </a:solidFill>
              </a:rPr>
              <a:t>Haemophilus ducreyi</a:t>
            </a:r>
          </a:p>
          <a:p>
            <a:pPr rtl="0">
              <a:spcBef>
                <a:spcPts val="0"/>
              </a:spcBef>
              <a:buNone/>
            </a:pPr>
            <a:r>
              <a:rPr b="1" sz="2400" lang="en">
                <a:solidFill>
                  <a:srgbClr val="000000"/>
                </a:solidFill>
              </a:rPr>
              <a:t>Treatment</a:t>
            </a:r>
          </a:p>
          <a:p>
            <a:pPr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Most isolates of H. ducreyi are susceptible to </a:t>
            </a:r>
            <a:r>
              <a:rPr b="1" sz="2400" lang="en">
                <a:solidFill>
                  <a:srgbClr val="FF0000"/>
                </a:solidFill>
              </a:rPr>
              <a:t>ERYTHROMYCIN </a:t>
            </a:r>
            <a:r>
              <a:rPr sz="2400" lang="en">
                <a:solidFill>
                  <a:srgbClr val="000000"/>
                </a:solidFill>
              </a:rPr>
              <a:t>(drug of choice)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200" lang="en"/>
              <a:t>A 30-year old </a:t>
            </a:r>
            <a:r>
              <a:rPr b="1" sz="2200" lang="en"/>
              <a:t>sexually active</a:t>
            </a:r>
            <a:r>
              <a:rPr sz="2200" lang="en"/>
              <a:t> woman presents with a </a:t>
            </a:r>
            <a:r>
              <a:rPr b="1" sz="2200" lang="en"/>
              <a:t>painful vesicle on her external genitalia</a:t>
            </a:r>
            <a:r>
              <a:rPr sz="2200" lang="en"/>
              <a:t> and </a:t>
            </a:r>
            <a:r>
              <a:rPr b="1" sz="2200" lang="en"/>
              <a:t>bilateral inguinal lymphadenopathy</a:t>
            </a:r>
            <a:r>
              <a:rPr sz="2200" lang="en"/>
              <a:t>. A </a:t>
            </a:r>
            <a:r>
              <a:rPr b="1" sz="2200" lang="en"/>
              <a:t>Tznack</a:t>
            </a:r>
            <a:r>
              <a:rPr sz="2200" lang="en"/>
              <a:t> smear from the vesicle is </a:t>
            </a:r>
            <a:r>
              <a:rPr b="1" sz="2200" lang="en"/>
              <a:t>negative</a:t>
            </a:r>
            <a:r>
              <a:rPr sz="2200" lang="en"/>
              <a:t>, and </a:t>
            </a:r>
            <a:r>
              <a:rPr b="1" sz="2200" lang="en"/>
              <a:t>PCR</a:t>
            </a:r>
            <a:r>
              <a:rPr sz="2200" lang="en"/>
              <a:t> analysis of viral DNA is </a:t>
            </a:r>
            <a:r>
              <a:rPr b="1" sz="2200" lang="en"/>
              <a:t>negative</a:t>
            </a:r>
            <a:r>
              <a:rPr sz="2200" lang="en"/>
              <a:t>. A </a:t>
            </a:r>
            <a:r>
              <a:rPr b="1" sz="2200" lang="en"/>
              <a:t>VDRL</a:t>
            </a:r>
            <a:r>
              <a:rPr sz="2200" lang="en"/>
              <a:t> assay is also </a:t>
            </a:r>
            <a:r>
              <a:rPr b="1" sz="2200" lang="en"/>
              <a:t>negative</a:t>
            </a:r>
            <a:r>
              <a:rPr sz="2200" lang="en"/>
              <a:t>. Which of the following medications would be most helpful to this patient?</a:t>
            </a:r>
          </a:p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A, </a:t>
            </a:r>
            <a:r>
              <a:rPr lang="en">
                <a:solidFill>
                  <a:srgbClr val="9900FF"/>
                </a:solidFill>
              </a:rPr>
              <a:t>Acyclovir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B, </a:t>
            </a:r>
            <a:r>
              <a:rPr b="1" lang="en">
                <a:solidFill>
                  <a:srgbClr val="FF0000"/>
                </a:solidFill>
              </a:rPr>
              <a:t>Erythromycin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C, Foscarnet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D, Ribavirin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E, </a:t>
            </a:r>
            <a:r>
              <a:rPr lang="en">
                <a:solidFill>
                  <a:srgbClr val="9900FF"/>
                </a:solidFill>
              </a:rPr>
              <a:t>Vancomycin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First Aid Q&amp;A for the USMLE STEP 1 (2nd edition)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/>
              <a:t>Medical Microbiology, Murray et al.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000" lang="en">
                <a:solidFill>
                  <a:srgbClr val="000000"/>
                </a:solidFill>
                <a:hlinkClick r:id="rId3"/>
              </a:rPr>
              <a:t>www.lekarskeknihy.cz</a:t>
            </a:r>
            <a:r>
              <a:rPr b="1" sz="2000" lang="en">
                <a:solidFill>
                  <a:srgbClr val="000000"/>
                </a:solidFill>
              </a:rPr>
              <a:t>, </a:t>
            </a:r>
            <a:r>
              <a:rPr b="1" sz="2000" lang="en">
                <a:solidFill>
                  <a:srgbClr val="000000"/>
                </a:solidFill>
                <a:hlinkClick r:id="rId4"/>
              </a:rPr>
              <a:t>www.ilc.cz</a:t>
            </a:r>
            <a:r>
              <a:rPr b="1" sz="2000" lang="en">
                <a:solidFill>
                  <a:srgbClr val="000000"/>
                </a:solidFill>
              </a:rPr>
              <a:t>, </a:t>
            </a:r>
            <a:r>
              <a:rPr b="1" sz="2000" lang="en">
                <a:solidFill>
                  <a:srgbClr val="000000"/>
                </a:solidFill>
                <a:hlinkClick r:id="rId5"/>
              </a:rPr>
              <a:t>www.megabooks.cz</a:t>
            </a:r>
            <a:r>
              <a:rPr b="1" sz="2000" lang="en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0" x="2303400"/>
            <a:ext cy="5709524" cx="453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"/>
              <a:t>A 30-year old sexually active man presents with a painful vesicle on his external genitalia and bilateral inguinal lymphadenopathy. A Tznack smear from the vesicle fails is negative, and polymerase chain reaction analysis of viral DNA is negative. A VDRL assay is also negative. Which of the following medications would be most helpful to this patient?</a:t>
            </a:r>
          </a:p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A, Acyclovir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B, Erythromycin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C, Foscarnet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D, Ribavirin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E, Vancomycin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200" lang="en"/>
              <a:t>A 30-year old </a:t>
            </a:r>
            <a:r>
              <a:rPr b="1" sz="2200" lang="en"/>
              <a:t>sexually active</a:t>
            </a:r>
            <a:r>
              <a:rPr sz="2200" lang="en"/>
              <a:t> woman presents with a </a:t>
            </a:r>
            <a:r>
              <a:rPr b="1" sz="2200" lang="en"/>
              <a:t>painful vesicle on her external genitalia</a:t>
            </a:r>
            <a:r>
              <a:rPr sz="2200" lang="en"/>
              <a:t> and </a:t>
            </a:r>
            <a:r>
              <a:rPr b="1" sz="2200" lang="en"/>
              <a:t>bilateral inguinal lymphadenopathy</a:t>
            </a:r>
            <a:r>
              <a:rPr sz="2200" lang="en"/>
              <a:t>. A </a:t>
            </a:r>
            <a:r>
              <a:rPr b="1" sz="2200" lang="en"/>
              <a:t>Tznack</a:t>
            </a:r>
            <a:r>
              <a:rPr sz="2200" lang="en"/>
              <a:t> smear from the vesicle is </a:t>
            </a:r>
            <a:r>
              <a:rPr b="1" sz="2200" lang="en"/>
              <a:t>negative</a:t>
            </a:r>
            <a:r>
              <a:rPr sz="2200" lang="en"/>
              <a:t>, and </a:t>
            </a:r>
            <a:r>
              <a:rPr b="1" sz="2200" lang="en"/>
              <a:t>PCR</a:t>
            </a:r>
            <a:r>
              <a:rPr sz="2200" lang="en"/>
              <a:t> analysis of viral DNA is </a:t>
            </a:r>
            <a:r>
              <a:rPr b="1" sz="2200" lang="en"/>
              <a:t>negative</a:t>
            </a:r>
            <a:r>
              <a:rPr sz="2200" lang="en"/>
              <a:t>. A </a:t>
            </a:r>
            <a:r>
              <a:rPr b="1" sz="2200" lang="en"/>
              <a:t>VDRL</a:t>
            </a:r>
            <a:r>
              <a:rPr sz="2200" lang="en"/>
              <a:t> assay is also </a:t>
            </a:r>
            <a:r>
              <a:rPr b="1" sz="2200" lang="en"/>
              <a:t>negative</a:t>
            </a:r>
            <a:r>
              <a:rPr sz="2200" lang="en"/>
              <a:t>. Which of the following medications would be most helpful to this patient?</a:t>
            </a:r>
          </a:p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A, Acyclovir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B, Erythromycin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C, Foscarnet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D, Ribavirin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E, Vancomycin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Differential diagnosis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1.Primary syphilis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2.Gentital herpes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3.Chancroid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Medical Microbiology, Murray et al., p. 350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4775" x="1757350"/>
            <a:ext cy="5505450" cx="56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Primary syphilis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Painless ulcer with raised borders 10 to 90 days after initial infection</a:t>
            </a:r>
          </a:p>
          <a:p>
            <a:pPr rtl="0">
              <a:spcBef>
                <a:spcPts val="0"/>
              </a:spcBef>
              <a:buNone/>
            </a:pPr>
            <a:r>
              <a:rPr b="1" lang="en"/>
              <a:t>Secondary syphilis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Flu-like symptoms with a generalized mucocutaneous rash</a:t>
            </a:r>
          </a:p>
          <a:p>
            <a:pPr rtl="0">
              <a:spcBef>
                <a:spcPts val="0"/>
              </a:spcBef>
              <a:buNone/>
            </a:pPr>
            <a:r>
              <a:rPr b="1" lang="en"/>
              <a:t>Tertiary syphilis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Diffuse, chronic inflammation affecting various organs (e.g. neurosyphilis, cardiovascular syphilis) accompanied by gummas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Medical Microbiology, Murray et al., p. 353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7212" x="1162050"/>
            <a:ext cy="5534025" cx="68199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/>
          <p:nvPr/>
        </p:nvSpPr>
        <p:spPr>
          <a:xfrm>
            <a:off y="1780950" x="1236025"/>
            <a:ext cy="1900499" cx="6745800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25" x="2343150"/>
            <a:ext cy="5505450" cx="44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/>
          <p:nvPr/>
        </p:nvSpPr>
        <p:spPr>
          <a:xfrm>
            <a:off y="3588500" x="2458800"/>
            <a:ext cy="345599" cx="638099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3588500" x="5601625"/>
            <a:ext cy="345599" cx="638099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Medical Microbiology, Murray et al., p. 464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4112" x="1490650"/>
            <a:ext cy="5553075" cx="61626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y="1049950" x="1555037"/>
            <a:ext cy="731099" cx="6033900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Medical Microbiology, Murray et al., p. 468</a:t>
            </a:r>
          </a:p>
        </p:txBody>
      </p:sp>
      <p:sp>
        <p:nvSpPr>
          <p:cNvPr id="87" name="Shape 87"/>
          <p:cNvSpPr/>
          <p:nvPr/>
        </p:nvSpPr>
        <p:spPr>
          <a:xfrm>
            <a:off y="3541500" x="1555025"/>
            <a:ext cy="1190099" cx="6033900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