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5" r:id="rId5"/>
    <p:sldId id="258" r:id="rId6"/>
    <p:sldId id="259" r:id="rId7"/>
    <p:sldId id="276" r:id="rId8"/>
    <p:sldId id="277" r:id="rId9"/>
    <p:sldId id="260" r:id="rId10"/>
    <p:sldId id="261" r:id="rId11"/>
    <p:sldId id="262" r:id="rId12"/>
    <p:sldId id="263" r:id="rId13"/>
    <p:sldId id="278" r:id="rId14"/>
    <p:sldId id="264" r:id="rId15"/>
    <p:sldId id="265" r:id="rId16"/>
    <p:sldId id="279" r:id="rId17"/>
    <p:sldId id="266" r:id="rId18"/>
    <p:sldId id="267" r:id="rId19"/>
    <p:sldId id="280" r:id="rId20"/>
    <p:sldId id="268" r:id="rId21"/>
    <p:sldId id="269" r:id="rId22"/>
    <p:sldId id="281" r:id="rId23"/>
    <p:sldId id="270" r:id="rId24"/>
    <p:sldId id="271" r:id="rId25"/>
    <p:sldId id="282" r:id="rId26"/>
    <p:sldId id="272" r:id="rId27"/>
    <p:sldId id="274"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2" autoAdjust="0"/>
    <p:restoredTop sz="94660"/>
  </p:normalViewPr>
  <p:slideViewPr>
    <p:cSldViewPr>
      <p:cViewPr varScale="1">
        <p:scale>
          <a:sx n="56" d="100"/>
          <a:sy n="56" d="100"/>
        </p:scale>
        <p:origin x="-12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D06D09A-5A1A-455E-823C-4BBE471D6AD9}" type="datetimeFigureOut">
              <a:rPr lang="cs-CZ" smtClean="0"/>
              <a:t>27.5.2014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97530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06D09A-5A1A-455E-823C-4BBE471D6AD9}" type="datetimeFigureOut">
              <a:rPr lang="cs-CZ" smtClean="0"/>
              <a:t>27.5.2014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149153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06D09A-5A1A-455E-823C-4BBE471D6AD9}" type="datetimeFigureOut">
              <a:rPr lang="cs-CZ" smtClean="0"/>
              <a:t>27.5.2014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382891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06D09A-5A1A-455E-823C-4BBE471D6AD9}" type="datetimeFigureOut">
              <a:rPr lang="cs-CZ" smtClean="0"/>
              <a:t>27.5.2014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81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D06D09A-5A1A-455E-823C-4BBE471D6AD9}" type="datetimeFigureOut">
              <a:rPr lang="cs-CZ" smtClean="0"/>
              <a:t>27.5.2014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158966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D06D09A-5A1A-455E-823C-4BBE471D6AD9}" type="datetimeFigureOut">
              <a:rPr lang="cs-CZ" smtClean="0"/>
              <a:t>27.5.2014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398991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D06D09A-5A1A-455E-823C-4BBE471D6AD9}" type="datetimeFigureOut">
              <a:rPr lang="cs-CZ" smtClean="0"/>
              <a:t>27.5.2014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214399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D06D09A-5A1A-455E-823C-4BBE471D6AD9}" type="datetimeFigureOut">
              <a:rPr lang="cs-CZ" smtClean="0"/>
              <a:t>27.5.2014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200072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D06D09A-5A1A-455E-823C-4BBE471D6AD9}" type="datetimeFigureOut">
              <a:rPr lang="cs-CZ" smtClean="0"/>
              <a:t>27.5.2014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89121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D06D09A-5A1A-455E-823C-4BBE471D6AD9}" type="datetimeFigureOut">
              <a:rPr lang="cs-CZ" smtClean="0"/>
              <a:t>27.5.2014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243876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D06D09A-5A1A-455E-823C-4BBE471D6AD9}" type="datetimeFigureOut">
              <a:rPr lang="cs-CZ" smtClean="0"/>
              <a:t>27.5.2014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D67758E-87C2-44E8-BBBB-3A0CA2C42D8E}" type="slidenum">
              <a:rPr lang="cs-CZ" smtClean="0"/>
              <a:t>‹#›</a:t>
            </a:fld>
            <a:endParaRPr lang="cs-CZ"/>
          </a:p>
        </p:txBody>
      </p:sp>
    </p:spTree>
    <p:extLst>
      <p:ext uri="{BB962C8B-B14F-4D97-AF65-F5344CB8AC3E}">
        <p14:creationId xmlns:p14="http://schemas.microsoft.com/office/powerpoint/2010/main" val="277774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6D09A-5A1A-455E-823C-4BBE471D6AD9}" type="datetimeFigureOut">
              <a:rPr lang="cs-CZ" smtClean="0"/>
              <a:t>27.5.2014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7758E-87C2-44E8-BBBB-3A0CA2C42D8E}" type="slidenum">
              <a:rPr lang="cs-CZ" smtClean="0"/>
              <a:t>‹#›</a:t>
            </a:fld>
            <a:endParaRPr lang="cs-CZ"/>
          </a:p>
        </p:txBody>
      </p:sp>
    </p:spTree>
    <p:extLst>
      <p:ext uri="{BB962C8B-B14F-4D97-AF65-F5344CB8AC3E}">
        <p14:creationId xmlns:p14="http://schemas.microsoft.com/office/powerpoint/2010/main" val="3346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www.handcarecenter.com/scaphoid.html" TargetMode="External"/><Relationship Id="rId3" Type="http://schemas.openxmlformats.org/officeDocument/2006/relationships/hyperlink" Target="http://en.wikipedia.org/wiki/File:Gray722-svg.svg" TargetMode="External"/><Relationship Id="rId7" Type="http://schemas.openxmlformats.org/officeDocument/2006/relationships/hyperlink" Target="http://www.yoganatomy.com/2014/03/wrist-pain-in-yoga/" TargetMode="External"/><Relationship Id="rId2" Type="http://schemas.openxmlformats.org/officeDocument/2006/relationships/hyperlink" Target="http://www.neurosurgery.medsch.ucla.edu/body.cfm?id=1123&amp;ref=86&amp;action=detail" TargetMode="External"/><Relationship Id="rId1" Type="http://schemas.openxmlformats.org/officeDocument/2006/relationships/slideLayout" Target="../slideLayouts/slideLayout2.xml"/><Relationship Id="rId6" Type="http://schemas.openxmlformats.org/officeDocument/2006/relationships/hyperlink" Target="http://contemporaryobgyn.modernmedicine.com/contemporary-obgyn/news/modernmedicine/modern-medicine-now/pelvic-phlebology-underappreciated-emergi" TargetMode="External"/><Relationship Id="rId11" Type="http://schemas.openxmlformats.org/officeDocument/2006/relationships/hyperlink" Target="http://www.tremorjournal.org/index.php/tremor/article/view/175/html-12" TargetMode="External"/><Relationship Id="rId5" Type="http://schemas.openxmlformats.org/officeDocument/2006/relationships/hyperlink" Target="http://www.studyblue.com/notes/note/n/an3-03-scalp-cranial-cavity-and-face/deck/7019758" TargetMode="External"/><Relationship Id="rId10" Type="http://schemas.openxmlformats.org/officeDocument/2006/relationships/hyperlink" Target="http://classconnection.s3.amazonaws.com/33/flashcards/602033/jpg/cn_vii_-_chorda_tympani_taste_(edit)1316910936377.jpg" TargetMode="External"/><Relationship Id="rId4" Type="http://schemas.openxmlformats.org/officeDocument/2006/relationships/hyperlink" Target="http://doctorsgates.blogspot.cz/2010/12/photos-for-battle-sign.html" TargetMode="External"/><Relationship Id="rId9" Type="http://schemas.openxmlformats.org/officeDocument/2006/relationships/hyperlink" Target="http://medical-dictionary.thefreedictionary.com/palmaris+long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USMLE Session 28/05/2014</a:t>
            </a:r>
            <a:endParaRPr lang="cs-CZ" dirty="0"/>
          </a:p>
        </p:txBody>
      </p:sp>
      <p:sp>
        <p:nvSpPr>
          <p:cNvPr id="3" name="Podnadpis 2"/>
          <p:cNvSpPr>
            <a:spLocks noGrp="1"/>
          </p:cNvSpPr>
          <p:nvPr>
            <p:ph type="subTitle" idx="1"/>
          </p:nvPr>
        </p:nvSpPr>
        <p:spPr/>
        <p:txBody>
          <a:bodyPr/>
          <a:lstStyle/>
          <a:p>
            <a:r>
              <a:rPr lang="cs-CZ" dirty="0" smtClean="0"/>
              <a:t>Gross Anatomy</a:t>
            </a:r>
            <a:endParaRPr lang="cs-CZ" dirty="0"/>
          </a:p>
        </p:txBody>
      </p:sp>
    </p:spTree>
    <p:extLst>
      <p:ext uri="{BB962C8B-B14F-4D97-AF65-F5344CB8AC3E}">
        <p14:creationId xmlns:p14="http://schemas.microsoft.com/office/powerpoint/2010/main" val="389677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305342"/>
            <a:ext cx="8568952" cy="3416320"/>
          </a:xfrm>
          <a:prstGeom prst="rect">
            <a:avLst/>
          </a:prstGeom>
        </p:spPr>
        <p:txBody>
          <a:bodyPr wrap="square">
            <a:spAutoFit/>
          </a:bodyPr>
          <a:lstStyle/>
          <a:p>
            <a:r>
              <a:rPr lang="en-US" dirty="0" smtClean="0"/>
              <a:t>A 12-year-old boy is brought to the physician by his father because of redness and swelling of his left foot for 24 hours. Three days ago, the boy scraped his foot while wading in a drainage ditch. Examination of the left foot shows a purulent abrasion with edema, erythema, and tenderness on the lateral side. Infection is most likely to next spread from the lateral side of the foot to the regional lymph nodes in which of the following areas? </a:t>
            </a:r>
          </a:p>
          <a:p>
            <a:endParaRPr lang="cs-CZ" dirty="0" smtClean="0"/>
          </a:p>
          <a:p>
            <a:r>
              <a:rPr lang="en-US" dirty="0" smtClean="0"/>
              <a:t>a. Lateral surface of the thigh </a:t>
            </a:r>
          </a:p>
          <a:p>
            <a:r>
              <a:rPr lang="en-US" dirty="0" smtClean="0"/>
              <a:t>b. Medial malleolus, posteriorly </a:t>
            </a:r>
          </a:p>
          <a:p>
            <a:r>
              <a:rPr lang="en-US" dirty="0" smtClean="0"/>
              <a:t>c. Popliteal fossa </a:t>
            </a:r>
          </a:p>
          <a:p>
            <a:r>
              <a:rPr lang="en-US" dirty="0" smtClean="0"/>
              <a:t>d. Sole of the foot </a:t>
            </a:r>
          </a:p>
          <a:p>
            <a:r>
              <a:rPr lang="en-US" dirty="0" smtClean="0"/>
              <a:t>e. Superficial inguinal area </a:t>
            </a:r>
            <a:endParaRPr lang="en-US" dirty="0"/>
          </a:p>
        </p:txBody>
      </p:sp>
    </p:spTree>
    <p:extLst>
      <p:ext uri="{BB962C8B-B14F-4D97-AF65-F5344CB8AC3E}">
        <p14:creationId xmlns:p14="http://schemas.microsoft.com/office/powerpoint/2010/main" val="304682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997839"/>
            <a:ext cx="8640960" cy="2031325"/>
          </a:xfrm>
          <a:prstGeom prst="rect">
            <a:avLst/>
          </a:prstGeom>
        </p:spPr>
        <p:txBody>
          <a:bodyPr wrap="square">
            <a:spAutoFit/>
          </a:bodyPr>
          <a:lstStyle/>
          <a:p>
            <a:r>
              <a:rPr lang="en-US" dirty="0" smtClean="0"/>
              <a:t>correct answer: C </a:t>
            </a:r>
            <a:endParaRPr lang="cs-CZ" dirty="0" smtClean="0"/>
          </a:p>
          <a:p>
            <a:endParaRPr lang="en-US" dirty="0" smtClean="0"/>
          </a:p>
          <a:p>
            <a:r>
              <a:rPr lang="en-US" dirty="0" smtClean="0"/>
              <a:t>The boy's wound appears to be </a:t>
            </a:r>
            <a:r>
              <a:rPr lang="en-US" b="1" dirty="0" smtClean="0"/>
              <a:t>superficial</a:t>
            </a:r>
            <a:r>
              <a:rPr lang="en-US" dirty="0" smtClean="0"/>
              <a:t> - he "scraped" his foot which is now infected (likely by a Gram positive organism such as Strep A or Staph). The superficial lymphatic drainage of the lower extremity roughly </a:t>
            </a:r>
            <a:r>
              <a:rPr lang="en-US" b="1" dirty="0" smtClean="0"/>
              <a:t>follows the superficial vessels</a:t>
            </a:r>
            <a:r>
              <a:rPr lang="en-US" dirty="0" smtClean="0"/>
              <a:t>. In this case of </a:t>
            </a:r>
          </a:p>
          <a:p>
            <a:r>
              <a:rPr lang="en-US" dirty="0" smtClean="0"/>
              <a:t>the lateral foot, the </a:t>
            </a:r>
            <a:r>
              <a:rPr lang="en-US" dirty="0" err="1" smtClean="0"/>
              <a:t>lymphatics</a:t>
            </a:r>
            <a:r>
              <a:rPr lang="en-US" dirty="0" smtClean="0"/>
              <a:t> drain along the path of the </a:t>
            </a:r>
            <a:r>
              <a:rPr lang="en-US" b="1" dirty="0" smtClean="0"/>
              <a:t>small saphenous vein </a:t>
            </a:r>
            <a:r>
              <a:rPr lang="en-US" dirty="0" smtClean="0"/>
              <a:t>to the </a:t>
            </a:r>
            <a:r>
              <a:rPr lang="en-US" b="1" dirty="0" smtClean="0"/>
              <a:t>popliteal fossa</a:t>
            </a:r>
            <a:r>
              <a:rPr lang="en-US" dirty="0" smtClean="0"/>
              <a:t>. </a:t>
            </a:r>
            <a:endParaRPr lang="en-US" dirty="0"/>
          </a:p>
        </p:txBody>
      </p:sp>
    </p:spTree>
    <p:extLst>
      <p:ext uri="{BB962C8B-B14F-4D97-AF65-F5344CB8AC3E}">
        <p14:creationId xmlns:p14="http://schemas.microsoft.com/office/powerpoint/2010/main" val="156168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720840"/>
            <a:ext cx="8640960" cy="2862322"/>
          </a:xfrm>
          <a:prstGeom prst="rect">
            <a:avLst/>
          </a:prstGeom>
        </p:spPr>
        <p:txBody>
          <a:bodyPr wrap="square">
            <a:spAutoFit/>
          </a:bodyPr>
          <a:lstStyle/>
          <a:p>
            <a:r>
              <a:rPr lang="en-US" dirty="0" smtClean="0"/>
              <a:t>A 25-year-old woman is undergoing a nephrectomy in order to donate her kidney to her older sister, who has renal failure. The</a:t>
            </a:r>
            <a:r>
              <a:rPr lang="cs-CZ" smtClean="0"/>
              <a:t> </a:t>
            </a:r>
            <a:r>
              <a:rPr lang="en-US" smtClean="0"/>
              <a:t>surgeon </a:t>
            </a:r>
            <a:r>
              <a:rPr lang="en-US" dirty="0" smtClean="0"/>
              <a:t>accidentally cuts a vein draining into the inferior aspect of the renal vein on the side of the kidney which is to be removed. </a:t>
            </a:r>
          </a:p>
          <a:p>
            <a:r>
              <a:rPr lang="en-US" dirty="0" smtClean="0"/>
              <a:t>What is the most likely identity of this vein? </a:t>
            </a:r>
            <a:endParaRPr lang="cs-CZ" dirty="0" smtClean="0"/>
          </a:p>
          <a:p>
            <a:endParaRPr lang="cs-CZ" dirty="0" smtClean="0"/>
          </a:p>
          <a:p>
            <a:r>
              <a:rPr lang="en-US" dirty="0" smtClean="0"/>
              <a:t>a. Left ovarian vein </a:t>
            </a:r>
          </a:p>
          <a:p>
            <a:r>
              <a:rPr lang="en-US" dirty="0" smtClean="0"/>
              <a:t>b. Left suprarenal vein </a:t>
            </a:r>
          </a:p>
          <a:p>
            <a:r>
              <a:rPr lang="en-US" dirty="0" smtClean="0"/>
              <a:t>c. Right ovarian vein </a:t>
            </a:r>
          </a:p>
          <a:p>
            <a:r>
              <a:rPr lang="en-US" dirty="0" smtClean="0"/>
              <a:t>d. Right suprarenal vein </a:t>
            </a:r>
          </a:p>
          <a:p>
            <a:r>
              <a:rPr lang="en-US" dirty="0" smtClean="0"/>
              <a:t>e. Splenic vein </a:t>
            </a:r>
            <a:endParaRPr lang="cs-CZ" dirty="0"/>
          </a:p>
        </p:txBody>
      </p:sp>
    </p:spTree>
    <p:extLst>
      <p:ext uri="{BB962C8B-B14F-4D97-AF65-F5344CB8AC3E}">
        <p14:creationId xmlns:p14="http://schemas.microsoft.com/office/powerpoint/2010/main" val="146401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alfresco.advanstar.com/alfresco_images/HealthCare/2012/10/28/4f034209-76c2-4ceb-b53c-fd5312ff8346/OvarianVein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354" y="260648"/>
            <a:ext cx="3614942"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4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751344"/>
            <a:ext cx="8568952" cy="3416320"/>
          </a:xfrm>
          <a:prstGeom prst="rect">
            <a:avLst/>
          </a:prstGeom>
        </p:spPr>
        <p:txBody>
          <a:bodyPr wrap="square">
            <a:spAutoFit/>
          </a:bodyPr>
          <a:lstStyle/>
          <a:p>
            <a:r>
              <a:rPr lang="en-US" dirty="0" smtClean="0"/>
              <a:t>correct answer: A </a:t>
            </a:r>
            <a:endParaRPr lang="cs-CZ" dirty="0" smtClean="0"/>
          </a:p>
          <a:p>
            <a:endParaRPr lang="en-US" dirty="0" smtClean="0"/>
          </a:p>
          <a:p>
            <a:r>
              <a:rPr lang="en-US" dirty="0" smtClean="0"/>
              <a:t>The </a:t>
            </a:r>
            <a:r>
              <a:rPr lang="en-US" b="1" dirty="0" smtClean="0"/>
              <a:t>left ovarian vein </a:t>
            </a:r>
            <a:r>
              <a:rPr lang="en-US" dirty="0" smtClean="0"/>
              <a:t>(or testicular vein in men) enters the inferior aspect of the left renal vein. </a:t>
            </a:r>
          </a:p>
          <a:p>
            <a:r>
              <a:rPr lang="en-US" dirty="0" smtClean="0"/>
              <a:t>The left suprarenal vein (B) also enters the left renal vein, but at its superior aspect. </a:t>
            </a:r>
          </a:p>
          <a:p>
            <a:r>
              <a:rPr lang="en-US" dirty="0" smtClean="0"/>
              <a:t>The right ovarian (C) and right suprarenal (D) veins drain directly into the inferior vena cava. </a:t>
            </a:r>
          </a:p>
          <a:p>
            <a:r>
              <a:rPr lang="en-US" dirty="0" smtClean="0"/>
              <a:t>The splenic vein (E) joins with the superior mesenteric vein to form the portal vein. </a:t>
            </a:r>
          </a:p>
          <a:p>
            <a:r>
              <a:rPr lang="en-US" dirty="0" smtClean="0"/>
              <a:t> </a:t>
            </a:r>
          </a:p>
          <a:p>
            <a:r>
              <a:rPr lang="en-US" dirty="0" smtClean="0"/>
              <a:t>Of note, in kidney transplantation, the left kidney is usually preferred because the left renal vein is longer than the right renal vein (the left renal vein has to cross over the vertebral column to get to the inferior vena cava while the right does not). </a:t>
            </a:r>
            <a:endParaRPr lang="en-US" dirty="0"/>
          </a:p>
        </p:txBody>
      </p:sp>
    </p:spTree>
    <p:extLst>
      <p:ext uri="{BB962C8B-B14F-4D97-AF65-F5344CB8AC3E}">
        <p14:creationId xmlns:p14="http://schemas.microsoft.com/office/powerpoint/2010/main" val="300156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997839"/>
            <a:ext cx="8640960" cy="2585323"/>
          </a:xfrm>
          <a:prstGeom prst="rect">
            <a:avLst/>
          </a:prstGeom>
        </p:spPr>
        <p:txBody>
          <a:bodyPr wrap="square">
            <a:spAutoFit/>
          </a:bodyPr>
          <a:lstStyle/>
          <a:p>
            <a:r>
              <a:rPr lang="en-US" dirty="0" smtClean="0"/>
              <a:t>A 17-year-old male falls on his wrist while playing basketball. After taking a history, you notice on physical exam that he has marked tenderness within the "anatomical snuff box." What is the likely diagnosis? </a:t>
            </a:r>
            <a:endParaRPr lang="cs-CZ" dirty="0" smtClean="0"/>
          </a:p>
          <a:p>
            <a:endParaRPr lang="en-US" dirty="0" smtClean="0"/>
          </a:p>
          <a:p>
            <a:r>
              <a:rPr lang="en-US" dirty="0" smtClean="0"/>
              <a:t>a. Fracture of the hook of the hamate bone </a:t>
            </a:r>
          </a:p>
          <a:p>
            <a:r>
              <a:rPr lang="en-US" dirty="0" smtClean="0"/>
              <a:t>b. Fracture of the pisiform bone </a:t>
            </a:r>
          </a:p>
          <a:p>
            <a:r>
              <a:rPr lang="en-US" dirty="0" smtClean="0"/>
              <a:t>c. Fracture of the scaphoid bone </a:t>
            </a:r>
          </a:p>
          <a:p>
            <a:r>
              <a:rPr lang="en-US" dirty="0" smtClean="0"/>
              <a:t>d. Tendonitis </a:t>
            </a:r>
          </a:p>
          <a:p>
            <a:r>
              <a:rPr lang="en-US" dirty="0" smtClean="0"/>
              <a:t>e. Wrist sprain </a:t>
            </a:r>
            <a:endParaRPr lang="en-US" dirty="0"/>
          </a:p>
        </p:txBody>
      </p:sp>
    </p:spTree>
    <p:extLst>
      <p:ext uri="{BB962C8B-B14F-4D97-AF65-F5344CB8AC3E}">
        <p14:creationId xmlns:p14="http://schemas.microsoft.com/office/powerpoint/2010/main" val="114467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yoganatomy.com/wp-content/uploads/2014/03/carpals_X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5438775" cy="40100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atonhand.com/hw/scaph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948" y="151193"/>
            <a:ext cx="3286125" cy="31527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handcarecenter.com/images/SymptomFigures/Scaph2.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873" y="4114799"/>
            <a:ext cx="4267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75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997839"/>
            <a:ext cx="8784976" cy="2031325"/>
          </a:xfrm>
          <a:prstGeom prst="rect">
            <a:avLst/>
          </a:prstGeom>
        </p:spPr>
        <p:txBody>
          <a:bodyPr wrap="square">
            <a:spAutoFit/>
          </a:bodyPr>
          <a:lstStyle/>
          <a:p>
            <a:r>
              <a:rPr lang="en-US" dirty="0" smtClean="0"/>
              <a:t>correct answer: C </a:t>
            </a:r>
            <a:endParaRPr lang="cs-CZ" dirty="0" smtClean="0"/>
          </a:p>
          <a:p>
            <a:endParaRPr lang="en-US" dirty="0" smtClean="0"/>
          </a:p>
          <a:p>
            <a:r>
              <a:rPr lang="en-US" dirty="0" smtClean="0"/>
              <a:t>The anatomical snuff box is the triangular space formed by the </a:t>
            </a:r>
            <a:r>
              <a:rPr lang="en-US" u="sng" dirty="0" smtClean="0"/>
              <a:t>extensor </a:t>
            </a:r>
            <a:r>
              <a:rPr lang="en-US" u="sng" dirty="0" err="1" smtClean="0"/>
              <a:t>pollicis</a:t>
            </a:r>
            <a:r>
              <a:rPr lang="en-US" u="sng" dirty="0" smtClean="0"/>
              <a:t> </a:t>
            </a:r>
            <a:r>
              <a:rPr lang="en-US" u="sng" dirty="0" err="1" smtClean="0"/>
              <a:t>longus</a:t>
            </a:r>
            <a:r>
              <a:rPr lang="en-US" u="sng" dirty="0" smtClean="0"/>
              <a:t> </a:t>
            </a:r>
            <a:r>
              <a:rPr lang="en-US" dirty="0" smtClean="0"/>
              <a:t>(medial border), </a:t>
            </a:r>
            <a:r>
              <a:rPr lang="en-US" u="sng" dirty="0" smtClean="0"/>
              <a:t>extensor </a:t>
            </a:r>
            <a:r>
              <a:rPr lang="en-US" u="sng" dirty="0" err="1" smtClean="0"/>
              <a:t>pollicis</a:t>
            </a:r>
            <a:r>
              <a:rPr lang="en-US" u="sng" dirty="0" smtClean="0"/>
              <a:t> </a:t>
            </a:r>
            <a:r>
              <a:rPr lang="en-US" u="sng" dirty="0" err="1" smtClean="0"/>
              <a:t>brevis</a:t>
            </a:r>
            <a:r>
              <a:rPr lang="en-US" u="sng" dirty="0" smtClean="0"/>
              <a:t> </a:t>
            </a:r>
            <a:r>
              <a:rPr lang="en-US" dirty="0" smtClean="0"/>
              <a:t>&amp; </a:t>
            </a:r>
            <a:r>
              <a:rPr lang="en-US" u="sng" dirty="0" smtClean="0"/>
              <a:t>abductor </a:t>
            </a:r>
            <a:r>
              <a:rPr lang="en-US" u="sng" dirty="0" err="1" smtClean="0"/>
              <a:t>pollicis</a:t>
            </a:r>
            <a:r>
              <a:rPr lang="en-US" u="sng" dirty="0" smtClean="0"/>
              <a:t> </a:t>
            </a:r>
            <a:r>
              <a:rPr lang="en-US" u="sng" dirty="0" err="1" smtClean="0"/>
              <a:t>longus</a:t>
            </a:r>
            <a:r>
              <a:rPr lang="en-US" u="sng" dirty="0" smtClean="0"/>
              <a:t> </a:t>
            </a:r>
            <a:r>
              <a:rPr lang="en-US" dirty="0" smtClean="0"/>
              <a:t>(lateral border), and the distal </a:t>
            </a:r>
            <a:r>
              <a:rPr lang="en-US" u="sng" dirty="0" smtClean="0"/>
              <a:t>radial </a:t>
            </a:r>
            <a:r>
              <a:rPr lang="en-US" u="sng" dirty="0" err="1" smtClean="0"/>
              <a:t>styloid</a:t>
            </a:r>
            <a:r>
              <a:rPr lang="en-US" dirty="0" smtClean="0"/>
              <a:t>. The trapezium and scaphoid bones form the floor or base of the </a:t>
            </a:r>
          </a:p>
          <a:p>
            <a:r>
              <a:rPr lang="en-US" dirty="0" smtClean="0"/>
              <a:t>snuff box. Tenderness in the anatomical snuffbox indicates </a:t>
            </a:r>
            <a:r>
              <a:rPr lang="en-US" b="1" dirty="0" smtClean="0"/>
              <a:t>scaphoid fracture </a:t>
            </a:r>
            <a:r>
              <a:rPr lang="en-US" dirty="0" smtClean="0"/>
              <a:t>until proven otherwise! </a:t>
            </a:r>
            <a:endParaRPr lang="en-US" dirty="0"/>
          </a:p>
        </p:txBody>
      </p:sp>
    </p:spTree>
    <p:extLst>
      <p:ext uri="{BB962C8B-B14F-4D97-AF65-F5344CB8AC3E}">
        <p14:creationId xmlns:p14="http://schemas.microsoft.com/office/powerpoint/2010/main" val="2674174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997839"/>
            <a:ext cx="8712968" cy="2585323"/>
          </a:xfrm>
          <a:prstGeom prst="rect">
            <a:avLst/>
          </a:prstGeom>
        </p:spPr>
        <p:txBody>
          <a:bodyPr wrap="square">
            <a:spAutoFit/>
          </a:bodyPr>
          <a:lstStyle/>
          <a:p>
            <a:r>
              <a:rPr lang="cs-CZ" dirty="0" smtClean="0"/>
              <a:t>A 19-year-old </a:t>
            </a:r>
            <a:r>
              <a:rPr lang="cs-CZ" dirty="0" err="1" smtClean="0"/>
              <a:t>construction</a:t>
            </a:r>
            <a:r>
              <a:rPr lang="cs-CZ" dirty="0" smtClean="0"/>
              <a:t> </a:t>
            </a:r>
            <a:r>
              <a:rPr lang="cs-CZ" dirty="0" err="1" smtClean="0"/>
              <a:t>worker</a:t>
            </a:r>
            <a:r>
              <a:rPr lang="cs-CZ" dirty="0" smtClean="0"/>
              <a:t> </a:t>
            </a:r>
            <a:r>
              <a:rPr lang="cs-CZ" dirty="0" err="1" smtClean="0"/>
              <a:t>sustains</a:t>
            </a:r>
            <a:r>
              <a:rPr lang="cs-CZ" dirty="0" smtClean="0"/>
              <a:t> a </a:t>
            </a:r>
            <a:r>
              <a:rPr lang="cs-CZ" dirty="0" err="1" smtClean="0"/>
              <a:t>superficial</a:t>
            </a:r>
            <a:r>
              <a:rPr lang="cs-CZ" dirty="0" smtClean="0"/>
              <a:t> </a:t>
            </a:r>
            <a:r>
              <a:rPr lang="cs-CZ" dirty="0" err="1" smtClean="0"/>
              <a:t>laceration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anterior</a:t>
            </a:r>
            <a:r>
              <a:rPr lang="cs-CZ" dirty="0" smtClean="0"/>
              <a:t> </a:t>
            </a:r>
            <a:r>
              <a:rPr lang="cs-CZ" dirty="0" err="1" smtClean="0"/>
              <a:t>wrist</a:t>
            </a:r>
            <a:r>
              <a:rPr lang="cs-CZ" dirty="0" smtClean="0"/>
              <a:t> just </a:t>
            </a:r>
            <a:r>
              <a:rPr lang="cs-CZ" dirty="0" err="1" smtClean="0"/>
              <a:t>proximal</a:t>
            </a:r>
            <a:r>
              <a:rPr lang="cs-CZ" dirty="0" smtClean="0"/>
              <a:t> to </a:t>
            </a:r>
            <a:r>
              <a:rPr lang="cs-CZ" dirty="0" err="1" smtClean="0"/>
              <a:t>the</a:t>
            </a:r>
            <a:r>
              <a:rPr lang="cs-CZ" dirty="0" smtClean="0"/>
              <a:t> </a:t>
            </a:r>
            <a:r>
              <a:rPr lang="cs-CZ" dirty="0" err="1" smtClean="0"/>
              <a:t>thenar</a:t>
            </a:r>
            <a:r>
              <a:rPr lang="cs-CZ" dirty="0" smtClean="0"/>
              <a:t> and </a:t>
            </a:r>
            <a:r>
              <a:rPr lang="cs-CZ" dirty="0" err="1" smtClean="0"/>
              <a:t>hypothenar</a:t>
            </a:r>
            <a:r>
              <a:rPr lang="cs-CZ" dirty="0" smtClean="0"/>
              <a:t> </a:t>
            </a:r>
            <a:r>
              <a:rPr lang="cs-CZ" dirty="0" err="1" smtClean="0"/>
              <a:t>eminences</a:t>
            </a:r>
            <a:r>
              <a:rPr lang="cs-CZ" dirty="0" smtClean="0"/>
              <a:t>. </a:t>
            </a:r>
            <a:r>
              <a:rPr lang="cs-CZ" dirty="0" err="1" smtClean="0"/>
              <a:t>Sensation</a:t>
            </a:r>
            <a:r>
              <a:rPr lang="cs-CZ" dirty="0" smtClean="0"/>
              <a:t> </a:t>
            </a:r>
            <a:r>
              <a:rPr lang="cs-CZ" dirty="0" err="1" smtClean="0"/>
              <a:t>is</a:t>
            </a:r>
            <a:r>
              <a:rPr lang="cs-CZ" dirty="0" smtClean="0"/>
              <a:t> </a:t>
            </a:r>
            <a:r>
              <a:rPr lang="cs-CZ" dirty="0" err="1" smtClean="0"/>
              <a:t>intact</a:t>
            </a:r>
            <a:r>
              <a:rPr lang="cs-CZ" dirty="0" smtClean="0"/>
              <a:t>. </a:t>
            </a:r>
            <a:r>
              <a:rPr lang="cs-CZ" dirty="0" err="1" smtClean="0"/>
              <a:t>Which</a:t>
            </a:r>
            <a:r>
              <a:rPr lang="cs-CZ" dirty="0" smtClean="0"/>
              <a:t> </a:t>
            </a:r>
            <a:r>
              <a:rPr lang="cs-CZ" dirty="0" err="1" smtClean="0"/>
              <a:t>of</a:t>
            </a:r>
            <a:r>
              <a:rPr lang="cs-CZ" dirty="0" smtClean="0"/>
              <a:t> these </a:t>
            </a:r>
            <a:r>
              <a:rPr lang="cs-CZ" dirty="0" err="1" smtClean="0"/>
              <a:t>tendons</a:t>
            </a:r>
            <a:r>
              <a:rPr lang="cs-CZ" dirty="0" smtClean="0"/>
              <a:t> has most </a:t>
            </a:r>
            <a:r>
              <a:rPr lang="cs-CZ" dirty="0" err="1" smtClean="0"/>
              <a:t>likely</a:t>
            </a:r>
            <a:r>
              <a:rPr lang="cs-CZ" dirty="0" smtClean="0"/>
              <a:t> </a:t>
            </a:r>
            <a:r>
              <a:rPr lang="cs-CZ" dirty="0" err="1" smtClean="0"/>
              <a:t>been</a:t>
            </a:r>
            <a:r>
              <a:rPr lang="cs-CZ" dirty="0" smtClean="0"/>
              <a:t> </a:t>
            </a:r>
            <a:r>
              <a:rPr lang="cs-CZ" dirty="0" err="1" smtClean="0"/>
              <a:t>severed</a:t>
            </a:r>
            <a:r>
              <a:rPr lang="cs-CZ" dirty="0" smtClean="0"/>
              <a:t>? </a:t>
            </a:r>
          </a:p>
          <a:p>
            <a:endParaRPr lang="cs-CZ" dirty="0" smtClean="0"/>
          </a:p>
          <a:p>
            <a:r>
              <a:rPr lang="cs-CZ" dirty="0" smtClean="0"/>
              <a:t>a. Extensor </a:t>
            </a:r>
            <a:r>
              <a:rPr lang="cs-CZ" dirty="0" err="1" smtClean="0"/>
              <a:t>carpi</a:t>
            </a:r>
            <a:r>
              <a:rPr lang="cs-CZ" dirty="0" smtClean="0"/>
              <a:t> </a:t>
            </a:r>
            <a:r>
              <a:rPr lang="cs-CZ" dirty="0" err="1" smtClean="0"/>
              <a:t>ulnaris</a:t>
            </a:r>
            <a:r>
              <a:rPr lang="cs-CZ" dirty="0" smtClean="0"/>
              <a:t> </a:t>
            </a:r>
          </a:p>
          <a:p>
            <a:r>
              <a:rPr lang="cs-CZ" dirty="0" smtClean="0"/>
              <a:t>b. Flexor </a:t>
            </a:r>
            <a:r>
              <a:rPr lang="cs-CZ" dirty="0" err="1" smtClean="0"/>
              <a:t>digitorum</a:t>
            </a:r>
            <a:r>
              <a:rPr lang="cs-CZ" dirty="0" smtClean="0"/>
              <a:t> </a:t>
            </a:r>
            <a:r>
              <a:rPr lang="cs-CZ" dirty="0" err="1" smtClean="0"/>
              <a:t>profundus</a:t>
            </a:r>
            <a:r>
              <a:rPr lang="cs-CZ" dirty="0" smtClean="0"/>
              <a:t> </a:t>
            </a:r>
          </a:p>
          <a:p>
            <a:r>
              <a:rPr lang="cs-CZ" dirty="0" smtClean="0"/>
              <a:t>c. Flexor </a:t>
            </a:r>
            <a:r>
              <a:rPr lang="cs-CZ" dirty="0" err="1" smtClean="0"/>
              <a:t>digitorum</a:t>
            </a:r>
            <a:r>
              <a:rPr lang="cs-CZ" dirty="0" smtClean="0"/>
              <a:t> </a:t>
            </a:r>
            <a:r>
              <a:rPr lang="cs-CZ" dirty="0" err="1" smtClean="0"/>
              <a:t>superficialis</a:t>
            </a:r>
            <a:r>
              <a:rPr lang="cs-CZ" dirty="0" smtClean="0"/>
              <a:t> </a:t>
            </a:r>
          </a:p>
          <a:p>
            <a:r>
              <a:rPr lang="cs-CZ" dirty="0" smtClean="0"/>
              <a:t>d. Flexor </a:t>
            </a:r>
            <a:r>
              <a:rPr lang="cs-CZ" dirty="0" err="1" smtClean="0"/>
              <a:t>pollicis</a:t>
            </a:r>
            <a:r>
              <a:rPr lang="cs-CZ" dirty="0" smtClean="0"/>
              <a:t> </a:t>
            </a:r>
            <a:r>
              <a:rPr lang="cs-CZ" dirty="0" err="1" smtClean="0"/>
              <a:t>longus</a:t>
            </a:r>
            <a:r>
              <a:rPr lang="cs-CZ" dirty="0" smtClean="0"/>
              <a:t> </a:t>
            </a:r>
          </a:p>
          <a:p>
            <a:r>
              <a:rPr lang="cs-CZ" dirty="0" smtClean="0"/>
              <a:t>e. </a:t>
            </a:r>
            <a:r>
              <a:rPr lang="cs-CZ" dirty="0" err="1" smtClean="0"/>
              <a:t>Palmaris</a:t>
            </a:r>
            <a:r>
              <a:rPr lang="cs-CZ" dirty="0" smtClean="0"/>
              <a:t> </a:t>
            </a:r>
            <a:r>
              <a:rPr lang="cs-CZ" dirty="0" err="1" smtClean="0"/>
              <a:t>longus</a:t>
            </a:r>
            <a:r>
              <a:rPr lang="cs-CZ" dirty="0" smtClean="0"/>
              <a:t> </a:t>
            </a:r>
            <a:endParaRPr lang="cs-CZ" dirty="0"/>
          </a:p>
        </p:txBody>
      </p:sp>
    </p:spTree>
    <p:extLst>
      <p:ext uri="{BB962C8B-B14F-4D97-AF65-F5344CB8AC3E}">
        <p14:creationId xmlns:p14="http://schemas.microsoft.com/office/powerpoint/2010/main" val="84610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tfd.com/MosbyMD/thumb/palmaris_long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3835375" cy="335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98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166843"/>
            <a:ext cx="8712968" cy="3139321"/>
          </a:xfrm>
          <a:prstGeom prst="rect">
            <a:avLst/>
          </a:prstGeom>
        </p:spPr>
        <p:txBody>
          <a:bodyPr wrap="square">
            <a:spAutoFit/>
          </a:bodyPr>
          <a:lstStyle/>
          <a:p>
            <a:r>
              <a:rPr lang="en-US" dirty="0" smtClean="0"/>
              <a:t>A 35 year-old-female presents to her gynecologist after missing her period for the past 3 months. She is sexually active and uses condoms for contraception but has not had a sexual partner in the last year. She also reports that her breasts have been leaking milk for some time. Physical examination is normal. A head MRI is shown. Which of the following</a:t>
            </a:r>
            <a:r>
              <a:rPr lang="cs-CZ" dirty="0" smtClean="0"/>
              <a:t> </a:t>
            </a:r>
            <a:r>
              <a:rPr lang="en-US" dirty="0" smtClean="0"/>
              <a:t>structures would most likely be jeopardized if the tumor continues to increase in size? </a:t>
            </a:r>
          </a:p>
          <a:p>
            <a:endParaRPr lang="cs-CZ" dirty="0" smtClean="0"/>
          </a:p>
          <a:p>
            <a:r>
              <a:rPr lang="en-US" dirty="0" smtClean="0"/>
              <a:t>a. Optic chiasm </a:t>
            </a:r>
          </a:p>
          <a:p>
            <a:r>
              <a:rPr lang="en-US" dirty="0" smtClean="0"/>
              <a:t>b. Fourth ventricle </a:t>
            </a:r>
          </a:p>
          <a:p>
            <a:r>
              <a:rPr lang="en-US" dirty="0" smtClean="0"/>
              <a:t>c. Cerebral aqueduct </a:t>
            </a:r>
          </a:p>
          <a:p>
            <a:r>
              <a:rPr lang="en-US" dirty="0" smtClean="0"/>
              <a:t>d. Thalamus </a:t>
            </a:r>
          </a:p>
          <a:p>
            <a:r>
              <a:rPr lang="en-US" dirty="0" smtClean="0"/>
              <a:t>e. Caudate nucleus </a:t>
            </a:r>
            <a:endParaRPr lang="en-US" dirty="0"/>
          </a:p>
        </p:txBody>
      </p:sp>
    </p:spTree>
    <p:extLst>
      <p:ext uri="{BB962C8B-B14F-4D97-AF65-F5344CB8AC3E}">
        <p14:creationId xmlns:p14="http://schemas.microsoft.com/office/powerpoint/2010/main" val="161320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997839"/>
            <a:ext cx="8712968" cy="1754326"/>
          </a:xfrm>
          <a:prstGeom prst="rect">
            <a:avLst/>
          </a:prstGeom>
        </p:spPr>
        <p:txBody>
          <a:bodyPr wrap="square">
            <a:spAutoFit/>
          </a:bodyPr>
          <a:lstStyle/>
          <a:p>
            <a:r>
              <a:rPr lang="en-US" dirty="0" smtClean="0"/>
              <a:t>correct answer: E </a:t>
            </a:r>
            <a:endParaRPr lang="cs-CZ" dirty="0" smtClean="0"/>
          </a:p>
          <a:p>
            <a:endParaRPr lang="en-US" dirty="0" smtClean="0"/>
          </a:p>
          <a:p>
            <a:r>
              <a:rPr lang="en-US" dirty="0" smtClean="0"/>
              <a:t>The </a:t>
            </a:r>
            <a:r>
              <a:rPr lang="en-US" b="1" dirty="0" smtClean="0"/>
              <a:t>most superficial </a:t>
            </a:r>
            <a:r>
              <a:rPr lang="en-US" dirty="0" smtClean="0"/>
              <a:t>of the above tendons is the </a:t>
            </a:r>
            <a:r>
              <a:rPr lang="en-US" b="1" dirty="0" err="1" smtClean="0"/>
              <a:t>palmaris</a:t>
            </a:r>
            <a:r>
              <a:rPr lang="en-US" b="1" dirty="0" smtClean="0"/>
              <a:t> </a:t>
            </a:r>
            <a:r>
              <a:rPr lang="en-US" b="1" dirty="0" err="1" smtClean="0"/>
              <a:t>longus</a:t>
            </a:r>
            <a:r>
              <a:rPr lang="en-US" b="1" dirty="0" smtClean="0"/>
              <a:t> </a:t>
            </a:r>
            <a:r>
              <a:rPr lang="en-US" dirty="0" smtClean="0"/>
              <a:t>(E). The extensor carpi </a:t>
            </a:r>
            <a:r>
              <a:rPr lang="en-US" dirty="0" err="1" smtClean="0"/>
              <a:t>ulnaris</a:t>
            </a:r>
            <a:r>
              <a:rPr lang="en-US" dirty="0" smtClean="0"/>
              <a:t> (A) is not on the anterior wrist. The flexor </a:t>
            </a:r>
            <a:r>
              <a:rPr lang="en-US" dirty="0" err="1" smtClean="0"/>
              <a:t>digitorum</a:t>
            </a:r>
            <a:r>
              <a:rPr lang="en-US" dirty="0" smtClean="0"/>
              <a:t> </a:t>
            </a:r>
            <a:r>
              <a:rPr lang="en-US" dirty="0" err="1" smtClean="0"/>
              <a:t>profundus</a:t>
            </a:r>
            <a:r>
              <a:rPr lang="en-US" dirty="0" smtClean="0"/>
              <a:t> (B), flexor </a:t>
            </a:r>
            <a:r>
              <a:rPr lang="en-US" dirty="0" err="1" smtClean="0"/>
              <a:t>digitorum</a:t>
            </a:r>
            <a:r>
              <a:rPr lang="en-US" dirty="0" smtClean="0"/>
              <a:t> </a:t>
            </a:r>
            <a:r>
              <a:rPr lang="en-US" dirty="0" err="1" smtClean="0"/>
              <a:t>superficialis</a:t>
            </a:r>
            <a:r>
              <a:rPr lang="en-US" dirty="0" smtClean="0"/>
              <a:t> (C), and flexor </a:t>
            </a:r>
            <a:r>
              <a:rPr lang="en-US" dirty="0" err="1" smtClean="0"/>
              <a:t>pollicis</a:t>
            </a:r>
            <a:r>
              <a:rPr lang="en-US" dirty="0" smtClean="0"/>
              <a:t> </a:t>
            </a:r>
            <a:r>
              <a:rPr lang="en-US" dirty="0" err="1" smtClean="0"/>
              <a:t>longus</a:t>
            </a:r>
            <a:r>
              <a:rPr lang="en-US" dirty="0" smtClean="0"/>
              <a:t> (D) tendons are all </a:t>
            </a:r>
            <a:r>
              <a:rPr lang="en-US" u="sng" dirty="0" smtClean="0"/>
              <a:t>in the carpal tunnel</a:t>
            </a:r>
            <a:r>
              <a:rPr lang="en-US" dirty="0" smtClean="0"/>
              <a:t>, </a:t>
            </a:r>
          </a:p>
          <a:p>
            <a:r>
              <a:rPr lang="en-US" dirty="0" smtClean="0"/>
              <a:t>and are thus covered by the </a:t>
            </a:r>
            <a:r>
              <a:rPr lang="en-US" u="sng" dirty="0" smtClean="0"/>
              <a:t>flexor retinaculum</a:t>
            </a:r>
            <a:r>
              <a:rPr lang="en-US" dirty="0" smtClean="0"/>
              <a:t>, whereas the </a:t>
            </a:r>
            <a:r>
              <a:rPr lang="en-US" dirty="0" err="1" smtClean="0"/>
              <a:t>palmaris</a:t>
            </a:r>
            <a:r>
              <a:rPr lang="en-US" dirty="0" smtClean="0"/>
              <a:t> </a:t>
            </a:r>
            <a:r>
              <a:rPr lang="en-US" dirty="0" err="1" smtClean="0"/>
              <a:t>longus</a:t>
            </a:r>
            <a:r>
              <a:rPr lang="en-US" dirty="0" smtClean="0"/>
              <a:t> is not. </a:t>
            </a:r>
            <a:endParaRPr lang="en-US" dirty="0"/>
          </a:p>
        </p:txBody>
      </p:sp>
    </p:spTree>
    <p:extLst>
      <p:ext uri="{BB962C8B-B14F-4D97-AF65-F5344CB8AC3E}">
        <p14:creationId xmlns:p14="http://schemas.microsoft.com/office/powerpoint/2010/main" val="2438978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582341"/>
            <a:ext cx="8640960" cy="2862322"/>
          </a:xfrm>
          <a:prstGeom prst="rect">
            <a:avLst/>
          </a:prstGeom>
        </p:spPr>
        <p:txBody>
          <a:bodyPr wrap="square">
            <a:spAutoFit/>
          </a:bodyPr>
          <a:lstStyle/>
          <a:p>
            <a:r>
              <a:rPr lang="en-US" dirty="0" smtClean="0"/>
              <a:t>A 40-year-old woman is diagnosed with a lesion of the facial nerve proximal to the origin of the chorda tympani in the posterior wall </a:t>
            </a:r>
          </a:p>
          <a:p>
            <a:r>
              <a:rPr lang="en-US" dirty="0" smtClean="0"/>
              <a:t>of the tympanic cavity. Which of the following functions would most likely remain intact in this patient? </a:t>
            </a:r>
          </a:p>
          <a:p>
            <a:r>
              <a:rPr lang="en-US" dirty="0" smtClean="0"/>
              <a:t> </a:t>
            </a:r>
          </a:p>
          <a:p>
            <a:r>
              <a:rPr lang="en-US" dirty="0" smtClean="0"/>
              <a:t>a. Control of muscles in lower half of face </a:t>
            </a:r>
          </a:p>
          <a:p>
            <a:r>
              <a:rPr lang="en-US" dirty="0" smtClean="0"/>
              <a:t>b. Control of muscles in upper half of face </a:t>
            </a:r>
          </a:p>
          <a:p>
            <a:r>
              <a:rPr lang="en-US" dirty="0" smtClean="0"/>
              <a:t>c. Salivary secretion by submandibular gland </a:t>
            </a:r>
          </a:p>
          <a:p>
            <a:r>
              <a:rPr lang="en-US" dirty="0" smtClean="0"/>
              <a:t>d. Taste sensation from anterior two-thirds of tongue </a:t>
            </a:r>
          </a:p>
          <a:p>
            <a:r>
              <a:rPr lang="en-US" dirty="0" smtClean="0"/>
              <a:t>e. Tear production by lacrimal gland </a:t>
            </a:r>
            <a:endParaRPr lang="cs-CZ" dirty="0"/>
          </a:p>
        </p:txBody>
      </p:sp>
    </p:spTree>
    <p:extLst>
      <p:ext uri="{BB962C8B-B14F-4D97-AF65-F5344CB8AC3E}">
        <p14:creationId xmlns:p14="http://schemas.microsoft.com/office/powerpoint/2010/main" val="100095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assconnection.s3.amazonaws.com/33/flashcards/602033/jpg/cn_vii_-_chorda_tympani_taste_(edit)13169109363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38779"/>
            <a:ext cx="7128792"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6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908720"/>
            <a:ext cx="8712968" cy="4524315"/>
          </a:xfrm>
          <a:prstGeom prst="rect">
            <a:avLst/>
          </a:prstGeom>
        </p:spPr>
        <p:txBody>
          <a:bodyPr wrap="square">
            <a:spAutoFit/>
          </a:bodyPr>
          <a:lstStyle/>
          <a:p>
            <a:r>
              <a:rPr lang="en-US" dirty="0" smtClean="0"/>
              <a:t>correct answer: E </a:t>
            </a:r>
            <a:endParaRPr lang="cs-CZ" dirty="0" smtClean="0"/>
          </a:p>
          <a:p>
            <a:endParaRPr lang="en-US" dirty="0" smtClean="0"/>
          </a:p>
          <a:p>
            <a:r>
              <a:rPr lang="en-US" dirty="0" smtClean="0"/>
              <a:t>Choice E (Tear production by lacrimal gland) is correct. </a:t>
            </a:r>
            <a:r>
              <a:rPr lang="en-US" dirty="0" smtClean="0"/>
              <a:t>The </a:t>
            </a:r>
            <a:r>
              <a:rPr lang="en-US" b="1" dirty="0" smtClean="0"/>
              <a:t>greater </a:t>
            </a:r>
            <a:r>
              <a:rPr lang="en-US" b="1" dirty="0" err="1" smtClean="0"/>
              <a:t>petrosal</a:t>
            </a:r>
            <a:r>
              <a:rPr lang="en-US" b="1" dirty="0" smtClean="0"/>
              <a:t> nerve </a:t>
            </a:r>
            <a:r>
              <a:rPr lang="en-US" dirty="0" smtClean="0"/>
              <a:t>branches from the facial nerve at the level of the geniculate ganglion. It is the source of </a:t>
            </a:r>
            <a:r>
              <a:rPr lang="en-US" u="sng" dirty="0" smtClean="0"/>
              <a:t>preganglionic </a:t>
            </a:r>
          </a:p>
          <a:p>
            <a:r>
              <a:rPr lang="en-US" u="sng" dirty="0" smtClean="0"/>
              <a:t>parasympathetic nerve fibers for the lacrimal gland</a:t>
            </a:r>
            <a:r>
              <a:rPr lang="en-US" dirty="0" smtClean="0"/>
              <a:t>. </a:t>
            </a:r>
          </a:p>
          <a:p>
            <a:r>
              <a:rPr lang="en-US" dirty="0" smtClean="0"/>
              <a:t> </a:t>
            </a:r>
          </a:p>
          <a:p>
            <a:r>
              <a:rPr lang="en-US" dirty="0" smtClean="0"/>
              <a:t>Choice A (control of muscles in lower half of face) and Choice B (control of muscles in upper half of face) are incorrect. A lesion of </a:t>
            </a:r>
            <a:r>
              <a:rPr lang="en-US" dirty="0" smtClean="0"/>
              <a:t>the </a:t>
            </a:r>
            <a:r>
              <a:rPr lang="en-US" dirty="0" smtClean="0"/>
              <a:t>facial nerve proximal to its terminal branches (the </a:t>
            </a:r>
            <a:r>
              <a:rPr lang="en-US" dirty="0" smtClean="0"/>
              <a:t>temporal</a:t>
            </a:r>
            <a:r>
              <a:rPr lang="cs-CZ" dirty="0" smtClean="0"/>
              <a:t>, </a:t>
            </a:r>
            <a:r>
              <a:rPr lang="en-US" dirty="0" err="1" smtClean="0"/>
              <a:t>zygomatic</a:t>
            </a:r>
            <a:r>
              <a:rPr lang="cs-CZ" dirty="0" smtClean="0"/>
              <a:t>, </a:t>
            </a:r>
            <a:r>
              <a:rPr lang="en-US" dirty="0" smtClean="0"/>
              <a:t>buccal</a:t>
            </a:r>
            <a:r>
              <a:rPr lang="cs-CZ" dirty="0" smtClean="0"/>
              <a:t>, </a:t>
            </a:r>
            <a:r>
              <a:rPr lang="en-US" dirty="0" smtClean="0"/>
              <a:t>marginal </a:t>
            </a:r>
            <a:r>
              <a:rPr lang="en-US" dirty="0" smtClean="0"/>
              <a:t>mandibular, and cervical nerves) would </a:t>
            </a:r>
          </a:p>
          <a:p>
            <a:r>
              <a:rPr lang="en-US" dirty="0" smtClean="0"/>
              <a:t>result in paralysis of all </a:t>
            </a:r>
            <a:r>
              <a:rPr lang="en-US" dirty="0" err="1" smtClean="0"/>
              <a:t>ipsilateral</a:t>
            </a:r>
            <a:r>
              <a:rPr lang="en-US" dirty="0" smtClean="0"/>
              <a:t> muscles of facial expression. </a:t>
            </a:r>
          </a:p>
          <a:p>
            <a:r>
              <a:rPr lang="en-US" dirty="0" smtClean="0"/>
              <a:t> </a:t>
            </a:r>
          </a:p>
          <a:p>
            <a:r>
              <a:rPr lang="en-US" dirty="0" smtClean="0"/>
              <a:t>Choice C (salivary secretion by submandibular gland) and Choice D (taste sensation from anterior two-thirds of tongue) are incorrect. </a:t>
            </a:r>
            <a:r>
              <a:rPr lang="en-US" dirty="0" smtClean="0"/>
              <a:t>The </a:t>
            </a:r>
            <a:r>
              <a:rPr lang="en-US" u="sng" dirty="0" smtClean="0"/>
              <a:t>chorda tympani carries taste</a:t>
            </a:r>
            <a:r>
              <a:rPr lang="en-US" dirty="0" smtClean="0"/>
              <a:t> from the anterior two-thirds of the tongue and preganglionic parasympathetic nerve fibers for the </a:t>
            </a:r>
          </a:p>
          <a:p>
            <a:r>
              <a:rPr lang="en-US" dirty="0" smtClean="0"/>
              <a:t>submandibular gland. Therefore, a lesion superior (proximal) to its branching point would result in loss of these functions. </a:t>
            </a:r>
            <a:endParaRPr lang="en-US" dirty="0"/>
          </a:p>
        </p:txBody>
      </p:sp>
    </p:spTree>
    <p:extLst>
      <p:ext uri="{BB962C8B-B14F-4D97-AF65-F5344CB8AC3E}">
        <p14:creationId xmlns:p14="http://schemas.microsoft.com/office/powerpoint/2010/main" val="335232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997839"/>
            <a:ext cx="8712968" cy="2585323"/>
          </a:xfrm>
          <a:prstGeom prst="rect">
            <a:avLst/>
          </a:prstGeom>
        </p:spPr>
        <p:txBody>
          <a:bodyPr wrap="square">
            <a:spAutoFit/>
          </a:bodyPr>
          <a:lstStyle/>
          <a:p>
            <a:r>
              <a:rPr lang="en-US" dirty="0" smtClean="0"/>
              <a:t>A 60-year-old man develops a tremor in his fingers. The tremor is most pronounced when he reaches for his coffee cup or points to an </a:t>
            </a:r>
            <a:r>
              <a:rPr lang="en-US" dirty="0" smtClean="0"/>
              <a:t>object</a:t>
            </a:r>
            <a:r>
              <a:rPr lang="en-US" dirty="0" smtClean="0"/>
              <a:t>. Which of the following components of the motor system is most likely to be involved? </a:t>
            </a:r>
            <a:endParaRPr lang="cs-CZ" dirty="0" smtClean="0"/>
          </a:p>
          <a:p>
            <a:endParaRPr lang="en-US" dirty="0" smtClean="0"/>
          </a:p>
          <a:p>
            <a:r>
              <a:rPr lang="en-US" dirty="0" smtClean="0"/>
              <a:t>a. Basal ganglia </a:t>
            </a:r>
          </a:p>
          <a:p>
            <a:r>
              <a:rPr lang="en-US" dirty="0" smtClean="0"/>
              <a:t>b. Cerebellar hemisphere </a:t>
            </a:r>
          </a:p>
          <a:p>
            <a:r>
              <a:rPr lang="en-US" dirty="0" smtClean="0"/>
              <a:t>c. Cerebellar </a:t>
            </a:r>
            <a:r>
              <a:rPr lang="en-US" dirty="0" err="1" smtClean="0"/>
              <a:t>vermis</a:t>
            </a:r>
            <a:r>
              <a:rPr lang="en-US" dirty="0" smtClean="0"/>
              <a:t> </a:t>
            </a:r>
          </a:p>
          <a:p>
            <a:r>
              <a:rPr lang="en-US" dirty="0" smtClean="0"/>
              <a:t>d. Frontal eye field </a:t>
            </a:r>
          </a:p>
          <a:p>
            <a:r>
              <a:rPr lang="en-US" dirty="0" smtClean="0"/>
              <a:t>e. Motor nucleus of the thalamus </a:t>
            </a:r>
            <a:endParaRPr lang="en-US" dirty="0"/>
          </a:p>
        </p:txBody>
      </p:sp>
    </p:spTree>
    <p:extLst>
      <p:ext uri="{BB962C8B-B14F-4D97-AF65-F5344CB8AC3E}">
        <p14:creationId xmlns:p14="http://schemas.microsoft.com/office/powerpoint/2010/main" val="4285334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remorjournal.org/article/downloadSuppFile/175/figure-175-2-r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1411"/>
            <a:ext cx="6405572"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02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9725" y="1052736"/>
            <a:ext cx="8712968" cy="4801314"/>
          </a:xfrm>
          <a:prstGeom prst="rect">
            <a:avLst/>
          </a:prstGeom>
        </p:spPr>
        <p:txBody>
          <a:bodyPr wrap="square">
            <a:spAutoFit/>
          </a:bodyPr>
          <a:lstStyle/>
          <a:p>
            <a:r>
              <a:rPr lang="en-US" dirty="0" smtClean="0"/>
              <a:t>correct answer: B </a:t>
            </a:r>
            <a:endParaRPr lang="cs-CZ" dirty="0" smtClean="0"/>
          </a:p>
          <a:p>
            <a:endParaRPr lang="en-US" dirty="0" smtClean="0"/>
          </a:p>
          <a:p>
            <a:r>
              <a:rPr lang="en-US" dirty="0" smtClean="0"/>
              <a:t>The tremor described in the question stem is an </a:t>
            </a:r>
            <a:r>
              <a:rPr lang="en-US" b="1" dirty="0" smtClean="0"/>
              <a:t>intention tremor </a:t>
            </a:r>
            <a:r>
              <a:rPr lang="en-US" dirty="0" smtClean="0"/>
              <a:t>since it is most obvious as the patient's hand moves closer to his </a:t>
            </a:r>
            <a:r>
              <a:rPr lang="en-US" dirty="0" smtClean="0"/>
              <a:t>target </a:t>
            </a:r>
            <a:r>
              <a:rPr lang="en-US" dirty="0" smtClean="0"/>
              <a:t>(i.e. his coffee cup), and is not present while at rest. Intention tremors are </a:t>
            </a:r>
            <a:r>
              <a:rPr lang="en-US" u="sng" dirty="0" smtClean="0"/>
              <a:t>common in essential tremor, intoxication, multiple </a:t>
            </a:r>
          </a:p>
          <a:p>
            <a:r>
              <a:rPr lang="en-US" u="sng" dirty="0" smtClean="0"/>
              <a:t>sclerosis</a:t>
            </a:r>
            <a:r>
              <a:rPr lang="en-US" dirty="0" smtClean="0"/>
              <a:t>. They are a </a:t>
            </a:r>
            <a:r>
              <a:rPr lang="en-US" b="1" dirty="0" smtClean="0"/>
              <a:t>sign of cerebellar dysfunction</a:t>
            </a:r>
            <a:r>
              <a:rPr lang="en-US" dirty="0" smtClean="0"/>
              <a:t>. The cerebellum is split into the </a:t>
            </a:r>
            <a:r>
              <a:rPr lang="en-US" dirty="0" err="1" smtClean="0"/>
              <a:t>vermis</a:t>
            </a:r>
            <a:r>
              <a:rPr lang="en-US" dirty="0" smtClean="0"/>
              <a:t> and hemispheres. </a:t>
            </a:r>
            <a:r>
              <a:rPr lang="en-US" u="sng" dirty="0" smtClean="0"/>
              <a:t>The cerebellar </a:t>
            </a:r>
            <a:r>
              <a:rPr lang="en-US" u="sng" dirty="0" smtClean="0"/>
              <a:t>hemisphere </a:t>
            </a:r>
            <a:r>
              <a:rPr lang="en-US" u="sng" dirty="0" smtClean="0"/>
              <a:t>(B) regulates the coordination of the </a:t>
            </a:r>
            <a:r>
              <a:rPr lang="en-US" u="sng" dirty="0" err="1" smtClean="0"/>
              <a:t>ipsilateral</a:t>
            </a:r>
            <a:r>
              <a:rPr lang="en-US" u="sng" dirty="0" smtClean="0"/>
              <a:t> extremities </a:t>
            </a:r>
            <a:r>
              <a:rPr lang="en-US" dirty="0" smtClean="0"/>
              <a:t>and therefore would be involved in an intention tremor. The </a:t>
            </a:r>
          </a:p>
          <a:p>
            <a:r>
              <a:rPr lang="en-US" dirty="0" smtClean="0"/>
              <a:t>cerebellar </a:t>
            </a:r>
            <a:r>
              <a:rPr lang="en-US" dirty="0" err="1" smtClean="0"/>
              <a:t>vermis</a:t>
            </a:r>
            <a:r>
              <a:rPr lang="en-US" dirty="0" smtClean="0"/>
              <a:t> (C) regulates the trunk and midline structures and its dysfunction would cause ataxia (balance problems). </a:t>
            </a:r>
          </a:p>
          <a:p>
            <a:r>
              <a:rPr lang="en-US" dirty="0" smtClean="0"/>
              <a:t> </a:t>
            </a:r>
          </a:p>
          <a:p>
            <a:r>
              <a:rPr lang="en-US" dirty="0" smtClean="0"/>
              <a:t>Basal ganglia (A) involvement would cause </a:t>
            </a:r>
            <a:r>
              <a:rPr lang="en-US" u="sng" dirty="0" smtClean="0"/>
              <a:t>rest tremor </a:t>
            </a:r>
            <a:r>
              <a:rPr lang="en-US" dirty="0" smtClean="0"/>
              <a:t>like those seen in Parkinson's. </a:t>
            </a:r>
          </a:p>
          <a:p>
            <a:r>
              <a:rPr lang="en-US" dirty="0" smtClean="0"/>
              <a:t> </a:t>
            </a:r>
          </a:p>
          <a:p>
            <a:r>
              <a:rPr lang="en-US" dirty="0" smtClean="0"/>
              <a:t>Frontal eye field (D) would cause vision problems but not a tremor. </a:t>
            </a:r>
          </a:p>
          <a:p>
            <a:r>
              <a:rPr lang="en-US" dirty="0" smtClean="0"/>
              <a:t> </a:t>
            </a:r>
          </a:p>
          <a:p>
            <a:r>
              <a:rPr lang="en-US" dirty="0" smtClean="0"/>
              <a:t>Motor nucleus of the thalamus (E) would most likely cause strength deficits, but not a tremor. </a:t>
            </a:r>
            <a:endParaRPr lang="en-US" dirty="0"/>
          </a:p>
        </p:txBody>
      </p:sp>
    </p:spTree>
    <p:extLst>
      <p:ext uri="{BB962C8B-B14F-4D97-AF65-F5344CB8AC3E}">
        <p14:creationId xmlns:p14="http://schemas.microsoft.com/office/powerpoint/2010/main" val="390485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resources</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hlinkClick r:id="rId2"/>
              </a:rPr>
              <a:t>http</a:t>
            </a:r>
            <a:r>
              <a:rPr lang="cs-CZ" dirty="0">
                <a:hlinkClick r:id="rId2"/>
              </a:rPr>
              <a:t>://</a:t>
            </a:r>
            <a:r>
              <a:rPr lang="cs-CZ" dirty="0" smtClean="0">
                <a:hlinkClick r:id="rId2"/>
              </a:rPr>
              <a:t>www.neurosurgery.medsch.ucla.edu/body.cfm?id=1123&amp;ref=86&amp;action=detail</a:t>
            </a:r>
            <a:endParaRPr lang="cs-CZ" dirty="0" smtClean="0"/>
          </a:p>
          <a:p>
            <a:r>
              <a:rPr lang="cs-CZ" dirty="0">
                <a:hlinkClick r:id="rId3"/>
              </a:rPr>
              <a:t>http://en.wikipedia.org/wiki/File:Gray722-svg.svg</a:t>
            </a:r>
            <a:endParaRPr lang="cs-CZ" dirty="0" smtClean="0"/>
          </a:p>
          <a:p>
            <a:r>
              <a:rPr lang="cs-CZ" dirty="0">
                <a:hlinkClick r:id="rId4"/>
              </a:rPr>
              <a:t>http://</a:t>
            </a:r>
            <a:r>
              <a:rPr lang="cs-CZ" dirty="0" smtClean="0">
                <a:hlinkClick r:id="rId4"/>
              </a:rPr>
              <a:t>doctorsgates.blogspot.cz/2010/12/photos-for-battle-sign.html</a:t>
            </a:r>
            <a:endParaRPr lang="cs-CZ" dirty="0" smtClean="0"/>
          </a:p>
          <a:p>
            <a:r>
              <a:rPr lang="cs-CZ" dirty="0">
                <a:hlinkClick r:id="rId5"/>
              </a:rPr>
              <a:t>http://</a:t>
            </a:r>
            <a:r>
              <a:rPr lang="cs-CZ" dirty="0" smtClean="0">
                <a:hlinkClick r:id="rId5"/>
              </a:rPr>
              <a:t>www.studyblue.com/notes/note/n/an3-03-scalp-cranial-cavity-and-face/deck/7019758</a:t>
            </a:r>
            <a:endParaRPr lang="cs-CZ" dirty="0" smtClean="0"/>
          </a:p>
          <a:p>
            <a:r>
              <a:rPr lang="cs-CZ" dirty="0">
                <a:hlinkClick r:id="rId6"/>
              </a:rPr>
              <a:t>http://contemporaryobgyn.modernmedicine.com/contemporary-obgyn/news/modernmedicine/modern-medicine-now/pelvic-phlebology-underappreciated-emergi</a:t>
            </a:r>
            <a:endParaRPr lang="cs-CZ" dirty="0" smtClean="0"/>
          </a:p>
          <a:p>
            <a:r>
              <a:rPr lang="cs-CZ" dirty="0">
                <a:hlinkClick r:id="rId7"/>
              </a:rPr>
              <a:t>http://www.yoganatomy.com/2014/03/wrist-pain-in-yoga</a:t>
            </a:r>
            <a:r>
              <a:rPr lang="cs-CZ" dirty="0" smtClean="0">
                <a:hlinkClick r:id="rId7"/>
              </a:rPr>
              <a:t>/</a:t>
            </a:r>
            <a:endParaRPr lang="cs-CZ" dirty="0" smtClean="0"/>
          </a:p>
          <a:p>
            <a:r>
              <a:rPr lang="cs-CZ" dirty="0" smtClean="0">
                <a:hlinkClick r:id="rId8"/>
              </a:rPr>
              <a:t>http</a:t>
            </a:r>
            <a:r>
              <a:rPr lang="cs-CZ" dirty="0">
                <a:hlinkClick r:id="rId8"/>
              </a:rPr>
              <a:t>://</a:t>
            </a:r>
            <a:r>
              <a:rPr lang="cs-CZ" dirty="0" smtClean="0">
                <a:hlinkClick r:id="rId8"/>
              </a:rPr>
              <a:t>www.handcarecenter.com/scaphoid.html</a:t>
            </a:r>
            <a:endParaRPr lang="cs-CZ" dirty="0" smtClean="0"/>
          </a:p>
          <a:p>
            <a:r>
              <a:rPr lang="cs-CZ" dirty="0">
                <a:hlinkClick r:id="rId9"/>
              </a:rPr>
              <a:t>http://</a:t>
            </a:r>
            <a:r>
              <a:rPr lang="cs-CZ" dirty="0" smtClean="0">
                <a:hlinkClick r:id="rId9"/>
              </a:rPr>
              <a:t>medical-dictionary.thefreedictionary.com/palmaris+longus</a:t>
            </a:r>
            <a:endParaRPr lang="cs-CZ" dirty="0" smtClean="0"/>
          </a:p>
          <a:p>
            <a:r>
              <a:rPr lang="cs-CZ" dirty="0">
                <a:hlinkClick r:id="rId10"/>
              </a:rPr>
              <a:t>http://classconnection.s3.amazonaws.com/33/flashcards/602033/jpg/cn_vii_-_chorda_tympani_taste_(</a:t>
            </a:r>
            <a:r>
              <a:rPr lang="cs-CZ" dirty="0" smtClean="0">
                <a:hlinkClick r:id="rId10"/>
              </a:rPr>
              <a:t>edit)1316910936377.jpg</a:t>
            </a:r>
            <a:endParaRPr lang="cs-CZ" dirty="0" smtClean="0"/>
          </a:p>
          <a:p>
            <a:r>
              <a:rPr lang="cs-CZ" dirty="0">
                <a:hlinkClick r:id="rId11"/>
              </a:rPr>
              <a:t>http://www.tremorjournal.org/index.php/tremor/article/view/175/html-12</a:t>
            </a:r>
            <a:endParaRPr lang="cs-CZ" dirty="0" smtClean="0"/>
          </a:p>
          <a:p>
            <a:endParaRPr lang="cs-CZ" dirty="0"/>
          </a:p>
        </p:txBody>
      </p:sp>
    </p:spTree>
    <p:extLst>
      <p:ext uri="{BB962C8B-B14F-4D97-AF65-F5344CB8AC3E}">
        <p14:creationId xmlns:p14="http://schemas.microsoft.com/office/powerpoint/2010/main" val="28848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urosurgery.medsch.ucla.edu/images/Pituitary%20Program/MRI_pit_aden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13" y="1425848"/>
            <a:ext cx="720079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1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Gray722-svg.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89" y="782216"/>
            <a:ext cx="4410075"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19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97346"/>
            <a:ext cx="8784976" cy="3693319"/>
          </a:xfrm>
          <a:prstGeom prst="rect">
            <a:avLst/>
          </a:prstGeom>
        </p:spPr>
        <p:txBody>
          <a:bodyPr wrap="square">
            <a:spAutoFit/>
          </a:bodyPr>
          <a:lstStyle/>
          <a:p>
            <a:r>
              <a:rPr lang="en-US" dirty="0" smtClean="0"/>
              <a:t>correct answer: A </a:t>
            </a:r>
            <a:endParaRPr lang="cs-CZ" dirty="0" smtClean="0"/>
          </a:p>
          <a:p>
            <a:endParaRPr lang="en-US" dirty="0" smtClean="0"/>
          </a:p>
          <a:p>
            <a:r>
              <a:rPr lang="en-US" b="1" dirty="0" err="1" smtClean="0"/>
              <a:t>Prolactinomas</a:t>
            </a:r>
            <a:r>
              <a:rPr lang="en-US" dirty="0" smtClean="0"/>
              <a:t> are prolactin-secreting tumors of the anterior pituitary, classically presenting with </a:t>
            </a:r>
            <a:r>
              <a:rPr lang="en-US" dirty="0" err="1" smtClean="0"/>
              <a:t>galactorrhea</a:t>
            </a:r>
            <a:r>
              <a:rPr lang="en-US" dirty="0" smtClean="0"/>
              <a:t> and amenorrhea or infertility in pre-menopausal women. Amenorrhea occurs due to prolactin’s inhibition of </a:t>
            </a:r>
            <a:r>
              <a:rPr lang="en-US" u="sng" dirty="0" smtClean="0"/>
              <a:t>LH</a:t>
            </a:r>
            <a:r>
              <a:rPr lang="en-US" dirty="0" smtClean="0"/>
              <a:t>, as well as </a:t>
            </a:r>
            <a:r>
              <a:rPr lang="en-US" u="sng" dirty="0" err="1" smtClean="0"/>
              <a:t>GnRH</a:t>
            </a:r>
            <a:r>
              <a:rPr lang="en-US" dirty="0" smtClean="0"/>
              <a:t> pulses. </a:t>
            </a:r>
          </a:p>
          <a:p>
            <a:r>
              <a:rPr lang="en-US" dirty="0" err="1" smtClean="0"/>
              <a:t>Downregulation</a:t>
            </a:r>
            <a:r>
              <a:rPr lang="en-US" dirty="0" smtClean="0"/>
              <a:t> of </a:t>
            </a:r>
            <a:r>
              <a:rPr lang="en-US" dirty="0" err="1" smtClean="0"/>
              <a:t>GnRH</a:t>
            </a:r>
            <a:r>
              <a:rPr lang="en-US" dirty="0" smtClean="0"/>
              <a:t> leads to a decrease in </a:t>
            </a:r>
            <a:r>
              <a:rPr lang="en-US" u="sng" dirty="0" smtClean="0"/>
              <a:t>FSH</a:t>
            </a:r>
            <a:r>
              <a:rPr lang="en-US" dirty="0" smtClean="0"/>
              <a:t>, and subsequently, </a:t>
            </a:r>
            <a:r>
              <a:rPr lang="en-US" u="sng" dirty="0" smtClean="0"/>
              <a:t>estrogen</a:t>
            </a:r>
            <a:r>
              <a:rPr lang="en-US" dirty="0" smtClean="0"/>
              <a:t> levels leading to anovulation. Fortunately, these effects lead to their early detection in pre-menopausal women compared to their male and post-menopausal counterparts. In the </a:t>
            </a:r>
          </a:p>
          <a:p>
            <a:r>
              <a:rPr lang="en-US" dirty="0" smtClean="0"/>
              <a:t>latter populations these tumors tend to be of greater size and do not come into clinical attention until they are large enough to affect adjacent structures. </a:t>
            </a:r>
            <a:endParaRPr lang="cs-CZ" dirty="0" smtClean="0"/>
          </a:p>
          <a:p>
            <a:r>
              <a:rPr lang="en-US" dirty="0" smtClean="0"/>
              <a:t>The </a:t>
            </a:r>
            <a:r>
              <a:rPr lang="en-US" b="1" dirty="0" smtClean="0"/>
              <a:t>optic chiasm </a:t>
            </a:r>
            <a:r>
              <a:rPr lang="en-US" dirty="0" smtClean="0"/>
              <a:t>(Option A) is located directly above the pituitary gland and can be compressed leading to blindness. None of the remaining options are near the pituitary gland and therefore are less likely to be affected by these tumors. </a:t>
            </a:r>
            <a:endParaRPr lang="en-US" dirty="0"/>
          </a:p>
        </p:txBody>
      </p:sp>
    </p:spTree>
    <p:extLst>
      <p:ext uri="{BB962C8B-B14F-4D97-AF65-F5344CB8AC3E}">
        <p14:creationId xmlns:p14="http://schemas.microsoft.com/office/powerpoint/2010/main" val="142538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751344"/>
            <a:ext cx="8640960" cy="3693319"/>
          </a:xfrm>
          <a:prstGeom prst="rect">
            <a:avLst/>
          </a:prstGeom>
        </p:spPr>
        <p:txBody>
          <a:bodyPr wrap="square">
            <a:spAutoFit/>
          </a:bodyPr>
          <a:lstStyle/>
          <a:p>
            <a:r>
              <a:rPr lang="en-US" dirty="0" smtClean="0"/>
              <a:t>A 27 year-old woman is brought to the emergency room by ambulance after a car </a:t>
            </a:r>
            <a:r>
              <a:rPr lang="cs-CZ" dirty="0" smtClean="0"/>
              <a:t> a</a:t>
            </a:r>
            <a:r>
              <a:rPr lang="en-US" dirty="0" err="1" smtClean="0"/>
              <a:t>ccident</a:t>
            </a:r>
            <a:r>
              <a:rPr lang="en-US" dirty="0" smtClean="0"/>
              <a:t>. She is complaining of a severe headache and is somewhat disoriented. Her heart rate is 110 and her blood pressure is 134/72. She has several abrasions of her face with </a:t>
            </a:r>
          </a:p>
          <a:p>
            <a:r>
              <a:rPr lang="en-US" dirty="0" smtClean="0"/>
              <a:t>some swelling and ecchymosis. She has a dark ecchymosis over her right mastoid process. CT scan of the head shows an intracranial hemorrhage that does not cross suture lines. The anatomic structure that passes through which of the following foramina has most likely been damaged? </a:t>
            </a:r>
            <a:endParaRPr lang="cs-CZ" dirty="0" smtClean="0"/>
          </a:p>
          <a:p>
            <a:endParaRPr lang="en-US" dirty="0" smtClean="0"/>
          </a:p>
          <a:p>
            <a:r>
              <a:rPr lang="en-US" dirty="0" smtClean="0"/>
              <a:t>a. Carotid canal </a:t>
            </a:r>
          </a:p>
          <a:p>
            <a:r>
              <a:rPr lang="en-US" dirty="0" smtClean="0"/>
              <a:t>b. Foramen magnum </a:t>
            </a:r>
          </a:p>
          <a:p>
            <a:r>
              <a:rPr lang="en-US" dirty="0" smtClean="0"/>
              <a:t>c. Foramen </a:t>
            </a:r>
            <a:r>
              <a:rPr lang="en-US" dirty="0" err="1" smtClean="0"/>
              <a:t>rotundum</a:t>
            </a:r>
            <a:r>
              <a:rPr lang="en-US" dirty="0" smtClean="0"/>
              <a:t> </a:t>
            </a:r>
          </a:p>
          <a:p>
            <a:r>
              <a:rPr lang="en-US" dirty="0" smtClean="0"/>
              <a:t>d. Foramen </a:t>
            </a:r>
            <a:r>
              <a:rPr lang="en-US" dirty="0" err="1" smtClean="0"/>
              <a:t>spinosum</a:t>
            </a:r>
            <a:r>
              <a:rPr lang="en-US" dirty="0" smtClean="0"/>
              <a:t> </a:t>
            </a:r>
          </a:p>
          <a:p>
            <a:r>
              <a:rPr lang="en-US" dirty="0" smtClean="0"/>
              <a:t>e. Optic canal </a:t>
            </a:r>
            <a:endParaRPr lang="cs-CZ" dirty="0"/>
          </a:p>
        </p:txBody>
      </p:sp>
    </p:spTree>
    <p:extLst>
      <p:ext uri="{BB962C8B-B14F-4D97-AF65-F5344CB8AC3E}">
        <p14:creationId xmlns:p14="http://schemas.microsoft.com/office/powerpoint/2010/main" val="263704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_ZWqgYBROGHw/TRumu8kNonI/AAAAAAAACFA/gOB4YsTDEBw/s1600/b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340768"/>
            <a:ext cx="3024336" cy="318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lassconnection.s3.amazonaws.com/33/flashcards/602033/jpg/cranial_fossae_-_arteries1317332881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7172325"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9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474345"/>
            <a:ext cx="8640960" cy="3139321"/>
          </a:xfrm>
          <a:prstGeom prst="rect">
            <a:avLst/>
          </a:prstGeom>
        </p:spPr>
        <p:txBody>
          <a:bodyPr wrap="square">
            <a:spAutoFit/>
          </a:bodyPr>
          <a:lstStyle/>
          <a:p>
            <a:r>
              <a:rPr lang="en-US" dirty="0" smtClean="0"/>
              <a:t>correct answer: D </a:t>
            </a:r>
            <a:endParaRPr lang="cs-CZ" dirty="0" smtClean="0"/>
          </a:p>
          <a:p>
            <a:endParaRPr lang="en-US" dirty="0" smtClean="0"/>
          </a:p>
          <a:p>
            <a:r>
              <a:rPr lang="en-US" dirty="0" smtClean="0"/>
              <a:t>This patient has a </a:t>
            </a:r>
            <a:r>
              <a:rPr lang="en-US" b="1" dirty="0" smtClean="0"/>
              <a:t>basilar skull fracture </a:t>
            </a:r>
            <a:r>
              <a:rPr lang="en-US" dirty="0" smtClean="0"/>
              <a:t>secondary to trauma sustained in a car accident. </a:t>
            </a:r>
            <a:r>
              <a:rPr lang="en-US" b="1" dirty="0" smtClean="0"/>
              <a:t>Battle's sign</a:t>
            </a:r>
            <a:r>
              <a:rPr lang="en-US" dirty="0" smtClean="0"/>
              <a:t>, ecchymosis over the mastoid process, is consistent with a basilar skull fracture. Also, this patient has an </a:t>
            </a:r>
            <a:r>
              <a:rPr lang="en-US" b="1" dirty="0" smtClean="0"/>
              <a:t>epidural hemorrhage </a:t>
            </a:r>
            <a:r>
              <a:rPr lang="en-US" dirty="0" smtClean="0"/>
              <a:t>as seen on CT scan (does not cross </a:t>
            </a:r>
          </a:p>
          <a:p>
            <a:r>
              <a:rPr lang="en-US" dirty="0" smtClean="0"/>
              <a:t>suture lines). This scenario is due to </a:t>
            </a:r>
            <a:r>
              <a:rPr lang="en-US" b="1" dirty="0" smtClean="0"/>
              <a:t>rupture of the middle meningeal artery</a:t>
            </a:r>
            <a:r>
              <a:rPr lang="en-US" dirty="0" smtClean="0"/>
              <a:t>, which passes through the </a:t>
            </a:r>
            <a:r>
              <a:rPr lang="en-US" b="1" dirty="0" smtClean="0"/>
              <a:t>foramen </a:t>
            </a:r>
            <a:r>
              <a:rPr lang="en-US" b="1" dirty="0" err="1" smtClean="0"/>
              <a:t>spinosum</a:t>
            </a:r>
            <a:r>
              <a:rPr lang="en-US" dirty="0" smtClean="0"/>
              <a:t>. The maxillary nerve (V2) passes through the foramen </a:t>
            </a:r>
            <a:r>
              <a:rPr lang="en-US" dirty="0" err="1" smtClean="0"/>
              <a:t>rotundum</a:t>
            </a:r>
            <a:r>
              <a:rPr lang="en-US" dirty="0" smtClean="0"/>
              <a:t>. The optic nerve and ophthalmic artery passes through the optic canal. </a:t>
            </a:r>
          </a:p>
          <a:p>
            <a:r>
              <a:rPr lang="en-US" dirty="0" smtClean="0"/>
              <a:t>The internal carotid artery passes through the carotid canal. The brainstem (specifically, the medulla), meninges, vertebral arteries</a:t>
            </a:r>
            <a:r>
              <a:rPr lang="en-US" smtClean="0"/>
              <a:t>, and </a:t>
            </a:r>
            <a:r>
              <a:rPr lang="en-US" dirty="0" smtClean="0"/>
              <a:t>the spinal roots of the accessory nerve all pass through the foramen magnum. </a:t>
            </a:r>
            <a:endParaRPr lang="en-US" dirty="0"/>
          </a:p>
        </p:txBody>
      </p:sp>
    </p:spTree>
    <p:extLst>
      <p:ext uri="{BB962C8B-B14F-4D97-AF65-F5344CB8AC3E}">
        <p14:creationId xmlns:p14="http://schemas.microsoft.com/office/powerpoint/2010/main" val="243327284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1740</Words>
  <Application>Microsoft Office PowerPoint</Application>
  <PresentationFormat>Předvádění na obrazovce (4:3)</PresentationFormat>
  <Paragraphs>124</Paragraphs>
  <Slides>27</Slides>
  <Notes>0</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Motiv systému Office</vt:lpstr>
      <vt:lpstr>USMLE Session 28/05/2014</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Petik</dc:creator>
  <cp:lastModifiedBy>Petik</cp:lastModifiedBy>
  <cp:revision>9</cp:revision>
  <dcterms:created xsi:type="dcterms:W3CDTF">2014-05-26T18:55:55Z</dcterms:created>
  <dcterms:modified xsi:type="dcterms:W3CDTF">2014-05-27T12:08:40Z</dcterms:modified>
</cp:coreProperties>
</file>