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E3F5B-2541-49C2-A7F3-97D1BD0BF2A4}" type="datetimeFigureOut">
              <a:rPr lang="cs-CZ"/>
              <a:pPr>
                <a:defRPr/>
              </a:pPr>
              <a:t>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4710A-6171-4242-B6BA-0357CDB48A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9324D-60E9-4B75-ACF6-03F70490D9D2}" type="datetimeFigureOut">
              <a:rPr lang="cs-CZ"/>
              <a:pPr>
                <a:defRPr/>
              </a:pPr>
              <a:t>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68B0E-FDFC-44E5-BA46-3F24274871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0A7F6-6ED6-494E-A238-B5A11ADC441B}" type="datetimeFigureOut">
              <a:rPr lang="cs-CZ"/>
              <a:pPr>
                <a:defRPr/>
              </a:pPr>
              <a:t>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22C17-B235-4FDA-A9D5-A63992B821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99678-FCCB-4089-AC40-FFDA75E5D0F8}" type="datetimeFigureOut">
              <a:rPr lang="cs-CZ"/>
              <a:pPr>
                <a:defRPr/>
              </a:pPr>
              <a:t>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1E0EC-20B7-4563-9D51-92FCE91B1A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FD091-B9A0-4A60-832B-F8908E87B10B}" type="datetimeFigureOut">
              <a:rPr lang="cs-CZ"/>
              <a:pPr>
                <a:defRPr/>
              </a:pPr>
              <a:t>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B2E38-3B10-45E9-9E28-13BC2046B8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D4B61-BD9C-4477-B1F6-3F4026AFD610}" type="datetimeFigureOut">
              <a:rPr lang="cs-CZ"/>
              <a:pPr>
                <a:defRPr/>
              </a:pPr>
              <a:t>6.10.2014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E426F-0BEC-4524-9C6F-49B32BFD7E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26D2D-4CAD-463F-8DBA-DDEBB01465BD}" type="datetimeFigureOut">
              <a:rPr lang="cs-CZ"/>
              <a:pPr>
                <a:defRPr/>
              </a:pPr>
              <a:t>6.10.2014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779D2-5DD6-4529-AAAA-8C9FAE2624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6FA90-DECF-44D4-AA2F-1BECEC9B904D}" type="datetimeFigureOut">
              <a:rPr lang="cs-CZ"/>
              <a:pPr>
                <a:defRPr/>
              </a:pPr>
              <a:t>6.10.2014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024B6-6A6E-459A-912E-AE035E55D6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735FD-101E-4E92-BA1A-3A36565678B2}" type="datetimeFigureOut">
              <a:rPr lang="cs-CZ"/>
              <a:pPr>
                <a:defRPr/>
              </a:pPr>
              <a:t>6.10.2014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5F047-5F50-4AE4-B6BF-0A65154046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0010A-D980-4BD6-9877-A8A954FFFADA}" type="datetimeFigureOut">
              <a:rPr lang="cs-CZ"/>
              <a:pPr>
                <a:defRPr/>
              </a:pPr>
              <a:t>6.10.2014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531B8-D762-4610-8A8C-0A1F2B1063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F4EA4-839B-4766-897A-08B3499BB9FF}" type="datetimeFigureOut">
              <a:rPr lang="cs-CZ"/>
              <a:pPr>
                <a:defRPr/>
              </a:pPr>
              <a:t>6.10.2014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699F2-13D9-435E-BD2A-EC193E2873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35EEBEF-9A7C-4C68-80E6-0C07B687CFA9}" type="datetimeFigureOut">
              <a:rPr lang="cs-CZ"/>
              <a:pPr>
                <a:defRPr/>
              </a:pPr>
              <a:t>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626842D-7F22-4C10-9906-5AD5A305A9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1000"/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611188" y="1160463"/>
            <a:ext cx="7772400" cy="1470025"/>
          </a:xfrm>
        </p:spPr>
        <p:txBody>
          <a:bodyPr/>
          <a:lstStyle/>
          <a:p>
            <a:r>
              <a:rPr lang="cs-CZ" sz="8000" b="1" smtClean="0"/>
              <a:t>Downův syndrom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288" y="2420938"/>
            <a:ext cx="8497887" cy="2922587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600" dirty="0">
                <a:solidFill>
                  <a:schemeClr val="tx1"/>
                </a:solidFill>
              </a:rPr>
              <a:t>(</a:t>
            </a:r>
            <a:r>
              <a:rPr lang="cs-CZ" sz="3600" dirty="0" smtClean="0">
                <a:solidFill>
                  <a:schemeClr val="tx1"/>
                </a:solidFill>
              </a:rPr>
              <a:t>Numerická chromozomální aberace 21. chromozomu)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300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000" dirty="0" smtClean="0">
                <a:solidFill>
                  <a:schemeClr val="tx1"/>
                </a:solidFill>
              </a:rPr>
              <a:t>Syndrom vývojových vad se slabomyslností a velmi charakteristickým klinickým vzhledem</a:t>
            </a:r>
            <a:endParaRPr lang="cs-CZ" sz="3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/>
              <a:t>http://</a:t>
            </a:r>
            <a:r>
              <a:rPr lang="cs-CZ" sz="2000" dirty="0" smtClean="0"/>
              <a:t>wikipedia.qwika.com/en2fr/Chromosomal_translocation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/>
              <a:t>Taťána Masaříková, Eva </a:t>
            </a:r>
            <a:r>
              <a:rPr lang="cs-CZ" sz="2000" dirty="0" err="1" smtClean="0"/>
              <a:t>Seemanová</a:t>
            </a:r>
            <a:r>
              <a:rPr lang="cs-CZ" sz="2000" dirty="0" smtClean="0"/>
              <a:t>, Klinická genetika, Praha, 2013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/>
              <a:t>http://</a:t>
            </a:r>
            <a:r>
              <a:rPr lang="cs-CZ" sz="2000" dirty="0" smtClean="0"/>
              <a:t>www.wikiskripta.eu/index.php/Down%C5%AFv_syndrom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/>
              <a:t>http://</a:t>
            </a:r>
            <a:r>
              <a:rPr lang="cs-CZ" sz="2000" dirty="0" smtClean="0"/>
              <a:t>www.vrozene-vady.cz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/>
              <a:t>http://</a:t>
            </a:r>
            <a:r>
              <a:rPr lang="cs-CZ" sz="2000" dirty="0" smtClean="0"/>
              <a:t>downuvsyndrom.ordinace.biz/komplikace.php</a:t>
            </a:r>
            <a:endParaRPr lang="cs-CZ" sz="20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0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0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dirty="0" smtClean="0"/>
              <a:t>Zpracovaly: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dirty="0"/>
              <a:t>Kateřina Vyhnálková, </a:t>
            </a:r>
            <a:r>
              <a:rPr lang="cs-CZ" sz="2000" dirty="0" err="1"/>
              <a:t>Terézia</a:t>
            </a:r>
            <a:r>
              <a:rPr lang="cs-CZ" sz="2000" dirty="0"/>
              <a:t> </a:t>
            </a:r>
            <a:r>
              <a:rPr lang="cs-CZ" sz="2000" dirty="0" smtClean="0"/>
              <a:t>Krausová, Zuzana </a:t>
            </a:r>
            <a:r>
              <a:rPr lang="cs-CZ" sz="2000" dirty="0"/>
              <a:t>Kubecová, Markéta Kovářová, </a:t>
            </a:r>
            <a:br>
              <a:rPr lang="cs-CZ" sz="2000" dirty="0"/>
            </a:br>
            <a:r>
              <a:rPr lang="cs-CZ" sz="2000" dirty="0"/>
              <a:t>Lenka Kovářová, Agáta Hudečková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>
          <a:xfrm>
            <a:off x="-828675" y="188913"/>
            <a:ext cx="7704138" cy="1511300"/>
          </a:xfrm>
        </p:spPr>
        <p:txBody>
          <a:bodyPr/>
          <a:lstStyle/>
          <a:p>
            <a:r>
              <a:rPr lang="cs-CZ" b="1" u="sng" smtClean="0"/>
              <a:t>Klinická charakteristika:</a:t>
            </a:r>
          </a:p>
        </p:txBody>
      </p:sp>
      <p:pic>
        <p:nvPicPr>
          <p:cNvPr id="14338" name="Zástupný symbol pro obsah 5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211638" y="5427663"/>
            <a:ext cx="1828800" cy="1419225"/>
          </a:xfrm>
        </p:spPr>
      </p:pic>
      <p:pic>
        <p:nvPicPr>
          <p:cNvPr id="14339" name="Obrázek 3" descr="characteris_of_ds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84838" y="476250"/>
            <a:ext cx="3459162" cy="400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Obrázek 4" descr="seyes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00788" y="4745038"/>
            <a:ext cx="2627312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235040" y="1412776"/>
            <a:ext cx="5616624" cy="6001643"/>
          </a:xfrm>
          <a:prstGeom prst="rect">
            <a:avLst/>
          </a:prstGeom>
          <a:noFill/>
        </p:spPr>
        <p:txBody>
          <a:bodyPr numCol="2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400" dirty="0" err="1">
                <a:latin typeface="+mn-lt"/>
              </a:rPr>
              <a:t>Epikantus</a:t>
            </a:r>
            <a:endParaRPr lang="cs-CZ" sz="2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400" dirty="0" err="1">
                <a:latin typeface="+mn-lt"/>
              </a:rPr>
              <a:t>Makroglosie</a:t>
            </a:r>
            <a:r>
              <a:rPr lang="cs-CZ" sz="2400" dirty="0">
                <a:latin typeface="+mn-lt"/>
              </a:rPr>
              <a:t> (zdánlivě kvůli hypotonii)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400" dirty="0" err="1">
                <a:latin typeface="+mn-lt"/>
              </a:rPr>
              <a:t>Hypertelorismus</a:t>
            </a:r>
            <a:endParaRPr lang="cs-CZ" sz="2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400" dirty="0" err="1">
                <a:latin typeface="+mn-lt"/>
              </a:rPr>
              <a:t>malá</a:t>
            </a:r>
            <a:r>
              <a:rPr lang="de-DE" sz="2400" dirty="0">
                <a:latin typeface="+mn-lt"/>
              </a:rPr>
              <a:t> </a:t>
            </a:r>
            <a:r>
              <a:rPr lang="de-DE" sz="2400" dirty="0" err="1">
                <a:latin typeface="+mn-lt"/>
              </a:rPr>
              <a:t>ústa</a:t>
            </a:r>
            <a:endParaRPr lang="cs-CZ" sz="2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400" dirty="0" err="1">
                <a:latin typeface="+mn-lt"/>
              </a:rPr>
              <a:t>Brushfield</a:t>
            </a:r>
            <a:r>
              <a:rPr lang="de-DE" sz="2400" dirty="0">
                <a:latin typeface="+mn-lt"/>
              </a:rPr>
              <a:t> </a:t>
            </a:r>
            <a:r>
              <a:rPr lang="de-DE" sz="2400" dirty="0" err="1">
                <a:latin typeface="+mn-lt"/>
              </a:rPr>
              <a:t>spots</a:t>
            </a:r>
            <a:endParaRPr lang="cs-CZ" sz="2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400" dirty="0" err="1">
                <a:latin typeface="+mn-lt"/>
              </a:rPr>
              <a:t>malá</a:t>
            </a:r>
            <a:r>
              <a:rPr lang="de-DE" sz="2400" dirty="0">
                <a:latin typeface="+mn-lt"/>
              </a:rPr>
              <a:t> </a:t>
            </a:r>
            <a:r>
              <a:rPr lang="de-DE" sz="2400" dirty="0" err="1">
                <a:latin typeface="+mn-lt"/>
              </a:rPr>
              <a:t>mozkovna</a:t>
            </a:r>
            <a:endParaRPr lang="cs-CZ" sz="2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400" dirty="0">
                <a:latin typeface="+mn-lt"/>
              </a:rPr>
              <a:t> </a:t>
            </a:r>
            <a:r>
              <a:rPr lang="de-DE" sz="2400" dirty="0" err="1">
                <a:latin typeface="+mn-lt"/>
              </a:rPr>
              <a:t>krátký</a:t>
            </a:r>
            <a:r>
              <a:rPr lang="de-DE" sz="2400" dirty="0">
                <a:latin typeface="+mn-lt"/>
              </a:rPr>
              <a:t> </a:t>
            </a:r>
            <a:r>
              <a:rPr lang="de-DE" sz="2400" dirty="0" err="1">
                <a:latin typeface="+mn-lt"/>
              </a:rPr>
              <a:t>široký</a:t>
            </a:r>
            <a:r>
              <a:rPr lang="de-DE" sz="2400" dirty="0">
                <a:latin typeface="+mn-lt"/>
              </a:rPr>
              <a:t> </a:t>
            </a:r>
            <a:r>
              <a:rPr lang="de-DE" sz="2400" dirty="0" err="1">
                <a:latin typeface="+mn-lt"/>
              </a:rPr>
              <a:t>krk</a:t>
            </a:r>
            <a:endParaRPr lang="cs-CZ" sz="2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400" dirty="0" err="1">
                <a:latin typeface="+mn-lt"/>
              </a:rPr>
              <a:t>svalová</a:t>
            </a:r>
            <a:r>
              <a:rPr lang="de-DE" sz="2400" dirty="0">
                <a:latin typeface="+mn-lt"/>
              </a:rPr>
              <a:t> </a:t>
            </a:r>
            <a:r>
              <a:rPr lang="de-DE" sz="2400" dirty="0" err="1">
                <a:latin typeface="+mn-lt"/>
              </a:rPr>
              <a:t>hypotonie</a:t>
            </a:r>
            <a:endParaRPr lang="cs-CZ" sz="2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400" dirty="0" err="1">
                <a:latin typeface="+mn-lt"/>
              </a:rPr>
              <a:t>mentální</a:t>
            </a:r>
            <a:r>
              <a:rPr lang="de-DE" sz="2400" dirty="0">
                <a:latin typeface="+mn-lt"/>
              </a:rPr>
              <a:t> </a:t>
            </a:r>
            <a:r>
              <a:rPr lang="de-DE" sz="2400" dirty="0" err="1">
                <a:latin typeface="+mn-lt"/>
              </a:rPr>
              <a:t>retardace</a:t>
            </a:r>
            <a:endParaRPr lang="cs-CZ" sz="2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400" dirty="0">
                <a:latin typeface="+mn-lt"/>
              </a:rPr>
              <a:t>VVV</a:t>
            </a:r>
            <a:r>
              <a:rPr lang="cs-CZ" sz="2400" dirty="0">
                <a:latin typeface="+mn-lt"/>
              </a:rPr>
              <a:t>  (srdce) – nejčastější příčina smrti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400" dirty="0" err="1">
                <a:latin typeface="+mn-lt"/>
              </a:rPr>
              <a:t>deformity</a:t>
            </a:r>
            <a:r>
              <a:rPr lang="de-DE" sz="2400" dirty="0">
                <a:latin typeface="+mn-lt"/>
              </a:rPr>
              <a:t> </a:t>
            </a:r>
            <a:r>
              <a:rPr lang="de-DE" sz="2400" dirty="0" err="1">
                <a:latin typeface="+mn-lt"/>
              </a:rPr>
              <a:t>rukou</a:t>
            </a:r>
            <a:r>
              <a:rPr lang="de-DE" sz="2400" dirty="0">
                <a:latin typeface="+mn-lt"/>
              </a:rPr>
              <a:t> a </a:t>
            </a:r>
            <a:r>
              <a:rPr lang="de-DE" sz="2400" dirty="0" err="1">
                <a:latin typeface="+mn-lt"/>
              </a:rPr>
              <a:t>nohou</a:t>
            </a:r>
            <a:r>
              <a:rPr lang="de-DE" sz="2400" dirty="0">
                <a:latin typeface="+mn-lt"/>
              </a:rPr>
              <a:t> (</a:t>
            </a:r>
            <a:r>
              <a:rPr lang="de-DE" sz="2400" dirty="0" err="1">
                <a:latin typeface="+mn-lt"/>
              </a:rPr>
              <a:t>tzv</a:t>
            </a:r>
            <a:r>
              <a:rPr lang="de-DE" sz="2400" dirty="0">
                <a:latin typeface="+mn-lt"/>
              </a:rPr>
              <a:t>. "</a:t>
            </a:r>
            <a:r>
              <a:rPr lang="de-DE" sz="2400" dirty="0" err="1">
                <a:latin typeface="+mn-lt"/>
              </a:rPr>
              <a:t>sandálová</a:t>
            </a:r>
            <a:r>
              <a:rPr lang="de-DE" sz="2400" dirty="0">
                <a:latin typeface="+mn-lt"/>
              </a:rPr>
              <a:t> </a:t>
            </a:r>
            <a:r>
              <a:rPr lang="de-DE" sz="2400" dirty="0" err="1">
                <a:latin typeface="+mn-lt"/>
              </a:rPr>
              <a:t>rýha</a:t>
            </a:r>
            <a:r>
              <a:rPr lang="de-DE" sz="2400" dirty="0">
                <a:latin typeface="+mn-lt"/>
              </a:rPr>
              <a:t>")</a:t>
            </a:r>
            <a:endParaRPr lang="cs-CZ" sz="2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400" dirty="0" err="1">
                <a:latin typeface="+mn-lt"/>
              </a:rPr>
              <a:t>skeletální</a:t>
            </a:r>
            <a:r>
              <a:rPr lang="de-DE" sz="2400" dirty="0">
                <a:latin typeface="+mn-lt"/>
              </a:rPr>
              <a:t> </a:t>
            </a:r>
            <a:r>
              <a:rPr lang="de-DE" sz="2400" dirty="0" err="1">
                <a:latin typeface="+mn-lt"/>
              </a:rPr>
              <a:t>anomálie</a:t>
            </a:r>
            <a:endParaRPr lang="cs-CZ" sz="2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err="1">
                <a:latin typeface="+mn-lt"/>
              </a:rPr>
              <a:t>Hypogonadismus</a:t>
            </a:r>
            <a:r>
              <a:rPr lang="cs-CZ" sz="2400" dirty="0">
                <a:latin typeface="+mn-lt"/>
              </a:rPr>
              <a:t> -&gt; neplodnost mužů, ženy výjimečně plodné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l="-36000" r="-3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smtClean="0"/>
              <a:t>Genetický podklad nemoci</a:t>
            </a:r>
          </a:p>
        </p:txBody>
      </p:sp>
      <p:sp>
        <p:nvSpPr>
          <p:cNvPr id="15363" name="TextovéPole 2"/>
          <p:cNvSpPr txBox="1">
            <a:spLocks noChangeArrowheads="1"/>
          </p:cNvSpPr>
          <p:nvPr/>
        </p:nvSpPr>
        <p:spPr bwMode="auto">
          <a:xfrm>
            <a:off x="179388" y="1268413"/>
            <a:ext cx="8964612" cy="600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cs-CZ" sz="2100">
                <a:latin typeface="Calibri" pitchFamily="34" charset="0"/>
              </a:rPr>
              <a:t>monogenní nemoc</a:t>
            </a:r>
          </a:p>
          <a:p>
            <a:pPr>
              <a:buFont typeface="Arial" charset="0"/>
              <a:buChar char="•"/>
            </a:pPr>
            <a:r>
              <a:rPr lang="cs-CZ" sz="2100">
                <a:latin typeface="Calibri" pitchFamily="34" charset="0"/>
              </a:rPr>
              <a:t>vrozená početní chromozomální aberace (vyšetřujeme karyotyp)</a:t>
            </a:r>
          </a:p>
          <a:p>
            <a:pPr>
              <a:buFont typeface="Arial" charset="0"/>
              <a:buChar char="•"/>
            </a:pPr>
            <a:endParaRPr lang="cs-CZ" sz="21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cs-CZ" sz="2100" b="1">
                <a:latin typeface="Calibri" pitchFamily="34" charset="0"/>
              </a:rPr>
              <a:t> 95% 47, XY, +21  </a:t>
            </a:r>
            <a:r>
              <a:rPr lang="cs-CZ" sz="2100">
                <a:latin typeface="Calibri" pitchFamily="34" charset="0"/>
              </a:rPr>
              <a:t>-&gt; prostá trizomie chromozomu 21</a:t>
            </a:r>
          </a:p>
          <a:p>
            <a:pPr lvl="1">
              <a:buFont typeface="Arial" charset="0"/>
              <a:buChar char="•"/>
            </a:pPr>
            <a:r>
              <a:rPr lang="cs-CZ" sz="2100">
                <a:latin typeface="Calibri" pitchFamily="34" charset="0"/>
              </a:rPr>
              <a:t> příčina: nondisjunkce nejčastěji na straně matky –v průběhu vývoje oocytu</a:t>
            </a:r>
          </a:p>
          <a:p>
            <a:pPr lvl="1">
              <a:buFont typeface="Arial" charset="0"/>
              <a:buChar char="•"/>
            </a:pPr>
            <a:r>
              <a:rPr lang="cs-CZ" sz="2100">
                <a:latin typeface="Calibri" pitchFamily="34" charset="0"/>
              </a:rPr>
              <a:t> není dědičná (riziko se zvyšuje s věkem matky)</a:t>
            </a:r>
          </a:p>
          <a:p>
            <a:pPr>
              <a:buFont typeface="Arial" charset="0"/>
              <a:buChar char="•"/>
            </a:pPr>
            <a:r>
              <a:rPr lang="cs-CZ" sz="2100" b="1">
                <a:latin typeface="Calibri" pitchFamily="34" charset="0"/>
              </a:rPr>
              <a:t>4%</a:t>
            </a:r>
            <a:r>
              <a:rPr lang="cs-CZ" sz="2100">
                <a:latin typeface="Calibri" pitchFamily="34" charset="0"/>
              </a:rPr>
              <a:t> </a:t>
            </a:r>
            <a:r>
              <a:rPr lang="cs-CZ" sz="2100" b="1">
                <a:latin typeface="Calibri" pitchFamily="34" charset="0"/>
              </a:rPr>
              <a:t>46, XY, der (21; 21) + 21 -&gt;</a:t>
            </a:r>
            <a:r>
              <a:rPr lang="cs-CZ" sz="2100">
                <a:latin typeface="Calibri" pitchFamily="34" charset="0"/>
              </a:rPr>
              <a:t>  translokační forma trizomie 21</a:t>
            </a:r>
          </a:p>
          <a:p>
            <a:pPr lvl="1">
              <a:buFont typeface="Arial" charset="0"/>
              <a:buChar char="•"/>
            </a:pPr>
            <a:r>
              <a:rPr lang="cs-CZ" sz="2100">
                <a:latin typeface="Calibri" pitchFamily="34" charset="0"/>
              </a:rPr>
              <a:t>Robertsonská  translokace je fúze dvou akrocentrických chromozomů (chromozomu 21 a 21 či 14)</a:t>
            </a:r>
          </a:p>
          <a:p>
            <a:pPr lvl="2">
              <a:buFont typeface="Arial" charset="0"/>
              <a:buChar char="•"/>
            </a:pPr>
            <a:r>
              <a:rPr lang="cs-CZ" sz="2100">
                <a:latin typeface="Calibri" pitchFamily="34" charset="0"/>
              </a:rPr>
              <a:t> Balancovaný přenašeč (rodič) je klinicky zdravý, má 45 chromozomů</a:t>
            </a:r>
          </a:p>
          <a:p>
            <a:pPr lvl="1">
              <a:buFont typeface="Arial" charset="0"/>
              <a:buChar char="•"/>
            </a:pPr>
            <a:r>
              <a:rPr lang="cs-CZ" sz="2100">
                <a:latin typeface="Calibri" pitchFamily="34" charset="0"/>
              </a:rPr>
              <a:t> dědičná</a:t>
            </a:r>
          </a:p>
          <a:p>
            <a:pPr>
              <a:buFont typeface="Arial" charset="0"/>
              <a:buChar char="•"/>
            </a:pPr>
            <a:r>
              <a:rPr lang="cs-CZ" sz="2100" b="1">
                <a:latin typeface="Calibri" pitchFamily="34" charset="0"/>
              </a:rPr>
              <a:t> 1-3%</a:t>
            </a:r>
            <a:r>
              <a:rPr lang="cs-CZ" sz="2100">
                <a:latin typeface="Calibri" pitchFamily="34" charset="0"/>
              </a:rPr>
              <a:t> </a:t>
            </a:r>
            <a:r>
              <a:rPr lang="cs-CZ" sz="2100" b="1">
                <a:latin typeface="Calibri" pitchFamily="34" charset="0"/>
              </a:rPr>
              <a:t>mozaiková forma</a:t>
            </a:r>
            <a:r>
              <a:rPr lang="cs-CZ" sz="2100">
                <a:latin typeface="Calibri" pitchFamily="34" charset="0"/>
              </a:rPr>
              <a:t> </a:t>
            </a:r>
          </a:p>
          <a:p>
            <a:pPr lvl="1">
              <a:buFont typeface="Arial" charset="0"/>
              <a:buChar char="•"/>
            </a:pPr>
            <a:r>
              <a:rPr lang="cs-CZ" sz="2100">
                <a:latin typeface="Calibri" pitchFamily="34" charset="0"/>
              </a:rPr>
              <a:t>  nadbytečný chromozom 21 nese pouze určitá linie buněk</a:t>
            </a:r>
          </a:p>
          <a:p>
            <a:pPr lvl="1">
              <a:buFont typeface="Arial" charset="0"/>
              <a:buChar char="•"/>
            </a:pPr>
            <a:r>
              <a:rPr lang="cs-CZ" sz="2100">
                <a:latin typeface="Calibri" pitchFamily="34" charset="0"/>
              </a:rPr>
              <a:t> závažnost takovéto formy je závislá na procentuálním zastoupení linie s trizomickým karyotypem</a:t>
            </a:r>
          </a:p>
          <a:p>
            <a:pPr lvl="1">
              <a:buFont typeface="Arial" charset="0"/>
              <a:buChar char="•"/>
            </a:pPr>
            <a:r>
              <a:rPr lang="cs-CZ" sz="2100">
                <a:latin typeface="Calibri" pitchFamily="34" charset="0"/>
              </a:rPr>
              <a:t> není dědičná</a:t>
            </a:r>
          </a:p>
          <a:p>
            <a:pPr lvl="1">
              <a:buFont typeface="Arial" charset="0"/>
              <a:buChar char="•"/>
            </a:pPr>
            <a:endParaRPr lang="cs-CZ" sz="24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endParaRPr lang="cs-CZ" sz="2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smtClean="0"/>
              <a:t>Robertsonská translokace</a:t>
            </a:r>
          </a:p>
        </p:txBody>
      </p:sp>
      <p:pic>
        <p:nvPicPr>
          <p:cNvPr id="16386" name="Obráze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1196975"/>
            <a:ext cx="7162800" cy="553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smtClean="0"/>
              <a:t>Populace</a:t>
            </a:r>
          </a:p>
        </p:txBody>
      </p:sp>
      <p:sp>
        <p:nvSpPr>
          <p:cNvPr id="17410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solidFill>
                  <a:schemeClr val="hlink"/>
                </a:solidFill>
              </a:rPr>
              <a:t>Prevalence: 1 – 5 / 10 000</a:t>
            </a:r>
            <a:r>
              <a:rPr lang="cs-CZ" smtClean="0">
                <a:solidFill>
                  <a:schemeClr val="hlink"/>
                </a:solidFill>
                <a:latin typeface="Arial" charset="0"/>
              </a:rPr>
              <a:t> ??? – zdroj???</a:t>
            </a:r>
          </a:p>
          <a:p>
            <a:r>
              <a:rPr lang="cs-CZ" smtClean="0"/>
              <a:t>Incidence: 1 / 750 u narozených</a:t>
            </a:r>
          </a:p>
        </p:txBody>
      </p:sp>
      <p:pic>
        <p:nvPicPr>
          <p:cNvPr id="17411" name="Obrázek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6688" y="3494088"/>
            <a:ext cx="4433887" cy="332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Obrázek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494088"/>
            <a:ext cx="4400550" cy="330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1000"/>
            <a:lum/>
          </a:blip>
          <a:srcRect/>
          <a:stretch>
            <a:fillRect l="-44000" r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smtClean="0"/>
              <a:t>Možnosti léčby: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58958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sz="2400" smtClean="0"/>
              <a:t>DS není v současnosti  možné léčit kauzálně.</a:t>
            </a:r>
          </a:p>
          <a:p>
            <a:pPr>
              <a:buFont typeface="Arial" charset="0"/>
              <a:buNone/>
            </a:pPr>
            <a:r>
              <a:rPr lang="cs-CZ" sz="2400" smtClean="0"/>
              <a:t>Léčíme symptomaticky:</a:t>
            </a:r>
          </a:p>
          <a:p>
            <a:r>
              <a:rPr lang="cs-CZ" sz="2400" b="1" u="sng" smtClean="0"/>
              <a:t>Hypotonie</a:t>
            </a:r>
            <a:r>
              <a:rPr lang="cs-CZ" sz="2400" smtClean="0"/>
              <a:t>- spontánní zlepšení s věkem, rehabilitační cvičení</a:t>
            </a:r>
          </a:p>
          <a:p>
            <a:r>
              <a:rPr lang="cs-CZ" sz="2400" b="1" u="sng" smtClean="0"/>
              <a:t>Atlanto-axiální dislokace </a:t>
            </a:r>
            <a:r>
              <a:rPr lang="cs-CZ" sz="2400" smtClean="0"/>
              <a:t>– rentgeny krční páteře, omezení rizikových aktivit, operace</a:t>
            </a:r>
          </a:p>
          <a:p>
            <a:r>
              <a:rPr lang="cs-CZ" sz="2400" b="1" u="sng" smtClean="0"/>
              <a:t>Epilepsie </a:t>
            </a:r>
            <a:r>
              <a:rPr lang="cs-CZ" sz="2400" smtClean="0"/>
              <a:t>– antikonvulzivní léčiva</a:t>
            </a:r>
          </a:p>
          <a:p>
            <a:r>
              <a:rPr lang="cs-CZ" sz="2400" b="1" u="sng" smtClean="0"/>
              <a:t>Hypotyreóza </a:t>
            </a:r>
            <a:r>
              <a:rPr lang="cs-CZ" sz="2400" u="sng" smtClean="0"/>
              <a:t>–</a:t>
            </a:r>
            <a:r>
              <a:rPr lang="cs-CZ" sz="2400" smtClean="0"/>
              <a:t> podávání hormonů štítné žlázy v syntetické formě</a:t>
            </a:r>
          </a:p>
          <a:p>
            <a:r>
              <a:rPr lang="cs-CZ" sz="2400" b="1" u="sng" smtClean="0"/>
              <a:t>Hypertyreóza </a:t>
            </a:r>
            <a:r>
              <a:rPr lang="cs-CZ" sz="2400" u="sng" smtClean="0"/>
              <a:t>–</a:t>
            </a:r>
            <a:r>
              <a:rPr lang="cs-CZ" sz="2400" smtClean="0"/>
              <a:t> inaktivace rad. jódem nebo chirurgický zákrok, substituce</a:t>
            </a:r>
          </a:p>
          <a:p>
            <a:r>
              <a:rPr lang="cs-CZ" sz="2400" b="1" u="sng" smtClean="0"/>
              <a:t>VVSV</a:t>
            </a:r>
            <a:r>
              <a:rPr lang="cs-CZ" sz="2400" smtClean="0"/>
              <a:t> – často defekt septa, Fallotova tetralogie – chirurgický zákrok</a:t>
            </a:r>
          </a:p>
          <a:p>
            <a:r>
              <a:rPr lang="cs-CZ" sz="2400" b="1" u="sng" smtClean="0"/>
              <a:t>Poruchy zraku a sluchu </a:t>
            </a:r>
            <a:r>
              <a:rPr lang="cs-CZ" sz="2400" smtClean="0"/>
              <a:t>– brýle, naslouchátko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5175"/>
          </a:xfrm>
        </p:spPr>
        <p:txBody>
          <a:bodyPr/>
          <a:lstStyle/>
          <a:p>
            <a:r>
              <a:rPr lang="cs-CZ" b="1" u="sng" smtClean="0"/>
              <a:t>Prevence a diagnostika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836613"/>
            <a:ext cx="8445500" cy="5761037"/>
          </a:xfrm>
          <a:ln>
            <a:solidFill>
              <a:srgbClr val="0000FF"/>
            </a:solidFill>
          </a:ln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1800" b="1" u="sng" smtClean="0"/>
              <a:t>1. prenatální diagnostika</a:t>
            </a:r>
            <a:endParaRPr lang="cs-CZ" sz="180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1800" smtClean="0"/>
              <a:t>-↓ incidenci Downova syndromu u narozených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1800" smtClean="0"/>
              <a:t>- zaměřená na odhalení zvýšeného rizika chromozomálních aberací – včetně Downova sy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1800" smtClean="0"/>
              <a:t>- možnost ukončení těhotenství do 24. týdne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1800" b="1" u="sng" smtClean="0"/>
              <a:t>A. biochemické markery z mateřského séra</a:t>
            </a:r>
            <a:endParaRPr lang="cs-CZ" sz="1800" smtClean="0"/>
          </a:p>
          <a:p>
            <a:pPr>
              <a:lnSpc>
                <a:spcPct val="80000"/>
              </a:lnSpc>
            </a:pPr>
            <a:r>
              <a:rPr lang="cs-CZ" sz="1800" b="1" smtClean="0"/>
              <a:t>1. odběr v I. trimestru</a:t>
            </a:r>
            <a:endParaRPr lang="cs-CZ" sz="1800" smtClean="0"/>
          </a:p>
          <a:p>
            <a:pPr lvl="1">
              <a:lnSpc>
                <a:spcPct val="80000"/>
              </a:lnSpc>
            </a:pPr>
            <a:r>
              <a:rPr lang="cs-CZ" sz="1500" smtClean="0"/>
              <a:t>PaPP – A (Specifický těhotenský protein A) – ↓</a:t>
            </a:r>
            <a:endParaRPr lang="cs-CZ" sz="150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cs-CZ" sz="1500" smtClean="0">
                <a:latin typeface="Arial" charset="0"/>
              </a:rPr>
              <a:t>Free beta hCG </a:t>
            </a:r>
            <a:r>
              <a:rPr lang="cs-CZ" sz="1500" smtClean="0">
                <a:solidFill>
                  <a:schemeClr val="hlink"/>
                </a:solidFill>
              </a:rPr>
              <a:t>- ↑</a:t>
            </a:r>
          </a:p>
          <a:p>
            <a:pPr>
              <a:lnSpc>
                <a:spcPct val="80000"/>
              </a:lnSpc>
            </a:pPr>
            <a:r>
              <a:rPr lang="cs-CZ" sz="1800" b="1" smtClean="0"/>
              <a:t>2. odběr v II. trimestru = triple test:</a:t>
            </a:r>
            <a:endParaRPr lang="cs-CZ" sz="1800" smtClean="0"/>
          </a:p>
          <a:p>
            <a:pPr lvl="1">
              <a:lnSpc>
                <a:spcPct val="80000"/>
              </a:lnSpc>
            </a:pPr>
            <a:r>
              <a:rPr lang="cs-CZ" sz="1500" smtClean="0"/>
              <a:t>AFP (alfafetoprotein) – ↓</a:t>
            </a:r>
          </a:p>
          <a:p>
            <a:pPr lvl="1">
              <a:lnSpc>
                <a:spcPct val="80000"/>
              </a:lnSpc>
            </a:pPr>
            <a:r>
              <a:rPr lang="cs-CZ" sz="1500" smtClean="0"/>
              <a:t>hCG (choriový gonadotropin)- ↑</a:t>
            </a:r>
          </a:p>
          <a:p>
            <a:pPr lvl="1">
              <a:lnSpc>
                <a:spcPct val="80000"/>
              </a:lnSpc>
            </a:pPr>
            <a:r>
              <a:rPr lang="cs-CZ" sz="1500" smtClean="0"/>
              <a:t>uE3 (nekonjugovaný estriol)- odráží celkové riziko těhotenství</a:t>
            </a:r>
            <a:r>
              <a:rPr lang="cs-CZ" sz="1500" smtClean="0">
                <a:latin typeface="Arial" charset="0"/>
              </a:rPr>
              <a:t>- </a:t>
            </a:r>
            <a:r>
              <a:rPr lang="cs-CZ" sz="1500" smtClean="0">
                <a:solidFill>
                  <a:schemeClr val="hlink"/>
                </a:solidFill>
              </a:rPr>
              <a:t>↓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endParaRPr lang="cs-CZ" sz="1500" u="sng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1800" b="1" u="sng" smtClean="0"/>
              <a:t>B. ultrazvuková kontrola </a:t>
            </a:r>
            <a:endParaRPr lang="cs-CZ" sz="1800" smtClean="0"/>
          </a:p>
          <a:p>
            <a:pPr>
              <a:lnSpc>
                <a:spcPct val="80000"/>
              </a:lnSpc>
            </a:pPr>
            <a:r>
              <a:rPr lang="cs-CZ" sz="1800" smtClean="0"/>
              <a:t>6., 13., 20. a 32. týdnu gravidity</a:t>
            </a:r>
          </a:p>
          <a:p>
            <a:pPr>
              <a:lnSpc>
                <a:spcPct val="80000"/>
              </a:lnSpc>
            </a:pPr>
            <a:r>
              <a:rPr lang="cs-CZ" sz="1800" smtClean="0"/>
              <a:t>nuchální translucence – při ztluštění &gt; 3 mm je zvýšené riziko chromozomální aberace</a:t>
            </a:r>
          </a:p>
          <a:p>
            <a:pPr>
              <a:lnSpc>
                <a:spcPct val="80000"/>
              </a:lnSpc>
            </a:pPr>
            <a:r>
              <a:rPr lang="cs-CZ" sz="1800" smtClean="0"/>
              <a:t>opožděná osifikace / chybění nosní kosti</a:t>
            </a:r>
          </a:p>
          <a:p>
            <a:pPr>
              <a:lnSpc>
                <a:spcPct val="80000"/>
              </a:lnSpc>
            </a:pPr>
            <a:r>
              <a:rPr lang="cs-CZ" sz="1800" smtClean="0"/>
              <a:t>délka stehenní kosti</a:t>
            </a:r>
          </a:p>
          <a:p>
            <a:pPr>
              <a:lnSpc>
                <a:spcPct val="80000"/>
              </a:lnSpc>
            </a:pPr>
            <a:r>
              <a:rPr lang="cs-CZ" sz="1800" smtClean="0"/>
              <a:t>patologie srdce</a:t>
            </a:r>
          </a:p>
        </p:txBody>
      </p:sp>
      <p:pic>
        <p:nvPicPr>
          <p:cNvPr id="19459" name="Picture 2" descr="https://encrypted-tbn0.gstatic.com/images?q=tbn:ANd9GcT_DvYwkNdBgqIZMk8a7imWMEPL7wSTAxjJPtGqSiD5PJdKCN8oV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0425" y="1844675"/>
            <a:ext cx="2449513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smtClean="0"/>
              <a:t>Prevence a diagnostika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268413"/>
            <a:ext cx="8569325" cy="532923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1800" b="1" u="sng" smtClean="0"/>
              <a:t>C. invazivní metody: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1800" smtClean="0"/>
              <a:t>- riziko potratu pod 1%</a:t>
            </a:r>
          </a:p>
          <a:p>
            <a:pPr>
              <a:lnSpc>
                <a:spcPct val="80000"/>
              </a:lnSpc>
            </a:pPr>
            <a:r>
              <a:rPr lang="cs-CZ" sz="1800" b="1" smtClean="0"/>
              <a:t>odběr choriových klků </a:t>
            </a:r>
            <a:endParaRPr lang="cs-CZ" sz="1800" smtClean="0"/>
          </a:p>
          <a:p>
            <a:pPr lvl="1">
              <a:lnSpc>
                <a:spcPct val="80000"/>
              </a:lnSpc>
            </a:pPr>
            <a:r>
              <a:rPr lang="cs-CZ" sz="1800" smtClean="0"/>
              <a:t>transabdominálně v ČR 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mezi</a:t>
            </a:r>
            <a:r>
              <a:rPr lang="cs-CZ" sz="1800" smtClean="0">
                <a:solidFill>
                  <a:schemeClr val="hlink"/>
                </a:solidFill>
              </a:rPr>
              <a:t> 11</a:t>
            </a:r>
            <a:r>
              <a:rPr lang="cs-CZ" sz="1800" smtClean="0"/>
              <a:t>. a 13. gestačním týdnem</a:t>
            </a:r>
          </a:p>
          <a:p>
            <a:pPr>
              <a:lnSpc>
                <a:spcPct val="80000"/>
              </a:lnSpc>
            </a:pPr>
            <a:r>
              <a:rPr lang="cs-CZ" sz="1800" b="1" smtClean="0"/>
              <a:t>amniocentéza</a:t>
            </a:r>
            <a:endParaRPr lang="cs-CZ" sz="1800" smtClean="0"/>
          </a:p>
          <a:p>
            <a:pPr lvl="1">
              <a:lnSpc>
                <a:spcPct val="80000"/>
              </a:lnSpc>
            </a:pPr>
            <a:r>
              <a:rPr lang="cs-CZ" sz="1800" smtClean="0"/>
              <a:t>odběr vzorku plodové vody jehlou přes stěnu břišní pod kontrolou uzv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kultivace→karyotyp; bch vyšetření plodové vody 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mezi 16. a 18. týdnem gravidity</a:t>
            </a:r>
          </a:p>
          <a:p>
            <a:pPr>
              <a:lnSpc>
                <a:spcPct val="80000"/>
              </a:lnSpc>
            </a:pPr>
            <a:r>
              <a:rPr lang="cs-CZ" sz="1800" b="1" smtClean="0"/>
              <a:t>Kordocentéza</a:t>
            </a:r>
            <a:r>
              <a:rPr lang="cs-CZ" sz="1800" b="1" smtClean="0">
                <a:latin typeface="Arial" charset="0"/>
              </a:rPr>
              <a:t> </a:t>
            </a:r>
            <a:r>
              <a:rPr lang="cs-CZ" sz="1800" smtClean="0">
                <a:solidFill>
                  <a:schemeClr val="hlink"/>
                </a:solidFill>
                <a:latin typeface="Arial" charset="0"/>
              </a:rPr>
              <a:t>– riziko komplikací 2-4%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 punkce pupečníku a odběr fetální krve z pupečníkové vény pod uzv kontorolou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(krevní elementy→karyotyp)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od 18. gestačního týdne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cs-CZ" sz="1800" b="1" u="sng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1800" b="1" u="sng" smtClean="0"/>
              <a:t>2. Postnatální diagnostika</a:t>
            </a:r>
            <a:endParaRPr lang="cs-CZ" sz="1800" smtClean="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1800" smtClean="0"/>
              <a:t>založena na ověření karyotypu narozeného dítěte cytogenetickým vyšetřením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1800" smtClean="0"/>
              <a:t>podezření na tento syndrom je zpravidla vysloveno na základě typického klinického obrazu</a:t>
            </a:r>
          </a:p>
          <a:p>
            <a:pPr>
              <a:lnSpc>
                <a:spcPct val="80000"/>
              </a:lnSpc>
            </a:pPr>
            <a:endParaRPr lang="cs-CZ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http://www.advokat-uherske-hradiste.cz/var/al/23898/240952-shutterstock_7686366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6538" y="765175"/>
            <a:ext cx="2557462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smtClean="0"/>
              <a:t>Etické a právní aspekty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477838" y="1911350"/>
            <a:ext cx="8229600" cy="2189163"/>
          </a:xfrm>
        </p:spPr>
        <p:txBody>
          <a:bodyPr/>
          <a:lstStyle/>
          <a:p>
            <a:r>
              <a:rPr lang="cs-CZ" sz="2400" smtClean="0"/>
              <a:t>potrat x dokončení těhotenství</a:t>
            </a:r>
          </a:p>
          <a:p>
            <a:r>
              <a:rPr lang="cs-CZ" sz="2400" smtClean="0"/>
              <a:t>invazivní vyšetření a následný abort</a:t>
            </a:r>
          </a:p>
          <a:p>
            <a:r>
              <a:rPr lang="cs-CZ" sz="2400" smtClean="0"/>
              <a:t>chybná diagnostika s falešně pozitivním výsledkem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427</Words>
  <Application>Microsoft Office PowerPoint</Application>
  <PresentationFormat>On-screen Show (4:3)</PresentationFormat>
  <Paragraphs>93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Calibri</vt:lpstr>
      <vt:lpstr>Arial</vt:lpstr>
      <vt:lpstr>Motiv sady Office</vt:lpstr>
      <vt:lpstr>Downův syndrom</vt:lpstr>
      <vt:lpstr>Klinická charakteristika:</vt:lpstr>
      <vt:lpstr>Genetický podklad nemoci</vt:lpstr>
      <vt:lpstr>Robertsonská translokace</vt:lpstr>
      <vt:lpstr>Populace</vt:lpstr>
      <vt:lpstr>Možnosti léčby:</vt:lpstr>
      <vt:lpstr>Prevence a diagnostika</vt:lpstr>
      <vt:lpstr>Prevence a diagnostika</vt:lpstr>
      <vt:lpstr>Etické a právní aspekty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Downův syndrom</dc:title>
  <dc:creator>Admin</dc:creator>
  <cp:lastModifiedBy>gaillyovar</cp:lastModifiedBy>
  <cp:revision>14</cp:revision>
  <dcterms:created xsi:type="dcterms:W3CDTF">2014-09-23T09:28:40Z</dcterms:created>
  <dcterms:modified xsi:type="dcterms:W3CDTF">2014-10-06T10:59:08Z</dcterms:modified>
</cp:coreProperties>
</file>