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6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2"/>
          <p:cNvSpPr>
            <a:spLocks noGrp="1" noRo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1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4" name="Shape 115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7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6" name="Shape 17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7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4" name="Shape 17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2" name="Shape 185"/>
          <p:cNvSpPr>
            <a:spLocks noGrp="1" noRo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8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0" name="Shape 190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9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8" name="Shape 19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2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2" name="Shape 12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27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2530" name="Shape 12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3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4578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3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6" name="Shape 140"/>
          <p:cNvSpPr>
            <a:spLocks noGrp="1" noRo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45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8674" name="Shape 14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5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2" name="Shape 154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0" name="Shape 160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6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 </a:t>
            </a:r>
          </a:p>
        </p:txBody>
      </p:sp>
      <p:sp>
        <p:nvSpPr>
          <p:cNvPr id="34818" name="Shape 16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"/>
          <p:cNvSpPr/>
          <p:nvPr/>
        </p:nvSpPr>
        <p:spPr>
          <a:xfrm>
            <a:off x="0" y="-3175"/>
            <a:ext cx="12191999" cy="5203825"/>
          </a:xfrm>
          <a:custGeom>
            <a:avLst/>
            <a:gdLst/>
            <a:ahLst/>
            <a:cxnLst/>
            <a:rect l="0" t="0" r="0" b="0"/>
            <a:pathLst>
              <a:path w="5760" h="3278" extrusionOk="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810000" y="1449146"/>
            <a:ext cx="10571999" cy="29710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810000" y="5280846"/>
            <a:ext cx="10571999" cy="434974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3pPr>
            <a:lvl4pPr marL="13716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5pPr>
            <a:lvl6pPr marL="22860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6pPr>
            <a:lvl7pPr marL="27432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7pPr>
            <a:lvl8pPr marL="32004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8pPr>
            <a:lvl9pPr marL="3657600" marR="0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None/>
              <a:defRPr/>
            </a:lvl9pPr>
          </a:lstStyle>
          <a:p>
            <a:endParaRPr/>
          </a:p>
        </p:txBody>
      </p:sp>
      <p:sp>
        <p:nvSpPr>
          <p:cNvPr id="5" name="Shape 14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15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16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atický obrázek s popiske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810000" y="4800600"/>
            <a:ext cx="10561418" cy="5667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w="9525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810000" y="5367337"/>
            <a:ext cx="10561418" cy="493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" name="Shape 7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8"/>
          <p:cNvSpPr txBox="1">
            <a:spLocks noGrp="1"/>
          </p:cNvSpPr>
          <p:nvPr>
            <p:ph type="dt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9"/>
          <p:cNvSpPr txBox="1">
            <a:spLocks noGrp="1"/>
          </p:cNvSpPr>
          <p:nvPr>
            <p:ph type="sldNum" idx="14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itace s popiskem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2"/>
          <p:cNvSpPr/>
          <p:nvPr/>
        </p:nvSpPr>
        <p:spPr>
          <a:xfrm>
            <a:off x="631697" y="1081455"/>
            <a:ext cx="6332415" cy="3239187"/>
          </a:xfrm>
          <a:custGeom>
            <a:avLst/>
            <a:gdLst/>
            <a:ahLst/>
            <a:cxnLst/>
            <a:rect l="0" t="0" r="0" b="0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850984" y="1238501"/>
            <a:ext cx="5893839" cy="26459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853190" y="4443680"/>
            <a:ext cx="5891635" cy="713240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indent="0" algn="l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7574642" y="1081455"/>
            <a:ext cx="3810001" cy="4075464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indent="0" rtl="0">
              <a:spcBef>
                <a:spcPts val="0"/>
              </a:spcBef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86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87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hape 88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menovka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90"/>
          <p:cNvSpPr/>
          <p:nvPr/>
        </p:nvSpPr>
        <p:spPr>
          <a:xfrm>
            <a:off x="1140883" y="2286584"/>
            <a:ext cx="4895115" cy="2503972"/>
          </a:xfrm>
          <a:custGeom>
            <a:avLst/>
            <a:gdLst/>
            <a:ahLst/>
            <a:cxnLst/>
            <a:rect l="0" t="0" r="0" b="0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357088" y="2435957"/>
            <a:ext cx="4382521" cy="20077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156000" y="2286000"/>
            <a:ext cx="4880300" cy="2295524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indent="0" rtl="0">
              <a:spcBef>
                <a:spcPts val="0"/>
              </a:spcBef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93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94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95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97"/>
          <p:cNvSpPr/>
          <p:nvPr/>
        </p:nvSpPr>
        <p:spPr>
          <a:xfrm>
            <a:off x="0" y="0"/>
            <a:ext cx="12191999" cy="2185988"/>
          </a:xfrm>
          <a:custGeom>
            <a:avLst/>
            <a:gdLst/>
            <a:ahLst/>
            <a:cxnLst/>
            <a:rect l="0" t="0" r="0" b="0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10000" y="447187"/>
            <a:ext cx="10571997" cy="97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5" name="Shape 100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101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102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4"/>
          <p:cNvSpPr/>
          <p:nvPr/>
        </p:nvSpPr>
        <p:spPr>
          <a:xfrm>
            <a:off x="7669650" y="446089"/>
            <a:ext cx="4522348" cy="5414962"/>
          </a:xfrm>
          <a:custGeom>
            <a:avLst/>
            <a:gdLst/>
            <a:ahLst/>
            <a:cxnLst/>
            <a:rect l="0" t="0" r="0" b="0"/>
            <a:pathLst>
              <a:path w="2879" h="4320" extrusionOk="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 rot="5400000">
            <a:off x="6863536" y="1906174"/>
            <a:ext cx="5134798" cy="249479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 rot="5400000">
            <a:off x="1408289" y="-152200"/>
            <a:ext cx="5414961" cy="6611540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5" name="Shape 107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108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109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8"/>
          <p:cNvSpPr/>
          <p:nvPr/>
        </p:nvSpPr>
        <p:spPr>
          <a:xfrm>
            <a:off x="0" y="0"/>
            <a:ext cx="12191999" cy="2185988"/>
          </a:xfrm>
          <a:custGeom>
            <a:avLst/>
            <a:gdLst/>
            <a:ahLst/>
            <a:cxnLst/>
            <a:rect l="0" t="0" r="0" b="0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810000" y="447187"/>
            <a:ext cx="10571997" cy="97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818712" y="2222286"/>
            <a:ext cx="10554574" cy="36365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5" name="Shape 21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22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23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5"/>
          <p:cNvSpPr/>
          <p:nvPr/>
        </p:nvSpPr>
        <p:spPr>
          <a:xfrm>
            <a:off x="0" y="0"/>
            <a:ext cx="12191999" cy="5203825"/>
          </a:xfrm>
          <a:custGeom>
            <a:avLst/>
            <a:gdLst/>
            <a:ahLst/>
            <a:cxnLst/>
            <a:rect l="0" t="0" r="0" b="0"/>
            <a:pathLst>
              <a:path w="5760" h="3278" extrusionOk="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4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indent="0" algn="r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" name="Shape 28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29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30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2"/>
          <p:cNvSpPr/>
          <p:nvPr/>
        </p:nvSpPr>
        <p:spPr>
          <a:xfrm>
            <a:off x="0" y="0"/>
            <a:ext cx="12191999" cy="2185988"/>
          </a:xfrm>
          <a:custGeom>
            <a:avLst/>
            <a:gdLst/>
            <a:ahLst/>
            <a:cxnLst/>
            <a:rect l="0" t="0" r="0" b="0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810000" y="447187"/>
            <a:ext cx="10571997" cy="97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818712" y="2222286"/>
            <a:ext cx="5185873" cy="36387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6187414" y="2222286"/>
            <a:ext cx="5194583" cy="36387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6" name="Shape 36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37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hape 38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40"/>
          <p:cNvSpPr/>
          <p:nvPr/>
        </p:nvSpPr>
        <p:spPr>
          <a:xfrm>
            <a:off x="0" y="0"/>
            <a:ext cx="12191999" cy="2185988"/>
          </a:xfrm>
          <a:custGeom>
            <a:avLst/>
            <a:gdLst/>
            <a:ahLst/>
            <a:cxnLst/>
            <a:rect l="0" t="0" r="0" b="0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10000" y="447187"/>
            <a:ext cx="10571997" cy="97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14727" y="2174875"/>
            <a:ext cx="5189857" cy="5762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14729" y="2751138"/>
            <a:ext cx="5189855" cy="3109912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87414" y="2174875"/>
            <a:ext cx="5194583" cy="5762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87414" y="2751138"/>
            <a:ext cx="5194583" cy="3109912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8" name="Shape 46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hape 47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hape 48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0"/>
          <p:cNvSpPr/>
          <p:nvPr/>
        </p:nvSpPr>
        <p:spPr>
          <a:xfrm>
            <a:off x="0" y="0"/>
            <a:ext cx="12191999" cy="2185988"/>
          </a:xfrm>
          <a:custGeom>
            <a:avLst/>
            <a:gdLst/>
            <a:ahLst/>
            <a:cxnLst/>
            <a:rect l="0" t="0" r="0" b="0"/>
            <a:pathLst>
              <a:path w="5760" h="1377" extrusionOk="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10000" y="447187"/>
            <a:ext cx="10571997" cy="97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FEFEFE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52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hape 53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54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Shape 8"/>
          <p:cNvSpPr txBox="1">
            <a:spLocks noGrp="1"/>
          </p:cNvSpPr>
          <p:nvPr>
            <p:ph type="dt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hape 9"/>
          <p:cNvSpPr txBox="1">
            <a:spLocks noGrp="1"/>
          </p:cNvSpPr>
          <p:nvPr>
            <p:ph type="sldNum" idx="14"/>
          </p:nvPr>
        </p:nvSpPr>
        <p:spPr>
          <a:ln/>
        </p:spPr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0"/>
          <p:cNvSpPr/>
          <p:nvPr/>
        </p:nvSpPr>
        <p:spPr>
          <a:xfrm>
            <a:off x="1073150" y="446087"/>
            <a:ext cx="3547532" cy="1814650"/>
          </a:xfrm>
          <a:custGeom>
            <a:avLst/>
            <a:gdLst/>
            <a:ahLst/>
            <a:cxnLst/>
            <a:rect l="0" t="0" r="0" b="0"/>
            <a:pathLst>
              <a:path w="3384" h="2308" extrusionOk="0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75000" sy="75000" flip="none" algn="tl"/>
          </a:blipFill>
          <a:ln w="95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073150" y="446087"/>
            <a:ext cx="3547532" cy="161839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855632" y="446087"/>
            <a:ext cx="6252633" cy="5414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1pPr>
            <a:lvl2pPr marL="742950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2pPr>
            <a:lvl3pPr marL="1143000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3pPr>
            <a:lvl4pPr marL="16002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4pPr>
            <a:lvl5pPr marL="2057400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5pPr>
            <a:lvl6pPr marL="2400000" indent="-1648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6pPr>
            <a:lvl7pPr marL="2800000" indent="-158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7pPr>
            <a:lvl8pPr marL="3200000" indent="-1647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8pPr>
            <a:lvl9pPr marL="3600000" indent="-1583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Font typeface="Noto Symbol"/>
              <a:buChar char="○"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1073150" y="2260738"/>
            <a:ext cx="3547532" cy="3600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" name="Shape 64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65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hape 66"/>
          <p:cNvSpPr txBox="1"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14727" y="727522"/>
            <a:ext cx="4852988" cy="16171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w="9525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814727" y="2344683"/>
            <a:ext cx="4852988" cy="3516364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indent="0" rtl="0">
              <a:spcBef>
                <a:spcPts val="0"/>
              </a:spcBef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" name="Shape 71"/>
          <p:cNvSpPr txBox="1">
            <a:spLocks noGrp="1"/>
          </p:cNvSpPr>
          <p:nvPr>
            <p:ph type="dt" idx="10"/>
          </p:nvPr>
        </p:nvSpPr>
        <p:spPr>
          <a:xfrm>
            <a:off x="3886200" y="6042025"/>
            <a:ext cx="976313" cy="36512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hape 72"/>
          <p:cNvSpPr txBox="1">
            <a:spLocks noGrp="1"/>
          </p:cNvSpPr>
          <p:nvPr>
            <p:ph type="ftr" idx="11"/>
          </p:nvPr>
        </p:nvSpPr>
        <p:spPr>
          <a:xfrm>
            <a:off x="590550" y="6042025"/>
            <a:ext cx="3295650" cy="36512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hape 73"/>
          <p:cNvSpPr txBox="1">
            <a:spLocks noGrp="1"/>
          </p:cNvSpPr>
          <p:nvPr>
            <p:ph type="sldNum" idx="12"/>
          </p:nvPr>
        </p:nvSpPr>
        <p:spPr>
          <a:xfrm>
            <a:off x="4862513" y="5916613"/>
            <a:ext cx="1062037" cy="490537"/>
          </a:xfrm>
        </p:spPr>
        <p:txBody>
          <a:bodyPr/>
          <a:lstStyle>
            <a:lvl1pPr>
              <a:defRPr/>
            </a:lvl1pPr>
            <a:lvl2pPr lvl="1">
              <a:defRPr/>
            </a:lvl2pPr>
            <a:lvl3pPr lvl="2">
              <a:defRPr/>
            </a:lvl3pPr>
            <a:lvl4pPr lvl="3">
              <a:defRPr/>
            </a:lvl4pPr>
            <a:lvl5pPr lvl="4">
              <a:buFont typeface="Courier New" pitchFamily="49" charset="0"/>
              <a:buChar char="o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/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/>
            <a:endParaRPr lang="cs-CZ"/>
          </a:p>
          <a:p>
            <a:pPr lvl="4"/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809625" y="447675"/>
            <a:ext cx="105727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809625" y="2184400"/>
            <a:ext cx="10563225" cy="367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8" name="Shape 7"/>
          <p:cNvSpPr txBox="1">
            <a:spLocks noGrp="1"/>
          </p:cNvSpPr>
          <p:nvPr>
            <p:ph type="ftr" idx="11"/>
          </p:nvPr>
        </p:nvSpPr>
        <p:spPr bwMode="auto">
          <a:xfrm>
            <a:off x="450850" y="6042025"/>
            <a:ext cx="8645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29" name="Shape 8"/>
          <p:cNvSpPr txBox="1">
            <a:spLocks noGrp="1"/>
          </p:cNvSpPr>
          <p:nvPr>
            <p:ph type="dt" idx="10"/>
          </p:nvPr>
        </p:nvSpPr>
        <p:spPr bwMode="auto">
          <a:xfrm>
            <a:off x="9334500" y="6042025"/>
            <a:ext cx="13446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10679113" y="5916613"/>
            <a:ext cx="1062037" cy="4905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  <a:noAutofit/>
          </a:bodyPr>
          <a:lstStyle>
            <a:lvl1pPr>
              <a:buClr>
                <a:srgbClr val="000000"/>
              </a:buClr>
              <a:buFont typeface="Arial" charset="0"/>
              <a:buChar char="●"/>
              <a:defRPr/>
            </a:lvl1pPr>
            <a:lvl2pPr lvl="1">
              <a:buClr>
                <a:srgbClr val="000000"/>
              </a:buClr>
              <a:buFont typeface="Courier New" pitchFamily="49" charset="0"/>
              <a:buChar char="o"/>
              <a:defRPr/>
            </a:lvl2pPr>
            <a:lvl3pPr lvl="2">
              <a:buClr>
                <a:srgbClr val="000000"/>
              </a:buClr>
              <a:buFont typeface="Wingdings" pitchFamily="2" charset="2"/>
              <a:buChar char="§"/>
              <a:defRPr/>
            </a:lvl3pPr>
            <a:lvl4pPr lvl="3">
              <a:buClr>
                <a:srgbClr val="000000"/>
              </a:buClr>
              <a:buFont typeface="Arial" charset="0"/>
              <a:buChar char="●"/>
              <a:defRPr/>
            </a:lvl4pPr>
            <a:lvl5pPr lvl="4">
              <a:buClr>
                <a:srgbClr val="000000"/>
              </a:buClr>
              <a:buFont typeface="Wingdings" pitchFamily="2" charset="2"/>
              <a:buChar char="§"/>
              <a:defRPr/>
            </a:lvl5pPr>
          </a:lstStyle>
          <a:p>
            <a:endParaRPr lang="cs-CZ"/>
          </a:p>
          <a:p>
            <a:pPr lvl="1"/>
            <a:endParaRPr lang="cs-CZ"/>
          </a:p>
          <a:p>
            <a:pPr lvl="2"/>
            <a:endParaRPr lang="cs-CZ"/>
          </a:p>
          <a:p>
            <a:pPr lvl="3"/>
            <a:endParaRPr lang="cs-CZ"/>
          </a:p>
          <a:p>
            <a:pPr lvl="4">
              <a:buFont typeface="Courier New" pitchFamily="49" charset="0"/>
              <a:buChar char="o"/>
            </a:pPr>
            <a:endParaRPr lang="cs-CZ"/>
          </a:p>
          <a:p>
            <a:pPr lvl="4"/>
            <a:endParaRPr lang="cs-CZ"/>
          </a:p>
          <a:p>
            <a:pPr lvl="4">
              <a:buFont typeface="Arial" charset="0"/>
              <a:buChar char="●"/>
            </a:pPr>
            <a:endParaRPr lang="cs-CZ"/>
          </a:p>
          <a:p>
            <a:pPr lvl="4">
              <a:buFont typeface="Courier New" pitchFamily="49" charset="0"/>
              <a:buChar char="o"/>
            </a:pPr>
            <a:endParaRPr lang="cs-CZ"/>
          </a:p>
          <a:p>
            <a:pPr lvl="4"/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76" r:id="rId7"/>
    <p:sldLayoutId id="2147483683" r:id="rId8"/>
    <p:sldLayoutId id="2147483684" r:id="rId9"/>
    <p:sldLayoutId id="2147483675" r:id="rId10"/>
    <p:sldLayoutId id="2147483685" r:id="rId11"/>
    <p:sldLayoutId id="2147483686" r:id="rId12"/>
    <p:sldLayoutId id="2147483687" r:id="rId13"/>
    <p:sldLayoutId id="2147483688" r:id="rId14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dravi.e15.cz/clanek/postgradualni-medicina/hemofilie-soucasny-pohled-na-problematiku-nemoci-468969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g.cz/smernice-pro-spravnou-laboratorni-praxi-pri-molekularne-genetickych-vysetrenich-u-hemofilie-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111"/>
          <p:cNvSpPr txBox="1">
            <a:spLocks noGrp="1"/>
          </p:cNvSpPr>
          <p:nvPr>
            <p:ph type="ctrTitle"/>
          </p:nvPr>
        </p:nvSpPr>
        <p:spPr>
          <a:xfrm>
            <a:off x="809625" y="1449388"/>
            <a:ext cx="10572750" cy="2970212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54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HEMOFILIE A a B</a:t>
            </a:r>
          </a:p>
        </p:txBody>
      </p:sp>
      <p:sp>
        <p:nvSpPr>
          <p:cNvPr id="17410" name="Shape 112"/>
          <p:cNvSpPr txBox="1">
            <a:spLocks noGrp="1"/>
          </p:cNvSpPr>
          <p:nvPr>
            <p:ph type="subTitle" idx="1"/>
          </p:nvPr>
        </p:nvSpPr>
        <p:spPr>
          <a:xfrm>
            <a:off x="809625" y="5281613"/>
            <a:ext cx="10572750" cy="434975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Alžběta Petruchová, Vendula Trunčíková, Dominika Reňáková, </a:t>
            </a:r>
          </a:p>
          <a:p>
            <a:pPr eaLnBrk="1" hangingPunct="1">
              <a:spcBef>
                <a:spcPct val="0"/>
              </a:spcBef>
              <a:buSzPct val="25000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Milena Vévodová, Petra Peňázová, Jan Dobrovolný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68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Možnosti léčby, preventivní vyšetření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819150" y="3063875"/>
            <a:ext cx="10553700" cy="3635375"/>
          </a:xfrm>
        </p:spPr>
        <p:txBody>
          <a:bodyPr tIns="45700" bIns="45700">
            <a:noAutofit/>
          </a:bodyPr>
          <a:lstStyle/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časná léčba krvácivých příhod </a:t>
            </a: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preventivní opatření před chirurgickými zákroky</a:t>
            </a: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u nejtěžších forem dávka koncentrátu FVIII až 3x týdně preventivně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→ těžká hemofilie A: substituce FVIII (koncentráty po 8-12 hod); 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hemofilie B: FIX (standardní plazma po 24 hod, delší biologický poločas)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při velkých poraněních a operacích po dobu hojení, tj. 7-14 dní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→ lehčí formy: navýšení hladiny endogenních faktorů pomocí desmopresinu (Adiuretin) + případně glukokortikoidy a antifibrinolytika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→ při hemarthróze možná samoaplikace 1 dávky, studené obklady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FFFFFF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Prevence = zjišťování přenašečství a prenatální diagnostika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→  nepřímá diagn.: detekce polymorfních intragenových markerů + koagulační vyšetř. 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 přímá diagnostika: detekce kauzální (známé rodinné) mutace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35843" name="Shape 170"/>
          <p:cNvCxnSpPr>
            <a:cxnSpLocks noChangeShapeType="1"/>
          </p:cNvCxnSpPr>
          <p:nvPr/>
        </p:nvCxnSpPr>
        <p:spPr bwMode="auto">
          <a:xfrm rot="10800000" flipH="1">
            <a:off x="500063" y="5549900"/>
            <a:ext cx="11191875" cy="20638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75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3441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Etické a právní aspekty genetického vyš.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819150" y="2351088"/>
            <a:ext cx="10553700" cy="4178300"/>
          </a:xfrm>
        </p:spPr>
        <p:txBody>
          <a:bodyPr tIns="45700" bIns="45700">
            <a:noAutofit/>
          </a:bodyPr>
          <a:lstStyle/>
          <a:p>
            <a:pPr marL="457200" indent="-342900" eaLnBrk="1" hangingPunct="1">
              <a:lnSpc>
                <a:spcPct val="115000"/>
              </a:lnSpc>
              <a:spcBef>
                <a:spcPts val="700"/>
              </a:spcBef>
              <a:spcAft>
                <a:spcPts val="70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Hlavní etické aspekty genetického testování: </a:t>
            </a:r>
            <a:r>
              <a:rPr lang="cs-CZ" sz="18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způsob získání vzorků DNA, informovaný souhlas a respektování autonomie vyšetřované osoby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spcAft>
                <a:spcPts val="90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u="sng" smtClean="0">
                <a:solidFill>
                  <a:srgbClr val="FFFFFF"/>
                </a:solidFill>
                <a:latin typeface="Arial" charset="0"/>
                <a:cs typeface="Arial" charset="0"/>
              </a:rPr>
              <a:t>Příčina: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snadná dostupnost materiálu pro izolaci DNA, výsledky získané analýzou DNA umožňují identifikovat člověk a poskytují informace i o jeho nejbližších pokrevných příbuzných.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spcAft>
                <a:spcPts val="90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Pro získání informovaného souhlasu je důležité, aby dotyčná osoba porozuměla tomu, oč při testování půjde a zejména způsobu interpretace výsledků (např. co znamená přenašečství recesivní alely – riziko zaměňování s nemocí, apod.).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spcAft>
                <a:spcPts val="90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Respektování informovaného souhlasu (přesněji rozsahu genetického testování, k němuž byl souhlas udělen) je rovněž poměrně obtížně kontrolovatelné.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spcAft>
                <a:spcPts val="90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Velká pozornost by měla být proto věnována ochraně osobních údajů, souvisejících s genetickým testováním (výsledky genetického testování smí mít k dispozici jen testovaná osoba).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81"/>
          <p:cNvSpPr txBox="1">
            <a:spLocks noGrp="1"/>
          </p:cNvSpPr>
          <p:nvPr>
            <p:ph type="title"/>
          </p:nvPr>
        </p:nvSpPr>
        <p:spPr>
          <a:xfrm>
            <a:off x="766763" y="447675"/>
            <a:ext cx="10615612" cy="139700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3600" b="1" smtClean="0">
                <a:solidFill>
                  <a:srgbClr val="CC0000"/>
                </a:solidFill>
                <a:latin typeface="Arial" charset="0"/>
                <a:cs typeface="Arial" charset="0"/>
              </a:rPr>
              <a:t>Novorozenecký screening ???</a:t>
            </a:r>
            <a:br>
              <a:rPr lang="cs-CZ" sz="3600" b="1" smtClean="0">
                <a:solidFill>
                  <a:srgbClr val="CC0000"/>
                </a:solidFill>
                <a:latin typeface="Arial" charset="0"/>
                <a:cs typeface="Arial" charset="0"/>
              </a:rPr>
            </a:br>
            <a:r>
              <a:rPr lang="cs-CZ" sz="3600" b="1" smtClean="0">
                <a:solidFill>
                  <a:srgbClr val="CC0000"/>
                </a:solidFill>
                <a:latin typeface="Arial" charset="0"/>
                <a:cs typeface="Arial" charset="0"/>
              </a:rPr>
              <a:t>Pro Hem A/B se novorozencký screening neprovádí  - RG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3636963"/>
          </a:xfrm>
        </p:spPr>
        <p:txBody>
          <a:bodyPr tIns="45700" bIns="45700">
            <a:noAutofit/>
          </a:bodyPr>
          <a:lstStyle/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Prenatální vyšetření se provádí z DNA isolované z choriové biopsie, která se provádí 11.-13. týden gravidity.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Pohlaví je stanovováno metodou PCR. U plodů mužského pohlaví vyšetření pokračuje stanovením přítomnosti hemofilické alely buď pomocí polymorfních markerů nebo kausální mutace.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Výsledky jsou známy během 2-3 dnů.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87"/>
          <p:cNvSpPr txBox="1">
            <a:spLocks noGrp="1"/>
          </p:cNvSpPr>
          <p:nvPr>
            <p:ph type="body" idx="1"/>
          </p:nvPr>
        </p:nvSpPr>
        <p:spPr>
          <a:xfrm>
            <a:off x="1066800" y="2189163"/>
            <a:ext cx="10555288" cy="3636962"/>
          </a:xfrm>
        </p:spPr>
        <p:txBody>
          <a:bodyPr tIns="45700" bIns="45700"/>
          <a:lstStyle/>
          <a:p>
            <a:pPr indent="-342900" algn="ctr" eaLnBrk="1" hangingPunct="1">
              <a:spcBef>
                <a:spcPct val="0"/>
              </a:spcBef>
              <a:buSzPct val="25000"/>
              <a:buFont typeface="Noto Symbol"/>
              <a:buNone/>
            </a:pPr>
            <a:r>
              <a:rPr lang="cs-CZ" sz="4000" smtClean="0">
                <a:solidFill>
                  <a:srgbClr val="FFFFFF"/>
                </a:solidFill>
                <a:latin typeface="Arial" charset="0"/>
                <a:cs typeface="Arial" charset="0"/>
              </a:rPr>
              <a:t>DĚKUJEME ZA POZORNOST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92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ZDROJE: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4105275"/>
          </a:xfrm>
          <a:ln cap="flat">
            <a:solidFill>
              <a:srgbClr val="FFFFFF"/>
            </a:solidFill>
            <a:round/>
            <a:headEnd type="none" w="med" len="med"/>
            <a:tailEnd type="none" w="med" len="med"/>
          </a:ln>
        </p:spPr>
        <p:txBody>
          <a:bodyPr tIns="45700" bIns="45700">
            <a:noAutofit/>
          </a:bodyPr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D.J.Pritchard, B.R.Korf: </a:t>
            </a:r>
            <a:r>
              <a:rPr lang="cs-CZ" sz="1800" i="1" smtClean="0">
                <a:solidFill>
                  <a:srgbClr val="F3F3F3"/>
                </a:solidFill>
                <a:latin typeface="Arial" charset="0"/>
                <a:cs typeface="Arial" charset="0"/>
              </a:rPr>
              <a:t>Základy lékařské genetiky</a:t>
            </a: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, Galén, 2007.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Klener et al.: Hematologie, Vnitřní lékařství Svazek VIII, Galén, 2003.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Pospíšilová, Dvořáková, Mayer et al.: Molekulární hematologie, Galén, 2013.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J.Kuře a kol.: </a:t>
            </a:r>
            <a:r>
              <a:rPr lang="cs-CZ" sz="1800" i="1" smtClean="0">
                <a:solidFill>
                  <a:srgbClr val="F3F3F3"/>
                </a:solidFill>
                <a:latin typeface="Arial" charset="0"/>
                <a:cs typeface="Arial" charset="0"/>
              </a:rPr>
              <a:t>Kapitoly z lékařské etiky</a:t>
            </a: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, Brno: Masarykova univerzita, 2010.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u="sng" smtClean="0">
                <a:solidFill>
                  <a:srgbClr val="F3F3F3"/>
                </a:solidFill>
                <a:latin typeface="Arial" charset="0"/>
                <a:cs typeface="Arial" charset="0"/>
              </a:rPr>
              <a:t>http://www.hemofilie.cz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u="sng" smtClean="0">
                <a:solidFill>
                  <a:srgbClr val="F3F3F3"/>
                </a:solidFill>
                <a:latin typeface="Arial" charset="0"/>
                <a:cs typeface="Arial" charset="0"/>
                <a:hlinkClick r:id="rId3"/>
              </a:rPr>
              <a:t>http://zdravi.e15.cz/clanek/postgradualni-medicina/hemofilie-soucasny-pohled-na-problematiku-nemoci-468969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u="sng" smtClean="0">
                <a:solidFill>
                  <a:srgbClr val="F3F3F3"/>
                </a:solidFill>
                <a:latin typeface="Arial" charset="0"/>
                <a:cs typeface="Arial" charset="0"/>
                <a:hlinkClick r:id="rId4"/>
              </a:rPr>
              <a:t>http://www.slg.cz/smernice-pro-spravnou-laboratorni-praxi-pri-molekularne-genetickych-vysetrenich-u-hemofilie-a</a:t>
            </a:r>
          </a:p>
          <a:p>
            <a:pPr marL="0" indent="0" eaLnBrk="1" hangingPunct="1">
              <a:spcBef>
                <a:spcPts val="700"/>
              </a:spcBef>
              <a:spcAft>
                <a:spcPts val="700"/>
              </a:spcAft>
              <a:buClr>
                <a:srgbClr val="F3F3F3"/>
              </a:buClr>
              <a:buFont typeface="Arial" charset="0"/>
              <a:buChar char="○"/>
            </a:pPr>
            <a:r>
              <a:rPr lang="cs-CZ" sz="1800" u="sng" smtClean="0">
                <a:solidFill>
                  <a:srgbClr val="F3F3F3"/>
                </a:solidFill>
                <a:latin typeface="Arial" charset="0"/>
                <a:cs typeface="Arial" charset="0"/>
              </a:rPr>
              <a:t>český národní hemofilický program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17"/>
          <p:cNvSpPr txBox="1">
            <a:spLocks noGrp="1"/>
          </p:cNvSpPr>
          <p:nvPr>
            <p:ph type="title"/>
          </p:nvPr>
        </p:nvSpPr>
        <p:spPr>
          <a:xfrm>
            <a:off x="99377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Projevy onemocnění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61988" y="2303463"/>
            <a:ext cx="10555287" cy="4797425"/>
          </a:xfrm>
        </p:spPr>
        <p:txBody>
          <a:bodyPr tIns="45700" bIns="45700"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7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7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7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Hemofilie A a B jsou dědičné krvácivé choroby, které jsou způsobeny DEFICITEM FAKTORŮ VIII (A) a IX(B). Ve 30% vzniká de novo.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Excesivní krvácení, nekrvácí více než zdravý člověk, ale DÉLE. Příčinou krvácení je selhání sekundární hemostázy - dojde k vytvoření primární trombocytární zátky, ale selhává cesta amplifikace koagulace.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Dle tíže defektu koagulační aktivity dělíme hemofilii na (fyz.hodnota koag.aktivity faktoru FVIII/FIX je 50-150%): </a:t>
            </a:r>
          </a:p>
          <a:p>
            <a:pPr marL="0" indent="0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Těžkou (méně než 1%) :  spontánní a opakované projevy krvácení </a:t>
            </a:r>
          </a:p>
          <a:p>
            <a:pPr marL="0" indent="0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Středně těžkou (1-5%) : nekrvácí spontánně, ale již při drobných traumatech</a:t>
            </a:r>
          </a:p>
          <a:p>
            <a:pPr marL="0" indent="0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Lehkou (více jak 5-40%) : s projevy se setkáváme jen při těžších úrazech a operacích</a:t>
            </a:r>
          </a:p>
          <a:p>
            <a:pPr marL="0" indent="0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SzPct val="25000"/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</a:t>
            </a:r>
          </a:p>
          <a:p>
            <a:pPr marL="0" indent="0" eaLnBrk="1" hangingPunct="1">
              <a:lnSpc>
                <a:spcPct val="90000"/>
              </a:lnSpc>
              <a:spcBef>
                <a:spcPts val="938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938"/>
              </a:spcBef>
              <a:spcAft>
                <a:spcPct val="0"/>
              </a:spcAft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938"/>
              </a:spcBef>
              <a:buFont typeface="Noto Symbol"/>
              <a:buNone/>
            </a:pPr>
            <a:endParaRPr lang="cs-CZ" sz="16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19459" name="Shape 11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9263" y="255588"/>
            <a:ext cx="23812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4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3636963"/>
          </a:xfrm>
        </p:spPr>
        <p:txBody>
          <a:bodyPr>
            <a:noAutofit/>
          </a:bodyPr>
          <a:lstStyle/>
          <a:p>
            <a:pPr indent="-9525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Typickým místem krvácení jsou velké klouby a svaly, především dolních končetin. </a:t>
            </a:r>
          </a:p>
          <a:p>
            <a:pPr indent="-9525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Projevuje se bolestí, otokem a poruchou hybnosti v postiženém kloubu či svalu. ( kloub: relativní synovitida - destrukce kloubní chrupavky a následně kosti se vznikem subchondrálních cyst a osteofytů. Sval: atrofie, kontraktury, deviace.)</a:t>
            </a:r>
          </a:p>
          <a:p>
            <a:pPr indent="-9525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Nebezpečná jsou krvácení do CNS a dýchacích cest. </a:t>
            </a:r>
          </a:p>
          <a:p>
            <a:pPr indent="-9525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Krvácení do m.iliopsoas (hl. vpravo) imituje náhlou příhodu břišní.</a:t>
            </a:r>
          </a:p>
          <a:p>
            <a:pPr indent="-9525" eaLnBrk="1" hangingPunct="1">
              <a:lnSpc>
                <a:spcPct val="90000"/>
              </a:lnSpc>
              <a:spcBef>
                <a:spcPts val="925"/>
              </a:spcBef>
              <a:spcAft>
                <a:spcPct val="0"/>
              </a:spcAft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Krvácení do močových cest se projevuje makroskopickou hematurií. </a:t>
            </a:r>
          </a:p>
          <a:p>
            <a:pPr indent="-9525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30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Projevy onemocnění u přenašeček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3636963"/>
          </a:xfrm>
        </p:spPr>
        <p:txBody>
          <a:bodyPr>
            <a:noAutofit/>
          </a:bodyPr>
          <a:lstStyle/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Hladina faktoru včetně  poměru koagulační aktivity k antigenu FVIII/FIX jsou přímým výrazem genetického postižení a u členů jedné rodiny bývají stejné - nedochází k anticipaci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3F3F3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</a:pPr>
            <a:r>
              <a:rPr lang="cs-CZ" sz="1800" smtClean="0">
                <a:solidFill>
                  <a:srgbClr val="F3F3F3"/>
                </a:solidFill>
                <a:latin typeface="Arial" charset="0"/>
                <a:cs typeface="Arial" charset="0"/>
              </a:rPr>
              <a:t>U žen přenašeček často nepozorujeme žádné nebo jen velice mírné příznaky-neboť ve většině případů mají postižen pouze jeden chromozom X, pokud ovšem dojde k lyonizaci- potlačení jednoho chromozomu X- hladina koagulačních faktorů poklesne pod 50% a hemofilie se projeví i u nich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36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Genetická příčina potíží u hemofilie A a B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3636963"/>
          </a:xfrm>
        </p:spPr>
        <p:txBody>
          <a:bodyPr tIns="45700" bIns="45700">
            <a:noAutofit/>
          </a:bodyPr>
          <a:lstStyle/>
          <a:p>
            <a:pPr indent="-34290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Dědičnost vázaná na pohlaví- gonozomálně  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 X-vázaná recesivní dědičnost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spcAft>
                <a:spcPct val="0"/>
              </a:spcAft>
              <a:buClr>
                <a:srgbClr val="9ECD33"/>
              </a:buClr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syntéza faktoru VIII vázaná na Xq28, defekt vede k hemofilii A 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spcAft>
                <a:spcPct val="0"/>
              </a:spcAft>
              <a:buClr>
                <a:srgbClr val="9ECD33"/>
              </a:buClr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hemofilie B- rovněž defekt dlouhého raménka chromozomu X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spcAft>
                <a:spcPct val="0"/>
              </a:spcAft>
              <a:buFont typeface="Noto Symbol"/>
              <a:buNone/>
            </a:pPr>
            <a:endParaRPr lang="cs-CZ" sz="16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spcAft>
                <a:spcPct val="0"/>
              </a:spcAft>
              <a:buClr>
                <a:srgbClr val="9ECD33"/>
              </a:buClr>
              <a:buFont typeface="Arial" charset="0"/>
              <a:buChar char="○"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Muž získá chromozom X od své matky, a kopii předá všem svým dcerám- matka a dcera jsou tak obligatorní přenašečky X-recesivní choroby, kterou exprimují muži= criss-cross dědičnos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Data z roku 2011: v ČR 850 hemofiliků A a 130 hemofiliků typu B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 Výskyt není závislý na rase</a:t>
            </a:r>
          </a:p>
          <a:p>
            <a:pPr indent="-342900" eaLnBrk="1" hangingPunct="1">
              <a:lnSpc>
                <a:spcPct val="90000"/>
              </a:lnSpc>
              <a:spcBef>
                <a:spcPts val="963"/>
              </a:spcBef>
              <a:buClr>
                <a:srgbClr val="FFFFFF"/>
              </a:buClr>
              <a:buFont typeface="Questrial"/>
              <a:buNone/>
            </a:pPr>
            <a:r>
              <a:rPr lang="cs-CZ" sz="1600" smtClean="0">
                <a:solidFill>
                  <a:srgbClr val="FFFFFF"/>
                </a:solidFill>
                <a:latin typeface="Arial" charset="0"/>
                <a:cs typeface="Arial" charset="0"/>
              </a:rPr>
              <a:t>     </a:t>
            </a:r>
            <a:r>
              <a:rPr lang="cs-CZ" sz="1600" smtClean="0">
                <a:solidFill>
                  <a:srgbClr val="CC0000"/>
                </a:solidFill>
                <a:latin typeface="Arial" charset="0"/>
                <a:cs typeface="Arial" charset="0"/>
              </a:rPr>
              <a:t>Je možná mutace do novo? RG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42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819150" y="2222500"/>
            <a:ext cx="10553700" cy="4437063"/>
          </a:xfrm>
        </p:spPr>
        <p:txBody>
          <a:bodyPr>
            <a:noAutofit/>
          </a:bodyPr>
          <a:lstStyle/>
          <a:p>
            <a:pPr marL="457200" indent="-342900" eaLnBrk="1" hangingPunct="1">
              <a:spcBef>
                <a:spcPts val="963"/>
              </a:spcBef>
              <a:buClr>
                <a:srgbClr val="FFFFFF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Těžká hemofilie A: nejčastěji se setkáváme s inverzí v intronu 22 (až ve 45 %) nebo v intronu 1 (kolem 3–5 %), s delecí části genu (5–8 %) či s bodovou mutací (asi 45 %) a méně často s inzercí nebo delecí několika nukleotidů.</a:t>
            </a:r>
          </a:p>
          <a:p>
            <a:pPr marL="457200" indent="-342900" eaLnBrk="1" hangingPunct="1">
              <a:spcBef>
                <a:spcPts val="963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ts val="963"/>
              </a:spcBef>
              <a:buClr>
                <a:srgbClr val="FFFFFF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U středně těžkých a lehčích forem hemofilie A převládají bodové mutace. U hemofilie B nebyla nalezena žádná predominantní mutace, převažují bodové mutace (80%). Raritou je mutace v promotoru genu FIX, která se fenotypicky projevuje v dětství středně těžkou formou hemofilie B a v dospělosti vlivem androgenní stimulace dochází k vzestupu FIX na lehký deficit či až k jeho normalizaci (hemofilie B Leyden)</a:t>
            </a:r>
          </a:p>
          <a:p>
            <a:pPr marL="457200" indent="-342900" eaLnBrk="1" hangingPunct="1">
              <a:spcBef>
                <a:spcPts val="963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ts val="963"/>
              </a:spcBef>
              <a:buClr>
                <a:srgbClr val="FFFFFF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V ostatních případech hemofilie A/B je hladina faktorů celoživotně stejná.</a:t>
            </a:r>
          </a:p>
          <a:p>
            <a:pPr marL="457200" indent="-342900" eaLnBrk="1" hangingPunct="1">
              <a:spcBef>
                <a:spcPts val="963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7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48"/>
          <p:cNvSpPr txBox="1">
            <a:spLocks noGrp="1"/>
          </p:cNvSpPr>
          <p:nvPr>
            <p:ph type="title"/>
          </p:nvPr>
        </p:nvSpPr>
        <p:spPr>
          <a:xfrm>
            <a:off x="809625" y="152400"/>
            <a:ext cx="10572750" cy="971550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Riziko opakování pro příbuzné</a:t>
            </a:r>
          </a:p>
        </p:txBody>
      </p:sp>
      <p:pic>
        <p:nvPicPr>
          <p:cNvPr id="29698" name="Shape 149"/>
          <p:cNvPicPr preferRelativeResize="0"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819275"/>
            <a:ext cx="3905250" cy="5038725"/>
          </a:xfrm>
        </p:spPr>
      </p:pic>
      <p:pic>
        <p:nvPicPr>
          <p:cNvPr id="29699" name="Shape 150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81463" y="1784350"/>
            <a:ext cx="3960812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Shape 151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18488" y="1784350"/>
            <a:ext cx="3973512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56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Prevalence onemocnění v populaci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819150" y="2365375"/>
            <a:ext cx="10553700" cy="4492625"/>
          </a:xfrm>
        </p:spPr>
        <p:txBody>
          <a:bodyPr tIns="45700" bIns="45700">
            <a:noAutofit/>
          </a:bodyPr>
          <a:lstStyle/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Onemocnění hemofilií se vyskytuje na celém světě a je přibližně stejně rozšířené ve všech etnických skupinách.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Hemofilie A :  prevalence choroby u mužů = 0,02% (1/5000)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prevalence u žen-přenašeček = 0,04% (1/2500)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Arial" charset="0"/>
              <a:buChar char="○"/>
            </a:pPr>
            <a:r>
              <a:rPr lang="cs-CZ" sz="1800" smtClean="0">
                <a:solidFill>
                  <a:srgbClr val="9ECD33"/>
                </a:solidFill>
                <a:latin typeface="Arial" charset="0"/>
                <a:cs typeface="Arial" charset="0"/>
              </a:rPr>
              <a:t></a:t>
            </a: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Hemofilie B :  prevalence choroby u mužů = 0,003% (1/30000)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prevalence u žen-přenašeček = 0,006% (1/17000)</a:t>
            </a: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lnSpc>
                <a:spcPct val="115000"/>
              </a:lnSpc>
              <a:spcBef>
                <a:spcPts val="400"/>
              </a:spcBef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Asi u 2/3 všech hemofiliků se hemofilie již dříve vyskytla u někoho z příbuzenstva, avšak asi 1/3 případů hemofilie se v dané rodině objeví poprvé ( to může být tím, že defektní gen až dosud žádný z mužských příslušníků rodiny nezdědil, nebo také tím, že mutace v genu pro hemofilii vznikla zcela nově).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62"/>
          <p:cNvSpPr txBox="1">
            <a:spLocks noGrp="1"/>
          </p:cNvSpPr>
          <p:nvPr>
            <p:ph type="title"/>
          </p:nvPr>
        </p:nvSpPr>
        <p:spPr>
          <a:xfrm>
            <a:off x="809625" y="447675"/>
            <a:ext cx="10572750" cy="969963"/>
          </a:xfrm>
        </p:spPr>
        <p:txBody>
          <a:bodyPr tIns="45700" bIns="4570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cs-CZ" sz="4000" b="1" smtClean="0">
                <a:solidFill>
                  <a:srgbClr val="FEFEFE"/>
                </a:solidFill>
                <a:latin typeface="Arial" charset="0"/>
                <a:cs typeface="Arial" charset="0"/>
              </a:rPr>
              <a:t>Možnosti genetického vyšetření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506413" y="2222500"/>
            <a:ext cx="10717212" cy="3948113"/>
          </a:xfrm>
        </p:spPr>
        <p:txBody>
          <a:bodyPr tIns="45700" bIns="45700">
            <a:noAutofit/>
          </a:bodyPr>
          <a:lstStyle/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Přenašečství hemofilie u žen by mělo být stanoveno před dosažením fertilního věku. 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Postnatální diagn.: Přímé hledání již známé rodinné (“kauzální”) mutace - DNA ze vzorku krve, využití PCR (oblast DNA amplifikována pomocí PCR a amplikony jsou rozděleny na agarosovém gelu a detekovány pomocí UV)</a:t>
            </a: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Nepřímá diagnostika - detekce polymorfních intragenových markerů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endParaRPr lang="cs-CZ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457200" indent="-342900" eaLnBrk="1" hangingPunct="1">
              <a:spcBef>
                <a:spcPct val="0"/>
              </a:spcBef>
              <a:buClr>
                <a:srgbClr val="9ECD33"/>
              </a:buClr>
              <a:buFont typeface="Arial" charset="0"/>
              <a:buChar char="○"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Prenatální diagn.: DNA z choriové biopsie (11.-13. týden těh.) - pomocí FISH (navázání specifického řetězce - tzv. sondy, který na sobě nese fluorescenční barvivo, komplementárně k vyšetřovanému úseku DNA)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                     : amniocentéza (15.-18. týden)</a:t>
            </a:r>
          </a:p>
          <a:p>
            <a:pPr marL="457200" indent="-342900" eaLnBrk="1" hangingPunct="1">
              <a:spcBef>
                <a:spcPct val="0"/>
              </a:spcBef>
              <a:buFont typeface="Noto Symbol"/>
              <a:buNone/>
            </a:pPr>
            <a:r>
              <a:rPr lang="cs-CZ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                           : preimplantační diagnostika (3.den těhotenství) - odběr 1-2 buněk (blastomer) z															    vyvíjejícího se embrya, využití FISH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itáty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968</Words>
  <PresentationFormat>Custom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13</vt:i4>
      </vt:variant>
      <vt:variant>
        <vt:lpstr>Nadpisy snímků</vt:lpstr>
      </vt:variant>
      <vt:variant>
        <vt:i4>14</vt:i4>
      </vt:variant>
    </vt:vector>
  </HeadingPairs>
  <TitlesOfParts>
    <vt:vector size="32" baseType="lpstr">
      <vt:lpstr>Arial</vt:lpstr>
      <vt:lpstr>Courier New</vt:lpstr>
      <vt:lpstr>Wingdings</vt:lpstr>
      <vt:lpstr>Questrial</vt:lpstr>
      <vt:lpstr>Noto Symbol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Citáty</vt:lpstr>
      <vt:lpstr>HEMOFILIE A a B</vt:lpstr>
      <vt:lpstr>Projevy onemocnění</vt:lpstr>
      <vt:lpstr>Snímek 3</vt:lpstr>
      <vt:lpstr>Projevy onemocnění u přenašeček</vt:lpstr>
      <vt:lpstr>Genetická příčina potíží u hemofilie A a B</vt:lpstr>
      <vt:lpstr>Snímek 6</vt:lpstr>
      <vt:lpstr>Riziko opakování pro příbuzné</vt:lpstr>
      <vt:lpstr>Prevalence onemocnění v populaci</vt:lpstr>
      <vt:lpstr>Možnosti genetického vyšetření</vt:lpstr>
      <vt:lpstr>Možnosti léčby, preventivní vyšetření</vt:lpstr>
      <vt:lpstr>Etické a právní aspekty genetického vyš.</vt:lpstr>
      <vt:lpstr>Novorozenecký screening ??? Pro Hem A/B se novorozencký screening neprovádí  - RG</vt:lpstr>
      <vt:lpstr>Snímek 13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HEMOFILIE A a B</dc:title>
  <cp:lastModifiedBy>gaillyovar</cp:lastModifiedBy>
  <cp:revision>1</cp:revision>
  <dcterms:modified xsi:type="dcterms:W3CDTF">2014-12-29T12:15:13Z</dcterms:modified>
</cp:coreProperties>
</file>