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71" r:id="rId12"/>
    <p:sldId id="272" r:id="rId13"/>
    <p:sldId id="273" r:id="rId14"/>
    <p:sldId id="264" r:id="rId15"/>
    <p:sldId id="268" r:id="rId16"/>
    <p:sldId id="267" r:id="rId17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Minári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84" y="-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0BEA-9AA0-42D7-803F-84BD01BC7539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521F-FB36-492A-BD2D-DFC03D5000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9142-39C8-4FC6-80AC-3A050917E4FF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AC76-B308-4804-9C98-C20C2C7177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E728-05D7-41B9-AF74-CBF40DCDE4FD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AD55-F02A-4EBD-988F-489735641E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0A6E-0842-4E2A-AD6C-D7403CF673C9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446-B9BB-424B-8AFD-DBBB634F6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9EEC-3947-4AC5-99AE-6082BB6CE708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79CE-8351-46DB-8DD4-938F95DDA6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DA26-82F1-409C-AA96-3BA066E38322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EA42-2CFE-4086-8128-1D6546A1F0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5FFD-4716-4679-AC0F-309629FE32E1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3BBF-3E50-42B7-870F-2C5EED7FC2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A88F-6A18-4411-ABEE-739245327CF0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3A07-A707-4801-917C-E3F862730C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D1F0-B588-4ACE-A3BD-DE6FAA21089A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4784-2C94-448C-8B39-2E2E6E05F3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B93F-88D5-4196-B811-5FB7EEFB2B30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72A2-D80B-4AC0-9F0B-871700DAB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9C9C-4E29-4537-A5ED-534088F02191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C7D3-6AFC-41EE-968D-B4E1E62363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DD36-9F39-4C94-8D5A-34F7D4D265EC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D1AF-8B08-4311-9F72-3DD4D9A0E7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BEEA-2BE9-4EBE-B9EE-1A40E52BFD1D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9FFF-FA64-4598-A991-F1FE36F046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724B-0174-4402-ADC0-6369A7C55E58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95E0-4CF8-4D46-BA05-977400DD0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E594-D2BE-4A39-A887-196337358147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431E-D6DA-4CBB-B82A-176EDF9704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E48E-3982-4CAD-B28B-75C2EA51D73D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B7D3-3BB0-4D3E-B1D2-56FA5C5F08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6261-AF14-4F9C-878F-9AC0FEEA6560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9E17-DE3F-4629-AD81-6ADBC7F38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B9B2C99-ABCE-4B95-BAF1-B61203D58739}" type="datetimeFigureOut">
              <a:rPr lang="cs-CZ"/>
              <a:pPr>
                <a:defRPr/>
              </a:pPr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1D6E747-3B15-4C2C-A37C-63A9753984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79" r:id="rId7"/>
    <p:sldLayoutId id="2147483786" r:id="rId8"/>
    <p:sldLayoutId id="2147483778" r:id="rId9"/>
    <p:sldLayoutId id="2147483777" r:id="rId10"/>
    <p:sldLayoutId id="2147483787" r:id="rId11"/>
    <p:sldLayoutId id="2147483788" r:id="rId12"/>
    <p:sldLayoutId id="2147483776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znaky-projevy.cz/geneticke-nemoci/recklinghausenova-choroba-neurofibromatoza-priznaky-projevy-symptomy-obrazek-fotografie" TargetMode="External"/><Relationship Id="rId2" Type="http://schemas.openxmlformats.org/officeDocument/2006/relationships/hyperlink" Target="http://www.stefajir.cz/?q=neurofibromatoz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a.muni.cz/cytogenlab/index.php?pg=metody--mlpa" TargetMode="External"/><Relationship Id="rId5" Type="http://schemas.openxmlformats.org/officeDocument/2006/relationships/hyperlink" Target="http://www.slideserve.com/jennifer-rodriquez/neurofibromat-za-typu-1-nf1" TargetMode="External"/><Relationship Id="rId4" Type="http://schemas.openxmlformats.org/officeDocument/2006/relationships/hyperlink" Target="http://www.molekulara.cz/co-vysetrujeme/neurofibromatoza-typu-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iznaky-projevy.cz/images/priznaky_projevy/jak-se-projevuje-recklinghausenova-nemoc-choroba-neurofibromatoza-priznaky-projevy-symptomy-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znaky-projevy.cz/images/priznaky_projevy/jak-se-projevuje-recklinghausenova-nemoc-choroba-neurofibromatoza-priznaky-projevy-symptomy-4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priznaky-projevy.cz/images/priznaky_projevy/jak-se-projevuje-recklinghausenova-nemoc-choroba-neurofibromatoza-priznaky-projevy-symptomy-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skripta.eu/index.php/Soubor:Early_neurofibromatosis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priznaky-projevy.cz/images/priznaky_projevy/jak-se-projevuje-recklinghausenova-nemoc-choroba-neurofibromatoza-priznaky-projevy-symptomy-6.jpg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cs-CZ" b="1" smtClean="0">
                <a:ln>
                  <a:noFill/>
                </a:ln>
              </a:rPr>
              <a:t>Neurofibromatóza I</a:t>
            </a:r>
          </a:p>
        </p:txBody>
      </p:sp>
      <p:sp>
        <p:nvSpPr>
          <p:cNvPr id="19458" name="Podnadpis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414338"/>
          </a:xfrm>
        </p:spPr>
        <p:txBody>
          <a:bodyPr/>
          <a:lstStyle/>
          <a:p>
            <a:r>
              <a:rPr lang="cs-CZ" smtClean="0"/>
              <a:t>von Recklinghausenova nemoc</a:t>
            </a:r>
          </a:p>
        </p:txBody>
      </p:sp>
      <p:sp>
        <p:nvSpPr>
          <p:cNvPr id="19459" name="TextovéPole 3"/>
          <p:cNvSpPr txBox="1">
            <a:spLocks noChangeArrowheads="1"/>
          </p:cNvSpPr>
          <p:nvPr/>
        </p:nvSpPr>
        <p:spPr bwMode="auto">
          <a:xfrm>
            <a:off x="7196138" y="4192588"/>
            <a:ext cx="242728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>
                <a:latin typeface="Garamond" pitchFamily="18" charset="0"/>
              </a:rPr>
              <a:t>Zpracovali: 	Zuzana Melišová</a:t>
            </a:r>
          </a:p>
          <a:p>
            <a:r>
              <a:rPr lang="cs-CZ" sz="1400" i="1">
                <a:latin typeface="Garamond" pitchFamily="18" charset="0"/>
              </a:rPr>
              <a:t>	Peter Minárik</a:t>
            </a:r>
          </a:p>
          <a:p>
            <a:r>
              <a:rPr lang="cs-CZ" sz="1400" i="1">
                <a:latin typeface="Garamond" pitchFamily="18" charset="0"/>
              </a:rPr>
              <a:t>	Kateřina Matoušková</a:t>
            </a:r>
          </a:p>
          <a:p>
            <a:r>
              <a:rPr lang="cs-CZ" sz="1400" i="1">
                <a:latin typeface="Garamond" pitchFamily="18" charset="0"/>
              </a:rPr>
              <a:t>	Martin Šefčík</a:t>
            </a:r>
          </a:p>
          <a:p>
            <a:r>
              <a:rPr lang="cs-CZ">
                <a:latin typeface="Garamond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1150938" y="973138"/>
            <a:ext cx="9601200" cy="1304925"/>
          </a:xfrm>
        </p:spPr>
        <p:txBody>
          <a:bodyPr/>
          <a:lstStyle/>
          <a:p>
            <a:r>
              <a:rPr lang="cs-CZ" b="1" smtClean="0">
                <a:ln>
                  <a:noFill/>
                </a:ln>
              </a:rPr>
              <a:t>+</a:t>
            </a:r>
            <a:r>
              <a:rPr lang="cs-CZ" smtClean="0">
                <a:ln>
                  <a:noFill/>
                </a:ln>
              </a:rPr>
              <a:t>  /  </a:t>
            </a:r>
            <a:r>
              <a:rPr lang="cs-CZ" b="1" smtClean="0">
                <a:ln>
                  <a:noFill/>
                </a:ln>
              </a:rPr>
              <a:t>-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26875" y="3010620"/>
            <a:ext cx="8850702" cy="255454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+  </a:t>
            </a:r>
            <a:r>
              <a:rPr lang="cs-CZ" sz="2000" dirty="0">
                <a:latin typeface="+mn-lt"/>
              </a:rPr>
              <a:t>detekuje i </a:t>
            </a:r>
            <a:r>
              <a:rPr lang="cs-CZ" sz="2000" dirty="0" err="1">
                <a:latin typeface="+mn-lt"/>
              </a:rPr>
              <a:t>sestřihové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mutace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+  </a:t>
            </a:r>
            <a:r>
              <a:rPr lang="cs-CZ" sz="2000" dirty="0">
                <a:latin typeface="+mn-lt"/>
              </a:rPr>
              <a:t>manipulace pouze s 10 -20 fragmenty </a:t>
            </a:r>
            <a:r>
              <a:rPr lang="cs-CZ" sz="2000" dirty="0" err="1">
                <a:latin typeface="+mn-lt"/>
              </a:rPr>
              <a:t>cDNA</a:t>
            </a:r>
            <a:r>
              <a:rPr lang="cs-CZ" sz="2000" dirty="0">
                <a:latin typeface="+mn-lt"/>
              </a:rPr>
              <a:t> (každý fragment obsahuje přepis několika exonů)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+mn-lt"/>
              </a:rPr>
              <a:t>práce </a:t>
            </a:r>
            <a:r>
              <a:rPr lang="cs-CZ" sz="2000" dirty="0">
                <a:latin typeface="+mn-lt"/>
              </a:rPr>
              <a:t>s RNA je </a:t>
            </a:r>
            <a:r>
              <a:rPr lang="cs-CZ" sz="2000" dirty="0">
                <a:latin typeface="+mn-lt"/>
              </a:rPr>
              <a:t>náročnější (</a:t>
            </a:r>
            <a:r>
              <a:rPr lang="cs-CZ" sz="2000" dirty="0">
                <a:latin typeface="+mn-lt"/>
              </a:rPr>
              <a:t>RNA je náchylnější k degradaci</a:t>
            </a:r>
            <a:r>
              <a:rPr lang="cs-CZ" sz="2000" dirty="0">
                <a:latin typeface="+mn-lt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+mn-lt"/>
              </a:rPr>
              <a:t>obtížnější </a:t>
            </a:r>
            <a:r>
              <a:rPr lang="cs-CZ" sz="2000" dirty="0">
                <a:latin typeface="+mn-lt"/>
              </a:rPr>
              <a:t>manipulace s delšími fragmenty </a:t>
            </a:r>
            <a:r>
              <a:rPr lang="cs-CZ" sz="2000" dirty="0" err="1">
                <a:latin typeface="+mn-lt"/>
              </a:rPr>
              <a:t>cDNA</a:t>
            </a: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+mn-lt"/>
              </a:rPr>
              <a:t>nejasný </a:t>
            </a:r>
            <a:r>
              <a:rPr lang="cs-CZ" sz="2000" dirty="0">
                <a:latin typeface="+mn-lt"/>
              </a:rPr>
              <a:t>původ některých </a:t>
            </a:r>
            <a:r>
              <a:rPr lang="cs-CZ" sz="2000" dirty="0" err="1">
                <a:latin typeface="+mn-lt"/>
              </a:rPr>
              <a:t>sestřihových</a:t>
            </a:r>
            <a:r>
              <a:rPr lang="cs-CZ" sz="2000" dirty="0">
                <a:latin typeface="+mn-lt"/>
              </a:rPr>
              <a:t> změn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800350"/>
            <a:ext cx="9799638" cy="3214688"/>
          </a:xfrm>
        </p:spPr>
        <p:txBody>
          <a:bodyPr rtlCol="0">
            <a:no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cs-CZ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cs-CZ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Technika MLPA (multiplex </a:t>
            </a:r>
            <a:r>
              <a:rPr lang="cs-CZ" sz="2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ligation-dependent</a:t>
            </a:r>
            <a:r>
              <a:rPr lang="cs-CZ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probe</a:t>
            </a:r>
            <a:r>
              <a:rPr lang="cs-CZ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amplification</a:t>
            </a:r>
            <a:r>
              <a:rPr lang="cs-CZ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fontAlgn="auto">
              <a:buFontTx/>
              <a:buChar char="-"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 nová metoda molekulární biologie, využívá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multiplexové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PCR k vyšetření až 45 specifických sekvencí</a:t>
            </a:r>
          </a:p>
          <a:p>
            <a:pPr fontAlgn="auto">
              <a:buFontTx/>
              <a:buChar char="-"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detekuje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změny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jako jsou 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delece, amplifikace,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také 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známé bodové mutace a metylace gen</a:t>
            </a:r>
            <a:r>
              <a:rPr lang="sk-SK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ů</a:t>
            </a:r>
            <a:endParaRPr lang="cs-CZ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Char char="-"/>
              <a:defRPr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estování velkého počtu DNA vzorků, velmi citlivá metoda, stačí malá dávka DNA různého původu</a:t>
            </a:r>
          </a:p>
        </p:txBody>
      </p:sp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n>
                  <a:noFill/>
                </a:ln>
              </a:rPr>
              <a:t>Strategie molekulární diagnostiky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n>
                  <a:noFill/>
                </a:ln>
              </a:rPr>
              <a:t>MLPA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1295400" y="2901950"/>
            <a:ext cx="9601200" cy="3319463"/>
          </a:xfrm>
        </p:spPr>
        <p:txBody>
          <a:bodyPr/>
          <a:lstStyle/>
          <a:p>
            <a:r>
              <a:rPr lang="cs-CZ" smtClean="0"/>
              <a:t>Principem této metody je navázání oligonukleotidových sond na cílovou sekvenci DNA na základě jejich </a:t>
            </a:r>
            <a:r>
              <a:rPr lang="cs-CZ" b="1" smtClean="0"/>
              <a:t>komplementarity</a:t>
            </a:r>
            <a:r>
              <a:rPr lang="cs-CZ" smtClean="0"/>
              <a:t> (každá sonda se skládá ze dvou oligonukleotidů). Po </a:t>
            </a:r>
            <a:r>
              <a:rPr lang="cs-CZ" b="1" smtClean="0"/>
              <a:t>hybridizaci </a:t>
            </a:r>
            <a:r>
              <a:rPr lang="cs-CZ" smtClean="0"/>
              <a:t>na cílové místo jsou oligonukleotidy spojeny </a:t>
            </a:r>
            <a:r>
              <a:rPr lang="cs-CZ" b="1" smtClean="0"/>
              <a:t>ligací - </a:t>
            </a:r>
            <a:r>
              <a:rPr lang="cs-CZ" smtClean="0"/>
              <a:t>pouze spojené sondy jsou po denaturaci amplifikovány pomocí klasické </a:t>
            </a:r>
            <a:r>
              <a:rPr lang="cs-CZ" b="1" smtClean="0"/>
              <a:t>PCR</a:t>
            </a:r>
            <a:r>
              <a:rPr lang="cs-CZ" smtClean="0"/>
              <a:t> reakce za použití jednotného páru primerů. Namnožené sondy jsou rozděleny </a:t>
            </a:r>
            <a:r>
              <a:rPr lang="cs-CZ" b="1" smtClean="0"/>
              <a:t>kapilární elektroforézou </a:t>
            </a:r>
            <a:r>
              <a:rPr lang="cs-CZ" smtClean="0"/>
              <a:t>na základě jejich různé délky. Nakonec jsou analyzovány.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9525" y="2678113"/>
            <a:ext cx="9840913" cy="3319462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cs-CZ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NGS </a:t>
            </a:r>
            <a:r>
              <a:rPr lang="cs-CZ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22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next-generation</a:t>
            </a:r>
            <a:r>
              <a:rPr lang="cs-CZ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sequencing</a:t>
            </a:r>
            <a:r>
              <a:rPr lang="cs-CZ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cs-CZ" sz="22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nové metody - zefektivnění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zjednodušení, urychlení či zpřesnění DNA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sekvenování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aby bylo schopné přečíst co nejrychleji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velké genomy</a:t>
            </a:r>
          </a:p>
          <a:p>
            <a:pPr fontAlgn="auto">
              <a:buFont typeface="Arial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patří sem např.: 	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454 </a:t>
            </a:r>
            <a:r>
              <a:rPr lang="cs-CZ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sekvenování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paralelně probíhá mnoho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sekvenovacích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procesů)			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SMRT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(single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molecule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real-time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– v reálném čase probíhající replikace DNA, barvení fluorescenčně</a:t>
            </a:r>
          </a:p>
          <a:p>
            <a:pPr marL="0" indent="0" fontAlgn="auto">
              <a:buFont typeface="Arial"/>
              <a:buNone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technologie </a:t>
            </a:r>
            <a:r>
              <a:rPr lang="cs-CZ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nanopórů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v nich umístěny elektrody</a:t>
            </a:r>
          </a:p>
        </p:txBody>
      </p:sp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n>
                  <a:noFill/>
                </a:ln>
              </a:rPr>
              <a:t>Strategie molekulární diagnostiky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>
                  <a:noFill/>
                </a:ln>
              </a:rPr>
              <a:t>Terapie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kauzální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terapie neexistuje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vhodná je </a:t>
            </a:r>
            <a:r>
              <a:rPr lang="cs-CZ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dispenzarizace pacientů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 prokázanou diagnózou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neurofibromatózy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monitoring každý rok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 v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yšetření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zraku, </a:t>
            </a:r>
            <a:r>
              <a:rPr lang="sk-SK" dirty="0" err="1" smtClean="0">
                <a:solidFill>
                  <a:schemeClr val="tx1"/>
                </a:solidFill>
              </a:rPr>
              <a:t>k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ůže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kostí, vývoje,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hledání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nádorových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změn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pomocí UZ, CT nebo MRI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chirurgické zákroky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indikovány při útlaku nervu / obstrukci u GIT formy, případně z kosmetického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hlediska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neurochirurgické zákroky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při postižení CNS; možné využití stereotaktické neurochirurgie (Leksellův gama nůž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fontAlgn="auto">
              <a:buFont typeface="Arial"/>
              <a:buChar char="•"/>
              <a:defRPr/>
            </a:pP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Genová terapie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blokování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enzymů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zapojených do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famesylace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ras nebo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dalších cílů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aktivovaných proteinem ras pro amplifikaci mitogenního signálu</a:t>
            </a:r>
          </a:p>
          <a:p>
            <a:pPr fontAlgn="auto">
              <a:buFont typeface="Arial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>
                  <a:noFill/>
                </a:ln>
              </a:rPr>
              <a:t>Děkujeme za pozornost</a:t>
            </a:r>
          </a:p>
        </p:txBody>
      </p:sp>
      <p:pic>
        <p:nvPicPr>
          <p:cNvPr id="33794" name="Picture 2" descr="http://upload.wikimedia.org/wikipedia/commons/3/34/Dermal_Neurofibr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2225" y="2103438"/>
            <a:ext cx="46831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n>
                  <a:noFill/>
                </a:ln>
              </a:rPr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http://www.wikiskripta.eu/index.php/Neurofibromat%C3%B3za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://www.stefajir.cz/?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q=neurofibromatoza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www.priznaky-projevy.cz/geneticke-nemoci/recklinghausenova-choroba-neurofibromatoza-priznaky-projevy-symptomy-obrazek-fotografie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http://www.molekulara.cz/co-vysetrujeme/neurofibromatoza-typu-1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/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www.slideserve.com/jennifer-rodriquez/neurofibromat-za-typu-1-nf1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http://www.cba.muni.cz/cytogenlab/index.php?pg=metody--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mlpa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buFont typeface="Arial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738" y="1257300"/>
            <a:ext cx="10515600" cy="4351338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dědičné autozomálně dominantní onemocnění (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1:3000)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vycházející z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buněk odvozených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neurální lišty</a:t>
            </a:r>
          </a:p>
          <a:p>
            <a:pPr fontAlgn="auto">
              <a:buFont typeface="Arial"/>
              <a:buChar char="•"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buFont typeface="Arial"/>
              <a:buNone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Příčinou je </a:t>
            </a:r>
            <a:r>
              <a:rPr lang="cs-CZ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vrozená genetická mutace v</a:t>
            </a:r>
            <a:r>
              <a:rPr lang="cs-CZ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genu NF1 (17q11.2</a:t>
            </a:r>
            <a:r>
              <a:rPr lang="cs-CZ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který se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skládá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ze 60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exonů.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Jde o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tumor-supresorový gen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jehož produkt (</a:t>
            </a:r>
            <a:r>
              <a:rPr lang="cs-CZ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neurofibromin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je součástí intracelulární signální kaskády spojené s RAS-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kinasou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fontAlgn="auto">
              <a:buFont typeface="Arial"/>
              <a:buNone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buFont typeface="Arial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Vlivem této mutace dochází ke zvýšenému množení podpůrných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buněk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CNS a PNS (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Schwannovy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bb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aj.) s výraznou predispozicí k vzniku benigních i maligních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nádorů.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2963" y="85725"/>
            <a:ext cx="2762250" cy="441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Klinické projevy:</a:t>
            </a:r>
            <a:endParaRPr lang="cs-CZ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325" y="917575"/>
            <a:ext cx="11126788" cy="56324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Tzv. „</a:t>
            </a:r>
            <a:r>
              <a:rPr lang="cs-CZ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café-au-</a:t>
            </a:r>
            <a:r>
              <a:rPr lang="cs-CZ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lait</a:t>
            </a:r>
            <a:r>
              <a:rPr lang="cs-CZ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spots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skvrny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barvy „bílé kávy“, v 90 % se objeví do 5 let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věku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ve větší míře i pihy v kožních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záhybech</a:t>
            </a:r>
          </a:p>
          <a:p>
            <a:pPr fontAlgn="auto">
              <a:buFont typeface="Arial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Neurofibromy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mnohočetné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tumorózní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uzlíky, které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vznikají z obalů nervových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vláken. Člověk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typicky pozoruje jako podkožní tužší boule. Svým růstem mohou neurofibromy utlačit blízké nervy, cévy nebo jiné důležité tkáně.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(kutánní, subkutánní a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plexiformní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hlavně v axilách a tříslech)</a:t>
            </a:r>
          </a:p>
          <a:p>
            <a:pPr fontAlgn="auto">
              <a:buFont typeface="Arial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Lischovy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uzlíky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hamartomy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duhovky</a:t>
            </a:r>
          </a:p>
          <a:p>
            <a:pPr fontAlgn="auto">
              <a:buFont typeface="Arial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Zvýšené riziko vzniku různých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nádorových onemocnění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 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gliomy CNS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(gliomy optiku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i nebezpečný 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multiformní glioblastom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neurofibrosarkom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rhabdomyosarkom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feochromocytom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leukemie apod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fontAlgn="auto">
              <a:buFont typeface="Arial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Postižení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muskuloskeletáního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systému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subperiostální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neurofibromy – působící hypertrofii kosti, její prořídnutí a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patologické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fraktury, skolióza, vrozená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dysplázie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tibie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Postižení 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intelektu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(mentální retardace),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epilepsie nebo stenózy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renalis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Častější výskyt 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vysokého krevního tlaku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další..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3" descr="jak-se-projevuje-recklinghausenova-nemoc-choroba-neurofibromatoza-priznaky-projevy-symptomy-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269875"/>
            <a:ext cx="653415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8251825" y="2851150"/>
            <a:ext cx="26828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Mozaiková forma mutace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s</a:t>
            </a:r>
            <a:r>
              <a:rPr lang="cs-CZ" dirty="0">
                <a:latin typeface="+mn-lt"/>
              </a:rPr>
              <a:t>egmentální projevy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a</a:t>
            </a:r>
            <a:r>
              <a:rPr lang="cs-CZ" dirty="0">
                <a:latin typeface="+mn-lt"/>
              </a:rPr>
              <a:t>symetrie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s</a:t>
            </a:r>
            <a:r>
              <a:rPr lang="cs-CZ" dirty="0">
                <a:latin typeface="+mn-lt"/>
              </a:rPr>
              <a:t>olitární výskyt v rodině</a:t>
            </a:r>
          </a:p>
        </p:txBody>
      </p:sp>
      <p:sp>
        <p:nvSpPr>
          <p:cNvPr id="22531" name="TextovéPole 2"/>
          <p:cNvSpPr txBox="1">
            <a:spLocks noChangeArrowheads="1"/>
          </p:cNvSpPr>
          <p:nvPr/>
        </p:nvSpPr>
        <p:spPr bwMode="auto">
          <a:xfrm>
            <a:off x="8251825" y="4703763"/>
            <a:ext cx="321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Garamond" pitchFamily="18" charset="0"/>
              </a:rPr>
              <a:t>Mikrodeleční a bodové mutace</a:t>
            </a:r>
          </a:p>
          <a:p>
            <a:r>
              <a:rPr lang="cs-CZ">
                <a:latin typeface="Garamond" pitchFamily="18" charset="0"/>
              </a:rPr>
              <a:t>- závažnější projevy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>
          <a:xfrm>
            <a:off x="1092200" y="3273425"/>
            <a:ext cx="3281363" cy="3667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400" smtClean="0"/>
              <a:t>Lischovy uzlíky (hamartomy duhovky)</a:t>
            </a:r>
          </a:p>
        </p:txBody>
      </p:sp>
      <p:pic>
        <p:nvPicPr>
          <p:cNvPr id="23554" name="Obrázek 3" descr="jak-se-projevuje-recklinghausenova-nemoc-choroba-neurofibromatoza-priznaky-projevy-symptomy-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288925"/>
            <a:ext cx="428942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Obrázek 4" descr="jak-se-projevuje-recklinghausenova-nemoc-choroba-neurofibromatoza-priznaky-projevy-symptomy-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1563" y="482600"/>
            <a:ext cx="30162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Obrázek 6" descr="http://www.wikiskripta.eu/images/thumb/6/6d/Early_neurofibromatosis.jpg/180px-Early_neurofibromatosis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150" y="2701925"/>
            <a:ext cx="328771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ovéPole 7"/>
          <p:cNvSpPr txBox="1">
            <a:spLocks noChangeArrowheads="1"/>
          </p:cNvSpPr>
          <p:nvPr/>
        </p:nvSpPr>
        <p:spPr bwMode="auto">
          <a:xfrm>
            <a:off x="5010150" y="4916488"/>
            <a:ext cx="449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Garamond" pitchFamily="18" charset="0"/>
              </a:rPr>
              <a:t>Časné známky neurofibromatózy typu I: </a:t>
            </a:r>
          </a:p>
          <a:p>
            <a:r>
              <a:rPr lang="cs-CZ" sz="1400">
                <a:latin typeface="Garamond" pitchFamily="18" charset="0"/>
              </a:rPr>
              <a:t>drobné neurofibromy a skvrny barvy bílé kávy (</a:t>
            </a:r>
            <a:r>
              <a:rPr lang="cs-CZ" sz="1400" i="1">
                <a:latin typeface="Garamond" pitchFamily="18" charset="0"/>
              </a:rPr>
              <a:t>café-au-lait</a:t>
            </a:r>
            <a:r>
              <a:rPr lang="cs-CZ" sz="1400">
                <a:latin typeface="Garamond" pitchFamily="18" charset="0"/>
              </a:rPr>
              <a:t>)</a:t>
            </a:r>
          </a:p>
        </p:txBody>
      </p:sp>
      <p:sp>
        <p:nvSpPr>
          <p:cNvPr id="23558" name="TextovéPole 8"/>
          <p:cNvSpPr txBox="1">
            <a:spLocks noChangeArrowheads="1"/>
          </p:cNvSpPr>
          <p:nvPr/>
        </p:nvSpPr>
        <p:spPr bwMode="auto">
          <a:xfrm>
            <a:off x="6850063" y="1425575"/>
            <a:ext cx="165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Garamond" pitchFamily="18" charset="0"/>
              </a:rPr>
              <a:t>Četné neurofibromy</a:t>
            </a:r>
          </a:p>
        </p:txBody>
      </p:sp>
      <p:pic>
        <p:nvPicPr>
          <p:cNvPr id="23559" name="Obrázek 10" descr="jak-se-projevuje-recklinghausenova-nemoc-choroba-neurofibromatoza-priznaky-projevy-symptomy-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250" y="3736975"/>
            <a:ext cx="3638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ovéPole 1"/>
          <p:cNvSpPr txBox="1">
            <a:spLocks noChangeArrowheads="1"/>
          </p:cNvSpPr>
          <p:nvPr/>
        </p:nvSpPr>
        <p:spPr bwMode="auto">
          <a:xfrm>
            <a:off x="4373563" y="5711825"/>
            <a:ext cx="1458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Garamond" pitchFamily="18" charset="0"/>
              </a:rPr>
              <a:t>Faciální dysmorfie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838200" y="503238"/>
            <a:ext cx="10515600" cy="1325562"/>
          </a:xfrm>
        </p:spPr>
        <p:txBody>
          <a:bodyPr/>
          <a:lstStyle/>
          <a:p>
            <a:r>
              <a:rPr lang="cs-CZ" b="1" i="1" u="sng" smtClean="0">
                <a:ln>
                  <a:noFill/>
                </a:ln>
              </a:rPr>
              <a:t>Problémy molekulární diagnostiky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1096963" y="1963738"/>
            <a:ext cx="10515600" cy="40655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b="1" smtClean="0"/>
              <a:t>-obtížné klinické stanovení diagnózy NF1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-</a:t>
            </a:r>
            <a:r>
              <a:rPr lang="cs-CZ" i="1" smtClean="0"/>
              <a:t>vysoká mutační rychlost </a:t>
            </a:r>
            <a:r>
              <a:rPr lang="cs-CZ" smtClean="0"/>
              <a:t>genu NF1 : přibližně 50% případů reprezentuje </a:t>
            </a:r>
            <a:r>
              <a:rPr lang="cs-CZ" i="1" smtClean="0"/>
              <a:t>de novo </a:t>
            </a:r>
            <a:r>
              <a:rPr lang="cs-CZ" smtClean="0"/>
              <a:t>mutace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-</a:t>
            </a:r>
            <a:r>
              <a:rPr lang="cs-CZ" i="1" smtClean="0"/>
              <a:t>velikost genu 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-</a:t>
            </a:r>
            <a:r>
              <a:rPr lang="cs-CZ" i="1" smtClean="0"/>
              <a:t>absence hot spot oblastí </a:t>
            </a:r>
            <a:r>
              <a:rPr lang="cs-CZ" smtClean="0"/>
              <a:t>→ nutnost vyhledávání mutací v celém genu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-nejasná korelace mezi </a:t>
            </a:r>
            <a:r>
              <a:rPr lang="cs-CZ" i="1" smtClean="0"/>
              <a:t>typem mutace a fenotypem choroby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-známa </a:t>
            </a:r>
            <a:r>
              <a:rPr lang="cs-CZ" i="1" smtClean="0"/>
              <a:t>funkce</a:t>
            </a:r>
            <a:r>
              <a:rPr lang="cs-CZ" smtClean="0"/>
              <a:t> pouze u centrální domény neurofibrominu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-rozdílné </a:t>
            </a:r>
            <a:r>
              <a:rPr lang="cs-CZ" i="1" smtClean="0"/>
              <a:t>klinické manifestace </a:t>
            </a:r>
            <a:r>
              <a:rPr lang="cs-CZ" smtClean="0"/>
              <a:t>dokonce i mezi členy jedné rodiny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n>
                  <a:noFill/>
                </a:ln>
              </a:rPr>
              <a:t>Strategie molekulární diagnostiky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1295400" y="2760663"/>
            <a:ext cx="9601200" cy="3317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2200" b="1" u="sng" smtClean="0"/>
              <a:t>1. Nepřímá DNA analýza genu NF1</a:t>
            </a:r>
            <a:endParaRPr lang="cs-CZ" sz="2200" smtClean="0"/>
          </a:p>
          <a:p>
            <a:pPr marL="0" indent="0">
              <a:buFont typeface="Arial" charset="0"/>
              <a:buNone/>
            </a:pPr>
            <a:r>
              <a:rPr lang="cs-CZ" sz="2200" smtClean="0"/>
              <a:t>- určuje se </a:t>
            </a:r>
            <a:r>
              <a:rPr lang="cs-CZ" sz="2200" b="1" i="1" smtClean="0"/>
              <a:t>přenos patologické alely </a:t>
            </a:r>
            <a:r>
              <a:rPr lang="cs-CZ" sz="2200" smtClean="0"/>
              <a:t>genu „označené“ intragenovými polymorfními místy v rodině, nemůže potvrdit ani vyvrátit klinickou diagnózu (princip genetické vazby)</a:t>
            </a:r>
          </a:p>
          <a:p>
            <a:pPr marL="0" indent="0">
              <a:buFont typeface="Arial" charset="0"/>
              <a:buNone/>
            </a:pPr>
            <a:r>
              <a:rPr lang="cs-CZ" sz="2200" smtClean="0"/>
              <a:t>- používá se v rodinách se dvěma a více členy s neurofibromatózou typu 1 potvrzenou na základě klinických kritérií, u kterých nebyla nalezena konkrétní mutace genu NF1 </a:t>
            </a:r>
          </a:p>
          <a:p>
            <a:pPr marL="0" indent="0">
              <a:buFont typeface="Arial" charset="0"/>
              <a:buNone/>
            </a:pPr>
            <a:r>
              <a:rPr lang="cs-CZ" sz="2200" smtClean="0"/>
              <a:t>- má význam pro určení rizika členů rodiny, u kterých se dosud neprojevily klinické příznaky a pro prenatální diagnostiku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768600"/>
            <a:ext cx="9961563" cy="3225800"/>
          </a:xfrm>
        </p:spPr>
        <p:txBody>
          <a:bodyPr rtlCol="0">
            <a:no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cs-CZ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Přímá DNA analýza genu NF1</a:t>
            </a:r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Char char="-"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založena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cs-CZ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skrínovacích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metodách SSCP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jednořetězcový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konformační polymorfismus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DGGE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denaturační gradientová gelová elektroforéza)</a:t>
            </a:r>
          </a:p>
          <a:p>
            <a:pPr fontAlgn="auto">
              <a:buFontTx/>
              <a:buChar char="-"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Principem je odlišit různou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elektroforetické 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mobilitu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normálních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mutantních DNA </a:t>
            </a:r>
            <a:r>
              <a:rPr lang="cs-CZ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jednořetězců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 nedenaturujícím  gelu (SSCP) nebo DNA 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dvouřetězců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 denaturačním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polyakrylamidovém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gelu (DGGE)</a:t>
            </a:r>
          </a:p>
          <a:p>
            <a:pPr fontAlgn="auto">
              <a:buFontTx/>
              <a:buChar char="-"/>
              <a:defRPr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okáže odhalit odpovědnou </a:t>
            </a:r>
            <a:r>
              <a:rPr lang="cs-CZ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mutaci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 tu pak sledovat v předchozích i následných generacích rodiny, dokonce i v populacích</a:t>
            </a:r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n>
                  <a:noFill/>
                </a:ln>
              </a:rPr>
              <a:t>Strategie molekulární diagnostiky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765425"/>
            <a:ext cx="9790113" cy="3473450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cs-CZ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RNA diagnostika genu </a:t>
            </a:r>
            <a:r>
              <a:rPr lang="cs-CZ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NF1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Char char="-"/>
              <a:defRPr/>
            </a:pPr>
            <a:r>
              <a:rPr lang="cs-CZ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detekce mutací v </a:t>
            </a:r>
            <a:r>
              <a:rPr lang="cs-CZ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cDNA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které ovlivňují sestřih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Char char="-"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umožňuje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skrínovat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celou kódující oblast genu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buFont typeface="Arial"/>
              <a:buNone/>
              <a:defRPr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Izolace RNA z krve nebo tkáně, přepis RNA zpětnou transkriptázou do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cDNA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amplifikace vnitřní kódující oblasti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cDNA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 10-ti páry specifických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primerů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které pak pokrývají celou kódující oblast genu NF1 → mutační analýza segmentů P1-P10 a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sekvenace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vzorků s odlišnou elektrolytickou mobilitou → určení typu a polohy mutace</a:t>
            </a:r>
          </a:p>
        </p:txBody>
      </p:sp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n>
                  <a:noFill/>
                </a:ln>
              </a:rPr>
              <a:t>Strategie molekulární diagnostiky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</TotalTime>
  <Words>758</Words>
  <Application>Microsoft Office PowerPoint</Application>
  <PresentationFormat>Custom</PresentationFormat>
  <Paragraphs>87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14</vt:i4>
      </vt:variant>
      <vt:variant>
        <vt:lpstr>Nadpisy snímků</vt:lpstr>
      </vt:variant>
      <vt:variant>
        <vt:i4>16</vt:i4>
      </vt:variant>
    </vt:vector>
  </HeadingPairs>
  <TitlesOfParts>
    <vt:vector size="33" baseType="lpstr">
      <vt:lpstr>Garamond</vt:lpstr>
      <vt:lpstr>Arial</vt:lpstr>
      <vt:lpstr>Calibri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Organický</vt:lpstr>
      <vt:lpstr>Neurofibromatóza I</vt:lpstr>
      <vt:lpstr>Snímek 2</vt:lpstr>
      <vt:lpstr>Klinické projevy:</vt:lpstr>
      <vt:lpstr>Snímek 4</vt:lpstr>
      <vt:lpstr>Snímek 5</vt:lpstr>
      <vt:lpstr>Problémy molekulární diagnostiky</vt:lpstr>
      <vt:lpstr>Strategie molekulární diagnostiky</vt:lpstr>
      <vt:lpstr>Strategie molekulární diagnostiky</vt:lpstr>
      <vt:lpstr>Strategie molekulární diagnostiky</vt:lpstr>
      <vt:lpstr>+  /  -</vt:lpstr>
      <vt:lpstr>Strategie molekulární diagnostiky</vt:lpstr>
      <vt:lpstr>MLPA</vt:lpstr>
      <vt:lpstr>Strategie molekulární diagnostiky</vt:lpstr>
      <vt:lpstr>Terapie </vt:lpstr>
      <vt:lpstr>Děkujeme za pozornost</vt:lpstr>
      <vt:lpstr>Zdroje: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Neurofibromatóza I</dc:title>
  <dc:creator>Peter Minárik</dc:creator>
  <cp:lastModifiedBy>gaillyovar</cp:lastModifiedBy>
  <cp:revision>31</cp:revision>
  <dcterms:created xsi:type="dcterms:W3CDTF">2014-12-16T07:37:29Z</dcterms:created>
  <dcterms:modified xsi:type="dcterms:W3CDTF">2014-12-30T10:49:53Z</dcterms:modified>
</cp:coreProperties>
</file>