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6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31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0242" name="Shape 3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89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8674" name="Shape 9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38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2290" name="Shape 3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43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4338" name="Shape 4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50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6386" name="Shape 5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57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8434" name="Shape 5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64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0482" name="Shape 6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71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2530" name="Shape 7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76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4578" name="Shape 7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83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6626" name="Shape 8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"/>
          <p:cNvSpPr>
            <a:spLocks noChangeArrowheads="1"/>
          </p:cNvSpPr>
          <p:nvPr/>
        </p:nvSpPr>
        <p:spPr bwMode="auto">
          <a:xfrm rot="10800000" flipH="1">
            <a:off x="0" y="3092450"/>
            <a:ext cx="8458200" cy="7127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"/>
          <p:cNvSpPr>
            <a:spLocks noChangeArrowheads="1"/>
          </p:cNvSpPr>
          <p:nvPr/>
        </p:nvSpPr>
        <p:spPr bwMode="auto">
          <a:xfrm>
            <a:off x="0" y="206375"/>
            <a:ext cx="8686800" cy="11652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6"/>
          <p:cNvSpPr>
            <a:spLocks noChangeArrowheads="1"/>
          </p:cNvSpPr>
          <p:nvPr/>
        </p:nvSpPr>
        <p:spPr bwMode="auto">
          <a:xfrm>
            <a:off x="0" y="206375"/>
            <a:ext cx="8686800" cy="11652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1"/>
          <p:cNvSpPr>
            <a:spLocks noChangeArrowheads="1"/>
          </p:cNvSpPr>
          <p:nvPr/>
        </p:nvSpPr>
        <p:spPr bwMode="auto">
          <a:xfrm>
            <a:off x="0" y="206375"/>
            <a:ext cx="8686800" cy="11652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4"/>
          <p:cNvSpPr>
            <a:spLocks noChangeArrowheads="1"/>
          </p:cNvSpPr>
          <p:nvPr/>
        </p:nvSpPr>
        <p:spPr bwMode="auto">
          <a:xfrm>
            <a:off x="0" y="4406900"/>
            <a:ext cx="8686800" cy="5191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endParaRPr lang="cs-CZ"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460500"/>
            <a:ext cx="8229600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Prader%C5%AFv-Williho_syndr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mim.org/entry/176270" TargetMode="External"/><Relationship Id="rId5" Type="http://schemas.openxmlformats.org/officeDocument/2006/relationships/hyperlink" Target="http://www.nature.com/gim/journal/v14/n1/full/gim0b013e31822bead0a.html" TargetMode="External"/><Relationship Id="rId4" Type="http://schemas.openxmlformats.org/officeDocument/2006/relationships/hyperlink" Target="http://www.prader-willi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hape 28"/>
          <p:cNvSpPr txBox="1">
            <a:spLocks noGrp="1"/>
          </p:cNvSpPr>
          <p:nvPr>
            <p:ph type="ctrTitle"/>
          </p:nvPr>
        </p:nvSpPr>
        <p:spPr>
          <a:xfrm>
            <a:off x="685800" y="1300163"/>
            <a:ext cx="7772400" cy="1684337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191919"/>
              </a:buClr>
              <a:buSzTx/>
            </a:pPr>
            <a:r>
              <a:rPr lang="cs-CZ" sz="5900" b="1" smtClean="0">
                <a:solidFill>
                  <a:srgbClr val="191919"/>
                </a:solidFill>
                <a:latin typeface="Arial" charset="0"/>
                <a:cs typeface="Arial" charset="0"/>
              </a:rPr>
              <a:t>Prader-Willi syndrom</a:t>
            </a:r>
          </a:p>
        </p:txBody>
      </p:sp>
      <p:sp>
        <p:nvSpPr>
          <p:cNvPr id="9218" name="Shape 29"/>
          <p:cNvSpPr txBox="1">
            <a:spLocks noGrp="1"/>
          </p:cNvSpPr>
          <p:nvPr>
            <p:ph type="subTitle" idx="1"/>
          </p:nvPr>
        </p:nvSpPr>
        <p:spPr>
          <a:xfrm>
            <a:off x="685800" y="3094038"/>
            <a:ext cx="7772400" cy="711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CCCCCC"/>
              </a:buClr>
            </a:pPr>
            <a:r>
              <a:rPr lang="cs-CZ" sz="2000" smtClean="0">
                <a:solidFill>
                  <a:srgbClr val="CCCCCC"/>
                </a:solidFill>
                <a:latin typeface="Arial" charset="0"/>
                <a:cs typeface="Arial" charset="0"/>
              </a:rPr>
              <a:t>Iveta Žůrková, Lucia Žovinová, Anna Žáková, Pavel Křenek, Lenka Zavadilová, Zuzana Smitalová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8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Zdroje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3465513"/>
          </a:xfrm>
        </p:spPr>
        <p:txBody>
          <a:bodyPr>
            <a:noAutofit/>
          </a:bodyPr>
          <a:lstStyle/>
          <a:p>
            <a:pPr marL="4572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800" u="sng" smtClean="0">
                <a:solidFill>
                  <a:schemeClr val="hlink"/>
                </a:solidFill>
                <a:latin typeface="Arial" charset="0"/>
                <a:cs typeface="Arial" charset="0"/>
                <a:hlinkClick r:id="rId3"/>
              </a:rPr>
              <a:t>http://www.wikiskripta.eu/index.php/Prader%C5%AFv-Williho_syndrom</a:t>
            </a: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800" u="sng" smtClean="0">
                <a:solidFill>
                  <a:schemeClr val="hlink"/>
                </a:solidFill>
                <a:latin typeface="Arial" charset="0"/>
                <a:cs typeface="Arial" charset="0"/>
                <a:hlinkClick r:id="rId4"/>
              </a:rPr>
              <a:t>http://www.prader-willi.cz/</a:t>
            </a: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800" u="sng" smtClean="0">
                <a:solidFill>
                  <a:schemeClr val="hlink"/>
                </a:solidFill>
                <a:latin typeface="Arial" charset="0"/>
                <a:cs typeface="Arial" charset="0"/>
                <a:hlinkClick r:id="rId5"/>
              </a:rPr>
              <a:t>http://www.nature.com/gim/journal/v14/n1/full/gim0b013e31822bead0a.html</a:t>
            </a: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800" u="sng" smtClean="0">
                <a:solidFill>
                  <a:schemeClr val="hlink"/>
                </a:solidFill>
                <a:latin typeface="Arial" charset="0"/>
                <a:cs typeface="Arial" charset="0"/>
                <a:hlinkClick r:id="rId6"/>
              </a:rPr>
              <a:t>http://omim.org/entry/176270</a:t>
            </a: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endParaRPr lang="cs-CZ" sz="1800" u="sng" smtClean="0">
              <a:solidFill>
                <a:schemeClr val="hlink"/>
              </a:solidFill>
              <a:latin typeface="Arial" charset="0"/>
              <a:cs typeface="Arial" charset="0"/>
              <a:hlinkClick r:id="rId6"/>
            </a:endParaRP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</a:pPr>
            <a:endParaRPr lang="cs-CZ" sz="1800" smtClean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</a:pPr>
            <a:endParaRPr lang="cs-CZ" sz="1800" smtClean="0">
              <a:solidFill>
                <a:srgbClr val="191919"/>
              </a:solidFill>
              <a:latin typeface="Arial" charset="0"/>
              <a:cs typeface="Arial" charset="0"/>
            </a:endParaRPr>
          </a:p>
          <a:p>
            <a:pPr marL="457200" eaLnBrk="1" hangingPunct="1">
              <a:spcBef>
                <a:spcPct val="0"/>
              </a:spcBef>
              <a:buClr>
                <a:srgbClr val="191919"/>
              </a:buClr>
            </a:pPr>
            <a:endParaRPr lang="cs-CZ" sz="1800" smtClean="0">
              <a:solidFill>
                <a:srgbClr val="191919"/>
              </a:solidFill>
              <a:latin typeface="Arial" charset="0"/>
              <a:cs typeface="Arial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92138" y="3433763"/>
            <a:ext cx="1209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00FF"/>
                </a:solidFill>
              </a:rPr>
              <a:t>Doplnění RG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hape 34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Klinický popis projevů</a:t>
            </a:r>
          </a:p>
        </p:txBody>
      </p:sp>
      <p:sp>
        <p:nvSpPr>
          <p:cNvPr id="11266" name="Shape 35"/>
          <p:cNvSpPr txBox="1">
            <a:spLocks noGrp="1"/>
          </p:cNvSpPr>
          <p:nvPr>
            <p:ph type="body" idx="1"/>
          </p:nvPr>
        </p:nvSpPr>
        <p:spPr>
          <a:xfrm>
            <a:off x="304800" y="1308100"/>
            <a:ext cx="8229600" cy="2965450"/>
          </a:xfrm>
        </p:spPr>
        <p:txBody>
          <a:bodyPr/>
          <a:lstStyle/>
          <a:p>
            <a:pPr marL="457200" indent="-4191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3000" smtClean="0">
                <a:solidFill>
                  <a:srgbClr val="191919"/>
                </a:solidFill>
                <a:latin typeface="Arial" charset="0"/>
                <a:cs typeface="Arial" charset="0"/>
              </a:rPr>
              <a:t>porucha fce hypothalamu, liší se dle věku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novorozenci - neprospívání, </a:t>
            </a:r>
            <a:b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hypotonie, zúžená hlava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nezvladatelná chuť k jídlu </a:t>
            </a:r>
            <a:b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(obezita, DM, IM), malý vzrůst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hypogonadismus (neplodnost,</a:t>
            </a:r>
            <a:b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hypogenitalismus, osteoporóza)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mírná - střední mentální </a:t>
            </a:r>
            <a:b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retardace, poruchy řeči</a:t>
            </a:r>
          </a:p>
        </p:txBody>
      </p:sp>
      <p:pic>
        <p:nvPicPr>
          <p:cNvPr id="11267" name="Shape 3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6263" y="2190750"/>
            <a:ext cx="318293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Shape 4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66700"/>
            <a:ext cx="88392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4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Genetická příčina potíží a dědičnost onemocnění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3465513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Clr>
                <a:srgbClr val="191919"/>
              </a:buClr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Vzniká genetickou poruchou v oblasti 15. chromozomu (15q11-13):</a:t>
            </a: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Intersticiální mikrodelece na q raménku 15. chromozomu ( paternálního) - 65 - 75%</a:t>
            </a: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Oba 15. chromozomy jsou maternálního původu (uniparentální dizomie) - 25% </a:t>
            </a: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Paternální geny jsou v dané oblasti poškozené - 1-3%</a:t>
            </a: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</a:pPr>
            <a:endParaRPr lang="cs-CZ" sz="1600" smtClean="0">
              <a:solidFill>
                <a:srgbClr val="191919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Dědičnost:</a:t>
            </a: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nejčasteji mutace de novo </a:t>
            </a:r>
          </a:p>
          <a:p>
            <a:pPr marL="0" indent="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možnost přenosu na další generaci </a:t>
            </a:r>
            <a:b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při přítomnosti abnormálního paternálního </a:t>
            </a:r>
            <a:b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15. chromozomu, který má inaktivované </a:t>
            </a:r>
            <a:b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</a:br>
            <a:r>
              <a:rPr lang="cs-CZ" sz="1600" smtClean="0">
                <a:solidFill>
                  <a:srgbClr val="191919"/>
                </a:solidFill>
                <a:latin typeface="Arial" charset="0"/>
                <a:cs typeface="Arial" charset="0"/>
              </a:rPr>
              <a:t>geny v dané oblasti</a:t>
            </a:r>
          </a:p>
        </p:txBody>
      </p:sp>
      <p:pic>
        <p:nvPicPr>
          <p:cNvPr id="15363" name="Shape 48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56188" y="2760663"/>
            <a:ext cx="3630612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53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Riziko opakování stejného onemocnění pro příbuzné pacienta</a:t>
            </a:r>
          </a:p>
        </p:txBody>
      </p:sp>
      <p:sp>
        <p:nvSpPr>
          <p:cNvPr id="17410" name="Shape 54"/>
          <p:cNvSpPr txBox="1">
            <a:spLocks noGrp="1"/>
          </p:cNvSpPr>
          <p:nvPr>
            <p:ph type="body" idx="1"/>
          </p:nvPr>
        </p:nvSpPr>
        <p:spPr>
          <a:xfrm>
            <a:off x="355600" y="1447800"/>
            <a:ext cx="6165850" cy="3465513"/>
          </a:xfrm>
        </p:spPr>
        <p:txBody>
          <a:bodyPr/>
          <a:lstStyle/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u většiny rodin s výskytem Prader-Williho syndromu je pravděpodobnost přenosu na další potomky </a:t>
            </a:r>
            <a:r>
              <a:rPr lang="cs-CZ" sz="2400" b="1" smtClean="0">
                <a:solidFill>
                  <a:srgbClr val="191919"/>
                </a:solidFill>
                <a:latin typeface="Arial" charset="0"/>
                <a:cs typeface="Arial" charset="0"/>
              </a:rPr>
              <a:t>menší než 1%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pokud se jedná o robertsonovskou </a:t>
            </a:r>
            <a:r>
              <a:rPr lang="cs-CZ" sz="2400" b="1" smtClean="0">
                <a:solidFill>
                  <a:srgbClr val="191919"/>
                </a:solidFill>
                <a:latin typeface="Arial" charset="0"/>
                <a:cs typeface="Arial" charset="0"/>
              </a:rPr>
              <a:t>translokaci u matky</a:t>
            </a: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 (méně než 1% všech případů) je šance na výskyt u dalších dětí dotyčné skoro </a:t>
            </a:r>
            <a:r>
              <a:rPr lang="cs-CZ" sz="2400" b="1" smtClean="0">
                <a:solidFill>
                  <a:srgbClr val="191919"/>
                </a:solidFill>
                <a:latin typeface="Arial" charset="0"/>
                <a:cs typeface="Arial" charset="0"/>
              </a:rPr>
              <a:t>100%</a:t>
            </a:r>
          </a:p>
        </p:txBody>
      </p:sp>
      <p:pic>
        <p:nvPicPr>
          <p:cNvPr id="17411" name="Shape 5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2388" y="1447800"/>
            <a:ext cx="2360612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6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Prevalence onemocnění v populaci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3465513"/>
          </a:xfrm>
        </p:spPr>
        <p:txBody>
          <a:bodyPr>
            <a:noAutofit/>
          </a:bodyPr>
          <a:lstStyle/>
          <a:p>
            <a:pPr marL="457200" indent="-4191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3000" smtClean="0">
                <a:solidFill>
                  <a:srgbClr val="191919"/>
                </a:solidFill>
                <a:latin typeface="Arial" charset="0"/>
                <a:cs typeface="Arial" charset="0"/>
              </a:rPr>
              <a:t>Ve světě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1:10 000 -1:30 000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stejný poměr dívky/chlapci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3000" smtClean="0">
                <a:solidFill>
                  <a:srgbClr val="191919"/>
                </a:solidFill>
                <a:latin typeface="Arial" charset="0"/>
                <a:cs typeface="Arial" charset="0"/>
              </a:rPr>
              <a:t>v ČR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Arial" charset="0"/>
              <a:buChar char="○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1: 15 000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191919"/>
              </a:buClr>
            </a:pPr>
            <a:endParaRPr lang="cs-CZ" sz="3000" smtClean="0">
              <a:solidFill>
                <a:srgbClr val="191919"/>
              </a:solidFill>
              <a:latin typeface="Arial" charset="0"/>
              <a:cs typeface="Arial" charset="0"/>
            </a:endParaRPr>
          </a:p>
        </p:txBody>
      </p:sp>
      <p:pic>
        <p:nvPicPr>
          <p:cNvPr id="19459" name="Shape 6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3575" y="1766888"/>
            <a:ext cx="28924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67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Možnosti genetického vyšetření</a:t>
            </a:r>
          </a:p>
        </p:txBody>
      </p:sp>
      <p:sp>
        <p:nvSpPr>
          <p:cNvPr id="21506" name="Shape 68"/>
          <p:cNvSpPr txBox="1">
            <a:spLocks noGrp="1"/>
          </p:cNvSpPr>
          <p:nvPr>
            <p:ph type="body" idx="1"/>
          </p:nvPr>
        </p:nvSpPr>
        <p:spPr>
          <a:xfrm>
            <a:off x="457200" y="1308100"/>
            <a:ext cx="8229600" cy="3465513"/>
          </a:xfrm>
        </p:spPr>
        <p:txBody>
          <a:bodyPr/>
          <a:lstStyle/>
          <a:p>
            <a:pPr marL="457200" indent="-4191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indikace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prenatálně: snížená aktivita plodu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Postnat..: hypotonie, neprospívaní, opožděný vývoj</a:t>
            </a:r>
          </a:p>
          <a:p>
            <a:pPr marL="457200" indent="-4191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typy vyšetření </a:t>
            </a:r>
            <a:r>
              <a:rPr lang="cs-CZ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– volíme dle nejčastější příčiny vzniku</a:t>
            </a: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 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karyotyp dítěte + rodičů </a:t>
            </a:r>
            <a:r>
              <a:rPr lang="cs-CZ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– neodhalí mikrodeleci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FISH – </a:t>
            </a:r>
            <a:r>
              <a:rPr lang="cs-CZ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lokus specifická sonda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MLPA – mikrodeleční syndromy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DNA methylační analýza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chrom. microarray analýza</a:t>
            </a:r>
          </a:p>
          <a:p>
            <a:pPr marL="914400" lvl="1" indent="-381000" eaLnBrk="1" hangingPunct="1">
              <a:spcBef>
                <a:spcPct val="0"/>
              </a:spcBef>
              <a:buClr>
                <a:srgbClr val="191919"/>
              </a:buClr>
              <a:buSzPct val="80000"/>
              <a:buFont typeface="Courier New" pitchFamily="49" charset="0"/>
              <a:buChar char="o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analýza DNA polymorfismů </a:t>
            </a:r>
            <a:r>
              <a:rPr lang="cs-CZ" sz="2400" smtClean="0">
                <a:solidFill>
                  <a:srgbClr val="0000FF"/>
                </a:solidFill>
                <a:latin typeface="Arial" charset="0"/>
                <a:cs typeface="Arial" charset="0"/>
              </a:rPr>
              <a:t>???</a:t>
            </a:r>
          </a:p>
        </p:txBody>
      </p:sp>
      <p:pic>
        <p:nvPicPr>
          <p:cNvPr id="21507" name="Shape 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0650" y="4210050"/>
            <a:ext cx="117475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Shape 74"/>
          <p:cNvPicPr preferRelativeResize="0">
            <a:picLocks noChangeAspect="1" noChangeArrowheads="1"/>
          </p:cNvPicPr>
          <p:nvPr/>
        </p:nvPicPr>
        <p:blipFill>
          <a:blip r:embed="rId3"/>
          <a:srcRect b="32944"/>
          <a:stretch>
            <a:fillRect/>
          </a:stretch>
        </p:blipFill>
        <p:spPr bwMode="auto">
          <a:xfrm>
            <a:off x="300038" y="382588"/>
            <a:ext cx="8683625" cy="437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Shape 7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02565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Shape 8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11414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b="1" smtClean="0">
                <a:solidFill>
                  <a:srgbClr val="FFFFFF"/>
                </a:solidFill>
                <a:latin typeface="Arial" charset="0"/>
                <a:cs typeface="Arial" charset="0"/>
              </a:rPr>
              <a:t>Možnosti léčby</a:t>
            </a:r>
          </a:p>
        </p:txBody>
      </p:sp>
      <p:sp>
        <p:nvSpPr>
          <p:cNvPr id="25603" name="Shape 81"/>
          <p:cNvSpPr txBox="1">
            <a:spLocks noGrp="1"/>
          </p:cNvSpPr>
          <p:nvPr>
            <p:ph type="body" idx="1"/>
          </p:nvPr>
        </p:nvSpPr>
        <p:spPr>
          <a:xfrm>
            <a:off x="307975" y="1481138"/>
            <a:ext cx="8229600" cy="3463925"/>
          </a:xfrm>
        </p:spPr>
        <p:txBody>
          <a:bodyPr/>
          <a:lstStyle/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výživa - v kojeneckém věku vysokokalorické formule, později naopak nízkokalorická strava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substituce růstového hormonu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substituce pohlavních hormonů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rehabilitace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pedagogicko-psychologická péče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191919"/>
              </a:buClr>
              <a:buFont typeface="Arial" charset="0"/>
              <a:buChar char="●"/>
            </a:pPr>
            <a:r>
              <a:rPr lang="cs-CZ" sz="2400" smtClean="0">
                <a:solidFill>
                  <a:srgbClr val="191919"/>
                </a:solidFill>
                <a:latin typeface="Arial" charset="0"/>
                <a:cs typeface="Arial" charset="0"/>
              </a:rPr>
              <a:t>logopedická péče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252</Words>
  <Application>Microsoft Office PowerPoint</Application>
  <PresentationFormat>On-screen Show (16:9)</PresentationFormat>
  <Paragraphs>52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6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Courier New</vt:lpstr>
      <vt:lpstr>modern</vt:lpstr>
      <vt:lpstr>modern</vt:lpstr>
      <vt:lpstr>modern</vt:lpstr>
      <vt:lpstr>modern</vt:lpstr>
      <vt:lpstr>modern</vt:lpstr>
      <vt:lpstr>modern</vt:lpstr>
      <vt:lpstr>Prader-Willi syndrom</vt:lpstr>
      <vt:lpstr>Klinický popis projevů</vt:lpstr>
      <vt:lpstr>Snímek 2</vt:lpstr>
      <vt:lpstr>Genetická příčina potíží a dědičnost onemocnění</vt:lpstr>
      <vt:lpstr>Riziko opakování stejného onemocnění pro příbuzné pacienta</vt:lpstr>
      <vt:lpstr>Prevalence onemocnění v populaci</vt:lpstr>
      <vt:lpstr>Možnosti genetického vyšetření</vt:lpstr>
      <vt:lpstr>Snímek 7</vt:lpstr>
      <vt:lpstr>Možnosti léčby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Prader-Willi syndrom</dc:title>
  <cp:lastModifiedBy>gaillyovar</cp:lastModifiedBy>
  <cp:revision>2</cp:revision>
  <dcterms:modified xsi:type="dcterms:W3CDTF">2014-10-06T11:04:16Z</dcterms:modified>
</cp:coreProperties>
</file>