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9" r:id="rId4"/>
    <p:sldId id="277" r:id="rId5"/>
    <p:sldId id="272" r:id="rId6"/>
    <p:sldId id="275" r:id="rId7"/>
    <p:sldId id="282" r:id="rId8"/>
    <p:sldId id="276" r:id="rId9"/>
    <p:sldId id="257" r:id="rId10"/>
    <p:sldId id="270" r:id="rId11"/>
    <p:sldId id="271" r:id="rId12"/>
    <p:sldId id="273" r:id="rId13"/>
    <p:sldId id="281" r:id="rId14"/>
    <p:sldId id="274" r:id="rId15"/>
    <p:sldId id="258" r:id="rId16"/>
    <p:sldId id="278" r:id="rId17"/>
    <p:sldId id="279" r:id="rId18"/>
    <p:sldId id="280" r:id="rId19"/>
    <p:sldId id="265" r:id="rId20"/>
  </p:sldIdLst>
  <p:sldSz cx="9144000" cy="6858000" type="screen4x3"/>
  <p:notesSz cx="6834188" cy="99790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597DAC-8897-493F-BC87-F6822158B6A1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6297DC9-8650-4787-A205-0BAA38C8AC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3E05B-4802-44A7-90F4-483857897D4B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54D36-D1B3-4B77-8F81-B68CCB9AC08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94A1E-E0E2-4DEE-A9D1-29B90D018446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DDD3-5D33-4EED-9B27-E259A96B3D4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7DD32-60CC-4DDF-8618-C2A44E9E52B1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42881-5386-4808-B056-23644E2F23F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7B0E81-E323-47AE-8458-039B0C05DAA8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7B3AD4-0E99-45F2-A208-454BC8D35DE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75DDCB-BE66-4BE2-86F8-70CB70E64FFD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50DBAE-DA8E-4ECE-ADE9-BB99D6878E9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C2AF77-26FD-449E-979E-48C989BE4587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149B37-6AE9-429C-8A0D-31B431A178F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C01BB4-6842-4C69-B9D2-2937CC63B799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212EB-DC6E-40F5-9766-3A176F2CAE2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978F-D81F-43C3-847C-A629D0B9555A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E89BE-18C5-4BFC-9376-02225FCEFDD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1177B1-C49B-46E2-A626-3D741D695356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3988D3-08B4-4AEF-9B17-586969E4606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0081152-619C-4D7D-B98D-A7502A2F6F17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8D0ADBA-DE80-4D87-8905-74B64DD51C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D7297-27CC-49EB-B253-CF44D73E0F35}" type="datetimeFigureOut">
              <a:rPr lang="sk-SK"/>
              <a:pPr>
                <a:defRPr/>
              </a:pPr>
              <a:t>30. 12. 2014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D728D58-5356-4BF5-AE4F-CF053BE994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700" r:id="rId6"/>
    <p:sldLayoutId id="2147483694" r:id="rId7"/>
    <p:sldLayoutId id="2147483701" r:id="rId8"/>
    <p:sldLayoutId id="2147483702" r:id="rId9"/>
    <p:sldLayoutId id="2147483693" r:id="rId10"/>
    <p:sldLayoutId id="21474836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1521693400901238" TargetMode="External"/><Relationship Id="rId2" Type="http://schemas.openxmlformats.org/officeDocument/2006/relationships/hyperlink" Target="http://www.labtestsonline.cz/condition/Condition_Infertili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iencedirect.com/science/article/pii/B9780128012383055057" TargetMode="External"/><Relationship Id="rId5" Type="http://schemas.openxmlformats.org/officeDocument/2006/relationships/hyperlink" Target="http://www.sciencedirect.com/science/article/pii/S0301211598001948" TargetMode="External"/><Relationship Id="rId4" Type="http://schemas.openxmlformats.org/officeDocument/2006/relationships/hyperlink" Target="http://www.sciencedirect.com/science/article/pii/S152169340090124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29916" y="260648"/>
            <a:ext cx="561216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 smtClean="0"/>
              <a:t>Sterilita, opakované spontánní aborty</a:t>
            </a:r>
            <a:endParaRPr lang="sk-SK" sz="4400" dirty="0"/>
          </a:p>
        </p:txBody>
      </p:sp>
      <p:pic>
        <p:nvPicPr>
          <p:cNvPr id="13314" name="Obrázek 3" descr="969540_10201079076837287_292646275_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2060575"/>
            <a:ext cx="508952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5810870" y="1634133"/>
            <a:ext cx="5612160" cy="3771419"/>
          </a:xfrm>
          <a:prstGeom prst="rect">
            <a:avLst/>
          </a:prstGeom>
        </p:spPr>
        <p:txBody>
          <a:bodyPr anchor="b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l" fontAlgn="auto">
              <a:spcAft>
                <a:spcPts val="0"/>
              </a:spcAft>
              <a:defRPr/>
            </a:pPr>
            <a:r>
              <a:rPr lang="sk-SK" sz="2800" dirty="0" err="1" smtClean="0"/>
              <a:t>Zpracovali</a:t>
            </a:r>
            <a:r>
              <a:rPr lang="sk-SK" sz="2800" dirty="0" smtClean="0"/>
              <a:t>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smtClean="0"/>
              <a:t>Andrea Malíková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err="1" smtClean="0"/>
              <a:t>Jan</a:t>
            </a:r>
            <a:r>
              <a:rPr lang="sk-SK" sz="2800" dirty="0" smtClean="0"/>
              <a:t> </a:t>
            </a:r>
            <a:r>
              <a:rPr lang="sk-SK" sz="2800" dirty="0" err="1" smtClean="0"/>
              <a:t>Máchal</a:t>
            </a:r>
            <a:endParaRPr lang="sk-SK" sz="2800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smtClean="0"/>
              <a:t>Júlia </a:t>
            </a:r>
            <a:r>
              <a:rPr lang="sk-SK" sz="2800" dirty="0" err="1" smtClean="0"/>
              <a:t>Markušová</a:t>
            </a:r>
            <a:endParaRPr lang="sk-SK" sz="2800" dirty="0"/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smtClean="0"/>
              <a:t>Sandra </a:t>
            </a:r>
            <a:r>
              <a:rPr lang="sk-SK" sz="2800" dirty="0" err="1" smtClean="0"/>
              <a:t>Murčeková</a:t>
            </a:r>
            <a:endParaRPr lang="sk-SK" sz="2800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smtClean="0"/>
              <a:t>Sylvie Veselá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smtClean="0"/>
              <a:t>Barbora </a:t>
            </a:r>
            <a:r>
              <a:rPr lang="sk-SK" sz="2800" dirty="0" err="1" smtClean="0"/>
              <a:t>Mášiková</a:t>
            </a:r>
            <a:endParaRPr lang="sk-SK" sz="2800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sk-SK" sz="2800" dirty="0" smtClean="0"/>
              <a:t>Lucie Vávrová</a:t>
            </a:r>
            <a:br>
              <a:rPr lang="sk-SK" sz="2800" dirty="0" smtClean="0"/>
            </a:br>
            <a:endParaRPr lang="sk-SK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>
            <a:spLocks noGrp="1"/>
          </p:cNvSpPr>
          <p:nvPr>
            <p:ph idx="1"/>
          </p:nvPr>
        </p:nvSpPr>
        <p:spPr>
          <a:xfrm>
            <a:off x="107950" y="1473200"/>
            <a:ext cx="9036050" cy="3900488"/>
          </a:xfrm>
        </p:spPr>
        <p:txBody>
          <a:bodyPr/>
          <a:lstStyle/>
          <a:p>
            <a:r>
              <a:rPr lang="sk-SK" smtClean="0">
                <a:cs typeface="Times New Roman" pitchFamily="18" charset="0"/>
              </a:rPr>
              <a:t>Aneuploidie: </a:t>
            </a:r>
          </a:p>
          <a:p>
            <a:pPr lvl="1"/>
            <a:r>
              <a:rPr lang="sk-SK" smtClean="0">
                <a:cs typeface="Times New Roman" pitchFamily="18" charset="0"/>
              </a:rPr>
              <a:t>Monosomie –  Monosomie X jako důsledek ztráty paternálního X chromosomu, autosomální monosomie jsou méně časté</a:t>
            </a:r>
          </a:p>
          <a:p>
            <a:pPr lvl="1"/>
            <a:r>
              <a:rPr lang="sk-SK" smtClean="0">
                <a:cs typeface="Times New Roman" pitchFamily="18" charset="0"/>
              </a:rPr>
              <a:t>Trisomie (52 %) – jako důsledek non-disjunkce v době maternální meiózy (trisomie 13, 16 nejčastejší, 18, 21,22). Riziko trisomie roste s věkem matky</a:t>
            </a:r>
          </a:p>
          <a:p>
            <a:r>
              <a:rPr lang="sk-SK" smtClean="0">
                <a:cs typeface="Times New Roman" pitchFamily="18" charset="0"/>
              </a:rPr>
              <a:t>Polyploidie (21%): </a:t>
            </a:r>
          </a:p>
          <a:p>
            <a:pPr lvl="1"/>
            <a:r>
              <a:rPr lang="sk-SK" smtClean="0">
                <a:cs typeface="Times New Roman" pitchFamily="18" charset="0"/>
              </a:rPr>
              <a:t>triploidie 3n = 69, jako důsledek nadbytečné haploidní chromosomální sady (dispermie, porucha v meióze – diploidní oocyt)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Numerické abnormality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cs typeface="Times New Roman" pitchFamily="18" charset="0"/>
              </a:rPr>
              <a:t>Delece</a:t>
            </a:r>
          </a:p>
          <a:p>
            <a:r>
              <a:rPr lang="sk-SK" smtClean="0">
                <a:cs typeface="Times New Roman" pitchFamily="18" charset="0"/>
              </a:rPr>
              <a:t>Duplikace                 </a:t>
            </a:r>
          </a:p>
          <a:p>
            <a:r>
              <a:rPr lang="sk-SK" smtClean="0">
                <a:cs typeface="Times New Roman" pitchFamily="18" charset="0"/>
              </a:rPr>
              <a:t>Translokace</a:t>
            </a:r>
            <a:endParaRPr lang="sk-SK" sz="2000" smtClean="0">
              <a:cs typeface="Times New Roman" pitchFamily="18" charset="0"/>
            </a:endParaRPr>
          </a:p>
          <a:p>
            <a:r>
              <a:rPr lang="sk-SK" smtClean="0">
                <a:cs typeface="Times New Roman" pitchFamily="18" charset="0"/>
              </a:rPr>
              <a:t>Inverze</a:t>
            </a:r>
          </a:p>
          <a:p>
            <a:pPr>
              <a:buFont typeface="Wingdings 3" pitchFamily="18" charset="2"/>
              <a:buNone/>
            </a:pPr>
            <a:r>
              <a:rPr lang="sk-SK" smtClean="0">
                <a:solidFill>
                  <a:schemeClr val="accent2"/>
                </a:solidFill>
                <a:cs typeface="Times New Roman" pitchFamily="18" charset="0"/>
              </a:rPr>
              <a:t>??</a:t>
            </a:r>
          </a:p>
          <a:p>
            <a:r>
              <a:rPr lang="sk-SK" smtClean="0">
                <a:solidFill>
                  <a:schemeClr val="accent2"/>
                </a:solidFill>
                <a:cs typeface="Times New Roman" pitchFamily="18" charset="0"/>
              </a:rPr>
              <a:t>Polovina se objevuje jako mutace de novo v období gametogeneze a polovina může být zděděná od rodičů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Strukturní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aberace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avá složená závorka 3"/>
          <p:cNvSpPr/>
          <p:nvPr/>
        </p:nvSpPr>
        <p:spPr>
          <a:xfrm>
            <a:off x="3059113" y="2565400"/>
            <a:ext cx="504825" cy="7191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707904" y="2533464"/>
            <a:ext cx="4536504" cy="75152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sk-SK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Pouze</a:t>
            </a:r>
            <a:r>
              <a:rPr lang="sk-SK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tyto</a:t>
            </a:r>
            <a:r>
              <a:rPr lang="sk-SK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jsou</a:t>
            </a:r>
            <a:r>
              <a:rPr lang="sk-SK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příčinou</a:t>
            </a:r>
            <a:r>
              <a:rPr lang="sk-SK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b="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potratů</a:t>
            </a:r>
            <a:endParaRPr lang="sk-SK" sz="2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cs typeface="Times New Roman" pitchFamily="18" charset="0"/>
              </a:rPr>
              <a:t>U jedince jsou přítomné dvě, nebo více buněčných linií s odlišnou chromosomální výbavou</a:t>
            </a:r>
          </a:p>
          <a:p>
            <a:r>
              <a:rPr lang="sk-SK" smtClean="0">
                <a:cs typeface="Times New Roman" pitchFamily="18" charset="0"/>
              </a:rPr>
              <a:t>Mozaika se může objevit v placentě, u fétu nebo u obou </a:t>
            </a:r>
          </a:p>
          <a:p>
            <a:r>
              <a:rPr lang="sk-SK" smtClean="0">
                <a:cs typeface="Times New Roman" pitchFamily="18" charset="0"/>
              </a:rPr>
              <a:t>Většina „mozaikových“ potratů se vyskytuje v případech mozaiky placenty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Chromosomální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mozaika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://lh5.ggpht.com/_NNjxeW9ewEc/TJiYgQ4zIdI/AAAAAAAACF8/q2P9PWGSyiY/tmp7650_thumb_thumb1.jpg?imgmax=8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333375"/>
            <a:ext cx="5905500" cy="579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cs typeface="Times New Roman" pitchFamily="18" charset="0"/>
              </a:rPr>
              <a:t>Řadíme sem: </a:t>
            </a:r>
          </a:p>
          <a:p>
            <a:pPr lvl="1"/>
            <a:r>
              <a:rPr lang="sk-SK" smtClean="0">
                <a:cs typeface="Times New Roman" pitchFamily="18" charset="0"/>
              </a:rPr>
              <a:t>Myotonická dystrofie – autosomálně dominantní onemocnění, gen lokalizovaný na 19q13.3, jedno z onemocnění způsobené expanzí trinukleotidových repetic</a:t>
            </a:r>
          </a:p>
          <a:p>
            <a:pPr lvl="1"/>
            <a:r>
              <a:rPr lang="sk-SK" smtClean="0">
                <a:cs typeface="Times New Roman" pitchFamily="18" charset="0"/>
              </a:rPr>
              <a:t>Další onemocnění: letální skeletální dysplazie nebo osteogenesis imperfecta</a:t>
            </a:r>
          </a:p>
          <a:p>
            <a:r>
              <a:rPr lang="sk-SK" smtClean="0">
                <a:cs typeface="Times New Roman" pitchFamily="18" charset="0"/>
              </a:rPr>
              <a:t>Mutace v genu pro cystickou fibrózu (CFTR)</a:t>
            </a:r>
          </a:p>
          <a:p>
            <a:r>
              <a:rPr lang="sk-SK" smtClean="0">
                <a:cs typeface="Times New Roman" pitchFamily="18" charset="0"/>
              </a:rPr>
              <a:t>Nejnovější výzkumy ukazují zvýšené riziko spontánních potratů u </a:t>
            </a:r>
            <a:r>
              <a:rPr lang="sk-SK" smtClean="0">
                <a:solidFill>
                  <a:schemeClr val="accent2"/>
                </a:solidFill>
                <a:cs typeface="Times New Roman" pitchFamily="18" charset="0"/>
              </a:rPr>
              <a:t>nositelů</a:t>
            </a:r>
            <a:r>
              <a:rPr lang="sk-SK" smtClean="0">
                <a:cs typeface="Times New Roman" pitchFamily="18" charset="0"/>
              </a:rPr>
              <a:t> Leidenské mutace (3 % -4 % populace) a jiných trombofilních stavů, např. Mutace genu pro protrombin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Abnormality v jednom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genu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3"/>
          <p:cNvSpPr>
            <a:spLocks noGrp="1"/>
          </p:cNvSpPr>
          <p:nvPr>
            <p:ph idx="1"/>
          </p:nvPr>
        </p:nvSpPr>
        <p:spPr>
          <a:xfrm>
            <a:off x="358775" y="2568575"/>
            <a:ext cx="8291513" cy="2519363"/>
          </a:xfrm>
        </p:spPr>
        <p:txBody>
          <a:bodyPr/>
          <a:lstStyle/>
          <a:p>
            <a:r>
              <a:rPr lang="sk-SK" smtClean="0">
                <a:cs typeface="Times New Roman" pitchFamily="18" charset="0"/>
              </a:rPr>
              <a:t>Jediný potrat              vyšetření není potřebné</a:t>
            </a:r>
          </a:p>
          <a:p>
            <a:endParaRPr lang="sk-SK" smtClean="0">
              <a:cs typeface="Times New Roman" pitchFamily="18" charset="0"/>
            </a:endParaRPr>
          </a:p>
          <a:p>
            <a:r>
              <a:rPr lang="sk-SK" smtClean="0">
                <a:cs typeface="Times New Roman" pitchFamily="18" charset="0"/>
              </a:rPr>
              <a:t>Dva nebo více potratů         	rodičovský </a:t>
            </a:r>
            <a:r>
              <a:rPr lang="sk-SK" smtClean="0">
                <a:solidFill>
                  <a:schemeClr val="accent2"/>
                </a:solidFill>
                <a:cs typeface="Times New Roman" pitchFamily="18" charset="0"/>
              </a:rPr>
              <a:t>karyotyping </a:t>
            </a:r>
            <a:r>
              <a:rPr lang="sk-SK" smtClean="0">
                <a:cs typeface="Times New Roman" pitchFamily="18" charset="0"/>
              </a:rPr>
              <a:t>					</a:t>
            </a:r>
            <a:r>
              <a:rPr lang="sk-SK" smtClean="0">
                <a:solidFill>
                  <a:schemeClr val="accent2"/>
                </a:solidFill>
                <a:cs typeface="Times New Roman" pitchFamily="18" charset="0"/>
              </a:rPr>
              <a:t>prenatální diagnostika 					při další graviditě ???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2817813" y="2708275"/>
            <a:ext cx="792162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6" name="Šipka doprava 5"/>
          <p:cNvSpPr/>
          <p:nvPr/>
        </p:nvSpPr>
        <p:spPr>
          <a:xfrm>
            <a:off x="4132263" y="3644900"/>
            <a:ext cx="746125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Diagnostická rozvaha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3" name="Picture 2" descr="http://blackramerins.com/wp-content/uploads/2014/07/LcKdG97c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280988"/>
            <a:ext cx="2160587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Postnatální genetické vyšetření: stanovení rodičovského karyotypu z lymfocytů periferní krve</a:t>
            </a:r>
          </a:p>
          <a:p>
            <a:r>
              <a:rPr lang="cs-CZ" smtClean="0"/>
              <a:t>(jiná vyšetření k vyloučení odlišné etiologie RPL)</a:t>
            </a:r>
          </a:p>
          <a:p>
            <a:r>
              <a:rPr lang="cs-CZ" smtClean="0"/>
              <a:t>Prenatální genetické vyšetření (v případě spontánní koncepce): amniocentéza (16. - 18. týden gravidity), nebo biopsie choriových klků (10. – 13. týden</a:t>
            </a:r>
            <a:r>
              <a:rPr lang="cs-CZ" smtClean="0">
                <a:solidFill>
                  <a:schemeClr val="accent2"/>
                </a:solidFill>
              </a:rPr>
              <a:t>)???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Diagnostika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Genetické poradenství</a:t>
            </a:r>
          </a:p>
          <a:p>
            <a:r>
              <a:rPr lang="cs-CZ" smtClean="0"/>
              <a:t>V závislosti na příčině může být indikována in vitro fertilizace s preimplantační genetickou diagnostikou, nebo použití dárcovských gamet (u stavů, které vždy vyústí v aneuploidii – robertsonské a reciproké translokace homologních chromozomů)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Terapie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30722" name="Picture 2" descr="http://www.biopoliticaltimes.org/img/original/geneticTest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341438"/>
            <a:ext cx="61214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sk-SK" smtClean="0">
                <a:hlinkClick r:id="rId2"/>
              </a:rPr>
              <a:t>http://www.labtestsonline.cz/condition/Condition_Infertility.html</a:t>
            </a:r>
            <a:endParaRPr lang="sk-SK" smtClean="0"/>
          </a:p>
          <a:p>
            <a:r>
              <a:rPr lang="sk-SK" smtClean="0">
                <a:hlinkClick r:id="rId3"/>
              </a:rPr>
              <a:t>http://www.sciencedirect.com/science/article/pii/S1521693400901238</a:t>
            </a:r>
            <a:endParaRPr lang="sk-SK" smtClean="0"/>
          </a:p>
          <a:p>
            <a:r>
              <a:rPr lang="sk-SK" smtClean="0">
                <a:hlinkClick r:id="rId4"/>
              </a:rPr>
              <a:t>http://www.sciencedirect.com/science/article/pii/S152169340090124X</a:t>
            </a:r>
            <a:endParaRPr lang="sk-SK" smtClean="0"/>
          </a:p>
          <a:p>
            <a:r>
              <a:rPr lang="sk-SK" smtClean="0">
                <a:hlinkClick r:id="rId5"/>
              </a:rPr>
              <a:t>http://www.sciencedirect.com/science/article/pii/S0301211598001948</a:t>
            </a:r>
            <a:endParaRPr lang="sk-SK" smtClean="0"/>
          </a:p>
          <a:p>
            <a:r>
              <a:rPr lang="sk-SK" smtClean="0">
                <a:hlinkClick r:id="rId6"/>
              </a:rPr>
              <a:t>http://www.sciencedirect.com/science/article/pii/B9780128012383055057</a:t>
            </a:r>
            <a:endParaRPr lang="sk-SK" smtClean="0"/>
          </a:p>
          <a:p>
            <a:r>
              <a:rPr lang="sk-SK" smtClean="0">
                <a:solidFill>
                  <a:schemeClr val="accent2"/>
                </a:solidFill>
              </a:rPr>
              <a:t>RG – v práci jsou nepřesnosti, překlepy v textu</a:t>
            </a:r>
          </a:p>
          <a:p>
            <a:endParaRPr lang="sk-SK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408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Zdroje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313"/>
            <a:ext cx="8964613" cy="4465637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sz="2800" dirty="0" smtClean="0">
                <a:cs typeface="Times New Roman" pitchFamily="18" charset="0"/>
              </a:rPr>
              <a:t>Sterilita:</a:t>
            </a:r>
            <a:r>
              <a:rPr lang="sk-SK" sz="2800" dirty="0">
                <a:cs typeface="Times New Roman" pitchFamily="18" charset="0"/>
              </a:rPr>
              <a:t> </a:t>
            </a:r>
            <a:r>
              <a:rPr lang="sk-SK" sz="2800" dirty="0" smtClean="0">
                <a:cs typeface="Times New Roman" pitchFamily="18" charset="0"/>
              </a:rPr>
              <a:t>stav</a:t>
            </a:r>
            <a:r>
              <a:rPr lang="sk-SK" sz="2800" dirty="0">
                <a:cs typeface="Times New Roman" pitchFamily="18" charset="0"/>
              </a:rPr>
              <a:t>, </a:t>
            </a:r>
            <a:r>
              <a:rPr lang="sk-SK" sz="2800" dirty="0" err="1">
                <a:cs typeface="Times New Roman" pitchFamily="18" charset="0"/>
              </a:rPr>
              <a:t>kdy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se</a:t>
            </a:r>
            <a:r>
              <a:rPr lang="sk-SK" sz="2800" dirty="0">
                <a:cs typeface="Times New Roman" pitchFamily="18" charset="0"/>
              </a:rPr>
              <a:t> páru </a:t>
            </a:r>
            <a:r>
              <a:rPr lang="sk-SK" sz="2800" dirty="0" err="1">
                <a:cs typeface="Times New Roman" pitchFamily="18" charset="0"/>
              </a:rPr>
              <a:t>nedaří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spontánně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otěhotnět</a:t>
            </a:r>
            <a:r>
              <a:rPr lang="sk-SK" sz="2800" dirty="0">
                <a:cs typeface="Times New Roman" pitchFamily="18" charset="0"/>
              </a:rPr>
              <a:t> </a:t>
            </a:r>
            <a:r>
              <a:rPr lang="sk-SK" sz="2800" dirty="0" smtClean="0">
                <a:cs typeface="Times New Roman" pitchFamily="18" charset="0"/>
              </a:rPr>
              <a:t>i </a:t>
            </a:r>
            <a:r>
              <a:rPr lang="sk-SK" sz="2800" dirty="0" err="1" smtClean="0">
                <a:cs typeface="Times New Roman" pitchFamily="18" charset="0"/>
              </a:rPr>
              <a:t>přes</a:t>
            </a:r>
            <a:r>
              <a:rPr lang="sk-SK" sz="2800" dirty="0" smtClean="0">
                <a:cs typeface="Times New Roman" pitchFamily="18" charset="0"/>
              </a:rPr>
              <a:t> pravidelný </a:t>
            </a:r>
            <a:r>
              <a:rPr lang="sk-SK" sz="2800" dirty="0" err="1" smtClean="0">
                <a:cs typeface="Times New Roman" pitchFamily="18" charset="0"/>
              </a:rPr>
              <a:t>nechráněný</a:t>
            </a:r>
            <a:r>
              <a:rPr lang="sk-SK" sz="2800" dirty="0" smtClean="0">
                <a:cs typeface="Times New Roman" pitchFamily="18" charset="0"/>
              </a:rPr>
              <a:t> pohlavní styk po dobu </a:t>
            </a:r>
            <a:r>
              <a:rPr lang="sk-SK" sz="2800" dirty="0" err="1" smtClean="0">
                <a:cs typeface="Times New Roman" pitchFamily="18" charset="0"/>
              </a:rPr>
              <a:t>jednoho</a:t>
            </a:r>
            <a:r>
              <a:rPr lang="sk-SK" sz="2800" smtClean="0">
                <a:cs typeface="Times New Roman" pitchFamily="18" charset="0"/>
              </a:rPr>
              <a:t> roku</a:t>
            </a:r>
            <a:endParaRPr lang="sk-SK" sz="2800" dirty="0" smtClean="0"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sz="2800" dirty="0" err="1" smtClean="0">
                <a:cs typeface="Times New Roman" pitchFamily="18" charset="0"/>
              </a:rPr>
              <a:t>Infertilita</a:t>
            </a:r>
            <a:r>
              <a:rPr lang="sk-SK" sz="2800" dirty="0" smtClean="0">
                <a:cs typeface="Times New Roman" pitchFamily="18" charset="0"/>
              </a:rPr>
              <a:t>: stav</a:t>
            </a:r>
            <a:r>
              <a:rPr lang="sk-SK" sz="2800" dirty="0">
                <a:cs typeface="Times New Roman" pitchFamily="18" charset="0"/>
              </a:rPr>
              <a:t>, </a:t>
            </a:r>
            <a:r>
              <a:rPr lang="sk-SK" sz="2800" dirty="0" err="1">
                <a:cs typeface="Times New Roman" pitchFamily="18" charset="0"/>
              </a:rPr>
              <a:t>kdy</a:t>
            </a:r>
            <a:r>
              <a:rPr lang="sk-SK" sz="2800" dirty="0">
                <a:cs typeface="Times New Roman" pitchFamily="18" charset="0"/>
              </a:rPr>
              <a:t> je pár </a:t>
            </a:r>
            <a:r>
              <a:rPr lang="sk-SK" sz="2800" dirty="0" err="1">
                <a:cs typeface="Times New Roman" pitchFamily="18" charset="0"/>
              </a:rPr>
              <a:t>schopen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spontánní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koncepce</a:t>
            </a:r>
            <a:r>
              <a:rPr lang="sk-SK" sz="2800" dirty="0">
                <a:cs typeface="Times New Roman" pitchFamily="18" charset="0"/>
              </a:rPr>
              <a:t>, ale žena </a:t>
            </a:r>
            <a:r>
              <a:rPr lang="sk-SK" sz="2800" dirty="0" err="1">
                <a:cs typeface="Times New Roman" pitchFamily="18" charset="0"/>
              </a:rPr>
              <a:t>není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schopna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donosit</a:t>
            </a:r>
            <a:r>
              <a:rPr lang="sk-SK" sz="2800" dirty="0">
                <a:cs typeface="Times New Roman" pitchFamily="18" charset="0"/>
              </a:rPr>
              <a:t> živý plod (opakované potraty, opakované </a:t>
            </a:r>
            <a:r>
              <a:rPr lang="sk-SK" sz="2800" dirty="0" err="1">
                <a:cs typeface="Times New Roman" pitchFamily="18" charset="0"/>
              </a:rPr>
              <a:t>těhotenské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 smtClean="0">
                <a:cs typeface="Times New Roman" pitchFamily="18" charset="0"/>
              </a:rPr>
              <a:t>ztráty</a:t>
            </a:r>
            <a:r>
              <a:rPr lang="sk-SK" sz="2800" dirty="0" smtClean="0">
                <a:cs typeface="Times New Roman" pitchFamily="18" charset="0"/>
              </a:rPr>
              <a:t> - RPL)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sz="2800" dirty="0" err="1" smtClean="0">
                <a:cs typeface="Times New Roman" pitchFamily="18" charset="0"/>
              </a:rPr>
              <a:t>Epidemiologie</a:t>
            </a:r>
            <a:r>
              <a:rPr lang="sk-SK" sz="2800" dirty="0" smtClean="0">
                <a:cs typeface="Times New Roman" pitchFamily="18" charset="0"/>
              </a:rPr>
              <a:t>: endokrinní poruchy, imunitní poruchy, genetické poruchy, funkční poruchy, anatomické </a:t>
            </a:r>
            <a:r>
              <a:rPr lang="sk-SK" sz="2800" dirty="0" err="1" smtClean="0">
                <a:cs typeface="Times New Roman" pitchFamily="18" charset="0"/>
              </a:rPr>
              <a:t>odchylky</a:t>
            </a:r>
            <a:r>
              <a:rPr lang="sk-SK" sz="2800" dirty="0" smtClean="0">
                <a:cs typeface="Times New Roman" pitchFamily="18" charset="0"/>
              </a:rPr>
              <a:t> infekční nemoci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sz="2800" dirty="0">
                <a:cs typeface="Times New Roman" pitchFamily="18" charset="0"/>
              </a:rPr>
              <a:t>S poruchami </a:t>
            </a:r>
            <a:r>
              <a:rPr lang="sk-SK" sz="2800" dirty="0" err="1">
                <a:cs typeface="Times New Roman" pitchFamily="18" charset="0"/>
              </a:rPr>
              <a:t>fertilních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funkcí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se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setkáváme</a:t>
            </a:r>
            <a:r>
              <a:rPr lang="sk-SK" sz="2800" dirty="0">
                <a:cs typeface="Times New Roman" pitchFamily="18" charset="0"/>
              </a:rPr>
              <a:t> </a:t>
            </a:r>
            <a:r>
              <a:rPr lang="sk-SK" sz="2800" dirty="0" err="1">
                <a:cs typeface="Times New Roman" pitchFamily="18" charset="0"/>
              </a:rPr>
              <a:t>přibližně</a:t>
            </a:r>
            <a:r>
              <a:rPr lang="sk-SK" sz="2800" dirty="0">
                <a:cs typeface="Times New Roman" pitchFamily="18" charset="0"/>
              </a:rPr>
              <a:t> u 10-20% amerických </a:t>
            </a:r>
            <a:r>
              <a:rPr lang="sk-SK" sz="2800" dirty="0" err="1">
                <a:cs typeface="Times New Roman" pitchFamily="18" charset="0"/>
              </a:rPr>
              <a:t>párů</a:t>
            </a:r>
            <a:r>
              <a:rPr lang="sk-SK" sz="2800" dirty="0">
                <a:cs typeface="Times New Roman" pitchFamily="18" charset="0"/>
              </a:rPr>
              <a:t>, v našich geografických </a:t>
            </a:r>
            <a:r>
              <a:rPr lang="sk-SK" sz="2800" dirty="0" err="1">
                <a:cs typeface="Times New Roman" pitchFamily="18" charset="0"/>
              </a:rPr>
              <a:t>podmínkách</a:t>
            </a:r>
            <a:r>
              <a:rPr lang="sk-SK" sz="2800" dirty="0">
                <a:cs typeface="Times New Roman" pitchFamily="18" charset="0"/>
              </a:rPr>
              <a:t> je </a:t>
            </a:r>
            <a:r>
              <a:rPr lang="sk-SK" sz="2800" dirty="0" err="1">
                <a:cs typeface="Times New Roman" pitchFamily="18" charset="0"/>
              </a:rPr>
              <a:t>prevalence</a:t>
            </a:r>
            <a:r>
              <a:rPr lang="sk-SK" sz="2800" dirty="0">
                <a:cs typeface="Times New Roman" pitchFamily="18" charset="0"/>
              </a:rPr>
              <a:t> obdobná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81528" cy="109614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Sterilita </a:t>
            </a:r>
            <a:r>
              <a:rPr lang="sk-SK" sz="44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k-SK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4400" dirty="0" err="1" smtClean="0">
                <a:latin typeface="Times New Roman" pitchFamily="18" charset="0"/>
                <a:cs typeface="Times New Roman" pitchFamily="18" charset="0"/>
              </a:rPr>
              <a:t>infertilita</a:t>
            </a:r>
            <a:endParaRPr lang="sk-SK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b="1" dirty="0" err="1">
                <a:cs typeface="Times New Roman" pitchFamily="18" charset="0"/>
              </a:rPr>
              <a:t>Potratem</a:t>
            </a:r>
            <a:r>
              <a:rPr lang="sk-SK" dirty="0">
                <a:cs typeface="Times New Roman" pitchFamily="18" charset="0"/>
              </a:rPr>
              <a:t> </a:t>
            </a:r>
            <a:r>
              <a:rPr lang="sk-SK" dirty="0" err="1">
                <a:cs typeface="Times New Roman" pitchFamily="18" charset="0"/>
              </a:rPr>
              <a:t>rozumíme</a:t>
            </a:r>
            <a:r>
              <a:rPr lang="sk-SK" dirty="0">
                <a:cs typeface="Times New Roman" pitchFamily="18" charset="0"/>
              </a:rPr>
              <a:t> ukončení </a:t>
            </a:r>
            <a:r>
              <a:rPr lang="sk-SK" dirty="0" err="1" smtClean="0">
                <a:cs typeface="Times New Roman" pitchFamily="18" charset="0"/>
              </a:rPr>
              <a:t>těhotenství</a:t>
            </a:r>
            <a:r>
              <a:rPr lang="sk-SK" dirty="0" smtClean="0">
                <a:cs typeface="Times New Roman" pitchFamily="18" charset="0"/>
              </a:rPr>
              <a:t> (</a:t>
            </a:r>
            <a:r>
              <a:rPr lang="sk-SK" dirty="0" err="1">
                <a:cs typeface="Times New Roman" pitchFamily="18" charset="0"/>
              </a:rPr>
              <a:t>vypuzení</a:t>
            </a:r>
            <a:r>
              <a:rPr lang="sk-SK" dirty="0">
                <a:cs typeface="Times New Roman" pitchFamily="18" charset="0"/>
              </a:rPr>
              <a:t> embrya či plodu) v </a:t>
            </a:r>
            <a:r>
              <a:rPr lang="sk-SK" dirty="0" err="1">
                <a:cs typeface="Times New Roman" pitchFamily="18" charset="0"/>
              </a:rPr>
              <a:t>době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 smtClean="0">
                <a:cs typeface="Times New Roman" pitchFamily="18" charset="0"/>
              </a:rPr>
              <a:t>před</a:t>
            </a:r>
            <a:r>
              <a:rPr lang="sk-SK" dirty="0" smtClean="0">
                <a:cs typeface="Times New Roman" pitchFamily="18" charset="0"/>
              </a:rPr>
              <a:t> </a:t>
            </a:r>
            <a:r>
              <a:rPr lang="sk-SK" dirty="0" err="1" smtClean="0">
                <a:cs typeface="Times New Roman" pitchFamily="18" charset="0"/>
              </a:rPr>
              <a:t>porodem</a:t>
            </a:r>
            <a:r>
              <a:rPr lang="sk-SK" dirty="0" smtClean="0">
                <a:cs typeface="Times New Roman" pitchFamily="18" charset="0"/>
              </a:rPr>
              <a:t>,  </a:t>
            </a:r>
            <a:r>
              <a:rPr lang="sk-SK" dirty="0" err="1">
                <a:cs typeface="Times New Roman" pitchFamily="18" charset="0"/>
              </a:rPr>
              <a:t>při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kterém</a:t>
            </a:r>
            <a:r>
              <a:rPr lang="sk-SK" dirty="0">
                <a:cs typeface="Times New Roman" pitchFamily="18" charset="0"/>
              </a:rPr>
              <a:t> embryo </a:t>
            </a:r>
            <a:r>
              <a:rPr lang="sk-SK" dirty="0" smtClean="0">
                <a:cs typeface="Times New Roman" pitchFamily="18" charset="0"/>
              </a:rPr>
              <a:t>či plod zaniká</a:t>
            </a:r>
            <a:r>
              <a:rPr lang="sk-SK" dirty="0">
                <a:cs typeface="Times New Roman" pitchFamily="18" charset="0"/>
              </a:rPr>
              <a:t>. </a:t>
            </a:r>
            <a:r>
              <a:rPr lang="sk-SK" dirty="0" err="1">
                <a:cs typeface="Times New Roman" pitchFamily="18" charset="0"/>
              </a:rPr>
              <a:t>Přesná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definice</a:t>
            </a:r>
            <a:r>
              <a:rPr lang="sk-SK" dirty="0">
                <a:cs typeface="Times New Roman" pitchFamily="18" charset="0"/>
              </a:rPr>
              <a:t> – </a:t>
            </a:r>
            <a:r>
              <a:rPr lang="sk-SK" dirty="0" err="1">
                <a:cs typeface="Times New Roman" pitchFamily="18" charset="0"/>
              </a:rPr>
              <a:t>t.č</a:t>
            </a:r>
            <a:r>
              <a:rPr lang="sk-SK" dirty="0">
                <a:cs typeface="Times New Roman" pitchFamily="18" charset="0"/>
              </a:rPr>
              <a:t>. platná v České </a:t>
            </a:r>
            <a:r>
              <a:rPr lang="sk-SK" dirty="0" err="1">
                <a:cs typeface="Times New Roman" pitchFamily="18" charset="0"/>
              </a:rPr>
              <a:t>republice</a:t>
            </a:r>
            <a:r>
              <a:rPr lang="sk-SK" dirty="0">
                <a:cs typeface="Times New Roman" pitchFamily="18" charset="0"/>
              </a:rPr>
              <a:t> - je </a:t>
            </a:r>
            <a:r>
              <a:rPr lang="sk-SK" dirty="0" err="1">
                <a:cs typeface="Times New Roman" pitchFamily="18" charset="0"/>
              </a:rPr>
              <a:t>následující</a:t>
            </a:r>
            <a:r>
              <a:rPr lang="sk-SK" dirty="0">
                <a:cs typeface="Times New Roman" pitchFamily="18" charset="0"/>
              </a:rPr>
              <a:t>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 err="1">
                <a:cs typeface="Times New Roman" pitchFamily="18" charset="0"/>
              </a:rPr>
              <a:t>vypuzený</a:t>
            </a:r>
            <a:r>
              <a:rPr lang="sk-SK" dirty="0">
                <a:cs typeface="Times New Roman" pitchFamily="18" charset="0"/>
              </a:rPr>
              <a:t> plod </a:t>
            </a:r>
            <a:r>
              <a:rPr lang="sk-SK" dirty="0" err="1">
                <a:cs typeface="Times New Roman" pitchFamily="18" charset="0"/>
              </a:rPr>
              <a:t>neprojevuje</a:t>
            </a:r>
            <a:r>
              <a:rPr lang="sk-SK" dirty="0">
                <a:cs typeface="Times New Roman" pitchFamily="18" charset="0"/>
              </a:rPr>
              <a:t> ani jednu </a:t>
            </a:r>
            <a:r>
              <a:rPr lang="sk-SK" dirty="0" err="1">
                <a:cs typeface="Times New Roman" pitchFamily="18" charset="0"/>
              </a:rPr>
              <a:t>ze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známek</a:t>
            </a:r>
            <a:r>
              <a:rPr lang="sk-SK" dirty="0">
                <a:cs typeface="Times New Roman" pitchFamily="18" charset="0"/>
              </a:rPr>
              <a:t> života a jeho </a:t>
            </a:r>
            <a:r>
              <a:rPr lang="sk-SK" dirty="0" err="1">
                <a:cs typeface="Times New Roman" pitchFamily="18" charset="0"/>
              </a:rPr>
              <a:t>porodní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hmotnost</a:t>
            </a:r>
            <a:r>
              <a:rPr lang="sk-SK" dirty="0">
                <a:cs typeface="Times New Roman" pitchFamily="18" charset="0"/>
              </a:rPr>
              <a:t> je nižší než 1000 g (</a:t>
            </a:r>
            <a:r>
              <a:rPr lang="sk-SK" dirty="0" err="1">
                <a:cs typeface="Times New Roman" pitchFamily="18" charset="0"/>
              </a:rPr>
              <a:t>případně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těhotenství</a:t>
            </a:r>
            <a:r>
              <a:rPr lang="sk-SK" dirty="0">
                <a:cs typeface="Times New Roman" pitchFamily="18" charset="0"/>
              </a:rPr>
              <a:t> je kratší než 28 </a:t>
            </a:r>
            <a:r>
              <a:rPr lang="sk-SK" dirty="0" err="1">
                <a:cs typeface="Times New Roman" pitchFamily="18" charset="0"/>
              </a:rPr>
              <a:t>týdnů</a:t>
            </a:r>
            <a:r>
              <a:rPr lang="sk-SK" dirty="0">
                <a:cs typeface="Times New Roman" pitchFamily="18" charset="0"/>
              </a:rPr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 err="1">
                <a:cs typeface="Times New Roman" pitchFamily="18" charset="0"/>
              </a:rPr>
              <a:t>vypuzený</a:t>
            </a:r>
            <a:r>
              <a:rPr lang="sk-SK" dirty="0">
                <a:cs typeface="Times New Roman" pitchFamily="18" charset="0"/>
              </a:rPr>
              <a:t> plod </a:t>
            </a:r>
            <a:r>
              <a:rPr lang="sk-SK" dirty="0" err="1">
                <a:cs typeface="Times New Roman" pitchFamily="18" charset="0"/>
              </a:rPr>
              <a:t>projevuje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alespoň</a:t>
            </a:r>
            <a:r>
              <a:rPr lang="sk-SK" dirty="0">
                <a:cs typeface="Times New Roman" pitchFamily="18" charset="0"/>
              </a:rPr>
              <a:t> jednu </a:t>
            </a:r>
            <a:r>
              <a:rPr lang="sk-SK" dirty="0" err="1">
                <a:cs typeface="Times New Roman" pitchFamily="18" charset="0"/>
              </a:rPr>
              <a:t>ze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známek</a:t>
            </a:r>
            <a:r>
              <a:rPr lang="sk-SK" dirty="0">
                <a:cs typeface="Times New Roman" pitchFamily="18" charset="0"/>
              </a:rPr>
              <a:t> života, </a:t>
            </a:r>
            <a:r>
              <a:rPr lang="sk-SK" dirty="0" err="1">
                <a:cs typeface="Times New Roman" pitchFamily="18" charset="0"/>
              </a:rPr>
              <a:t>přičemž</a:t>
            </a:r>
            <a:r>
              <a:rPr lang="sk-SK" dirty="0">
                <a:cs typeface="Times New Roman" pitchFamily="18" charset="0"/>
              </a:rPr>
              <a:t> jeho </a:t>
            </a:r>
            <a:r>
              <a:rPr lang="sk-SK" dirty="0" err="1">
                <a:cs typeface="Times New Roman" pitchFamily="18" charset="0"/>
              </a:rPr>
              <a:t>porodní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hmotnost</a:t>
            </a:r>
            <a:r>
              <a:rPr lang="sk-SK" dirty="0">
                <a:cs typeface="Times New Roman" pitchFamily="18" charset="0"/>
              </a:rPr>
              <a:t> nižší než 500 g, ale plod </a:t>
            </a:r>
            <a:r>
              <a:rPr lang="sk-SK" dirty="0" err="1">
                <a:cs typeface="Times New Roman" pitchFamily="18" charset="0"/>
              </a:rPr>
              <a:t>nepřežívá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prvních</a:t>
            </a:r>
            <a:r>
              <a:rPr lang="sk-SK" dirty="0">
                <a:cs typeface="Times New Roman" pitchFamily="18" charset="0"/>
              </a:rPr>
              <a:t> 24 </a:t>
            </a:r>
            <a:r>
              <a:rPr lang="sk-SK" dirty="0" err="1">
                <a:cs typeface="Times New Roman" pitchFamily="18" charset="0"/>
              </a:rPr>
              <a:t>hodin</a:t>
            </a:r>
            <a:r>
              <a:rPr lang="sk-SK" dirty="0">
                <a:cs typeface="Times New Roman" pitchFamily="18" charset="0"/>
              </a:rPr>
              <a:t> života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 err="1">
                <a:cs typeface="Times New Roman" pitchFamily="18" charset="0"/>
              </a:rPr>
              <a:t>Jako</a:t>
            </a:r>
            <a:r>
              <a:rPr lang="sk-SK" dirty="0">
                <a:cs typeface="Times New Roman" pitchFamily="18" charset="0"/>
              </a:rPr>
              <a:t> známky života je </a:t>
            </a:r>
            <a:r>
              <a:rPr lang="sk-SK" dirty="0" err="1">
                <a:cs typeface="Times New Roman" pitchFamily="18" charset="0"/>
              </a:rPr>
              <a:t>chápána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přítomnost</a:t>
            </a:r>
            <a:r>
              <a:rPr lang="sk-SK" dirty="0">
                <a:cs typeface="Times New Roman" pitchFamily="18" charset="0"/>
              </a:rPr>
              <a:t> </a:t>
            </a:r>
            <a:r>
              <a:rPr lang="sk-SK" b="1" dirty="0">
                <a:cs typeface="Times New Roman" pitchFamily="18" charset="0"/>
              </a:rPr>
              <a:t>srdeční </a:t>
            </a:r>
            <a:r>
              <a:rPr lang="sk-SK" b="1" dirty="0" err="1">
                <a:cs typeface="Times New Roman" pitchFamily="18" charset="0"/>
              </a:rPr>
              <a:t>akce</a:t>
            </a:r>
            <a:r>
              <a:rPr lang="sk-SK" b="1" dirty="0">
                <a:cs typeface="Times New Roman" pitchFamily="18" charset="0"/>
              </a:rPr>
              <a:t>, </a:t>
            </a:r>
            <a:r>
              <a:rPr lang="sk-SK" b="1" dirty="0" err="1">
                <a:cs typeface="Times New Roman" pitchFamily="18" charset="0"/>
              </a:rPr>
              <a:t>pulzace</a:t>
            </a:r>
            <a:r>
              <a:rPr lang="sk-SK" b="1" dirty="0">
                <a:cs typeface="Times New Roman" pitchFamily="18" charset="0"/>
              </a:rPr>
              <a:t> </a:t>
            </a:r>
            <a:r>
              <a:rPr lang="sk-SK" b="1" dirty="0" err="1">
                <a:cs typeface="Times New Roman" pitchFamily="18" charset="0"/>
              </a:rPr>
              <a:t>pupečníku</a:t>
            </a:r>
            <a:r>
              <a:rPr lang="sk-SK" b="1" dirty="0">
                <a:cs typeface="Times New Roman" pitchFamily="18" charset="0"/>
              </a:rPr>
              <a:t>, dýchací nebo </a:t>
            </a:r>
            <a:r>
              <a:rPr lang="sk-SK" b="1" dirty="0" err="1">
                <a:cs typeface="Times New Roman" pitchFamily="18" charset="0"/>
              </a:rPr>
              <a:t>jakékoli</a:t>
            </a:r>
            <a:r>
              <a:rPr lang="sk-SK" b="1" dirty="0">
                <a:cs typeface="Times New Roman" pitchFamily="18" charset="0"/>
              </a:rPr>
              <a:t> </a:t>
            </a:r>
            <a:r>
              <a:rPr lang="sk-SK" b="1" dirty="0" err="1">
                <a:cs typeface="Times New Roman" pitchFamily="18" charset="0"/>
              </a:rPr>
              <a:t>spontání</a:t>
            </a:r>
            <a:r>
              <a:rPr lang="sk-SK" b="1" dirty="0">
                <a:cs typeface="Times New Roman" pitchFamily="18" charset="0"/>
              </a:rPr>
              <a:t> pohyby</a:t>
            </a:r>
            <a:r>
              <a:rPr lang="sk-SK" dirty="0">
                <a:cs typeface="Times New Roman" pitchFamily="18" charset="0"/>
              </a:rPr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Potrat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1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7587"/>
          </a:xfrm>
        </p:spPr>
        <p:txBody>
          <a:bodyPr/>
          <a:lstStyle/>
          <a:p>
            <a:r>
              <a:rPr lang="cs-CZ" smtClean="0"/>
              <a:t>Spontánní potraty jsou časté, přibližně 15 % </a:t>
            </a:r>
            <a:r>
              <a:rPr lang="cs-CZ" smtClean="0">
                <a:solidFill>
                  <a:schemeClr val="accent2"/>
                </a:solidFill>
              </a:rPr>
              <a:t>klinicky </a:t>
            </a:r>
            <a:r>
              <a:rPr lang="cs-CZ" smtClean="0"/>
              <a:t>rozpoznaných těhotenství končí spontánním potratem</a:t>
            </a:r>
          </a:p>
          <a:p>
            <a:r>
              <a:rPr lang="cs-CZ" smtClean="0"/>
              <a:t>Opakovaná ztráta těhotenství (RPL) je definována jako 3 po sobě následující ztráty těhotenství do 20 týdnů od poslední menstruace (u 1 % až 2 % žen)</a:t>
            </a:r>
          </a:p>
          <a:p>
            <a:r>
              <a:rPr lang="cs-CZ" smtClean="0"/>
              <a:t>Vzhledem k tomu, že riziko potratu je srovnatelné u žen s dvěma jako se třemi následnými potraty, vyšetření je indikováno už po druhém potratu</a:t>
            </a:r>
          </a:p>
          <a:p>
            <a:r>
              <a:rPr lang="cs-CZ" smtClean="0"/>
              <a:t>Prognóza závisí na příčině, obecně však lze říci, že i po 4 potratech má žena stále 60% - 65% šanci na úspěšné ukončení dalšího těhotenství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+mn-lt"/>
              </a:rPr>
              <a:t>Opakovaná ztráta těhotenství</a:t>
            </a:r>
            <a:endParaRPr lang="cs-CZ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Zástupný symbol pro obsah 3" descr="RIOG002002_0076_fig00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196975"/>
            <a:ext cx="6657975" cy="43195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k-SK" smtClean="0">
                <a:cs typeface="Times New Roman" pitchFamily="18" charset="0"/>
              </a:rPr>
              <a:t>Chromozomální aberace:</a:t>
            </a:r>
          </a:p>
          <a:p>
            <a:pPr lvl="1">
              <a:lnSpc>
                <a:spcPct val="80000"/>
              </a:lnSpc>
            </a:pPr>
            <a:r>
              <a:rPr lang="sk-SK" smtClean="0">
                <a:cs typeface="Times New Roman" pitchFamily="18" charset="0"/>
              </a:rPr>
              <a:t>Abnormality na pohlavníchch ch.: 47,XXY  Klinefelterův syndrom</a:t>
            </a:r>
          </a:p>
          <a:p>
            <a:pPr lvl="1">
              <a:lnSpc>
                <a:spcPct val="80000"/>
              </a:lnSpc>
            </a:pPr>
            <a:r>
              <a:rPr lang="en-US" smtClean="0">
                <a:cs typeface="Times New Roman" pitchFamily="18" charset="0"/>
              </a:rPr>
              <a:t>45,X/46,XY mo</a:t>
            </a:r>
            <a:r>
              <a:rPr lang="cs-CZ" smtClean="0">
                <a:cs typeface="Times New Roman" pitchFamily="18" charset="0"/>
              </a:rPr>
              <a:t>s</a:t>
            </a:r>
            <a:r>
              <a:rPr lang="en-US" smtClean="0">
                <a:cs typeface="Times New Roman" pitchFamily="18" charset="0"/>
              </a:rPr>
              <a:t>aic</a:t>
            </a:r>
            <a:r>
              <a:rPr lang="cs-CZ" smtClean="0">
                <a:cs typeface="Times New Roman" pitchFamily="18" charset="0"/>
              </a:rPr>
              <a:t>ismus</a:t>
            </a:r>
            <a:r>
              <a:rPr lang="en-US" smtClean="0">
                <a:cs typeface="Times New Roman" pitchFamily="18" charset="0"/>
              </a:rPr>
              <a:t> </a:t>
            </a:r>
            <a:r>
              <a:rPr lang="cs-CZ" smtClean="0">
                <a:cs typeface="Times New Roman" pitchFamily="18" charset="0"/>
              </a:rPr>
              <a:t>nebo smíšená gonadální dysgenese</a:t>
            </a:r>
            <a:endParaRPr lang="sk-SK" smtClean="0"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sk-SK" smtClean="0">
                <a:cs typeface="Times New Roman" pitchFamily="18" charset="0"/>
              </a:rPr>
              <a:t>Y-chromosomální translokace</a:t>
            </a:r>
          </a:p>
          <a:p>
            <a:pPr lvl="1">
              <a:lnSpc>
                <a:spcPct val="80000"/>
              </a:lnSpc>
            </a:pPr>
            <a:r>
              <a:rPr lang="sk-SK" smtClean="0">
                <a:cs typeface="Times New Roman" pitchFamily="18" charset="0"/>
              </a:rPr>
              <a:t>Abnormality na autosomálních </a:t>
            </a:r>
            <a:r>
              <a:rPr lang="sk-SK" smtClean="0">
                <a:solidFill>
                  <a:schemeClr val="accent2"/>
                </a:solidFill>
                <a:cs typeface="Times New Roman" pitchFamily="18" charset="0"/>
              </a:rPr>
              <a:t>ch</a:t>
            </a:r>
            <a:r>
              <a:rPr lang="sk-SK" smtClean="0">
                <a:cs typeface="Times New Roman" pitchFamily="18" charset="0"/>
              </a:rPr>
              <a:t>.: balancované reciproké autosomální translokace a robertsonské translokace</a:t>
            </a:r>
          </a:p>
          <a:p>
            <a:pPr>
              <a:lnSpc>
                <a:spcPct val="80000"/>
              </a:lnSpc>
            </a:pPr>
            <a:r>
              <a:rPr lang="sk-SK" smtClean="0">
                <a:cs typeface="Times New Roman" pitchFamily="18" charset="0"/>
              </a:rPr>
              <a:t>Genetické syndromy způsobující hormonální poruchy</a:t>
            </a:r>
          </a:p>
          <a:p>
            <a:pPr>
              <a:lnSpc>
                <a:spcPct val="80000"/>
              </a:lnSpc>
            </a:pPr>
            <a:r>
              <a:rPr lang="sk-SK" smtClean="0">
                <a:cs typeface="Times New Roman" pitchFamily="18" charset="0"/>
              </a:rPr>
              <a:t>Genové mutace způsobující hypogonadotropní hypogonadismus  (Kallmannův syndrom, Prader–Willi syndrom, Bardet–Biedl syndrom)</a:t>
            </a:r>
          </a:p>
          <a:p>
            <a:pPr>
              <a:lnSpc>
                <a:spcPct val="80000"/>
              </a:lnSpc>
            </a:pPr>
            <a:r>
              <a:rPr lang="en-US" smtClean="0">
                <a:cs typeface="Times New Roman" pitchFamily="18" charset="0"/>
              </a:rPr>
              <a:t>Gen</a:t>
            </a:r>
            <a:r>
              <a:rPr lang="cs-CZ" smtClean="0">
                <a:cs typeface="Times New Roman" pitchFamily="18" charset="0"/>
              </a:rPr>
              <a:t>ové mutace způsobující narušení metabolismu testosteronu</a:t>
            </a:r>
            <a:endParaRPr lang="sk-SK" smtClean="0"/>
          </a:p>
          <a:p>
            <a:pPr>
              <a:lnSpc>
                <a:spcPct val="80000"/>
              </a:lnSpc>
            </a:pPr>
            <a:endParaRPr lang="sk-SK" sz="2500" smtClean="0"/>
          </a:p>
          <a:p>
            <a:pPr>
              <a:lnSpc>
                <a:spcPct val="80000"/>
              </a:lnSpc>
            </a:pPr>
            <a:endParaRPr lang="sk-SK" sz="2500" smtClean="0"/>
          </a:p>
          <a:p>
            <a:pPr>
              <a:lnSpc>
                <a:spcPct val="80000"/>
              </a:lnSpc>
            </a:pPr>
            <a:endParaRPr lang="sk-SK" sz="2500" smtClean="0"/>
          </a:p>
          <a:p>
            <a:pPr>
              <a:lnSpc>
                <a:spcPct val="80000"/>
              </a:lnSpc>
            </a:pPr>
            <a:endParaRPr lang="en-US" sz="25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sk-SK" sz="25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sk-SK" sz="250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Genetické choroby asociované s poruchami plodnosti u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mužů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Genové mutace způsobující azoospermii</a:t>
            </a:r>
          </a:p>
          <a:p>
            <a:pPr lvl="1"/>
            <a:r>
              <a:rPr lang="cs-CZ" smtClean="0"/>
              <a:t>Mikrodelece v genu pro azoospermický faktor (regiony AZFa, AZFb, AZFc)</a:t>
            </a:r>
          </a:p>
          <a:p>
            <a:pPr lvl="1"/>
            <a:r>
              <a:rPr lang="cs-CZ" smtClean="0"/>
              <a:t>Mutace v genu pro cystickou fibrózu (CFTR)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Genetické choroby asociované s poruchami plodnosti u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mužů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Genetické choroby asociované s poruchami plodnosti u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žen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medacad.wikispaces.com/file/view/Turner%27s_Karyotype.jpg/187414219/527x397/Turner%27s_Karyoty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555750"/>
            <a:ext cx="5976938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5175"/>
            <a:ext cx="8291513" cy="53609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sz="2500" smtClean="0">
                <a:cs typeface="Times New Roman" pitchFamily="18" charset="0"/>
              </a:rPr>
              <a:t>50 % spontánních potratů v prvním trimestru má původ ve fetálních chormosomálních abnormalitách (86% numerické aber</a:t>
            </a:r>
            <a:r>
              <a:rPr lang="sk-SK" sz="2500" smtClean="0">
                <a:solidFill>
                  <a:schemeClr val="accent2"/>
                </a:solidFill>
                <a:cs typeface="Times New Roman" pitchFamily="18" charset="0"/>
              </a:rPr>
              <a:t>a</a:t>
            </a:r>
            <a:r>
              <a:rPr lang="sk-SK" sz="2500" smtClean="0">
                <a:cs typeface="Times New Roman" pitchFamily="18" charset="0"/>
              </a:rPr>
              <a:t>ce, 6 % strukturní aberace a zbytek připadne  na ostatní – např. chromosomální mosaicismus)</a:t>
            </a:r>
          </a:p>
          <a:p>
            <a:pPr>
              <a:lnSpc>
                <a:spcPct val="90000"/>
              </a:lnSpc>
            </a:pPr>
            <a:r>
              <a:rPr lang="sk-SK" sz="2500" smtClean="0">
                <a:solidFill>
                  <a:schemeClr val="accent2"/>
                </a:solidFill>
                <a:cs typeface="Times New Roman" pitchFamily="18" charset="0"/>
              </a:rPr>
              <a:t>Polovina</a:t>
            </a:r>
            <a:r>
              <a:rPr lang="sk-SK" sz="2500" smtClean="0">
                <a:cs typeface="Times New Roman" pitchFamily="18" charset="0"/>
              </a:rPr>
              <a:t> strukturních abnormalit může být zděnená po rodiči, který je nositelem poruchy (rodičovské nosičství bylo zjištěné u 6 % párů s opakovanými spontánními potraty) </a:t>
            </a:r>
          </a:p>
          <a:p>
            <a:pPr>
              <a:lnSpc>
                <a:spcPct val="90000"/>
              </a:lnSpc>
            </a:pPr>
            <a:r>
              <a:rPr lang="sk-SK" sz="2500" smtClean="0">
                <a:cs typeface="Times New Roman" pitchFamily="18" charset="0"/>
              </a:rPr>
              <a:t>Potraty zapříčiněné </a:t>
            </a:r>
            <a:r>
              <a:rPr lang="sk-SK" sz="2500" smtClean="0">
                <a:solidFill>
                  <a:schemeClr val="accent2"/>
                </a:solidFill>
                <a:cs typeface="Times New Roman" pitchFamily="18" charset="0"/>
              </a:rPr>
              <a:t>chormosomálními</a:t>
            </a:r>
            <a:r>
              <a:rPr lang="sk-SK" sz="2500" smtClean="0">
                <a:cs typeface="Times New Roman" pitchFamily="18" charset="0"/>
              </a:rPr>
              <a:t> aberacemi se vyskytují majoritně do 15. týdne gestace – později už jsou neobvyklé</a:t>
            </a:r>
          </a:p>
          <a:p>
            <a:pPr>
              <a:lnSpc>
                <a:spcPct val="90000"/>
              </a:lnSpc>
            </a:pPr>
            <a:r>
              <a:rPr lang="sk-SK" sz="2500" smtClean="0">
                <a:cs typeface="Times New Roman" pitchFamily="18" charset="0"/>
              </a:rPr>
              <a:t>Předpokládá se, že většina chromosomálních abnormalit nejsou slučitelné s dalším intrauterinním a postnatálním vývojem, konkrétní mechanismy, kterými porucha vede k potratu zatím nejsou známé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304</TotalTime>
  <Words>672</Words>
  <Application>Microsoft Office PowerPoint</Application>
  <PresentationFormat>On-screen Show (4:3)</PresentationFormat>
  <Paragraphs>64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19</vt:i4>
      </vt:variant>
    </vt:vector>
  </HeadingPairs>
  <TitlesOfParts>
    <vt:vector size="33" baseType="lpstr">
      <vt:lpstr>Times New Roman</vt:lpstr>
      <vt:lpstr>Arial</vt:lpstr>
      <vt:lpstr>Wingdings 3</vt:lpstr>
      <vt:lpstr>Verdana</vt:lpstr>
      <vt:lpstr>Wingdings 2</vt:lpstr>
      <vt:lpstr>Calibri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Sterilita, opakované spontánní aborty</dc:title>
  <dc:creator>Andrea</dc:creator>
  <cp:lastModifiedBy>gaillyovar</cp:lastModifiedBy>
  <cp:revision>53</cp:revision>
  <cp:lastPrinted>2014-12-16T21:25:18Z</cp:lastPrinted>
  <dcterms:created xsi:type="dcterms:W3CDTF">2014-12-15T14:45:30Z</dcterms:created>
  <dcterms:modified xsi:type="dcterms:W3CDTF">2014-12-30T09:41:23Z</dcterms:modified>
</cp:coreProperties>
</file>