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D223-2338-437A-9739-8560CD4337BD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E4BFAD9-E3ED-46BC-8E24-555CA893FE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6625-CE99-421D-A083-25B0A3CAEC24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D9EE-7A3D-4B11-A1FD-F52B6873DD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5CA6-39A9-430F-B86D-EFD7D1DE507C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6EB7-0F99-48DD-834B-E64FB77012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C7D0-AB3D-4EAE-9D75-525FDBCA2E6C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A4C-4C7E-4FA7-89AD-6331C95B42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2DD3-C223-47AF-8E2F-6891599A19BC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A708-81BB-436C-B13A-0FDF22FD7F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C8FD-FF8A-41B3-9A59-930C10026388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5FA44-60ED-4792-A1E6-4F019591526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E066-1646-4D7C-9B1B-9E48B05117F4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FF1A-9278-4EF5-8B74-250A8763DA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26C7-E9FD-43A1-8F34-9AC8043ABDD6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B1DA-E6A7-46F8-831C-1CCFEC8381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5609-FBD4-40EA-92B5-F688F8AA5B66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599B-7297-4967-8FE3-0EE232C3AEE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4E5D9-9996-4498-BE0E-E6B554B7FBE1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473A-B1A5-402A-B71B-F36C3103C7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5FC9-DE32-4D2C-849B-284A0D6779FF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91BF-61B3-4FF9-A8BA-F0418E0E3E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7068688-0978-453E-A54B-6D75750459A1}" type="datetimeFigureOut">
              <a:rPr lang="sk-SK"/>
              <a:pPr>
                <a:defRPr/>
              </a:pPr>
              <a:t>6. 11. 2014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4480E61-901B-4558-AEE1-11DB620A9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k-SK" sz="8000" dirty="0" err="1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S</a:t>
            </a:r>
            <a:r>
              <a:rPr lang="sk-SK" sz="8000" dirty="0" err="1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yndrom</a:t>
            </a:r>
            <a:r>
              <a:rPr lang="sk-SK" sz="80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 </a:t>
            </a:r>
            <a:r>
              <a:rPr lang="sk-SK" sz="8000" dirty="0" err="1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DiGeorge</a:t>
            </a:r>
            <a:endParaRPr lang="sk-SK" sz="80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sk-SK" i="1" smtClean="0">
                <a:latin typeface="Calibri" pitchFamily="34" charset="0"/>
              </a:rPr>
              <a:t>A. Mrkvičková, K. Pernicová, R. Řezáč, S. Schniererová, D. Šabatová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981075"/>
            <a:ext cx="6964362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300" dirty="0">
                <a:latin typeface="Freestyle Script" panose="030804020302050B0404" pitchFamily="66" charset="0"/>
              </a:rPr>
              <a:t>Terapie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2253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>
                <a:latin typeface="Calibri" pitchFamily="34" charset="0"/>
              </a:rPr>
              <a:t>léčba je </a:t>
            </a:r>
            <a:r>
              <a:rPr lang="cs-CZ" b="1" i="1" smtClean="0">
                <a:latin typeface="Calibri" pitchFamily="34" charset="0"/>
              </a:rPr>
              <a:t>symptomatická</a:t>
            </a:r>
            <a:r>
              <a:rPr lang="cs-CZ" i="1" smtClean="0">
                <a:latin typeface="Calibri" pitchFamily="34" charset="0"/>
              </a:rPr>
              <a:t>, </a:t>
            </a:r>
          </a:p>
          <a:p>
            <a:endParaRPr lang="cs-CZ" i="1" smtClean="0">
              <a:latin typeface="Calibri" pitchFamily="34" charset="0"/>
            </a:endParaRPr>
          </a:p>
          <a:p>
            <a:r>
              <a:rPr lang="cs-CZ" i="1" smtClean="0">
                <a:latin typeface="Calibri" pitchFamily="34" charset="0"/>
              </a:rPr>
              <a:t>v těžších případech je možnost </a:t>
            </a:r>
            <a:r>
              <a:rPr lang="cs-CZ" b="1" i="1" smtClean="0">
                <a:latin typeface="Calibri" pitchFamily="34" charset="0"/>
              </a:rPr>
              <a:t>transplantace </a:t>
            </a:r>
            <a:r>
              <a:rPr lang="cs-CZ" i="1" smtClean="0">
                <a:latin typeface="Calibri" pitchFamily="34" charset="0"/>
              </a:rPr>
              <a:t>kostní dřeně s periferními lymfocyty či transplantát z kultivované thymové tkáně,</a:t>
            </a:r>
          </a:p>
          <a:p>
            <a:endParaRPr lang="cs-CZ" i="1" smtClean="0">
              <a:latin typeface="Calibri" pitchFamily="34" charset="0"/>
            </a:endParaRPr>
          </a:p>
          <a:p>
            <a:r>
              <a:rPr lang="cs-CZ" i="1" smtClean="0">
                <a:latin typeface="Calibri" pitchFamily="34" charset="0"/>
              </a:rPr>
              <a:t>obličejové a srdeční vady je možno řešit </a:t>
            </a:r>
            <a:r>
              <a:rPr lang="cs-CZ" b="1" i="1" smtClean="0">
                <a:latin typeface="Calibri" pitchFamily="34" charset="0"/>
              </a:rPr>
              <a:t>chirurgickou</a:t>
            </a:r>
            <a:r>
              <a:rPr lang="cs-CZ" i="1" smtClean="0">
                <a:latin typeface="Calibri" pitchFamily="34" charset="0"/>
              </a:rPr>
              <a:t> cestou.</a:t>
            </a:r>
            <a:endParaRPr lang="sk-SK" i="1" smtClean="0">
              <a:latin typeface="Calibri" pitchFamily="34" charset="0"/>
            </a:endParaRPr>
          </a:p>
          <a:p>
            <a:endParaRPr lang="sk-SK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obsahu 2"/>
          <p:cNvSpPr>
            <a:spLocks noGrp="1"/>
          </p:cNvSpPr>
          <p:nvPr>
            <p:ph idx="1"/>
          </p:nvPr>
        </p:nvSpPr>
        <p:spPr>
          <a:xfrm>
            <a:off x="971550" y="836613"/>
            <a:ext cx="7210425" cy="5113337"/>
          </a:xfrm>
        </p:spPr>
        <p:txBody>
          <a:bodyPr/>
          <a:lstStyle/>
          <a:p>
            <a:r>
              <a:rPr lang="cs-CZ" i="1" smtClean="0">
                <a:latin typeface="Calibri" pitchFamily="34" charset="0"/>
              </a:rPr>
              <a:t>Zdroje:</a:t>
            </a:r>
            <a:endParaRPr lang="sk-SK" i="1" smtClean="0">
              <a:latin typeface="Calibri" pitchFamily="34" charset="0"/>
            </a:endParaRPr>
          </a:p>
          <a:p>
            <a:r>
              <a:rPr lang="cs-CZ" i="1" smtClean="0">
                <a:latin typeface="Calibri" pitchFamily="34" charset="0"/>
              </a:rPr>
              <a:t>BARTŮŇKOVÁ, Jiřina. Imunodeficience. 1. vyd. Praha : Grada, 2002. ISBN 80-247-0244-4.</a:t>
            </a:r>
            <a:endParaRPr lang="sk-SK" i="1" smtClean="0">
              <a:latin typeface="Calibri" pitchFamily="34" charset="0"/>
            </a:endParaRPr>
          </a:p>
          <a:p>
            <a:r>
              <a:rPr lang="cs-CZ" i="1" smtClean="0">
                <a:latin typeface="Calibri" pitchFamily="34" charset="0"/>
              </a:rPr>
              <a:t>Wikipedie.cz, wikipedie.org.</a:t>
            </a:r>
          </a:p>
          <a:p>
            <a:r>
              <a:rPr lang="sk-SK" i="1" smtClean="0">
                <a:latin typeface="Calibri" pitchFamily="34" charset="0"/>
              </a:rPr>
              <a:t>www.orpha.net</a:t>
            </a:r>
          </a:p>
          <a:p>
            <a:endParaRPr lang="sk-SK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258888" y="620713"/>
            <a:ext cx="6769100" cy="1008062"/>
          </a:xfrm>
        </p:spPr>
        <p:txBody>
          <a:bodyPr/>
          <a:lstStyle/>
          <a:p>
            <a:r>
              <a:rPr lang="sk-SK" smtClean="0">
                <a:latin typeface="Freestyle Script" pitchFamily="66" charset="0"/>
              </a:rPr>
              <a:t>Fish analýza DiGeorge syndromu</a:t>
            </a:r>
          </a:p>
        </p:txBody>
      </p:sp>
      <p:pic>
        <p:nvPicPr>
          <p:cNvPr id="24578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557338"/>
            <a:ext cx="6048375" cy="45354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Brush Script MT" pitchFamily="66" charset="0"/>
              <a:buNone/>
            </a:pPr>
            <a:endParaRPr lang="sk-SK" sz="4000" i="1" smtClean="0">
              <a:latin typeface="Calibri" pitchFamily="34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sk-SK" sz="4000" i="1" smtClean="0">
                <a:latin typeface="Calibri" pitchFamily="34" charset="0"/>
              </a:rPr>
              <a:t>    Děkujeme za pozornost </a:t>
            </a:r>
            <a:r>
              <a:rPr lang="sk-SK" sz="4000" i="1" smtClean="0">
                <a:latin typeface="Calibri" pitchFamily="34" charset="0"/>
                <a:sym typeface="Wingdings" pitchFamily="2" charset="2"/>
              </a:rPr>
              <a:t></a:t>
            </a:r>
            <a:endParaRPr lang="sk-SK" sz="4000" i="1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6600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DGS</a:t>
            </a:r>
            <a:endParaRPr lang="sk-SK" sz="6600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i="1" dirty="0">
                <a:latin typeface="Calibri" panose="020F0502020204030204" pitchFamily="34" charset="0"/>
              </a:rPr>
              <a:t>též </a:t>
            </a:r>
            <a:r>
              <a:rPr lang="cs-CZ" b="1" i="1" dirty="0" err="1">
                <a:latin typeface="Calibri" panose="020F0502020204030204" pitchFamily="34" charset="0"/>
              </a:rPr>
              <a:t>velokardiofaciální</a:t>
            </a:r>
            <a:r>
              <a:rPr lang="cs-CZ" b="1" i="1" dirty="0">
                <a:latin typeface="Calibri" panose="020F0502020204030204" pitchFamily="34" charset="0"/>
              </a:rPr>
              <a:t> syndrom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smtClean="0">
                <a:latin typeface="Calibri" panose="020F0502020204030204" pitchFamily="34" charset="0"/>
              </a:rPr>
              <a:t>,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i="1" dirty="0" smtClean="0">
                <a:latin typeface="Calibri" panose="020F0502020204030204" pitchFamily="34" charset="0"/>
              </a:rPr>
              <a:t>patří </a:t>
            </a:r>
            <a:r>
              <a:rPr lang="cs-CZ" i="1" dirty="0">
                <a:latin typeface="Calibri" panose="020F0502020204030204" pitchFamily="34" charset="0"/>
              </a:rPr>
              <a:t>mezi takzvané </a:t>
            </a:r>
            <a:r>
              <a:rPr lang="cs-CZ" i="1" dirty="0" err="1">
                <a:latin typeface="Calibri" panose="020F0502020204030204" pitchFamily="34" charset="0"/>
              </a:rPr>
              <a:t>mikrodeleční</a:t>
            </a:r>
            <a:r>
              <a:rPr lang="cs-CZ" i="1" dirty="0">
                <a:latin typeface="Calibri" panose="020F0502020204030204" pitchFamily="34" charset="0"/>
              </a:rPr>
              <a:t> syndromy či syndromy genů naléhajících na </a:t>
            </a:r>
            <a:r>
              <a:rPr lang="cs-CZ" i="1" dirty="0" smtClean="0">
                <a:latin typeface="Calibri" panose="020F0502020204030204" pitchFamily="34" charset="0"/>
              </a:rPr>
              <a:t>sebe,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i="1" dirty="0" smtClean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i="1" dirty="0" smtClean="0">
                <a:latin typeface="Calibri" panose="020F0502020204030204" pitchFamily="34" charset="0"/>
              </a:rPr>
              <a:t>byl </a:t>
            </a:r>
            <a:r>
              <a:rPr lang="cs-CZ" i="1" dirty="0">
                <a:latin typeface="Calibri" panose="020F0502020204030204" pitchFamily="34" charset="0"/>
              </a:rPr>
              <a:t>popsán v roce </a:t>
            </a:r>
            <a:r>
              <a:rPr lang="cs-CZ" b="1" i="1" dirty="0">
                <a:latin typeface="Calibri" panose="020F0502020204030204" pitchFamily="34" charset="0"/>
              </a:rPr>
              <a:t>1968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smtClean="0">
                <a:latin typeface="Calibri" panose="020F0502020204030204" pitchFamily="34" charset="0"/>
              </a:rPr>
              <a:t>dětským endokrinologem </a:t>
            </a:r>
            <a:r>
              <a:rPr lang="cs-CZ" b="1" i="1" dirty="0">
                <a:latin typeface="Calibri" panose="020F0502020204030204" pitchFamily="34" charset="0"/>
              </a:rPr>
              <a:t>Angelo </a:t>
            </a:r>
            <a:r>
              <a:rPr lang="cs-CZ" b="1" i="1" dirty="0" err="1" smtClean="0">
                <a:latin typeface="Calibri" panose="020F0502020204030204" pitchFamily="34" charset="0"/>
              </a:rPr>
              <a:t>DiGeorgem</a:t>
            </a:r>
            <a:r>
              <a:rPr lang="cs-CZ" b="1" i="1" dirty="0" smtClean="0">
                <a:latin typeface="Calibri" panose="020F0502020204030204" pitchFamily="34" charset="0"/>
              </a:rPr>
              <a:t>,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cs-CZ" b="1" i="1" dirty="0" smtClean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i="1" dirty="0">
                <a:latin typeface="Calibri" panose="020F0502020204030204" pitchFamily="34" charset="0"/>
              </a:rPr>
              <a:t>p</a:t>
            </a:r>
            <a:r>
              <a:rPr lang="cs-CZ" i="1" dirty="0" smtClean="0">
                <a:latin typeface="Calibri" panose="020F0502020204030204" pitchFamily="34" charset="0"/>
              </a:rPr>
              <a:t>revalence</a:t>
            </a:r>
            <a:r>
              <a:rPr lang="cs-CZ" i="1" dirty="0">
                <a:latin typeface="Calibri" panose="020F0502020204030204" pitchFamily="34" charset="0"/>
              </a:rPr>
              <a:t>: 1:4000.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08125" y="1628775"/>
            <a:ext cx="6257925" cy="4392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smtClean="0">
                <a:latin typeface="Calibri" pitchFamily="34" charset="0"/>
              </a:rPr>
              <a:t>Nejčastější příčinou je </a:t>
            </a:r>
            <a:r>
              <a:rPr lang="cs-CZ" b="1" i="1" smtClean="0">
                <a:latin typeface="Calibri" pitchFamily="34" charset="0"/>
              </a:rPr>
              <a:t>delece na dlouhém raménku 22. chromozomu</a:t>
            </a:r>
            <a:r>
              <a:rPr lang="cs-CZ" i="1" smtClean="0">
                <a:latin typeface="Calibri" pitchFamily="34" charset="0"/>
              </a:rPr>
              <a:t> (úsek 22q11, přítomná u 90 % pacientů. )</a:t>
            </a:r>
          </a:p>
          <a:p>
            <a:pPr>
              <a:lnSpc>
                <a:spcPct val="90000"/>
              </a:lnSpc>
            </a:pPr>
            <a:r>
              <a:rPr lang="cs-CZ" i="1" smtClean="0">
                <a:latin typeface="Calibri" pitchFamily="34" charset="0"/>
              </a:rPr>
              <a:t>Vědci předpokládají, že ztráta určitého genu na chromozomu 22 – </a:t>
            </a:r>
            <a:r>
              <a:rPr lang="cs-CZ" b="1" i="1" smtClean="0">
                <a:latin typeface="Calibri" pitchFamily="34" charset="0"/>
              </a:rPr>
              <a:t>T-BOX 1 genu</a:t>
            </a:r>
            <a:r>
              <a:rPr lang="cs-CZ" i="1" smtClean="0">
                <a:latin typeface="Calibri" pitchFamily="34" charset="0"/>
              </a:rPr>
              <a:t> (TBX1) – tedy specifického transkripčního faktoru, je zodpovědná za některé charakteristické znaky (např. defekty srdce).</a:t>
            </a:r>
            <a:endParaRPr lang="sk-SK" sz="2200" smtClean="0"/>
          </a:p>
        </p:txBody>
      </p:sp>
      <p:sp>
        <p:nvSpPr>
          <p:cNvPr id="15363" name="BlokTextu 3"/>
          <p:cNvSpPr txBox="1">
            <a:spLocks noChangeArrowheads="1"/>
          </p:cNvSpPr>
          <p:nvPr/>
        </p:nvSpPr>
        <p:spPr bwMode="auto">
          <a:xfrm>
            <a:off x="1900238" y="620713"/>
            <a:ext cx="5473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4800">
                <a:latin typeface="Freestyle Script" pitchFamily="66" charset="0"/>
              </a:rPr>
              <a:t>Etiologie a patogeneze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6013" y="836613"/>
            <a:ext cx="3743325" cy="4824412"/>
          </a:xfrm>
        </p:spPr>
        <p:txBody>
          <a:bodyPr>
            <a:noAutofit/>
          </a:bodyPr>
          <a:lstStyle/>
          <a:p>
            <a:r>
              <a:rPr lang="cs-CZ" i="1" smtClean="0">
                <a:latin typeface="Calibri" pitchFamily="34" charset="0"/>
              </a:rPr>
              <a:t>Pro DiGeorgův syndrom je nejtypičtější delece úseku 22q11.2</a:t>
            </a:r>
          </a:p>
          <a:p>
            <a:r>
              <a:rPr lang="cs-CZ" i="1" smtClean="0">
                <a:latin typeface="Calibri" pitchFamily="34" charset="0"/>
              </a:rPr>
              <a:t>Syndrom se vyskytuje většinou </a:t>
            </a:r>
            <a:r>
              <a:rPr lang="cs-CZ" b="1" i="1" smtClean="0">
                <a:latin typeface="Calibri" pitchFamily="34" charset="0"/>
              </a:rPr>
              <a:t>sporadicky</a:t>
            </a:r>
          </a:p>
          <a:p>
            <a:r>
              <a:rPr lang="cs-CZ" i="1" smtClean="0">
                <a:latin typeface="Calibri" pitchFamily="34" charset="0"/>
              </a:rPr>
              <a:t>Pro potomky pacienta je riziko opakování 50% - AD dědičnost</a:t>
            </a:r>
          </a:p>
          <a:p>
            <a:pPr>
              <a:buFont typeface="Brush Script MT" pitchFamily="66" charset="0"/>
              <a:buNone/>
            </a:pPr>
            <a:r>
              <a:rPr lang="cs-CZ" i="1" smtClean="0">
                <a:latin typeface="Calibri" pitchFamily="34" charset="0"/>
              </a:rPr>
              <a:t> </a:t>
            </a:r>
          </a:p>
          <a:p>
            <a:pPr>
              <a:buFont typeface="Brush Script MT" pitchFamily="66" charset="0"/>
              <a:buNone/>
            </a:pPr>
            <a:endParaRPr lang="sk-SK" smtClean="0"/>
          </a:p>
        </p:txBody>
      </p:sp>
      <p:pic>
        <p:nvPicPr>
          <p:cNvPr id="16386" name="Obrázo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775" y="549275"/>
            <a:ext cx="32559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8888" y="1052513"/>
            <a:ext cx="6553200" cy="50736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i="1" dirty="0">
                <a:latin typeface="Calibri" panose="020F0502020204030204" pitchFamily="34" charset="0"/>
              </a:rPr>
              <a:t>Vzhledem k podobným fenotypovým projevům (obecně </a:t>
            </a:r>
            <a:r>
              <a:rPr lang="cs-CZ" i="1" dirty="0" err="1">
                <a:latin typeface="Calibri" panose="020F0502020204030204" pitchFamily="34" charset="0"/>
              </a:rPr>
              <a:t>velokardiofaciální</a:t>
            </a:r>
            <a:r>
              <a:rPr lang="cs-CZ" i="1" dirty="0">
                <a:latin typeface="Calibri" panose="020F0502020204030204" pitchFamily="34" charset="0"/>
              </a:rPr>
              <a:t> anomálie) a stejné deleci jsou v poslední době </a:t>
            </a:r>
            <a:r>
              <a:rPr lang="cs-CZ" i="1" dirty="0" err="1">
                <a:latin typeface="Calibri" panose="020F0502020204030204" pitchFamily="34" charset="0"/>
              </a:rPr>
              <a:t>DiGeorgův</a:t>
            </a:r>
            <a:r>
              <a:rPr lang="cs-CZ" i="1" dirty="0">
                <a:latin typeface="Calibri" panose="020F0502020204030204" pitchFamily="34" charset="0"/>
              </a:rPr>
              <a:t>, </a:t>
            </a:r>
            <a:r>
              <a:rPr lang="cs-CZ" i="1" dirty="0" err="1">
                <a:latin typeface="Calibri" panose="020F0502020204030204" pitchFamily="34" charset="0"/>
              </a:rPr>
              <a:t>Shprintzenův</a:t>
            </a:r>
            <a:r>
              <a:rPr lang="cs-CZ" i="1" dirty="0">
                <a:latin typeface="Calibri" panose="020F0502020204030204" pitchFamily="34" charset="0"/>
              </a:rPr>
              <a:t> a </a:t>
            </a:r>
            <a:r>
              <a:rPr lang="cs-CZ" i="1" dirty="0" err="1">
                <a:latin typeface="Calibri" panose="020F0502020204030204" pitchFamily="34" charset="0"/>
              </a:rPr>
              <a:t>Takaův</a:t>
            </a:r>
            <a:r>
              <a:rPr lang="cs-CZ" i="1" dirty="0">
                <a:latin typeface="Calibri" panose="020F0502020204030204" pitchFamily="34" charset="0"/>
              </a:rPr>
              <a:t> syndrom řazeny pod označení </a:t>
            </a:r>
            <a:r>
              <a:rPr lang="cs-CZ" b="1" i="1" dirty="0">
                <a:latin typeface="Calibri" panose="020F0502020204030204" pitchFamily="34" charset="0"/>
              </a:rPr>
              <a:t>CATCH 22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smtClean="0">
                <a:latin typeface="Calibri" panose="020F0502020204030204" pitchFamily="34" charset="0"/>
              </a:rPr>
              <a:t>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cs-CZ" i="1" dirty="0" err="1" smtClean="0">
                <a:latin typeface="Calibri" panose="020F0502020204030204" pitchFamily="34" charset="0"/>
              </a:rPr>
              <a:t>ardiac</a:t>
            </a:r>
            <a:r>
              <a:rPr lang="cs-CZ" i="1" dirty="0" smtClean="0">
                <a:latin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</a:rPr>
              <a:t>Abnormality (</a:t>
            </a:r>
            <a:r>
              <a:rPr lang="cs-CZ" i="1" dirty="0" err="1">
                <a:latin typeface="Calibri" panose="020F0502020204030204" pitchFamily="34" charset="0"/>
              </a:rPr>
              <a:t>especially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tetralogy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of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Fallot</a:t>
            </a:r>
            <a:r>
              <a:rPr lang="cs-CZ" i="1" dirty="0">
                <a:latin typeface="Calibri" panose="020F0502020204030204" pitchFamily="34" charset="0"/>
              </a:rPr>
              <a:t>)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cs-CZ" i="1" dirty="0" err="1">
                <a:latin typeface="Calibri" panose="020F0502020204030204" pitchFamily="34" charset="0"/>
              </a:rPr>
              <a:t>bnormal</a:t>
            </a:r>
            <a:r>
              <a:rPr lang="cs-CZ" i="1" dirty="0">
                <a:latin typeface="Calibri" panose="020F0502020204030204" pitchFamily="34" charset="0"/>
              </a:rPr>
              <a:t> facies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cs-CZ" i="1" dirty="0" err="1">
                <a:latin typeface="Calibri" panose="020F0502020204030204" pitchFamily="34" charset="0"/>
              </a:rPr>
              <a:t>hymic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 smtClean="0">
                <a:latin typeface="Calibri" panose="020F0502020204030204" pitchFamily="34" charset="0"/>
              </a:rPr>
              <a:t>aplasia</a:t>
            </a:r>
            <a:r>
              <a:rPr lang="cs-CZ" i="1" dirty="0" smtClean="0">
                <a:latin typeface="Calibri" panose="020F0502020204030204" pitchFamily="34" charset="0"/>
              </a:rPr>
              <a:t> (T cell deficit)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cs-CZ" i="1" dirty="0" err="1">
                <a:latin typeface="Calibri" panose="020F0502020204030204" pitchFamily="34" charset="0"/>
              </a:rPr>
              <a:t>left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palate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</a:t>
            </a:r>
            <a:r>
              <a:rPr lang="cs-CZ" i="1" dirty="0" err="1">
                <a:latin typeface="Calibri" panose="020F0502020204030204" pitchFamily="34" charset="0"/>
              </a:rPr>
              <a:t>ypocalcemia</a:t>
            </a:r>
            <a:r>
              <a:rPr lang="cs-CZ" i="1" dirty="0">
                <a:latin typeface="Calibri" panose="020F0502020204030204" pitchFamily="34" charset="0"/>
              </a:rPr>
              <a:t>/</a:t>
            </a:r>
            <a:r>
              <a:rPr lang="cs-CZ" b="1" i="1" dirty="0" err="1">
                <a:latin typeface="Calibri" panose="020F0502020204030204" pitchFamily="34" charset="0"/>
              </a:rPr>
              <a:t>H</a:t>
            </a:r>
            <a:r>
              <a:rPr lang="cs-CZ" i="1" dirty="0" err="1">
                <a:latin typeface="Calibri" panose="020F0502020204030204" pitchFamily="34" charset="0"/>
              </a:rPr>
              <a:t>ypoparathyroidism</a:t>
            </a:r>
            <a:r>
              <a:rPr lang="cs-CZ" i="1" dirty="0">
                <a:latin typeface="Calibri" panose="020F0502020204030204" pitchFamily="34" charset="0"/>
              </a:rPr>
              <a:t>.</a:t>
            </a:r>
            <a:endParaRPr lang="sk-SK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7058025" cy="47529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63675" y="1628775"/>
            <a:ext cx="6196013" cy="4094163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cs-CZ" sz="2600" i="1" dirty="0">
                <a:latin typeface="Calibri" panose="020F0502020204030204" pitchFamily="34" charset="0"/>
              </a:rPr>
              <a:t>Předpokládá se, že delece na 22. chromozomu způsobuje poruchy v migraci buněk neurální lišty. </a:t>
            </a:r>
            <a:endParaRPr lang="cs-CZ" sz="2600" i="1" dirty="0" smtClean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sz="2600" i="1" dirty="0" smtClean="0">
                <a:latin typeface="Calibri" panose="020F0502020204030204" pitchFamily="34" charset="0"/>
              </a:rPr>
              <a:t>Dochází </a:t>
            </a:r>
            <a:r>
              <a:rPr lang="cs-CZ" sz="2600" i="1" dirty="0">
                <a:latin typeface="Calibri" panose="020F0502020204030204" pitchFamily="34" charset="0"/>
              </a:rPr>
              <a:t>k poruše</a:t>
            </a:r>
            <a:r>
              <a:rPr lang="cs-CZ" sz="2600" b="1" i="1" dirty="0">
                <a:latin typeface="Calibri" panose="020F0502020204030204" pitchFamily="34" charset="0"/>
              </a:rPr>
              <a:t> vývoje třetí a čtvrté žaberní výchlipky</a:t>
            </a:r>
            <a:r>
              <a:rPr lang="cs-CZ" sz="2600" i="1" dirty="0">
                <a:latin typeface="Calibri" panose="020F0502020204030204" pitchFamily="34" charset="0"/>
              </a:rPr>
              <a:t>, jejímž následkem je omezený vývoj (až úplná absence) </a:t>
            </a:r>
            <a:r>
              <a:rPr lang="cs-CZ" sz="2600" b="1" i="1" dirty="0">
                <a:latin typeface="Calibri" panose="020F0502020204030204" pitchFamily="34" charset="0"/>
              </a:rPr>
              <a:t>brzlíku</a:t>
            </a:r>
            <a:r>
              <a:rPr lang="cs-CZ" sz="2600" i="1" dirty="0">
                <a:latin typeface="Calibri" panose="020F0502020204030204" pitchFamily="34" charset="0"/>
              </a:rPr>
              <a:t> a </a:t>
            </a:r>
            <a:r>
              <a:rPr lang="cs-CZ" sz="2600" b="1" i="1" dirty="0">
                <a:latin typeface="Calibri" panose="020F0502020204030204" pitchFamily="34" charset="0"/>
              </a:rPr>
              <a:t>příštítných tělísek</a:t>
            </a:r>
            <a:r>
              <a:rPr lang="cs-CZ" sz="2600" i="1" dirty="0">
                <a:latin typeface="Calibri" panose="020F0502020204030204" pitchFamily="34" charset="0"/>
              </a:rPr>
              <a:t>. Narušen může být i vývoj štítné žlázy. </a:t>
            </a:r>
            <a:endParaRPr lang="cs-CZ" sz="2600" i="1" dirty="0" smtClean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sz="2600" i="1" dirty="0" smtClean="0">
                <a:latin typeface="Calibri" panose="020F0502020204030204" pitchFamily="34" charset="0"/>
              </a:rPr>
              <a:t>Typické </a:t>
            </a:r>
            <a:r>
              <a:rPr lang="cs-CZ" sz="2600" i="1" dirty="0">
                <a:latin typeface="Calibri" panose="020F0502020204030204" pitchFamily="34" charset="0"/>
              </a:rPr>
              <a:t>jsou rovněž vrozené vady srdce a velkých cév a různé abnormality v obličejové krajině včetně rozštěpů (například patra</a:t>
            </a:r>
            <a:r>
              <a:rPr lang="cs-CZ" sz="2600" i="1" dirty="0" smtClean="0">
                <a:latin typeface="Calibri" panose="020F0502020204030204" pitchFamily="34" charset="0"/>
              </a:rPr>
              <a:t>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cs-CZ" sz="2600" i="1" dirty="0" smtClean="0">
                <a:latin typeface="Calibri" panose="020F0502020204030204" pitchFamily="34" charset="0"/>
              </a:rPr>
              <a:t>Relativně </a:t>
            </a:r>
            <a:r>
              <a:rPr lang="cs-CZ" sz="2600" i="1" dirty="0">
                <a:latin typeface="Calibri" panose="020F0502020204030204" pitchFamily="34" charset="0"/>
              </a:rPr>
              <a:t>častá je i mentální retardace.</a:t>
            </a:r>
            <a:endParaRPr lang="sk-SK" sz="2600" i="1" dirty="0">
              <a:latin typeface="Calibri" panose="020F050202020403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k-SK" i="1" dirty="0">
              <a:latin typeface="Calibri" panose="020F0502020204030204" pitchFamily="34" charset="0"/>
            </a:endParaRPr>
          </a:p>
        </p:txBody>
      </p:sp>
      <p:sp>
        <p:nvSpPr>
          <p:cNvPr id="19458" name="Nadpis 3"/>
          <p:cNvSpPr>
            <a:spLocks noGrp="1"/>
          </p:cNvSpPr>
          <p:nvPr>
            <p:ph type="title"/>
          </p:nvPr>
        </p:nvSpPr>
        <p:spPr>
          <a:xfrm>
            <a:off x="1116013" y="620713"/>
            <a:ext cx="6964362" cy="1201737"/>
          </a:xfrm>
        </p:spPr>
        <p:txBody>
          <a:bodyPr/>
          <a:lstStyle/>
          <a:p>
            <a:r>
              <a:rPr lang="sk-SK" sz="4800" smtClean="0">
                <a:latin typeface="Freestyle Script" pitchFamily="66" charset="0"/>
              </a:rPr>
              <a:t>Klinický obraz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sahu 2"/>
          <p:cNvSpPr>
            <a:spLocks noGrp="1"/>
          </p:cNvSpPr>
          <p:nvPr>
            <p:ph idx="1"/>
          </p:nvPr>
        </p:nvSpPr>
        <p:spPr>
          <a:xfrm>
            <a:off x="900113" y="765175"/>
            <a:ext cx="7416800" cy="5327650"/>
          </a:xfrm>
        </p:spPr>
        <p:txBody>
          <a:bodyPr/>
          <a:lstStyle/>
          <a:p>
            <a:r>
              <a:rPr lang="cs-CZ" sz="2000" i="1" smtClean="0">
                <a:latin typeface="Calibri" pitchFamily="34" charset="0"/>
              </a:rPr>
              <a:t>Postižení je variabilní a jeho </a:t>
            </a:r>
            <a:r>
              <a:rPr lang="cs-CZ" sz="2000" b="1" i="1" smtClean="0">
                <a:latin typeface="Calibri" pitchFamily="34" charset="0"/>
              </a:rPr>
              <a:t>závažnosti je úměrný deficit T-lymfocytů</a:t>
            </a:r>
            <a:r>
              <a:rPr lang="cs-CZ" sz="2000" i="1" smtClean="0">
                <a:latin typeface="Calibri" pitchFamily="34" charset="0"/>
              </a:rPr>
              <a:t>, které jsou přítomny pouze v nízkých hladinách a v některých případech T-lymfocyty zcela chybí. </a:t>
            </a:r>
          </a:p>
          <a:p>
            <a:r>
              <a:rPr lang="cs-CZ" sz="2000" i="1" smtClean="0">
                <a:latin typeface="Calibri" pitchFamily="34" charset="0"/>
              </a:rPr>
              <a:t>Redukovány jsou i orgánové thymodependentní oblasti jako parakortikální zóny lymfatických uzlin. </a:t>
            </a:r>
          </a:p>
          <a:p>
            <a:r>
              <a:rPr lang="cs-CZ" sz="2000" i="1" smtClean="0">
                <a:latin typeface="Calibri" pitchFamily="34" charset="0"/>
              </a:rPr>
              <a:t>Deficit T-lymfocytů má sklon se s věkem normalizovat a okolo 5 let věku mohou T lymfocyty dosáhnout normálních hodnot. </a:t>
            </a:r>
          </a:p>
          <a:p>
            <a:endParaRPr lang="cs-CZ" sz="2000" i="1" smtClean="0">
              <a:latin typeface="Calibri" pitchFamily="34" charset="0"/>
            </a:endParaRPr>
          </a:p>
          <a:p>
            <a:r>
              <a:rPr lang="cs-CZ" sz="2000" i="1" smtClean="0">
                <a:latin typeface="Calibri" pitchFamily="34" charset="0"/>
              </a:rPr>
              <a:t>Mimo poruchy imunity a náchylností především k některým virovým a mykotickým infekcím se syndrom vyznačuje i </a:t>
            </a:r>
            <a:r>
              <a:rPr lang="cs-CZ" sz="2000" b="1" i="1" smtClean="0">
                <a:latin typeface="Calibri" pitchFamily="34" charset="0"/>
              </a:rPr>
              <a:t>hypokalcémií</a:t>
            </a:r>
            <a:r>
              <a:rPr lang="cs-CZ" sz="2000" i="1" smtClean="0">
                <a:latin typeface="Calibri" pitchFamily="34" charset="0"/>
              </a:rPr>
              <a:t> (kvůli nepřítomnosti parathormonu z příštitných tělísek) a případnou tetanií.</a:t>
            </a:r>
          </a:p>
          <a:p>
            <a:r>
              <a:rPr lang="cs-CZ" sz="2000" i="1" smtClean="0">
                <a:latin typeface="Calibri" pitchFamily="34" charset="0"/>
              </a:rPr>
              <a:t>Nemoc doprovází hypothyroidismus, hypoparathyroidismus, trombocytopenie.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Freestyle Script" pitchFamily="66" charset="0"/>
              </a:rPr>
              <a:t>Diagnostika</a:t>
            </a:r>
            <a:endParaRPr lang="cs-CZ" smtClean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116013" y="1916113"/>
            <a:ext cx="6840537" cy="3806825"/>
          </a:xfrm>
        </p:spPr>
        <p:txBody>
          <a:bodyPr/>
          <a:lstStyle/>
          <a:p>
            <a:r>
              <a:rPr lang="cs-CZ" b="1" i="1" smtClean="0">
                <a:latin typeface="Calibri" pitchFamily="34" charset="0"/>
              </a:rPr>
              <a:t>klinické vyšetření </a:t>
            </a:r>
            <a:r>
              <a:rPr lang="cs-CZ" i="1" smtClean="0">
                <a:latin typeface="Calibri" pitchFamily="34" charset="0"/>
              </a:rPr>
              <a:t>– celkové vyšetření pacienta, echokardiografie, RTG vyšetření</a:t>
            </a:r>
          </a:p>
          <a:p>
            <a:r>
              <a:rPr lang="cs-CZ" b="1" i="1" smtClean="0">
                <a:latin typeface="Calibri" pitchFamily="34" charset="0"/>
              </a:rPr>
              <a:t>genetické vyšetření </a:t>
            </a:r>
            <a:r>
              <a:rPr lang="cs-CZ" i="1" smtClean="0">
                <a:latin typeface="Calibri" pitchFamily="34" charset="0"/>
              </a:rPr>
              <a:t>– detekce delece 22 q  (pomocí metod  </a:t>
            </a:r>
            <a:r>
              <a:rPr lang="cs-CZ" b="1" i="1" smtClean="0">
                <a:latin typeface="Calibri" pitchFamily="34" charset="0"/>
              </a:rPr>
              <a:t>FISH</a:t>
            </a:r>
            <a:r>
              <a:rPr lang="cs-CZ" i="1" smtClean="0">
                <a:latin typeface="Calibri" pitchFamily="34" charset="0"/>
              </a:rPr>
              <a:t>, MLPA, CGH, aCGH )</a:t>
            </a:r>
          </a:p>
          <a:p>
            <a:r>
              <a:rPr lang="cs-CZ" b="1" i="1" smtClean="0">
                <a:latin typeface="Calibri" pitchFamily="34" charset="0"/>
              </a:rPr>
              <a:t>fetální echokardiografie</a:t>
            </a:r>
          </a:p>
          <a:p>
            <a:r>
              <a:rPr lang="cs-CZ" b="1" i="1" smtClean="0">
                <a:latin typeface="Calibri" pitchFamily="34" charset="0"/>
              </a:rPr>
              <a:t> prenatální diagnostika </a:t>
            </a:r>
            <a:r>
              <a:rPr lang="cs-CZ" smtClean="0">
                <a:latin typeface="Calibri" pitchFamily="34" charset="0"/>
              </a:rPr>
              <a:t>– </a:t>
            </a:r>
            <a:r>
              <a:rPr lang="cs-CZ" i="1" smtClean="0">
                <a:latin typeface="Calibri" pitchFamily="34" charset="0"/>
              </a:rPr>
              <a:t>prenatální screening může zachytit pouze podezření při detekci srdeční vady u plodu, jinak musí být vyšetření  cílené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392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25" baseType="lpstr">
      <vt:lpstr>Franklin Gothic Book</vt:lpstr>
      <vt:lpstr>Arial</vt:lpstr>
      <vt:lpstr>Constantia</vt:lpstr>
      <vt:lpstr>Brush Script MT</vt:lpstr>
      <vt:lpstr>Calibri</vt:lpstr>
      <vt:lpstr>Rage Italic</vt:lpstr>
      <vt:lpstr>Freestyle Script</vt:lpstr>
      <vt:lpstr>Wingdings</vt:lpstr>
      <vt:lpstr>Špendlík</vt:lpstr>
      <vt:lpstr>Špendlík</vt:lpstr>
      <vt:lpstr>Špendlík</vt:lpstr>
      <vt:lpstr>Špendlík</vt:lpstr>
      <vt:lpstr>Syndrom DiGeorge</vt:lpstr>
      <vt:lpstr>DGS</vt:lpstr>
      <vt:lpstr> </vt:lpstr>
      <vt:lpstr>Snímek 4</vt:lpstr>
      <vt:lpstr>Snímek 5</vt:lpstr>
      <vt:lpstr>Snímek 6</vt:lpstr>
      <vt:lpstr>Klinický obraz</vt:lpstr>
      <vt:lpstr>Snímek 8</vt:lpstr>
      <vt:lpstr>Diagnostika</vt:lpstr>
      <vt:lpstr>Terapie </vt:lpstr>
      <vt:lpstr>Snímek 11</vt:lpstr>
      <vt:lpstr>Fish analýza DiGeorge syndromu</vt:lpstr>
      <vt:lpstr>Snímek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 DiGeorge</dc:title>
  <dc:creator>Simie Schniererová</dc:creator>
  <cp:lastModifiedBy>gaillyovar</cp:lastModifiedBy>
  <cp:revision>13</cp:revision>
  <dcterms:created xsi:type="dcterms:W3CDTF">2014-10-21T12:23:56Z</dcterms:created>
  <dcterms:modified xsi:type="dcterms:W3CDTF">2014-11-06T14:47:50Z</dcterms:modified>
</cp:coreProperties>
</file>