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74" r:id="rId3"/>
    <p:sldId id="273" r:id="rId4"/>
    <p:sldId id="275" r:id="rId5"/>
    <p:sldId id="268" r:id="rId6"/>
    <p:sldId id="270" r:id="rId7"/>
    <p:sldId id="267" r:id="rId8"/>
    <p:sldId id="265" r:id="rId9"/>
    <p:sldId id="258" r:id="rId10"/>
    <p:sldId id="263" r:id="rId11"/>
    <p:sldId id="27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76" d="100"/>
          <a:sy n="76" d="100"/>
        </p:scale>
        <p:origin x="-133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32CC9-9908-4157-A8BD-AF25147989A1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F4787-DF67-4253-B8C7-76606E35760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81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kiskripta.eu/index.php/Rachitis" TargetMode="External"/><Relationship Id="rId3" Type="http://schemas.openxmlformats.org/officeDocument/2006/relationships/hyperlink" Target="http://www.wikiskripta.eu/index.php?title=Defekt_septa_s%C3%ADn%C3%AD&amp;veaction=edit&amp;section=5" TargetMode="External"/><Relationship Id="rId7" Type="http://schemas.openxmlformats.org/officeDocument/2006/relationships/hyperlink" Target="http://www.wikiskripta.eu/index.php/Defekt_septa_s%C3%ADn%C3%A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wikiskripta.eu/index.php/Down%C5%AFv_syndrom" TargetMode="External"/><Relationship Id="rId5" Type="http://schemas.openxmlformats.org/officeDocument/2006/relationships/hyperlink" Target="http://www.wikiskripta.eu/index.php/Mitr%C3%A1ln%C3%AD_regurgitace" TargetMode="External"/><Relationship Id="rId4" Type="http://schemas.openxmlformats.org/officeDocument/2006/relationships/hyperlink" Target="http://www.wikiskripta.eu/index.php?title=Defekt_septa_s%C3%ADn%C3%AD&amp;action=edit&amp;section=5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2DC3-09A9-4E58-B4BF-6DD17C7D82C7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Defekt síňového septa typu </a:t>
            </a:r>
            <a:r>
              <a:rPr lang="cs-CZ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primum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Editace části Defekt síňového septa typu primum"/>
              </a:rPr>
              <a:t> upravit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|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Editace části Defekt síňového septa typu primum"/>
              </a:rPr>
              <a:t>editovat zdroj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Závažnější defekt, který je provázen rozštěpem předního cípu mitrální chlopně, který vede k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Mitrální regurgitace"/>
              </a:rPr>
              <a:t>mitrální regurgitaci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defekt septa způsobuje 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levo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-pravý zkrat,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 přítomen u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Downův syndrom"/>
              </a:rPr>
              <a:t>Downova syndromu</a:t>
            </a:r>
            <a:r>
              <a:rPr lang="cs-CZ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[1]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cs-CZ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Harrisonova rýha – 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rýha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vznikající na kostře hrudníku v místě úponu bránice. Patrná bývá při rachitidě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cs-CZ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šněrovací rýha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– cirkulární rýha deformující distální část hrudníku</a:t>
            </a:r>
            <a:r>
              <a:rPr lang="cs-CZ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[2]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cs-CZ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hyperaktivní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prekordium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??</a:t>
            </a:r>
            <a:endParaRPr lang="cs-CZ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C4420-A296-400C-AE40-C9ABC6A49F9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PAPP – A (</a:t>
            </a:r>
            <a:r>
              <a:rPr lang="cs-CZ" dirty="0" err="1" smtClean="0"/>
              <a:t>pregnancy-associated</a:t>
            </a:r>
            <a:r>
              <a:rPr lang="cs-CZ" dirty="0" smtClean="0"/>
              <a:t> plasma protein), -fβ-</a:t>
            </a:r>
            <a:r>
              <a:rPr lang="cs-CZ" dirty="0" err="1" smtClean="0"/>
              <a:t>hCG</a:t>
            </a:r>
            <a:r>
              <a:rPr lang="cs-CZ" dirty="0" smtClean="0"/>
              <a:t> (free β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chorionic</a:t>
            </a:r>
            <a:r>
              <a:rPr lang="cs-CZ" dirty="0" smtClean="0"/>
              <a:t> gonadotropin), -celkový </a:t>
            </a:r>
            <a:r>
              <a:rPr lang="cs-CZ" dirty="0" err="1" smtClean="0"/>
              <a:t>hCG</a:t>
            </a:r>
            <a:r>
              <a:rPr lang="cs-CZ" dirty="0" smtClean="0"/>
              <a:t>, - AFP (alfa-fetoprotein), -uE3 (nekonjugovaný estriol)</a:t>
            </a:r>
            <a:r>
              <a:rPr lang="cs-CZ" dirty="0" smtClean="0">
                <a:effectLst/>
              </a:rPr>
              <a:t>   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F4787-DF67-4253-B8C7-76606E357603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251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FC732B-1F77-4758-AB14-A82FBB394D4B}" type="datetimeFigureOut">
              <a:rPr lang="sk-SK" smtClean="0"/>
              <a:pPr/>
              <a:t>7.10.2014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6924FF-4DF1-4832-9FE1-4DAD790D00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im.org/entry/142900?search=holt%20oram%20&amp;highlight=holt%20oram" TargetMode="External"/><Relationship Id="rId2" Type="http://schemas.openxmlformats.org/officeDocument/2006/relationships/hyperlink" Target="http://www.omim.org/entry/188400?search=22q11.2&amp;highlight=22q1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skripta.eu/index.php/Vrozen%C3%A9_srde%C4%8Dn%C3%AD_vady" TargetMode="External"/><Relationship Id="rId4" Type="http://schemas.openxmlformats.org/officeDocument/2006/relationships/hyperlink" Target="http://is.muni.cz/th/229542/lf_d/3._Etiologie_a_vyskyt_VSV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kiskripta.eu/index.php/Sten%C3%B3za_plicnice" TargetMode="External"/><Relationship Id="rId3" Type="http://schemas.openxmlformats.org/officeDocument/2006/relationships/hyperlink" Target="http://www.wikiskripta.eu/index.php?title=VSV_s_funk%C4%8Dn%C4%9B_jedinou_srde%C4%8Dn%C3%AD_komorou&amp;action=edit&amp;redlink=1" TargetMode="External"/><Relationship Id="rId7" Type="http://schemas.openxmlformats.org/officeDocument/2006/relationships/hyperlink" Target="http://www.wikiskripta.eu/index.php/Otev%C5%99en%C3%A1_Botallova_du%C4%8Dej" TargetMode="External"/><Relationship Id="rId2" Type="http://schemas.openxmlformats.org/officeDocument/2006/relationships/hyperlink" Target="http://www.wikiskripta.eu/index.php?title=Atr%C3%A9zie_trikuspid%C3%A1ln%C3%AD_chlopn%C4%9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/Defekt_septa_komor" TargetMode="External"/><Relationship Id="rId5" Type="http://schemas.openxmlformats.org/officeDocument/2006/relationships/hyperlink" Target="http://www.wikiskripta.eu/index.php/Defekt_septa_s%C3%ADn%C3%AD" TargetMode="External"/><Relationship Id="rId10" Type="http://schemas.openxmlformats.org/officeDocument/2006/relationships/hyperlink" Target="http://www.wikiskripta.eu/index.php/Aort%C3%A1ln%C3%AD_sten%C3%B3za" TargetMode="External"/><Relationship Id="rId4" Type="http://schemas.openxmlformats.org/officeDocument/2006/relationships/hyperlink" Target="http://www.wikiskripta.eu/index.php/Hypoplastick%C3%A9_lev%C3%A9_srdce" TargetMode="External"/><Relationship Id="rId9" Type="http://schemas.openxmlformats.org/officeDocument/2006/relationships/hyperlink" Target="http://www.wikiskripta.eu/index.php/Koarktace_aort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?title=Harrisonova_r%C3%BDha&amp;action=edit&amp;redlink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365105"/>
            <a:ext cx="6624736" cy="1569560"/>
          </a:xfrm>
        </p:spPr>
        <p:txBody>
          <a:bodyPr/>
          <a:lstStyle/>
          <a:p>
            <a:r>
              <a:rPr lang="sk-SK" dirty="0" smtClean="0"/>
              <a:t>Denis </a:t>
            </a:r>
            <a:r>
              <a:rPr lang="sk-SK" dirty="0" err="1" smtClean="0"/>
              <a:t>Lekeš</a:t>
            </a:r>
            <a:r>
              <a:rPr lang="sk-SK" dirty="0" smtClean="0"/>
              <a:t>, Jakub </a:t>
            </a:r>
            <a:r>
              <a:rPr lang="sk-SK" dirty="0" err="1" smtClean="0"/>
              <a:t>Švarc</a:t>
            </a:r>
            <a:r>
              <a:rPr lang="sk-SK" dirty="0" smtClean="0"/>
              <a:t>, Ján </a:t>
            </a:r>
            <a:r>
              <a:rPr lang="sk-SK" dirty="0" err="1" smtClean="0"/>
              <a:t>Jedinák</a:t>
            </a:r>
            <a:r>
              <a:rPr lang="sk-SK" dirty="0" smtClean="0"/>
              <a:t>, </a:t>
            </a:r>
          </a:p>
          <a:p>
            <a:r>
              <a:rPr lang="sk-SK" dirty="0" smtClean="0"/>
              <a:t>Karla </a:t>
            </a:r>
            <a:r>
              <a:rPr lang="sk-SK" dirty="0" err="1" smtClean="0"/>
              <a:t>Ludvová</a:t>
            </a:r>
            <a:r>
              <a:rPr lang="sk-SK" dirty="0" smtClean="0"/>
              <a:t>, Michala Petrová, Patrícia </a:t>
            </a:r>
            <a:r>
              <a:rPr lang="sk-SK" dirty="0" err="1" smtClean="0"/>
              <a:t>Leššová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175351" cy="1793167"/>
          </a:xfrm>
        </p:spPr>
        <p:txBody>
          <a:bodyPr/>
          <a:lstStyle/>
          <a:p>
            <a:r>
              <a:rPr lang="sk-SK" dirty="0" err="1" smtClean="0"/>
              <a:t>Vrozené</a:t>
            </a:r>
            <a:r>
              <a:rPr lang="sk-SK" dirty="0" smtClean="0"/>
              <a:t> srdeční </a:t>
            </a:r>
            <a:r>
              <a:rPr lang="sk-SK" dirty="0" err="1" smtClean="0"/>
              <a:t>vady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809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512511" cy="1143000"/>
          </a:xfrm>
        </p:spPr>
        <p:txBody>
          <a:bodyPr/>
          <a:lstStyle/>
          <a:p>
            <a:r>
              <a:rPr lang="cs-CZ" dirty="0" smtClean="0"/>
              <a:t>Prenatální </a:t>
            </a:r>
            <a:r>
              <a:rPr lang="cs-CZ" dirty="0" err="1" smtClean="0"/>
              <a:t>screening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251520" y="2204864"/>
            <a:ext cx="8784976" cy="417646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Biochemický- nejdřív odběr krve: 1. trimestr (PAPP-A, </a:t>
            </a:r>
            <a:r>
              <a:rPr lang="cs-CZ" dirty="0" err="1" smtClean="0"/>
              <a:t>fß</a:t>
            </a:r>
            <a:r>
              <a:rPr lang="cs-CZ" dirty="0" smtClean="0"/>
              <a:t>-</a:t>
            </a:r>
            <a:r>
              <a:rPr lang="cs-CZ" dirty="0" err="1" smtClean="0"/>
              <a:t>hCG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2. trimestr ( AFP, </a:t>
            </a:r>
            <a:r>
              <a:rPr lang="cs-CZ" dirty="0" err="1" smtClean="0"/>
              <a:t>hCG</a:t>
            </a:r>
            <a:r>
              <a:rPr lang="cs-CZ" dirty="0" smtClean="0"/>
              <a:t>,uE3)</a:t>
            </a:r>
          </a:p>
          <a:p>
            <a:pPr marL="0" indent="0">
              <a:buNone/>
            </a:pPr>
            <a:r>
              <a:rPr lang="cs-CZ" dirty="0" smtClean="0"/>
              <a:t>                          odběr choriových klků ( 10.-13. týden)  </a:t>
            </a:r>
          </a:p>
          <a:p>
            <a:pPr marL="0" indent="0">
              <a:buNone/>
            </a:pPr>
            <a:r>
              <a:rPr lang="cs-CZ" dirty="0" smtClean="0"/>
              <a:t>                          amniocentéza ( 16.-22. týden)</a:t>
            </a:r>
          </a:p>
          <a:p>
            <a:pPr marL="0" indent="0">
              <a:buNone/>
            </a:pPr>
            <a:r>
              <a:rPr lang="cs-CZ" dirty="0" smtClean="0"/>
              <a:t>                          =&gt; stanovení </a:t>
            </a:r>
            <a:r>
              <a:rPr lang="cs-CZ" dirty="0" err="1" smtClean="0"/>
              <a:t>karyotypu</a:t>
            </a:r>
            <a:r>
              <a:rPr lang="cs-CZ" dirty="0" smtClean="0"/>
              <a:t>=&gt; chromozomální aberace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C00000"/>
                </a:solidFill>
              </a:rPr>
              <a:t>2.</a:t>
            </a:r>
            <a:r>
              <a:rPr lang="cs-CZ" dirty="0" smtClean="0"/>
              <a:t>   Ultrazvuk- nejčastěji při VSV </a:t>
            </a:r>
          </a:p>
          <a:p>
            <a:pPr marL="0" indent="0">
              <a:buNone/>
            </a:pPr>
            <a:r>
              <a:rPr lang="cs-CZ" dirty="0" smtClean="0"/>
              <a:t>                      nejpřesnější vyšetření v 18.- 21. týdnu</a:t>
            </a:r>
          </a:p>
          <a:p>
            <a:pPr marL="457200" indent="-457200">
              <a:buAutoNum type="arabicPeriod" startAt="3"/>
            </a:pPr>
            <a:r>
              <a:rPr lang="cs-CZ" dirty="0" smtClean="0"/>
              <a:t>Genetický- DNA diagnostika nejčastěji pomocí PCR =&gt;</a:t>
            </a:r>
          </a:p>
          <a:p>
            <a:pPr marL="0" indent="0">
              <a:buNone/>
            </a:pPr>
            <a:r>
              <a:rPr lang="cs-CZ" dirty="0" smtClean="0"/>
              <a:t>                      </a:t>
            </a:r>
            <a:r>
              <a:rPr lang="cs-CZ" dirty="0" err="1" smtClean="0"/>
              <a:t>monogenní</a:t>
            </a:r>
            <a:r>
              <a:rPr lang="cs-CZ" dirty="0" smtClean="0"/>
              <a:t> nemoci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99070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064896" cy="6048672"/>
          </a:xfrm>
        </p:spPr>
        <p:txBody>
          <a:bodyPr/>
          <a:lstStyle/>
          <a:p>
            <a:r>
              <a:rPr lang="sk-SK" u="sng" dirty="0" smtClean="0"/>
              <a:t>Zdroje:</a:t>
            </a:r>
          </a:p>
          <a:p>
            <a:pPr marL="45720" indent="0">
              <a:buNone/>
            </a:pPr>
            <a:r>
              <a:rPr lang="sk-SK" dirty="0" err="1"/>
              <a:t>Nussbaum</a:t>
            </a:r>
            <a:r>
              <a:rPr lang="sk-SK" dirty="0"/>
              <a:t>, </a:t>
            </a:r>
            <a:r>
              <a:rPr lang="sk-SK" dirty="0" err="1"/>
              <a:t>Mc</a:t>
            </a:r>
            <a:r>
              <a:rPr lang="sk-SK" dirty="0"/>
              <a:t> </a:t>
            </a:r>
            <a:r>
              <a:rPr lang="sk-SK" dirty="0" err="1"/>
              <a:t>Illnes</a:t>
            </a:r>
            <a:r>
              <a:rPr lang="sk-SK" dirty="0"/>
              <a:t>, :</a:t>
            </a:r>
            <a:r>
              <a:rPr lang="sk-SK" dirty="0" err="1"/>
              <a:t>Thompson</a:t>
            </a:r>
            <a:r>
              <a:rPr lang="sk-SK" dirty="0"/>
              <a:t> &amp; </a:t>
            </a:r>
            <a:r>
              <a:rPr lang="sk-SK" dirty="0" err="1"/>
              <a:t>Thompson</a:t>
            </a:r>
            <a:r>
              <a:rPr lang="sk-SK" dirty="0"/>
              <a:t>: Klinická genetika, </a:t>
            </a:r>
            <a:r>
              <a:rPr lang="sk-SK" dirty="0" err="1"/>
              <a:t>Triton</a:t>
            </a:r>
            <a:r>
              <a:rPr lang="sk-SK" dirty="0"/>
              <a:t> 2004</a:t>
            </a:r>
          </a:p>
          <a:p>
            <a:pPr marL="45720" indent="0">
              <a:buNone/>
            </a:pPr>
            <a:r>
              <a:rPr lang="sk-SK" dirty="0">
                <a:hlinkClick r:id="rId2"/>
              </a:rPr>
              <a:t>http://www.omim.org/entry/188400?search=22q11.2&amp;highlight=22q112</a:t>
            </a:r>
            <a:endParaRPr lang="sk-SK" dirty="0"/>
          </a:p>
          <a:p>
            <a:pPr marL="45720" indent="0">
              <a:buNone/>
            </a:pPr>
            <a:r>
              <a:rPr lang="sk-SK" dirty="0">
                <a:hlinkClick r:id="rId3"/>
              </a:rPr>
              <a:t>http://www.omim.org/entry/142900?search=holt%20oram%20&amp;highlight=holt%20oram</a:t>
            </a:r>
            <a:endParaRPr lang="sk-SK" dirty="0"/>
          </a:p>
          <a:p>
            <a:pPr marL="45720" indent="0">
              <a:buNone/>
            </a:pPr>
            <a:r>
              <a:rPr lang="sk-SK" dirty="0" smtClean="0">
                <a:hlinkClick r:id="rId4"/>
              </a:rPr>
              <a:t>http</a:t>
            </a:r>
            <a:r>
              <a:rPr lang="sk-SK" dirty="0">
                <a:hlinkClick r:id="rId4"/>
              </a:rPr>
              <a:t>://is.muni.cz/th/229542/lf_d/3._</a:t>
            </a:r>
            <a:r>
              <a:rPr lang="sk-SK" dirty="0" smtClean="0">
                <a:hlinkClick r:id="rId4"/>
              </a:rPr>
              <a:t>Etiologie_a_vyskyt_VSV.pdf</a:t>
            </a:r>
            <a:endParaRPr lang="sk-SK" dirty="0" smtClean="0"/>
          </a:p>
          <a:p>
            <a:pPr marL="45720" indent="0">
              <a:buNone/>
            </a:pPr>
            <a:r>
              <a:rPr lang="sk-SK">
                <a:hlinkClick r:id="rId5"/>
              </a:rPr>
              <a:t>http://www.wikiskripta.eu/index.php/Vrozen%C3%A9_srde%C4%8Dn%C3%AD_vady</a:t>
            </a:r>
            <a:endParaRPr lang="sk-SK"/>
          </a:p>
          <a:p>
            <a:pPr marL="4572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842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512511" cy="1143000"/>
          </a:xfrm>
        </p:spPr>
        <p:txBody>
          <a:bodyPr/>
          <a:lstStyle/>
          <a:p>
            <a:r>
              <a:rPr lang="cs-CZ" dirty="0" smtClean="0"/>
              <a:t>Vrozené srdeční vady vznikají jako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395536" y="2852936"/>
            <a:ext cx="8352928" cy="3474720"/>
          </a:xfrm>
        </p:spPr>
        <p:txBody>
          <a:bodyPr/>
          <a:lstStyle/>
          <a:p>
            <a:r>
              <a:rPr lang="cs-CZ" dirty="0" smtClean="0"/>
              <a:t>Izolované patologie- multifaktoriálně děděné,</a:t>
            </a:r>
          </a:p>
          <a:p>
            <a:pPr marL="45720" indent="0">
              <a:buNone/>
            </a:pPr>
            <a:r>
              <a:rPr lang="cs-CZ" dirty="0" smtClean="0"/>
              <a:t>                                - zatím není možné genetické vyšetření</a:t>
            </a:r>
          </a:p>
          <a:p>
            <a:pPr marL="45720" indent="0">
              <a:buNone/>
            </a:pPr>
            <a:r>
              <a:rPr lang="cs-CZ" dirty="0" smtClean="0"/>
              <a:t>                                - rizikové faktory u matek: infekce, léky,</a:t>
            </a:r>
          </a:p>
          <a:p>
            <a:pPr marL="45720" indent="0">
              <a:buNone/>
            </a:pPr>
            <a:r>
              <a:rPr lang="cs-CZ" dirty="0" smtClean="0"/>
              <a:t>                                  drogy, kouření,  diabetes, deficit </a:t>
            </a:r>
            <a:r>
              <a:rPr lang="cs-CZ" dirty="0" err="1" smtClean="0"/>
              <a:t>nutrice</a:t>
            </a:r>
            <a:r>
              <a:rPr lang="cs-CZ" dirty="0" smtClean="0"/>
              <a:t>,</a:t>
            </a:r>
          </a:p>
          <a:p>
            <a:pPr marL="45720" indent="0">
              <a:buNone/>
            </a:pPr>
            <a:r>
              <a:rPr lang="cs-CZ" dirty="0" smtClean="0"/>
              <a:t>                                  </a:t>
            </a:r>
            <a:r>
              <a:rPr lang="cs-CZ" dirty="0" err="1" smtClean="0"/>
              <a:t>hyperhomocysteinémie</a:t>
            </a:r>
            <a:endParaRPr lang="cs-CZ" dirty="0" smtClean="0"/>
          </a:p>
          <a:p>
            <a:r>
              <a:rPr lang="cs-CZ" dirty="0" smtClean="0"/>
              <a:t>Chromozomální aberace- 40%</a:t>
            </a:r>
          </a:p>
          <a:p>
            <a:r>
              <a:rPr lang="cs-CZ" dirty="0" err="1" smtClean="0"/>
              <a:t>Monogenně</a:t>
            </a:r>
            <a:r>
              <a:rPr lang="cs-CZ" dirty="0" smtClean="0"/>
              <a:t> podmíněné syndromy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7461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251520" y="620688"/>
            <a:ext cx="8892480" cy="50014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dirty="0" smtClean="0"/>
              <a:t>Většinou multifaktoriální</a:t>
            </a:r>
          </a:p>
          <a:p>
            <a:r>
              <a:rPr lang="cs-CZ" dirty="0" smtClean="0"/>
              <a:t>Někdy </a:t>
            </a:r>
            <a:r>
              <a:rPr lang="cs-CZ" dirty="0" err="1" smtClean="0"/>
              <a:t>monogenní</a:t>
            </a:r>
            <a:r>
              <a:rPr lang="cs-CZ" dirty="0" smtClean="0"/>
              <a:t> / chromozomální vada</a:t>
            </a:r>
          </a:p>
          <a:p>
            <a:r>
              <a:rPr lang="cs-CZ" dirty="0" smtClean="0"/>
              <a:t>Část vad vysvětlena delecí (22q11), která souvisí se vznikem </a:t>
            </a:r>
            <a:r>
              <a:rPr lang="cs-CZ" dirty="0" err="1" smtClean="0"/>
              <a:t>velokardiofaciálního</a:t>
            </a:r>
            <a:r>
              <a:rPr lang="cs-CZ" dirty="0" smtClean="0"/>
              <a:t> nebo </a:t>
            </a:r>
            <a:r>
              <a:rPr lang="cs-CZ" dirty="0" err="1" smtClean="0"/>
              <a:t>Di</a:t>
            </a:r>
            <a:r>
              <a:rPr lang="cs-CZ" dirty="0" smtClean="0"/>
              <a:t> </a:t>
            </a:r>
            <a:r>
              <a:rPr lang="cs-CZ" dirty="0" err="1" smtClean="0"/>
              <a:t>Georgova</a:t>
            </a:r>
            <a:r>
              <a:rPr lang="cs-CZ" dirty="0" smtClean="0"/>
              <a:t> syndromu</a:t>
            </a:r>
          </a:p>
          <a:p>
            <a:r>
              <a:rPr lang="cs-CZ" dirty="0" smtClean="0"/>
              <a:t>Výskyt také u </a:t>
            </a:r>
            <a:r>
              <a:rPr lang="cs-CZ" dirty="0" err="1" smtClean="0"/>
              <a:t>trisomií</a:t>
            </a:r>
            <a:r>
              <a:rPr lang="cs-CZ" dirty="0" smtClean="0"/>
              <a:t> / </a:t>
            </a:r>
            <a:r>
              <a:rPr lang="cs-CZ" dirty="0" err="1" smtClean="0"/>
              <a:t>monosomií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- 47, XX/XY, +21 Down,</a:t>
            </a:r>
          </a:p>
          <a:p>
            <a:pPr>
              <a:buNone/>
            </a:pPr>
            <a:r>
              <a:rPr lang="cs-CZ" dirty="0" smtClean="0"/>
              <a:t>     - 47, XX/XY, +18 </a:t>
            </a:r>
            <a:r>
              <a:rPr lang="cs-CZ" dirty="0" err="1" smtClean="0"/>
              <a:t>Edwards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    - 47, XX/XY, +13 </a:t>
            </a:r>
            <a:r>
              <a:rPr lang="cs-CZ" dirty="0" err="1" smtClean="0"/>
              <a:t>Patau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- 45, X Turner</a:t>
            </a:r>
          </a:p>
          <a:p>
            <a:r>
              <a:rPr lang="cs-CZ" dirty="0" smtClean="0"/>
              <a:t>Výskyt u některých </a:t>
            </a:r>
            <a:r>
              <a:rPr lang="cs-CZ" dirty="0" err="1" smtClean="0"/>
              <a:t>monogenních</a:t>
            </a:r>
            <a:r>
              <a:rPr lang="cs-CZ" dirty="0" smtClean="0"/>
              <a:t> chorob</a:t>
            </a:r>
          </a:p>
          <a:p>
            <a:pPr>
              <a:buNone/>
            </a:pPr>
            <a:r>
              <a:rPr lang="cs-CZ" dirty="0" smtClean="0"/>
              <a:t>    - </a:t>
            </a:r>
            <a:r>
              <a:rPr lang="cs-CZ" dirty="0" err="1" smtClean="0"/>
              <a:t>Marfanův</a:t>
            </a:r>
            <a:r>
              <a:rPr lang="cs-CZ" dirty="0" smtClean="0"/>
              <a:t> syndrom (mutace v genu pro </a:t>
            </a:r>
            <a:r>
              <a:rPr lang="cs-CZ" dirty="0" err="1" smtClean="0"/>
              <a:t>Fibrilin</a:t>
            </a:r>
            <a:r>
              <a:rPr lang="cs-CZ" dirty="0" smtClean="0"/>
              <a:t> 1 - (15q21))</a:t>
            </a:r>
          </a:p>
          <a:p>
            <a:pPr>
              <a:buNone/>
            </a:pPr>
            <a:r>
              <a:rPr lang="cs-CZ" dirty="0" smtClean="0"/>
              <a:t>    - Holt – </a:t>
            </a:r>
            <a:r>
              <a:rPr lang="cs-CZ" dirty="0" err="1" smtClean="0"/>
              <a:t>Oram</a:t>
            </a:r>
            <a:r>
              <a:rPr lang="cs-CZ" dirty="0" smtClean="0"/>
              <a:t> syndrom ( mutace v genu TBX5 - (12q24))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5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76864" cy="5361776"/>
          </a:xfrm>
        </p:spPr>
        <p:txBody>
          <a:bodyPr/>
          <a:lstStyle/>
          <a:p>
            <a:r>
              <a:rPr lang="sk-SK" sz="3200" b="1" dirty="0" err="1" smtClean="0"/>
              <a:t>Di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George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syndrom</a:t>
            </a:r>
            <a:endParaRPr lang="sk-SK" sz="3200" b="1" dirty="0" smtClean="0"/>
          </a:p>
          <a:p>
            <a:endParaRPr lang="sk-SK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 </a:t>
            </a:r>
            <a:r>
              <a:rPr lang="cs-CZ" dirty="0" smtClean="0"/>
              <a:t>příčina – většina způsobena </a:t>
            </a:r>
            <a:r>
              <a:rPr lang="cs-CZ" dirty="0" err="1" smtClean="0"/>
              <a:t>mikrodelecí</a:t>
            </a:r>
            <a:r>
              <a:rPr lang="cs-CZ" dirty="0" smtClean="0"/>
              <a:t> (22q11) – porucha vývoje 3. a 4. žaberní výchlipky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u="sng" dirty="0" smtClean="0"/>
              <a:t>znaky:</a:t>
            </a:r>
            <a:r>
              <a:rPr lang="cs-CZ" dirty="0" smtClean="0"/>
              <a:t> fyziognomie (dlouhý a úzký obličej, </a:t>
            </a:r>
            <a:r>
              <a:rPr lang="cs-CZ" dirty="0" err="1" smtClean="0"/>
              <a:t>mikrogenie</a:t>
            </a:r>
            <a:r>
              <a:rPr lang="cs-CZ" dirty="0" smtClean="0"/>
              <a:t>, vystouplý nos) a mírné opoždění vývoje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hypokalcémie</a:t>
            </a:r>
            <a:r>
              <a:rPr lang="cs-CZ" dirty="0" smtClean="0"/>
              <a:t>, poruchy imunity, rozštěp patra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častá </a:t>
            </a:r>
            <a:r>
              <a:rPr lang="cs-CZ" dirty="0" err="1" smtClean="0"/>
              <a:t>Fallotova</a:t>
            </a:r>
            <a:r>
              <a:rPr lang="cs-CZ" dirty="0" smtClean="0"/>
              <a:t> tetralogie a defekt komorového septa</a:t>
            </a:r>
          </a:p>
          <a:p>
            <a:pPr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59295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512511" cy="1143000"/>
          </a:xfrm>
        </p:spPr>
        <p:txBody>
          <a:bodyPr/>
          <a:lstStyle/>
          <a:p>
            <a:r>
              <a:rPr lang="cs-CZ" dirty="0" smtClean="0"/>
              <a:t>Vrozené srdeční vady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Cyanotické</a:t>
            </a:r>
          </a:p>
          <a:p>
            <a:pPr lvl="1"/>
            <a:r>
              <a:rPr lang="cs-CZ" b="1" dirty="0"/>
              <a:t>s </a:t>
            </a:r>
            <a:r>
              <a:rPr lang="cs-CZ" b="1" dirty="0" err="1"/>
              <a:t>pravo</a:t>
            </a:r>
            <a:r>
              <a:rPr lang="cs-CZ" b="1" dirty="0"/>
              <a:t>-levým </a:t>
            </a:r>
            <a:r>
              <a:rPr lang="cs-CZ" b="1" dirty="0" smtClean="0"/>
              <a:t>zkratem</a:t>
            </a:r>
          </a:p>
          <a:p>
            <a:pPr lvl="4"/>
            <a:r>
              <a:rPr lang="cs-CZ" dirty="0" err="1"/>
              <a:t>Fallotova</a:t>
            </a:r>
            <a:r>
              <a:rPr lang="cs-CZ" dirty="0"/>
              <a:t> </a:t>
            </a:r>
            <a:r>
              <a:rPr lang="cs-CZ" dirty="0" smtClean="0"/>
              <a:t>tetralogie</a:t>
            </a:r>
          </a:p>
          <a:p>
            <a:pPr lvl="4"/>
            <a:r>
              <a:rPr lang="cs-CZ" dirty="0"/>
              <a:t>transpozice velkých </a:t>
            </a:r>
            <a:r>
              <a:rPr lang="cs-CZ" dirty="0" smtClean="0"/>
              <a:t>cév</a:t>
            </a:r>
          </a:p>
          <a:p>
            <a:pPr lvl="4"/>
            <a:r>
              <a:rPr lang="cs-CZ" dirty="0">
                <a:hlinkClick r:id="rId2" tooltip="Atrézie trikuspidální chlopně (stránka neexistuje)"/>
              </a:rPr>
              <a:t>atrézie trikuspidální </a:t>
            </a:r>
            <a:r>
              <a:rPr lang="cs-CZ" dirty="0" smtClean="0">
                <a:hlinkClick r:id="rId2" tooltip="Atrézie trikuspidální chlopně (stránka neexistuje)"/>
              </a:rPr>
              <a:t>chlopně</a:t>
            </a:r>
            <a:endParaRPr lang="cs-CZ" dirty="0" smtClean="0"/>
          </a:p>
          <a:p>
            <a:pPr lvl="4"/>
            <a:r>
              <a:rPr lang="cs-CZ" dirty="0">
                <a:hlinkClick r:id="rId3" tooltip="VSV s funkčně jedinou srdeční komorou (stránka neexistuje)"/>
              </a:rPr>
              <a:t>VSV s funkčně jedinou srdeční </a:t>
            </a:r>
            <a:r>
              <a:rPr lang="cs-CZ" dirty="0" smtClean="0">
                <a:hlinkClick r:id="rId3" tooltip="VSV s funkčně jedinou srdeční komorou (stránka neexistuje)"/>
              </a:rPr>
              <a:t>komorou</a:t>
            </a:r>
            <a:endParaRPr lang="cs-CZ" dirty="0" smtClean="0"/>
          </a:p>
          <a:p>
            <a:pPr lvl="4"/>
            <a:r>
              <a:rPr lang="cs-CZ" dirty="0" err="1" smtClean="0">
                <a:hlinkClick r:id="rId4" tooltip="Hypoplastické levé srdce"/>
              </a:rPr>
              <a:t>hypoplastické</a:t>
            </a:r>
            <a:r>
              <a:rPr lang="cs-CZ" dirty="0" smtClean="0">
                <a:hlinkClick r:id="rId4" tooltip="Hypoplastické levé srdce"/>
              </a:rPr>
              <a:t> </a:t>
            </a:r>
            <a:r>
              <a:rPr lang="cs-CZ" dirty="0">
                <a:hlinkClick r:id="rId4" tooltip="Hypoplastické levé srdce"/>
              </a:rPr>
              <a:t>levé srdce</a:t>
            </a:r>
            <a:endParaRPr lang="cs-CZ" b="1" dirty="0" smtClean="0"/>
          </a:p>
          <a:p>
            <a:r>
              <a:rPr lang="cs-CZ" b="1" dirty="0" err="1" smtClean="0"/>
              <a:t>Acyanotické</a:t>
            </a:r>
            <a:endParaRPr lang="cs-CZ" b="1" dirty="0" smtClean="0"/>
          </a:p>
          <a:p>
            <a:pPr lvl="1"/>
            <a:r>
              <a:rPr lang="cs-CZ" b="1" dirty="0"/>
              <a:t>s </a:t>
            </a:r>
            <a:r>
              <a:rPr lang="cs-CZ" b="1" dirty="0" err="1"/>
              <a:t>levo</a:t>
            </a:r>
            <a:r>
              <a:rPr lang="cs-CZ" b="1" dirty="0"/>
              <a:t>-pravým </a:t>
            </a:r>
            <a:r>
              <a:rPr lang="cs-CZ" b="1" dirty="0" smtClean="0"/>
              <a:t>zkratem</a:t>
            </a:r>
          </a:p>
          <a:p>
            <a:pPr lvl="4"/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hlinkClick r:id="rId5" tooltip="Defekt septa síní"/>
              </a:rPr>
              <a:t>defekt septa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5" tooltip="Defekt septa síní"/>
              </a:rPr>
              <a:t>síní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4"/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hlinkClick r:id="rId6" tooltip="Defekt septa komor"/>
              </a:rPr>
              <a:t>defekt septa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6" tooltip="Defekt septa komor"/>
              </a:rPr>
              <a:t>komor</a:t>
            </a:r>
            <a:endParaRPr lang="cs-CZ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4"/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hlinkClick r:id="rId7" tooltip="Otevřená Botallova dučej"/>
              </a:rPr>
              <a:t>otevřená </a:t>
            </a: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7" tooltip="Otevřená Botallova dučej"/>
              </a:rPr>
              <a:t>Botallova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hlinkClick r:id="rId7" tooltip="Otevřená Botallova dučej"/>
              </a:rPr>
              <a:t> </a:t>
            </a: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7" tooltip="Otevřená Botallova dučej"/>
              </a:rPr>
              <a:t>dučej</a:t>
            </a:r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b="1" dirty="0"/>
              <a:t>bez </a:t>
            </a:r>
            <a:r>
              <a:rPr lang="cs-CZ" b="1" dirty="0" smtClean="0"/>
              <a:t>zkratů</a:t>
            </a:r>
          </a:p>
          <a:p>
            <a:pPr lvl="4"/>
            <a:r>
              <a:rPr lang="cs-CZ" dirty="0">
                <a:hlinkClick r:id="rId8" tooltip="Stenóza plicnice"/>
              </a:rPr>
              <a:t>stenóza </a:t>
            </a:r>
            <a:r>
              <a:rPr lang="cs-CZ" dirty="0" smtClean="0">
                <a:hlinkClick r:id="rId8" tooltip="Stenóza plicnice"/>
              </a:rPr>
              <a:t>plicnice</a:t>
            </a:r>
            <a:endParaRPr lang="cs-CZ" dirty="0" smtClean="0"/>
          </a:p>
          <a:p>
            <a:pPr lvl="4"/>
            <a:r>
              <a:rPr lang="cs-CZ" dirty="0">
                <a:hlinkClick r:id="rId9" tooltip="Koarktace aorty"/>
              </a:rPr>
              <a:t>koarktace </a:t>
            </a:r>
            <a:r>
              <a:rPr lang="cs-CZ" dirty="0" smtClean="0">
                <a:hlinkClick r:id="rId9" tooltip="Koarktace aorty"/>
              </a:rPr>
              <a:t>aorty</a:t>
            </a:r>
            <a:endParaRPr lang="cs-CZ" dirty="0" smtClean="0"/>
          </a:p>
          <a:p>
            <a:pPr lvl="4"/>
            <a:r>
              <a:rPr lang="cs-CZ" dirty="0">
                <a:hlinkClick r:id="rId10" tooltip="Aortální stenóza"/>
              </a:rPr>
              <a:t>aortální stenóza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13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4294967295"/>
          </p:nvPr>
        </p:nvSpPr>
        <p:spPr>
          <a:xfrm>
            <a:off x="323528" y="332656"/>
            <a:ext cx="8229600" cy="571561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342900" lvl="4" indent="-342900">
              <a:buFont typeface="Arial" pitchFamily="34" charset="0"/>
              <a:buChar char="•"/>
            </a:pPr>
            <a:r>
              <a:rPr lang="cs-CZ" sz="3200" u="sng" dirty="0"/>
              <a:t>D</a:t>
            </a:r>
            <a:r>
              <a:rPr lang="cs-CZ" sz="3200" u="sng" dirty="0" smtClean="0"/>
              <a:t>efekt septa komor - nejčastější</a:t>
            </a:r>
          </a:p>
          <a:p>
            <a:pPr lvl="2"/>
            <a:r>
              <a:rPr lang="cs-CZ" sz="2500" dirty="0" smtClean="0"/>
              <a:t>Klinika:</a:t>
            </a:r>
            <a:r>
              <a:rPr lang="cs-CZ" sz="2400" dirty="0" smtClean="0"/>
              <a:t> </a:t>
            </a:r>
            <a:r>
              <a:rPr lang="cs-CZ" dirty="0"/>
              <a:t>Pocení, tachypnoe, odpočívání při </a:t>
            </a:r>
            <a:r>
              <a:rPr lang="cs-CZ" dirty="0" smtClean="0"/>
              <a:t>pití (neschopnost </a:t>
            </a:r>
            <a:r>
              <a:rPr lang="cs-CZ" dirty="0"/>
              <a:t>pít dostatečné množství </a:t>
            </a:r>
            <a:r>
              <a:rPr lang="cs-CZ" dirty="0" smtClean="0"/>
              <a:t>stravy)</a:t>
            </a:r>
            <a:endParaRPr lang="cs-CZ" dirty="0"/>
          </a:p>
          <a:p>
            <a:pPr lvl="4"/>
            <a:r>
              <a:rPr lang="cs-CZ" sz="2900" dirty="0"/>
              <a:t>Děti trpí častými respiračními infekcemi s atelektázami (hlavně oblasti utištěné zvětšenou LS).</a:t>
            </a:r>
          </a:p>
          <a:p>
            <a:pPr lvl="4"/>
            <a:r>
              <a:rPr lang="cs-CZ" sz="2900" dirty="0"/>
              <a:t>Postupně se vyvíjí </a:t>
            </a:r>
            <a:r>
              <a:rPr lang="cs-CZ" sz="2900" dirty="0">
                <a:hlinkClick r:id="rId3" tooltip="Harrisonova rýha (stránka neexistuje)"/>
              </a:rPr>
              <a:t>Harrisonova rýha</a:t>
            </a:r>
            <a:r>
              <a:rPr lang="cs-CZ" sz="2900" dirty="0"/>
              <a:t>, dochází k vyklenutí </a:t>
            </a:r>
            <a:r>
              <a:rPr lang="cs-CZ" sz="2900" dirty="0" err="1"/>
              <a:t>prekordia</a:t>
            </a:r>
            <a:r>
              <a:rPr lang="cs-CZ" sz="2900" dirty="0"/>
              <a:t>, dítě neprospívá.</a:t>
            </a:r>
          </a:p>
          <a:p>
            <a:pPr lvl="4"/>
            <a:r>
              <a:rPr lang="cs-CZ" sz="2900" dirty="0" err="1"/>
              <a:t>Prekordium</a:t>
            </a:r>
            <a:r>
              <a:rPr lang="cs-CZ" sz="2900" dirty="0"/>
              <a:t> je hyperaktivní, šelest je provázen vírem.</a:t>
            </a:r>
          </a:p>
          <a:p>
            <a:pPr marL="1257300" lvl="6" indent="-342900"/>
            <a:endParaRPr lang="cs-CZ" sz="3200" dirty="0" smtClean="0"/>
          </a:p>
          <a:p>
            <a:pPr marL="342900" lvl="4" indent="-342900"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2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6512511" cy="1143000"/>
          </a:xfrm>
        </p:spPr>
        <p:txBody>
          <a:bodyPr/>
          <a:lstStyle/>
          <a:p>
            <a:r>
              <a:rPr lang="sk-SK" dirty="0" smtClean="0"/>
              <a:t>Riziko opakovaní u </a:t>
            </a:r>
            <a:r>
              <a:rPr lang="sk-SK" dirty="0" err="1" smtClean="0"/>
              <a:t>dalších</a:t>
            </a:r>
            <a:r>
              <a:rPr lang="sk-SK" dirty="0" smtClean="0"/>
              <a:t> </a:t>
            </a:r>
            <a:r>
              <a:rPr lang="sk-SK" dirty="0" err="1" smtClean="0"/>
              <a:t>dětí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sz="1600" b="1" dirty="0" smtClean="0"/>
              <a:t>Downův syndrom</a:t>
            </a:r>
          </a:p>
          <a:p>
            <a:r>
              <a:rPr lang="cs-CZ" sz="1600" dirty="0" smtClean="0"/>
              <a:t>- prostá </a:t>
            </a:r>
            <a:r>
              <a:rPr lang="cs-CZ" sz="1600" dirty="0" err="1" smtClean="0"/>
              <a:t>trisomie</a:t>
            </a:r>
            <a:r>
              <a:rPr lang="cs-CZ" sz="1600" dirty="0" smtClean="0"/>
              <a:t> 1 %</a:t>
            </a:r>
          </a:p>
          <a:p>
            <a:r>
              <a:rPr lang="cs-CZ" sz="1600" dirty="0" smtClean="0"/>
              <a:t>- translokace méně jako 1%</a:t>
            </a:r>
          </a:p>
          <a:p>
            <a:r>
              <a:rPr lang="cs-CZ" sz="1600" dirty="0" smtClean="0"/>
              <a:t>- zděděná translokace od otce: 4%, matky 8%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1600" b="1" dirty="0" err="1" smtClean="0"/>
              <a:t>Edwardsův</a:t>
            </a:r>
            <a:r>
              <a:rPr lang="cs-CZ" sz="1600" b="1" dirty="0" smtClean="0"/>
              <a:t> syndrom</a:t>
            </a:r>
          </a:p>
          <a:p>
            <a:r>
              <a:rPr lang="cs-CZ" sz="1600" dirty="0" smtClean="0"/>
              <a:t>- prostá </a:t>
            </a:r>
            <a:r>
              <a:rPr lang="cs-CZ" sz="1600" dirty="0" err="1" smtClean="0"/>
              <a:t>trisomie</a:t>
            </a:r>
            <a:r>
              <a:rPr lang="cs-CZ" sz="1600" dirty="0" smtClean="0"/>
              <a:t> 1 %</a:t>
            </a:r>
          </a:p>
          <a:p>
            <a:r>
              <a:rPr lang="cs-CZ" sz="1600" dirty="0" smtClean="0"/>
              <a:t>- strukturální aberace  1%</a:t>
            </a:r>
          </a:p>
          <a:p>
            <a:r>
              <a:rPr lang="cs-CZ" sz="1600" dirty="0" smtClean="0"/>
              <a:t>- zděděná translokace od otce: 10%, matky 20%</a:t>
            </a:r>
          </a:p>
          <a:p>
            <a:endParaRPr lang="cs-CZ" sz="1600" b="1" dirty="0" smtClean="0"/>
          </a:p>
          <a:p>
            <a:r>
              <a:rPr lang="cs-CZ" sz="1600" b="1" dirty="0" err="1" smtClean="0"/>
              <a:t>DiGeorge</a:t>
            </a:r>
            <a:r>
              <a:rPr lang="cs-CZ" sz="1600" b="1" dirty="0" smtClean="0"/>
              <a:t> syndrom</a:t>
            </a:r>
          </a:p>
          <a:p>
            <a:r>
              <a:rPr lang="cs-CZ" sz="1600" dirty="0" smtClean="0"/>
              <a:t>Riziko opakování : 2-5%</a:t>
            </a:r>
          </a:p>
          <a:p>
            <a:endParaRPr lang="cs-CZ" sz="1600" dirty="0" smtClean="0"/>
          </a:p>
          <a:p>
            <a:r>
              <a:rPr lang="cs-CZ" sz="1600" b="1" dirty="0" err="1" smtClean="0"/>
              <a:t>Patauův</a:t>
            </a:r>
            <a:r>
              <a:rPr lang="cs-CZ" sz="1600" b="1" dirty="0" smtClean="0"/>
              <a:t> syndrom</a:t>
            </a:r>
            <a:r>
              <a:rPr lang="cs-CZ" sz="1600" dirty="0" smtClean="0"/>
              <a:t>:</a:t>
            </a:r>
          </a:p>
          <a:p>
            <a:r>
              <a:rPr lang="cs-CZ" sz="1600" dirty="0" smtClean="0"/>
              <a:t>Volná </a:t>
            </a:r>
            <a:r>
              <a:rPr lang="cs-CZ" sz="1600" dirty="0" err="1" smtClean="0"/>
              <a:t>trisomie</a:t>
            </a:r>
            <a:r>
              <a:rPr lang="cs-CZ" sz="1600" dirty="0" smtClean="0"/>
              <a:t> a translokace de novo: 1%</a:t>
            </a:r>
          </a:p>
          <a:p>
            <a:endParaRPr lang="sk-SK" sz="1600" dirty="0" smtClean="0"/>
          </a:p>
          <a:p>
            <a:endParaRPr lang="sk-SK" sz="1600" dirty="0" smtClean="0"/>
          </a:p>
        </p:txBody>
      </p:sp>
    </p:spTree>
    <p:extLst>
      <p:ext uri="{BB962C8B-B14F-4D97-AF65-F5344CB8AC3E}">
        <p14:creationId xmlns:p14="http://schemas.microsoft.com/office/powerpoint/2010/main" val="396008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428625" y="357188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sk-SK" dirty="0" smtClean="0"/>
              <a:t>Incidence VSV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568952" cy="537321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Incidence </a:t>
            </a:r>
            <a:r>
              <a:rPr lang="cs-CZ" dirty="0" err="1" smtClean="0"/>
              <a:t>číní</a:t>
            </a:r>
            <a:r>
              <a:rPr lang="cs-CZ" dirty="0" smtClean="0"/>
              <a:t> 4-8 na 1000 živě narozených dětí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Defekt komorového septa 1,7/1000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Defekt síňového septa 1/1000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err="1" smtClean="0"/>
              <a:t>Perzistující</a:t>
            </a:r>
            <a:r>
              <a:rPr lang="cs-CZ" dirty="0" smtClean="0"/>
              <a:t> </a:t>
            </a:r>
            <a:r>
              <a:rPr lang="cs-CZ" dirty="0" err="1" smtClean="0"/>
              <a:t>ductus</a:t>
            </a:r>
            <a:r>
              <a:rPr lang="cs-CZ" dirty="0" smtClean="0"/>
              <a:t> </a:t>
            </a:r>
            <a:r>
              <a:rPr lang="cs-CZ" dirty="0" err="1" smtClean="0"/>
              <a:t>arteriosus</a:t>
            </a:r>
            <a:r>
              <a:rPr lang="cs-CZ" dirty="0" smtClean="0"/>
              <a:t> 0,5/1000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Stenóza aorty 0,5/1000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/>
          </a:p>
          <a:p>
            <a:r>
              <a:rPr lang="cs-CZ" altLang="sk-SK" b="1" dirty="0"/>
              <a:t>Frekvence u </a:t>
            </a:r>
            <a:r>
              <a:rPr lang="cs-CZ" altLang="sk-SK" b="1" dirty="0" smtClean="0"/>
              <a:t>sourozenců</a:t>
            </a:r>
            <a:r>
              <a:rPr lang="cs-CZ" altLang="sk-SK" b="1" dirty="0"/>
              <a:t>:</a:t>
            </a:r>
          </a:p>
          <a:p>
            <a:r>
              <a:rPr lang="cs-CZ" altLang="sk-SK" dirty="0"/>
              <a:t>Defekt komorového septa – 4,3%</a:t>
            </a:r>
          </a:p>
          <a:p>
            <a:r>
              <a:rPr lang="cs-CZ" altLang="sk-SK" dirty="0"/>
              <a:t>Defekt síňového septa – 3,2%</a:t>
            </a:r>
          </a:p>
          <a:p>
            <a:r>
              <a:rPr lang="cs-CZ" altLang="sk-SK" dirty="0" err="1"/>
              <a:t>Perzistující</a:t>
            </a:r>
            <a:r>
              <a:rPr lang="cs-CZ" altLang="sk-SK" dirty="0"/>
              <a:t> </a:t>
            </a:r>
            <a:r>
              <a:rPr lang="cs-CZ" altLang="sk-SK" dirty="0" err="1"/>
              <a:t>ductus</a:t>
            </a:r>
            <a:r>
              <a:rPr lang="cs-CZ" altLang="sk-SK" dirty="0"/>
              <a:t> </a:t>
            </a:r>
            <a:r>
              <a:rPr lang="cs-CZ" altLang="sk-SK" dirty="0" err="1"/>
              <a:t>arteriosus</a:t>
            </a:r>
            <a:r>
              <a:rPr lang="cs-CZ" altLang="sk-SK" dirty="0"/>
              <a:t> – 3,2%</a:t>
            </a:r>
          </a:p>
          <a:p>
            <a:r>
              <a:rPr lang="cs-CZ" altLang="sk-SK" dirty="0"/>
              <a:t>Stenóza aorty – 2,6%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422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48680"/>
            <a:ext cx="6512511" cy="1143000"/>
          </a:xfrm>
        </p:spPr>
        <p:txBody>
          <a:bodyPr/>
          <a:lstStyle/>
          <a:p>
            <a:r>
              <a:rPr lang="sk-SK" dirty="0" err="1" smtClean="0"/>
              <a:t>Léčba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1115616" y="2132856"/>
            <a:ext cx="6400800" cy="3474720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r>
              <a:rPr lang="cs-CZ" dirty="0" smtClean="0"/>
              <a:t>Nejčastější chirurgická s korekcí vady </a:t>
            </a:r>
          </a:p>
          <a:p>
            <a:r>
              <a:rPr lang="cs-CZ" dirty="0" smtClean="0"/>
              <a:t>Uzávěr defektu- protézy</a:t>
            </a:r>
          </a:p>
          <a:p>
            <a:r>
              <a:rPr lang="cs-CZ" dirty="0" smtClean="0"/>
              <a:t>Chlopenní vady- umělé chlopně</a:t>
            </a:r>
          </a:p>
          <a:p>
            <a:r>
              <a:rPr lang="cs-CZ" dirty="0" smtClean="0"/>
              <a:t>Umělé materiály- riziko komplikací ( rozbíjení erytrocytu, trombózy, bakteriální endokarditidy)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95172748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1145</TotalTime>
  <Words>550</Words>
  <Application>Microsoft Office PowerPoint</Application>
  <PresentationFormat>Prezentácia na obrazovke (4:3)</PresentationFormat>
  <Paragraphs>117</Paragraphs>
  <Slides>11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Aerodynamika</vt:lpstr>
      <vt:lpstr>Vrozené srdeční vady</vt:lpstr>
      <vt:lpstr>Vrozené srdeční vady vznikají jako:</vt:lpstr>
      <vt:lpstr>Prezentácia programu PowerPoint</vt:lpstr>
      <vt:lpstr>Prezentácia programu PowerPoint</vt:lpstr>
      <vt:lpstr>Vrozené srdeční vady</vt:lpstr>
      <vt:lpstr>Prezentácia programu PowerPoint</vt:lpstr>
      <vt:lpstr>Riziko opakovaní u dalších dětí</vt:lpstr>
      <vt:lpstr>Incidence VSV</vt:lpstr>
      <vt:lpstr>Léčba</vt:lpstr>
      <vt:lpstr>Prenatální screening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user</dc:creator>
  <cp:lastModifiedBy>user</cp:lastModifiedBy>
  <cp:revision>41</cp:revision>
  <dcterms:created xsi:type="dcterms:W3CDTF">2014-09-23T11:58:43Z</dcterms:created>
  <dcterms:modified xsi:type="dcterms:W3CDTF">2014-10-07T17:17:51Z</dcterms:modified>
</cp:coreProperties>
</file>