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64" r:id="rId6"/>
    <p:sldId id="259" r:id="rId7"/>
    <p:sldId id="260" r:id="rId8"/>
    <p:sldId id="263" r:id="rId9"/>
    <p:sldId id="267" r:id="rId10"/>
    <p:sldId id="261" r:id="rId11"/>
    <p:sldId id="258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CF9D5-03B9-4164-ABA9-00720CD48798}" type="datetimeFigureOut">
              <a:rPr lang="sk-SK" smtClean="0"/>
              <a:pPr/>
              <a:t>14. 1. 2015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AF379-1C8D-41EE-B871-96BF8CF2CC44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Cri_du_chat" TargetMode="External"/><Relationship Id="rId3" Type="http://schemas.openxmlformats.org/officeDocument/2006/relationships/hyperlink" Target="http://emedicine.medscape.com/article/942897-clinical" TargetMode="External"/><Relationship Id="rId7" Type="http://schemas.openxmlformats.org/officeDocument/2006/relationships/hyperlink" Target="http://primar.sme.sk/c/4116645/syndrom-macacieho-placu-cri-du-chat-syndrom-5p-syndrom.html" TargetMode="External"/><Relationship Id="rId2" Type="http://schemas.openxmlformats.org/officeDocument/2006/relationships/hyperlink" Target="http://www.ojrd.com/content/1/1/3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efajir.cz/?q=cri-du-chat-syndrom" TargetMode="External"/><Relationship Id="rId5" Type="http://schemas.openxmlformats.org/officeDocument/2006/relationships/hyperlink" Target="https://www.orpha.net/data/patho/SK/Cri-du-chat-syndrome.pdf" TargetMode="External"/><Relationship Id="rId4" Type="http://schemas.openxmlformats.org/officeDocument/2006/relationships/hyperlink" Target="http://www.nlm.nih.gov/medlineplus/ency/article/001593.htm" TargetMode="External"/><Relationship Id="rId9" Type="http://schemas.openxmlformats.org/officeDocument/2006/relationships/hyperlink" Target="http://www.google.sk/url?sa=t&amp;rct=j&amp;q=&amp;esrc=s&amp;source=web&amp;cd=9&amp;ved=0CFwQFjAI&amp;url=http://ftp.mgo.opava.cz/dum/481-500/487_syndrom_cri_du_chat.ppt&amp;ei=LsuzVPfrKMj8UvixhOgH&amp;usg=AFQjCNFnT9o2sx_v4b6bHq9ufDAQuf_Mxg&amp;bvm=bv.83339334,d.d2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CRI DU CHAT SYNDROM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5436096" y="4149080"/>
            <a:ext cx="2448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Cipovová Michaela</a:t>
            </a:r>
          </a:p>
          <a:p>
            <a:r>
              <a:rPr lang="sk-SK" b="1" dirty="0" smtClean="0"/>
              <a:t>Řehořová Barbora </a:t>
            </a:r>
          </a:p>
          <a:p>
            <a:r>
              <a:rPr lang="sk-SK" b="1" dirty="0" smtClean="0"/>
              <a:t>Tušinovská Ludmila</a:t>
            </a:r>
          </a:p>
          <a:p>
            <a:r>
              <a:rPr lang="sk-SK" b="1" dirty="0" smtClean="0"/>
              <a:t>Vaclaviková Mária</a:t>
            </a:r>
          </a:p>
          <a:p>
            <a:r>
              <a:rPr lang="sk-SK" b="1" dirty="0" smtClean="0"/>
              <a:t>Vaníková Dana</a:t>
            </a:r>
          </a:p>
          <a:p>
            <a:r>
              <a:rPr lang="sk-SK" b="1" dirty="0" smtClean="0"/>
              <a:t>Vejvodová Andrea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852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Děkujeme za </a:t>
            </a:r>
            <a:r>
              <a:rPr lang="cs-CZ" dirty="0" smtClean="0"/>
              <a:t>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sk-SK" sz="1600" dirty="0" err="1" smtClean="0">
                <a:solidFill>
                  <a:srgbClr val="0000CC"/>
                </a:solidFill>
              </a:rPr>
              <a:t>Doplnění</a:t>
            </a:r>
            <a:r>
              <a:rPr lang="sk-SK" sz="1600" dirty="0" smtClean="0">
                <a:solidFill>
                  <a:srgbClr val="0000CC"/>
                </a:solidFill>
              </a:rPr>
              <a:t> RG</a:t>
            </a:r>
            <a:r>
              <a:rPr lang="sk-SK" dirty="0" smtClean="0">
                <a:solidFill>
                  <a:srgbClr val="0000CC"/>
                </a:solidFill>
              </a:rPr>
              <a:t/>
            </a:r>
            <a:br>
              <a:rPr lang="sk-SK" dirty="0" smtClean="0">
                <a:solidFill>
                  <a:srgbClr val="0000CC"/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 smtClean="0">
                <a:hlinkClick r:id="rId2"/>
              </a:rPr>
              <a:t>http://www.ojrd.com/content/1/1/33</a:t>
            </a:r>
            <a:endParaRPr lang="sk-SK" dirty="0" smtClean="0"/>
          </a:p>
          <a:p>
            <a:r>
              <a:rPr lang="sk-SK" dirty="0" smtClean="0">
                <a:hlinkClick r:id="rId3"/>
              </a:rPr>
              <a:t>http://emedicine.medscape.com/article/942897-clinical#showall</a:t>
            </a:r>
            <a:endParaRPr lang="sk-SK" dirty="0" smtClean="0"/>
          </a:p>
          <a:p>
            <a:r>
              <a:rPr lang="sk-SK" dirty="0" smtClean="0">
                <a:hlinkClick r:id="rId4"/>
              </a:rPr>
              <a:t>http://www.nlm.nih.gov/medlineplus/ency/article/001593.htm</a:t>
            </a:r>
            <a:endParaRPr lang="sk-SK" dirty="0" smtClean="0"/>
          </a:p>
          <a:p>
            <a:r>
              <a:rPr lang="sk-SK" dirty="0" smtClean="0">
                <a:hlinkClick r:id="rId5"/>
              </a:rPr>
              <a:t>https://www.orpha.net/data/patho/SK/Cri-du-chat-syndrome.pdf</a:t>
            </a:r>
            <a:endParaRPr lang="sk-SK" dirty="0" smtClean="0"/>
          </a:p>
          <a:p>
            <a:r>
              <a:rPr lang="sk-SK" dirty="0" smtClean="0">
                <a:hlinkClick r:id="rId6"/>
              </a:rPr>
              <a:t>http://www.stefajir.cz/?q=cri-du-chat-syndrom</a:t>
            </a:r>
            <a:endParaRPr lang="sk-SK" dirty="0" smtClean="0"/>
          </a:p>
          <a:p>
            <a:r>
              <a:rPr lang="sk-SK" dirty="0" smtClean="0">
                <a:hlinkClick r:id="rId7"/>
              </a:rPr>
              <a:t>http://primar.sme.sk/c/4116645/syndrom-macacieho-placu-cri-du-chat-syndrom-5p-syndrom.html</a:t>
            </a:r>
            <a:endParaRPr lang="sk-SK" dirty="0" smtClean="0"/>
          </a:p>
          <a:p>
            <a:r>
              <a:rPr lang="sk-SK" dirty="0" smtClean="0">
                <a:hlinkClick r:id="rId8"/>
              </a:rPr>
              <a:t>http://cs.wikipedia.org/wiki/Cri_du_chat</a:t>
            </a:r>
            <a:endParaRPr lang="sk-SK" dirty="0" smtClean="0"/>
          </a:p>
          <a:p>
            <a:r>
              <a:rPr lang="sk-SK" dirty="0" smtClean="0">
                <a:hlinkClick r:id="rId9"/>
              </a:rPr>
              <a:t>http://www.google.sk/url?sa=t&amp;rct=j&amp;q=&amp;esrc=s&amp;source=web&amp;cd=9&amp;ved=0CFwQFjAI&amp;url=http%3A%2F%2Fftp.mgo.opava.cz%2Fdum%2F481-500%2F487_syndrom_cri_du_chat.ppt&amp;ei=LsuzVPfrKMj8UvixhOgH&amp;usg=AFQjCNFnT9o2sx_v4b6bHq9ufDAQuf_Mxg&amp;bvm=bv.83339334,d.d24</a:t>
            </a:r>
            <a:endParaRPr lang="sk-SK" dirty="0" smtClean="0"/>
          </a:p>
          <a:p>
            <a:r>
              <a:rPr lang="cs-CZ" dirty="0" smtClean="0"/>
              <a:t>SEEMANOVÁ, Eva. Mikrodeleční syndrom. </a:t>
            </a:r>
            <a:r>
              <a:rPr lang="cs-CZ" i="1" dirty="0" smtClean="0"/>
              <a:t>Časopis lékařů českých.</a:t>
            </a:r>
            <a:r>
              <a:rPr lang="cs-CZ" dirty="0" smtClean="0"/>
              <a:t> 2002, </a:t>
            </a:r>
            <a:r>
              <a:rPr lang="cs-CZ" b="1" dirty="0" smtClean="0"/>
              <a:t>141</a:t>
            </a:r>
            <a:r>
              <a:rPr lang="cs-CZ" dirty="0" smtClean="0"/>
              <a:t>(12), 363-370. ISSN 0008-7335.</a:t>
            </a:r>
          </a:p>
          <a:p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46,XX,del(5)(p14.1)</a:t>
            </a:r>
            <a:endParaRPr lang="cs-CZ" dirty="0"/>
          </a:p>
        </p:txBody>
      </p:sp>
      <p:pic>
        <p:nvPicPr>
          <p:cNvPr id="4" name="Zástupný symbol pro obsah 3" descr="syndrom-kociciho-kriku-mnoukani-priznaky-projevy-symptomy-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16832"/>
            <a:ext cx="8030111" cy="367240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Syndrom kočičího křiku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Geneticky podmíněná choroba způsobená strukturální aberací </a:t>
            </a:r>
          </a:p>
          <a:p>
            <a:r>
              <a:rPr lang="cs-CZ" dirty="0" smtClean="0"/>
              <a:t>K hlavním projevům patří pláč připomínající kočičí mňoukaní způsoben abnormalitami ve vývoji hrtanu (pláč ustupuje do cca 2 roku života)</a:t>
            </a:r>
          </a:p>
          <a:p>
            <a:r>
              <a:rPr lang="cs-CZ" dirty="0" smtClean="0"/>
              <a:t>Dítě se rodí s nízkou porodní </a:t>
            </a:r>
            <a:r>
              <a:rPr lang="cs-CZ" dirty="0" smtClean="0">
                <a:solidFill>
                  <a:srgbClr val="0000CC"/>
                </a:solidFill>
              </a:rPr>
              <a:t>hmotností </a:t>
            </a:r>
            <a:r>
              <a:rPr lang="cs-CZ" dirty="0" smtClean="0"/>
              <a:t>váhou</a:t>
            </a:r>
            <a:r>
              <a:rPr lang="cs-CZ" dirty="0" smtClean="0"/>
              <a:t>, hypotonií, často spojenou s potížemi při sání a polykaní. Proto může dítě hůře prospívat a dostavují se i časté dýchací obtíže komplikované respiračními infekcemi  </a:t>
            </a:r>
          </a:p>
          <a:p>
            <a:r>
              <a:rPr lang="cs-CZ" dirty="0" smtClean="0"/>
              <a:t>Často </a:t>
            </a:r>
            <a:r>
              <a:rPr lang="cs-CZ" dirty="0" smtClean="0">
                <a:solidFill>
                  <a:srgbClr val="0000CC"/>
                </a:solidFill>
              </a:rPr>
              <a:t>j</a:t>
            </a:r>
            <a:r>
              <a:rPr lang="cs-CZ" dirty="0" smtClean="0"/>
              <a:t>sou </a:t>
            </a:r>
            <a:r>
              <a:rPr lang="cs-CZ" dirty="0" smtClean="0"/>
              <a:t>přidružené i srdeční vady- ventrikulární septální </a:t>
            </a:r>
            <a:r>
              <a:rPr lang="cs-CZ" dirty="0" smtClean="0"/>
              <a:t>defekt </a:t>
            </a:r>
            <a:r>
              <a:rPr lang="cs-CZ" dirty="0" smtClean="0">
                <a:solidFill>
                  <a:srgbClr val="0000CC"/>
                </a:solidFill>
              </a:rPr>
              <a:t>(defekt komorového septa)</a:t>
            </a:r>
            <a:r>
              <a:rPr lang="cs-CZ" dirty="0" smtClean="0"/>
              <a:t>, </a:t>
            </a:r>
            <a:r>
              <a:rPr lang="cs-CZ" dirty="0" smtClean="0"/>
              <a:t>atriální septální defekt</a:t>
            </a:r>
            <a:r>
              <a:rPr lang="cs-CZ" dirty="0" smtClean="0"/>
              <a:t>,</a:t>
            </a:r>
            <a:r>
              <a:rPr lang="cs-CZ" dirty="0" smtClean="0">
                <a:solidFill>
                  <a:srgbClr val="0000CC"/>
                </a:solidFill>
              </a:rPr>
              <a:t> (defekt </a:t>
            </a:r>
            <a:r>
              <a:rPr lang="cs-CZ" dirty="0" smtClean="0">
                <a:solidFill>
                  <a:srgbClr val="0000CC"/>
                </a:solidFill>
              </a:rPr>
              <a:t>síňového septa</a:t>
            </a:r>
            <a:r>
              <a:rPr lang="cs-CZ" dirty="0" smtClean="0">
                <a:solidFill>
                  <a:srgbClr val="0000CC"/>
                </a:solidFill>
              </a:rPr>
              <a:t>)</a:t>
            </a:r>
            <a:r>
              <a:rPr lang="cs-CZ" dirty="0" smtClean="0"/>
              <a:t> </a:t>
            </a:r>
            <a:r>
              <a:rPr lang="cs-CZ" dirty="0" smtClean="0"/>
              <a:t>otevřená  arteriální dučej, Falotova tetralogie</a:t>
            </a:r>
          </a:p>
          <a:p>
            <a:r>
              <a:rPr lang="cs-CZ" dirty="0" smtClean="0"/>
              <a:t>U postižených se vyvíjí </a:t>
            </a:r>
            <a:r>
              <a:rPr lang="cs-CZ" dirty="0" smtClean="0">
                <a:solidFill>
                  <a:srgbClr val="0000CC"/>
                </a:solidFill>
              </a:rPr>
              <a:t>středně těžká </a:t>
            </a:r>
            <a:r>
              <a:rPr lang="cs-CZ" dirty="0" err="1" smtClean="0">
                <a:solidFill>
                  <a:srgbClr val="0000CC"/>
                </a:solidFill>
              </a:rPr>
              <a:t>event</a:t>
            </a:r>
            <a:r>
              <a:rPr lang="cs-CZ" dirty="0" smtClean="0">
                <a:solidFill>
                  <a:srgbClr val="0000CC"/>
                </a:solidFill>
              </a:rPr>
              <a:t>. </a:t>
            </a:r>
            <a:r>
              <a:rPr lang="cs-CZ" dirty="0" smtClean="0"/>
              <a:t>těžká </a:t>
            </a:r>
            <a:r>
              <a:rPr lang="cs-CZ" dirty="0" smtClean="0"/>
              <a:t>psychomotorická i mentální retardace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Typické příznaky:</a:t>
            </a:r>
          </a:p>
          <a:p>
            <a:r>
              <a:rPr lang="cs-CZ" dirty="0" smtClean="0"/>
              <a:t>Nízká porodní </a:t>
            </a:r>
            <a:r>
              <a:rPr lang="cs-CZ" dirty="0" smtClean="0"/>
              <a:t>váha- </a:t>
            </a:r>
            <a:r>
              <a:rPr lang="cs-CZ" dirty="0" smtClean="0">
                <a:solidFill>
                  <a:srgbClr val="0000CC"/>
                </a:solidFill>
              </a:rPr>
              <a:t>hmotnost</a:t>
            </a:r>
            <a:endParaRPr lang="cs-CZ" dirty="0" smtClean="0">
              <a:solidFill>
                <a:srgbClr val="0000CC"/>
              </a:solidFill>
            </a:endParaRPr>
          </a:p>
          <a:p>
            <a:r>
              <a:rPr lang="cs-CZ" dirty="0" smtClean="0"/>
              <a:t>Hypotonie </a:t>
            </a:r>
          </a:p>
          <a:p>
            <a:r>
              <a:rPr lang="cs-CZ" dirty="0" smtClean="0"/>
              <a:t>Mikrocefalie</a:t>
            </a:r>
          </a:p>
          <a:p>
            <a:r>
              <a:rPr lang="cs-CZ" dirty="0" smtClean="0"/>
              <a:t>Retardace růstu</a:t>
            </a:r>
          </a:p>
          <a:p>
            <a:r>
              <a:rPr lang="cs-CZ" dirty="0" smtClean="0"/>
              <a:t>Hypertelorismus -</a:t>
            </a:r>
            <a:r>
              <a:rPr lang="sk-SK" dirty="0" err="1" smtClean="0"/>
              <a:t>nadme</a:t>
            </a:r>
            <a:r>
              <a:rPr lang="sk-SK" dirty="0" err="1" smtClean="0">
                <a:solidFill>
                  <a:srgbClr val="0000CC"/>
                </a:solidFill>
              </a:rPr>
              <a:t>ě</a:t>
            </a:r>
            <a:r>
              <a:rPr lang="sk-SK" dirty="0" err="1" smtClean="0"/>
              <a:t>rná</a:t>
            </a:r>
            <a:r>
              <a:rPr lang="sk-SK" dirty="0" smtClean="0"/>
              <a:t> </a:t>
            </a:r>
            <a:r>
              <a:rPr lang="sk-SK" dirty="0"/>
              <a:t>vzdálenost </a:t>
            </a:r>
            <a:r>
              <a:rPr lang="sk-SK" dirty="0" smtClean="0"/>
              <a:t>očí</a:t>
            </a:r>
          </a:p>
          <a:p>
            <a:r>
              <a:rPr lang="cs-CZ" dirty="0" smtClean="0"/>
              <a:t>Epikanty - </a:t>
            </a:r>
            <a:r>
              <a:rPr lang="sk-SK" dirty="0"/>
              <a:t> kožní </a:t>
            </a:r>
            <a:r>
              <a:rPr lang="sk-SK" dirty="0" err="1" smtClean="0">
                <a:solidFill>
                  <a:srgbClr val="0000CC"/>
                </a:solidFill>
              </a:rPr>
              <a:t>řasy</a:t>
            </a:r>
            <a:r>
              <a:rPr lang="sk-SK" dirty="0" smtClean="0"/>
              <a:t> záhyb </a:t>
            </a:r>
            <a:r>
              <a:rPr lang="sk-SK" dirty="0" err="1" smtClean="0"/>
              <a:t>horné</a:t>
            </a:r>
            <a:r>
              <a:rPr lang="sk-SK" dirty="0" err="1" smtClean="0">
                <a:solidFill>
                  <a:srgbClr val="0000CC"/>
                </a:solidFill>
              </a:rPr>
              <a:t>í</a:t>
            </a:r>
            <a:r>
              <a:rPr lang="sk-SK" dirty="0" err="1" smtClean="0"/>
              <a:t>ho</a:t>
            </a:r>
            <a:r>
              <a:rPr lang="sk-SK" dirty="0" smtClean="0"/>
              <a:t> </a:t>
            </a:r>
            <a:r>
              <a:rPr lang="sk-SK" dirty="0" err="1" smtClean="0"/>
              <a:t>v</a:t>
            </a:r>
            <a:r>
              <a:rPr lang="sk-SK" dirty="0" err="1" smtClean="0">
                <a:solidFill>
                  <a:srgbClr val="0000CC"/>
                </a:solidFill>
              </a:rPr>
              <a:t>í</a:t>
            </a:r>
            <a:r>
              <a:rPr lang="sk-SK" dirty="0" err="1" smtClean="0"/>
              <a:t>ačka</a:t>
            </a:r>
            <a:r>
              <a:rPr lang="sk-SK" dirty="0" smtClean="0"/>
              <a:t> </a:t>
            </a:r>
            <a:r>
              <a:rPr lang="sk-SK" dirty="0"/>
              <a:t>překrývající vnitřní koutek </a:t>
            </a:r>
            <a:r>
              <a:rPr lang="sk-SK" dirty="0" smtClean="0"/>
              <a:t>oka</a:t>
            </a:r>
          </a:p>
          <a:p>
            <a:r>
              <a:rPr lang="cs-CZ" dirty="0" smtClean="0"/>
              <a:t>Široký nos</a:t>
            </a:r>
          </a:p>
          <a:p>
            <a:r>
              <a:rPr lang="cs-CZ" dirty="0" smtClean="0"/>
              <a:t>Měsíčková tvář- růstem se prodlužuje a protahuje</a:t>
            </a:r>
          </a:p>
          <a:p>
            <a:r>
              <a:rPr lang="cs-CZ" dirty="0" smtClean="0"/>
              <a:t>Dolů stočené ústní koutky</a:t>
            </a:r>
          </a:p>
          <a:p>
            <a:r>
              <a:rPr lang="cs-CZ" dirty="0" smtClean="0"/>
              <a:t>Mikrognatie</a:t>
            </a:r>
          </a:p>
          <a:p>
            <a:r>
              <a:rPr lang="cs-CZ" dirty="0" smtClean="0"/>
              <a:t>Nízko položené uši </a:t>
            </a:r>
          </a:p>
          <a:p>
            <a:r>
              <a:rPr lang="cs-CZ" dirty="0" smtClean="0"/>
              <a:t>Krátké prsty</a:t>
            </a:r>
          </a:p>
          <a:p>
            <a:endParaRPr lang="cs-CZ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7260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Strukturní chromozomová </a:t>
            </a:r>
            <a:r>
              <a:rPr lang="cs-CZ" dirty="0" err="1" smtClean="0"/>
              <a:t>subtelomerická</a:t>
            </a:r>
            <a:r>
              <a:rPr lang="cs-CZ" dirty="0" smtClean="0"/>
              <a:t> aberace, </a:t>
            </a:r>
            <a:r>
              <a:rPr lang="cs-CZ" dirty="0" smtClean="0">
                <a:solidFill>
                  <a:srgbClr val="0000CC"/>
                </a:solidFill>
              </a:rPr>
              <a:t>delece nebo </a:t>
            </a:r>
            <a:r>
              <a:rPr lang="cs-CZ" dirty="0" err="1" smtClean="0">
                <a:solidFill>
                  <a:srgbClr val="0000CC"/>
                </a:solidFill>
              </a:rPr>
              <a:t>mikrodelece</a:t>
            </a:r>
            <a:r>
              <a:rPr lang="cs-CZ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>   </a:t>
            </a:r>
            <a:r>
              <a:rPr lang="cs-CZ" dirty="0" err="1" smtClean="0"/>
              <a:t>mikrodeleční</a:t>
            </a:r>
            <a:r>
              <a:rPr lang="cs-CZ" dirty="0" smtClean="0"/>
              <a:t> </a:t>
            </a:r>
            <a:r>
              <a:rPr lang="cs-CZ" dirty="0" smtClean="0"/>
              <a:t>vada </a:t>
            </a:r>
            <a:r>
              <a:rPr lang="cs-CZ" dirty="0" smtClean="0">
                <a:solidFill>
                  <a:srgbClr val="0000CC"/>
                </a:solidFill>
              </a:rPr>
              <a:t>??? </a:t>
            </a:r>
            <a:r>
              <a:rPr lang="cs-CZ" dirty="0" err="1" smtClean="0">
                <a:solidFill>
                  <a:srgbClr val="0000CC"/>
                </a:solidFill>
              </a:rPr>
              <a:t>Mikrodeleční</a:t>
            </a:r>
            <a:r>
              <a:rPr lang="cs-CZ" dirty="0" smtClean="0">
                <a:solidFill>
                  <a:srgbClr val="0000CC"/>
                </a:solidFill>
              </a:rPr>
              <a:t> syndrom??? – formulace??</a:t>
            </a:r>
            <a:endParaRPr lang="cs-CZ" dirty="0" smtClean="0">
              <a:solidFill>
                <a:srgbClr val="0000CC"/>
              </a:solidFill>
            </a:endParaRPr>
          </a:p>
          <a:p>
            <a:r>
              <a:rPr lang="cs-CZ" dirty="0" smtClean="0"/>
              <a:t>Úplná či částečná delece krátkého raménka 5. chromozomu – závažnost dle rozsahu delece</a:t>
            </a:r>
          </a:p>
          <a:p>
            <a:r>
              <a:rPr lang="cs-CZ" dirty="0" smtClean="0"/>
              <a:t>80% de </a:t>
            </a:r>
            <a:r>
              <a:rPr lang="cs-CZ" dirty="0" smtClean="0"/>
              <a:t>novo</a:t>
            </a:r>
          </a:p>
          <a:p>
            <a:r>
              <a:rPr lang="cs-CZ" dirty="0" smtClean="0"/>
              <a:t>zbytek zděděná po </a:t>
            </a:r>
            <a:r>
              <a:rPr lang="cs-CZ" dirty="0" smtClean="0"/>
              <a:t>rodiči, který měl aberaci v </a:t>
            </a:r>
            <a:r>
              <a:rPr lang="cs-CZ" dirty="0" smtClean="0"/>
              <a:t>balancované </a:t>
            </a:r>
            <a:r>
              <a:rPr lang="cs-CZ" dirty="0" smtClean="0"/>
              <a:t>formě- translokace je tedy vyvážena a množství gen. materiálu se </a:t>
            </a:r>
            <a:r>
              <a:rPr lang="cs-CZ" dirty="0" smtClean="0"/>
              <a:t>nezměnilo</a:t>
            </a:r>
            <a:r>
              <a:rPr lang="cs-CZ" dirty="0" smtClean="0">
                <a:solidFill>
                  <a:srgbClr val="0000CC"/>
                </a:solidFill>
              </a:rPr>
              <a:t> – formulace??</a:t>
            </a:r>
            <a:endParaRPr lang="cs-CZ" dirty="0" smtClean="0"/>
          </a:p>
          <a:p>
            <a:r>
              <a:rPr lang="cs-CZ" dirty="0" smtClean="0">
                <a:solidFill>
                  <a:srgbClr val="0000CC"/>
                </a:solidFill>
              </a:rPr>
              <a:t>20 </a:t>
            </a:r>
            <a:r>
              <a:rPr lang="cs-CZ" dirty="0" smtClean="0">
                <a:solidFill>
                  <a:srgbClr val="0000CC"/>
                </a:solidFill>
              </a:rPr>
              <a:t>% v důsledku balancované nebo nebalancované VCA u rodiče </a:t>
            </a:r>
            <a:endParaRPr lang="cs-CZ" dirty="0" smtClean="0"/>
          </a:p>
          <a:p>
            <a:r>
              <a:rPr lang="cs-CZ" dirty="0" smtClean="0"/>
              <a:t>Typické projevy díky deleci regionu               5p15.2 = „cri du chat critical region“</a:t>
            </a:r>
          </a:p>
          <a:p>
            <a:pPr>
              <a:buNone/>
            </a:pPr>
            <a:r>
              <a:rPr lang="cs-CZ" dirty="0" smtClean="0"/>
              <a:t>(obsahuje geny pro proteiny Semaforin F a </a:t>
            </a:r>
            <a:r>
              <a:rPr lang="el-GR" dirty="0" smtClean="0"/>
              <a:t>δ-</a:t>
            </a:r>
            <a:r>
              <a:rPr lang="cs-CZ" dirty="0" smtClean="0"/>
              <a:t>catenin- ty mají funkci také v nervovém systému)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539552" y="1772816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RIZIKO OPAKOVÁNÍ STEJNÉHO ONEMOCNĚNÍ PRO PŘÍBUZNÉ:</a:t>
            </a:r>
          </a:p>
          <a:p>
            <a:r>
              <a:rPr lang="cs-CZ" sz="2800" dirty="0" smtClean="0"/>
              <a:t>Pravděpodobnost, že dítě, jehož matka nebo otec má odpovídající vyváženou translokaci, se narodí s CDCsy je 50 % (80% translokací je </a:t>
            </a:r>
            <a:r>
              <a:rPr lang="cs-CZ" sz="2800" dirty="0" err="1" smtClean="0"/>
              <a:t>paternalního</a:t>
            </a:r>
            <a:r>
              <a:rPr lang="cs-CZ" sz="2800" smtClean="0"/>
              <a:t> původu)</a:t>
            </a:r>
            <a:endParaRPr lang="cs-CZ" sz="2800" dirty="0" smtClean="0"/>
          </a:p>
          <a:p>
            <a:r>
              <a:rPr lang="cs-CZ" sz="2800" dirty="0" smtClean="0"/>
              <a:t>PREVALENCE: 1: 50 000 dětí, častěji sou postiženy ženy </a:t>
            </a: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>Léčba</a:t>
            </a:r>
            <a:endParaRPr lang="cs-CZ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280920" cy="5184576"/>
          </a:xfrm>
        </p:spPr>
        <p:txBody>
          <a:bodyPr>
            <a:normAutofit fontScale="5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Neexistuje žádná kauzální terapie, která by ovlivnila formování syndromu, léčí se jen symptomaticky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Některé projevy je možné terapeuticky ovlivnit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Včasná rehabilitace a poradenství zlepšují prognózu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Mentální retardace a poruchy chování si vyžadují individuální přístup a speciální pedagogickou péči. Vzhledem k tíži duševního postižení je jakákoliv socializace a sebeobslužnost nemocného výrazně omezená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Rozhodující je fyzio- a ergoterapie už v počátečním stadiu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Včasná a dlouhotrvající logopedická péče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Zaměření na rozvoj mentálních a pohybových schopností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Rozvoj chrupu je možné lékařsky sledovat a ve správnou dobu terapeuticky ovlivnit  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Jiné výrazné vady (např. srdeční) chirurgicky apod.</a:t>
            </a:r>
          </a:p>
          <a:p>
            <a:pPr algn="l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Profylaxe </a:t>
            </a:r>
            <a:r>
              <a:rPr lang="cs-CZ" dirty="0" smtClean="0">
                <a:solidFill>
                  <a:schemeClr val="tx1"/>
                </a:solidFill>
              </a:rPr>
              <a:t>spočívá v odpovídajícím riziku při aplikaci prenatálních diagnostik. Úspěch stanovení diagnózy v průběhu těhotenství, poskytuje možnost indikovat přerušení </a:t>
            </a:r>
            <a:r>
              <a:rPr lang="cs-CZ" dirty="0" smtClean="0">
                <a:solidFill>
                  <a:schemeClr val="tx1"/>
                </a:solidFill>
              </a:rPr>
              <a:t>těhotenství </a:t>
            </a:r>
            <a:r>
              <a:rPr lang="cs-CZ" dirty="0" smtClean="0">
                <a:solidFill>
                  <a:srgbClr val="0000CC"/>
                </a:solidFill>
              </a:rPr>
              <a:t>– nerozumím ! 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algn="l"/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Diagnostika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87727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sz="7200" dirty="0" smtClean="0"/>
              <a:t>- Používají se </a:t>
            </a:r>
            <a:r>
              <a:rPr lang="cs-CZ" sz="7200" b="1" dirty="0" smtClean="0"/>
              <a:t>metody cytogenetiky </a:t>
            </a:r>
            <a:r>
              <a:rPr lang="cs-CZ" sz="7200" dirty="0" smtClean="0"/>
              <a:t>a </a:t>
            </a:r>
            <a:r>
              <a:rPr lang="cs-CZ" sz="7200" b="1" dirty="0" smtClean="0"/>
              <a:t>molekulární cytogenetiky</a:t>
            </a:r>
          </a:p>
          <a:p>
            <a:pPr>
              <a:lnSpc>
                <a:spcPct val="120000"/>
              </a:lnSpc>
              <a:buNone/>
            </a:pPr>
            <a:r>
              <a:rPr lang="cs-CZ" sz="7200" b="1" i="1" u="sng" dirty="0" smtClean="0"/>
              <a:t>Prenatálně:</a:t>
            </a:r>
          </a:p>
          <a:p>
            <a:r>
              <a:rPr lang="cs-CZ" sz="7200" b="1" dirty="0" smtClean="0"/>
              <a:t>Plodová voda </a:t>
            </a:r>
            <a:r>
              <a:rPr lang="cs-CZ" sz="7200" dirty="0" smtClean="0"/>
              <a:t>- odběr metodou </a:t>
            </a:r>
            <a:r>
              <a:rPr lang="cs-CZ" sz="7200" b="1" dirty="0" smtClean="0"/>
              <a:t>amniocentézy</a:t>
            </a:r>
            <a:r>
              <a:rPr lang="cs-CZ" sz="7200" dirty="0" smtClean="0"/>
              <a:t> – 12.-14.týden gravidity</a:t>
            </a:r>
          </a:p>
          <a:p>
            <a:r>
              <a:rPr lang="sk-SK" sz="7200" b="1" dirty="0" smtClean="0"/>
              <a:t>Biopsie choriových </a:t>
            </a:r>
            <a:r>
              <a:rPr lang="cs-CZ" sz="7200" b="1" dirty="0" smtClean="0"/>
              <a:t>klků</a:t>
            </a:r>
            <a:r>
              <a:rPr lang="sk-SK" sz="7200" b="1" dirty="0" smtClean="0"/>
              <a:t> nebo placenty </a:t>
            </a:r>
            <a:r>
              <a:rPr lang="sk-SK" sz="7200" dirty="0" smtClean="0"/>
              <a:t>– 1.a 2.trimestr</a:t>
            </a:r>
            <a:endParaRPr lang="cs-CZ" sz="7200" dirty="0" smtClean="0"/>
          </a:p>
          <a:p>
            <a:r>
              <a:rPr lang="cs-CZ" sz="7200" dirty="0" smtClean="0"/>
              <a:t>(Pupečníková krev – 20.týden)</a:t>
            </a:r>
          </a:p>
          <a:p>
            <a:endParaRPr lang="cs-CZ" sz="7200" dirty="0" smtClean="0"/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cs-CZ" sz="7200" b="1" dirty="0" smtClean="0"/>
              <a:t>      Konvenční cytogenetické vyšetření</a:t>
            </a:r>
            <a:r>
              <a:rPr lang="cs-CZ" sz="7200" dirty="0" smtClean="0"/>
              <a:t> + </a:t>
            </a:r>
            <a:r>
              <a:rPr lang="cs-CZ" sz="7200" b="1" dirty="0" smtClean="0"/>
              <a:t>metoda FISH </a:t>
            </a:r>
            <a:r>
              <a:rPr lang="cs-CZ" sz="7200" dirty="0" smtClean="0"/>
              <a:t>(</a:t>
            </a:r>
            <a:r>
              <a:rPr lang="cs-CZ" sz="7200" i="1" dirty="0" smtClean="0"/>
              <a:t>fluorescenční in situ hybridizace</a:t>
            </a:r>
            <a:r>
              <a:rPr lang="cs-CZ" sz="7200" dirty="0" smtClean="0"/>
              <a:t>) s užitím lokus specifické sondy k danému kritickému regionu anebo</a:t>
            </a:r>
            <a:r>
              <a:rPr lang="sk-SK" sz="7200" b="1" dirty="0" smtClean="0"/>
              <a:t> detekce mikrodelečních syndromů a vyšetření subtelomerových přestaveb metodou MLPA</a:t>
            </a:r>
            <a:r>
              <a:rPr lang="sk-SK" sz="7200" dirty="0" smtClean="0"/>
              <a:t> (</a:t>
            </a:r>
            <a:r>
              <a:rPr lang="sk-SK" sz="7200" i="1" dirty="0" smtClean="0"/>
              <a:t>Multiplex ligation-dependent probe </a:t>
            </a:r>
            <a:r>
              <a:rPr lang="sk-SK" sz="7200" i="1" dirty="0" err="1" smtClean="0"/>
              <a:t>amplification</a:t>
            </a:r>
            <a:r>
              <a:rPr lang="sk-SK" sz="7200" i="1" dirty="0" smtClean="0"/>
              <a:t>). 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sk-SK" sz="7200" i="1" dirty="0" smtClean="0">
                <a:solidFill>
                  <a:srgbClr val="0000CC"/>
                </a:solidFill>
              </a:rPr>
              <a:t> </a:t>
            </a:r>
            <a:r>
              <a:rPr lang="sk-SK" sz="7200" i="1" dirty="0" smtClean="0">
                <a:solidFill>
                  <a:srgbClr val="0000CC"/>
                </a:solidFill>
              </a:rPr>
              <a:t>     </a:t>
            </a:r>
            <a:r>
              <a:rPr lang="sk-SK" sz="7200" i="1" dirty="0" err="1" smtClean="0">
                <a:solidFill>
                  <a:srgbClr val="0000CC"/>
                </a:solidFill>
              </a:rPr>
              <a:t>Případně</a:t>
            </a:r>
            <a:r>
              <a:rPr lang="sk-SK" sz="7200" i="1" dirty="0" smtClean="0">
                <a:solidFill>
                  <a:srgbClr val="0000CC"/>
                </a:solidFill>
              </a:rPr>
              <a:t> </a:t>
            </a:r>
            <a:r>
              <a:rPr lang="sk-SK" sz="7200" i="1" dirty="0" err="1" smtClean="0">
                <a:solidFill>
                  <a:srgbClr val="0000CC"/>
                </a:solidFill>
              </a:rPr>
              <a:t>array-CGH</a:t>
            </a:r>
            <a:endParaRPr lang="sk-SK" sz="7200" i="1" dirty="0" smtClean="0">
              <a:solidFill>
                <a:srgbClr val="0000CC"/>
              </a:solidFill>
            </a:endParaRP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cs-CZ" sz="7200" dirty="0" smtClean="0">
                <a:solidFill>
                  <a:srgbClr val="0033CC"/>
                </a:solidFill>
              </a:rPr>
              <a:t>Kdy máme prenatálně možnost zachytit tento syndrom???</a:t>
            </a:r>
            <a:endParaRPr lang="cs-CZ" sz="7200" dirty="0">
              <a:solidFill>
                <a:srgbClr val="0033CC"/>
              </a:solidFill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cs-CZ" sz="7200" dirty="0" smtClean="0">
              <a:solidFill>
                <a:srgbClr val="0033CC"/>
              </a:solidFill>
            </a:endParaRP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cs-CZ" sz="7200" b="1" i="1" u="sng" dirty="0" smtClean="0"/>
              <a:t>Postnatálně:</a:t>
            </a:r>
            <a:endParaRPr lang="cs-CZ" sz="7200" b="1" i="1" u="sng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sz="7200" dirty="0" smtClean="0"/>
              <a:t>Charakteristické klinické příznaky dítěte (specifický pláč, další fyzické znaky)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sz="7200" dirty="0" smtClean="0"/>
              <a:t>Stanovení karyotypu z periferní krve – analýza chromozomů </a:t>
            </a:r>
            <a:r>
              <a:rPr lang="cs-CZ" sz="7200" b="1" dirty="0" smtClean="0"/>
              <a:t>T-lymfocytů </a:t>
            </a:r>
            <a:r>
              <a:rPr lang="cs-CZ" sz="7200" b="1" dirty="0" smtClean="0">
                <a:solidFill>
                  <a:srgbClr val="0000CC"/>
                </a:solidFill>
              </a:rPr>
              <a:t>+ </a:t>
            </a:r>
            <a:r>
              <a:rPr lang="cs-CZ" sz="7200" b="1" dirty="0" smtClean="0"/>
              <a:t>FISH</a:t>
            </a:r>
            <a:r>
              <a:rPr lang="cs-CZ" sz="7200" b="1" dirty="0" smtClean="0"/>
              <a:t>, </a:t>
            </a:r>
            <a:r>
              <a:rPr lang="cs-CZ" sz="7200" b="1" dirty="0" smtClean="0">
                <a:solidFill>
                  <a:srgbClr val="0000CC"/>
                </a:solidFill>
              </a:rPr>
              <a:t>MLPA</a:t>
            </a:r>
            <a:r>
              <a:rPr lang="cs-CZ" sz="7200" b="1" dirty="0" smtClean="0"/>
              <a:t>, </a:t>
            </a:r>
            <a:r>
              <a:rPr lang="cs-CZ" sz="7200" b="1" dirty="0" err="1" smtClean="0"/>
              <a:t>array</a:t>
            </a:r>
            <a:r>
              <a:rPr lang="cs-CZ" sz="7200" b="1" dirty="0" smtClean="0"/>
              <a:t> </a:t>
            </a:r>
            <a:r>
              <a:rPr lang="cs-CZ" sz="7200" b="1" dirty="0" smtClean="0"/>
              <a:t>CGH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cs-CZ" sz="7200" b="1" dirty="0" smtClean="0"/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cs-CZ" sz="7200" b="1" i="1" u="sng" dirty="0" err="1" smtClean="0"/>
              <a:t>Preimplantačně</a:t>
            </a:r>
            <a:endParaRPr lang="cs-CZ" sz="7200" b="1" i="1" u="sng" dirty="0" smtClean="0"/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cs-CZ" sz="7200" b="1" i="1" u="sng" dirty="0" smtClean="0">
                <a:solidFill>
                  <a:srgbClr val="0000CC"/>
                </a:solidFill>
              </a:rPr>
              <a:t>Cílená  </a:t>
            </a:r>
            <a:r>
              <a:rPr lang="cs-CZ" sz="7200" b="1" i="1" u="sng" dirty="0" err="1" smtClean="0">
                <a:solidFill>
                  <a:srgbClr val="0000CC"/>
                </a:solidFill>
              </a:rPr>
              <a:t>preimplantační</a:t>
            </a:r>
            <a:r>
              <a:rPr lang="cs-CZ" sz="7200" b="1" i="1" u="sng" dirty="0" smtClean="0">
                <a:solidFill>
                  <a:srgbClr val="0000CC"/>
                </a:solidFill>
              </a:rPr>
              <a:t>  genetická dg.</a:t>
            </a:r>
            <a:endParaRPr lang="cs-CZ" sz="7200" b="1" i="1" u="sng" dirty="0" smtClean="0">
              <a:solidFill>
                <a:srgbClr val="0000CC"/>
              </a:solidFill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cs-CZ" sz="7200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cs-CZ" sz="7200" dirty="0" smtClean="0"/>
          </a:p>
          <a:p>
            <a:pPr>
              <a:lnSpc>
                <a:spcPct val="120000"/>
              </a:lnSpc>
            </a:pPr>
            <a:endParaRPr lang="sk-SK" sz="7200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Životní prognóza </a:t>
            </a:r>
            <a:r>
              <a:rPr lang="cs-CZ" dirty="0" smtClean="0"/>
              <a:t>závisí na stupni hypotonie a stupni srdeční vady, která je u 33% pacientů</a:t>
            </a:r>
          </a:p>
          <a:p>
            <a:r>
              <a:rPr lang="cs-CZ" b="1" dirty="0" smtClean="0">
                <a:solidFill>
                  <a:srgbClr val="0000CC"/>
                </a:solidFill>
              </a:rPr>
              <a:t>Klinická prognóza </a:t>
            </a:r>
            <a:r>
              <a:rPr lang="cs-CZ" dirty="0" smtClean="0">
                <a:solidFill>
                  <a:srgbClr val="0000CC"/>
                </a:solidFill>
              </a:rPr>
              <a:t>závisí </a:t>
            </a:r>
            <a:r>
              <a:rPr lang="cs-CZ" dirty="0" smtClean="0">
                <a:solidFill>
                  <a:srgbClr val="0000CC"/>
                </a:solidFill>
              </a:rPr>
              <a:t>na rozsahu </a:t>
            </a:r>
            <a:r>
              <a:rPr lang="cs-CZ" dirty="0" smtClean="0">
                <a:solidFill>
                  <a:srgbClr val="0000CC"/>
                </a:solidFill>
              </a:rPr>
              <a:t>delece</a:t>
            </a:r>
          </a:p>
          <a:p>
            <a:r>
              <a:rPr lang="cs-CZ" dirty="0" smtClean="0"/>
              <a:t>je </a:t>
            </a:r>
            <a:r>
              <a:rPr lang="cs-CZ" dirty="0" smtClean="0"/>
              <a:t>nepříznivá, IQ kolem </a:t>
            </a:r>
            <a:r>
              <a:rPr lang="cs-CZ" dirty="0" smtClean="0"/>
              <a:t>30), </a:t>
            </a:r>
            <a:r>
              <a:rPr lang="cs-CZ" dirty="0" smtClean="0"/>
              <a:t>presenilní projevy se začnou objevovat již kolem 20. roku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a právní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Vyšetření dobrovolné</a:t>
            </a:r>
          </a:p>
          <a:p>
            <a:r>
              <a:rPr lang="cs-CZ" dirty="0" smtClean="0"/>
              <a:t>Vždy dle přání rodiny</a:t>
            </a:r>
          </a:p>
          <a:p>
            <a:r>
              <a:rPr lang="cs-CZ" dirty="0"/>
              <a:t>D</a:t>
            </a:r>
            <a:r>
              <a:rPr lang="cs-CZ" dirty="0" smtClean="0"/>
              <a:t>le platných zákonů</a:t>
            </a:r>
          </a:p>
          <a:p>
            <a:r>
              <a:rPr lang="cs-CZ" dirty="0" smtClean="0"/>
              <a:t>Genetické poradenství</a:t>
            </a:r>
          </a:p>
          <a:p>
            <a:r>
              <a:rPr lang="cs-CZ" dirty="0" smtClean="0"/>
              <a:t>Nedirektivní přístup</a:t>
            </a:r>
          </a:p>
          <a:p>
            <a:r>
              <a:rPr lang="cs-CZ" dirty="0" smtClean="0"/>
              <a:t>Snaha o maximální informovanost rodiny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9289858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580</Words>
  <Application>Microsoft Office PowerPoint</Application>
  <PresentationFormat>Předvádění na obrazovce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Motív Office</vt:lpstr>
      <vt:lpstr>CRI DU CHAT SYNDROM </vt:lpstr>
      <vt:lpstr>46,XX,del(5)(p14.1)</vt:lpstr>
      <vt:lpstr>Syndrom kočičího křiku</vt:lpstr>
      <vt:lpstr>Snímek 4</vt:lpstr>
      <vt:lpstr>Snímek 5</vt:lpstr>
      <vt:lpstr>Léčba</vt:lpstr>
      <vt:lpstr>Diagnostika</vt:lpstr>
      <vt:lpstr>Snímek 8</vt:lpstr>
      <vt:lpstr>Etické a právní aspekty</vt:lpstr>
      <vt:lpstr>Děkujeme za pozornost  Doplnění RG 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 DU CHAT SYNDROM</dc:title>
  <dc:creator>Mária</dc:creator>
  <cp:lastModifiedBy>UZIVATEL</cp:lastModifiedBy>
  <cp:revision>29</cp:revision>
  <dcterms:created xsi:type="dcterms:W3CDTF">2015-01-12T13:39:52Z</dcterms:created>
  <dcterms:modified xsi:type="dcterms:W3CDTF">2015-01-14T19:09:35Z</dcterms:modified>
</cp:coreProperties>
</file>