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22" r:id="rId2"/>
    <p:sldId id="327" r:id="rId3"/>
    <p:sldId id="328" r:id="rId4"/>
    <p:sldId id="329" r:id="rId5"/>
    <p:sldId id="331" r:id="rId6"/>
    <p:sldId id="332" r:id="rId7"/>
    <p:sldId id="363" r:id="rId8"/>
    <p:sldId id="375" r:id="rId9"/>
    <p:sldId id="376" r:id="rId10"/>
    <p:sldId id="377" r:id="rId11"/>
    <p:sldId id="337" r:id="rId12"/>
    <p:sldId id="379" r:id="rId13"/>
    <p:sldId id="380" r:id="rId14"/>
    <p:sldId id="383" r:id="rId15"/>
    <p:sldId id="339" r:id="rId16"/>
    <p:sldId id="340" r:id="rId17"/>
    <p:sldId id="364" r:id="rId18"/>
    <p:sldId id="342" r:id="rId19"/>
    <p:sldId id="343" r:id="rId20"/>
    <p:sldId id="345" r:id="rId21"/>
    <p:sldId id="346" r:id="rId22"/>
    <p:sldId id="344" r:id="rId23"/>
    <p:sldId id="354" r:id="rId24"/>
    <p:sldId id="348" r:id="rId25"/>
    <p:sldId id="349" r:id="rId26"/>
    <p:sldId id="355" r:id="rId27"/>
    <p:sldId id="356" r:id="rId28"/>
    <p:sldId id="357" r:id="rId29"/>
    <p:sldId id="362" r:id="rId30"/>
    <p:sldId id="371" r:id="rId31"/>
    <p:sldId id="370" r:id="rId32"/>
    <p:sldId id="385" r:id="rId33"/>
    <p:sldId id="386" r:id="rId34"/>
    <p:sldId id="384" r:id="rId35"/>
    <p:sldId id="365" r:id="rId36"/>
    <p:sldId id="367" r:id="rId37"/>
    <p:sldId id="368" r:id="rId38"/>
    <p:sldId id="369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00"/>
    <a:srgbClr val="FF3300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7" autoAdjust="0"/>
    <p:restoredTop sz="91096" autoAdjust="0"/>
  </p:normalViewPr>
  <p:slideViewPr>
    <p:cSldViewPr>
      <p:cViewPr varScale="1">
        <p:scale>
          <a:sx n="77" d="100"/>
          <a:sy n="77" d="100"/>
        </p:scale>
        <p:origin x="-43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39549D-4B2F-4F3D-9848-52C04A5781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40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1BA25-B563-4782-A18F-F46149B556AB}" type="datetimeFigureOut">
              <a:rPr lang="cs-CZ" smtClean="0"/>
              <a:t>16.9.2014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640C2-DC50-4920-9DC1-ADBE9364A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6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640C2-DC50-4920-9DC1-ADBE9364A55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97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10872-C358-4704-9385-D937CC30965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9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3C333-E2F1-4EDF-AAFE-C4AE41A938B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99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0AAD0-AF91-435B-A06F-0E102C18E5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279E60-BBD7-48B2-9B3D-7EEE25DFFB8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5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AEE3B-9B63-4414-BCFB-7651F2356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8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9EB31-3379-4786-9AF9-381FE7AB70E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94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27FE0-2D5B-4953-8A1E-36C1D18E55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1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F34DC-B7BD-4B03-A40D-384F7A9D52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289CA-9748-47CA-8D37-6B6C5E006D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29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F11D5-4418-4228-9667-D36885312F0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31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B8119-F1C1-44F7-999C-A0EF5CEB8B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1BB74-FEC4-4BFC-9BD5-2BD0C537AA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36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171EB-CBCC-4580-B9EA-0A099E571E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34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40EAD0A-C94F-4912-8A71-5E2763C2356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381000" y="2362200"/>
            <a:ext cx="8763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cs-CZ" sz="7200">
                <a:solidFill>
                  <a:srgbClr val="FFFF00"/>
                </a:solidFill>
              </a:rPr>
              <a:t>Struktura a organizace</a:t>
            </a:r>
            <a:r>
              <a:rPr lang="cs-CZ" sz="8800">
                <a:solidFill>
                  <a:srgbClr val="FFFF00"/>
                </a:solidFill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cs-CZ">
                <a:solidFill>
                  <a:srgbClr val="FFFF00"/>
                </a:solidFill>
              </a:rPr>
              <a:t>soudně lékařské</a:t>
            </a:r>
            <a:r>
              <a:rPr lang="cs-CZ" sz="8000">
                <a:solidFill>
                  <a:srgbClr val="FFFF00"/>
                </a:solidFill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cs-CZ" sz="8000">
                <a:solidFill>
                  <a:srgbClr val="FFFF00"/>
                </a:solidFill>
              </a:rPr>
              <a:t>služby </a:t>
            </a:r>
          </a:p>
          <a:p>
            <a:pPr algn="ctr">
              <a:lnSpc>
                <a:spcPct val="90000"/>
              </a:lnSpc>
            </a:pPr>
            <a:r>
              <a:rPr lang="cs-CZ" sz="8000">
                <a:solidFill>
                  <a:srgbClr val="FFFF00"/>
                </a:solidFill>
              </a:rPr>
              <a:t>v ČR</a:t>
            </a:r>
            <a:r>
              <a:rPr lang="cs-CZ" sz="8800">
                <a:solidFill>
                  <a:srgbClr val="FFFF00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351838" cy="1143000"/>
          </a:xfrm>
        </p:spPr>
        <p:txBody>
          <a:bodyPr/>
          <a:lstStyle/>
          <a:p>
            <a:pPr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Povinné pitvy zdravotní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340768"/>
            <a:ext cx="8784976" cy="5184576"/>
          </a:xfrm>
        </p:spPr>
        <p:txBody>
          <a:bodyPr/>
          <a:lstStyle/>
          <a:p>
            <a:pPr marL="914400" lvl="2" indent="-731838">
              <a:buNone/>
            </a:pPr>
            <a:r>
              <a:rPr lang="cs-CZ" sz="2000" b="1" dirty="0">
                <a:solidFill>
                  <a:srgbClr val="FFFF00"/>
                </a:solidFill>
              </a:rPr>
              <a:t>relativně</a:t>
            </a:r>
            <a:endParaRPr lang="cs-CZ" sz="22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při </a:t>
            </a:r>
            <a:r>
              <a:rPr lang="cs-CZ" sz="2200" dirty="0"/>
              <a:t>všech násilných úmrtích včetně sebevraždy</a:t>
            </a:r>
            <a:r>
              <a:rPr lang="cs-CZ" sz="2200" dirty="0" smtClean="0"/>
              <a:t>,</a:t>
            </a:r>
            <a:endParaRPr lang="cs-CZ" sz="2200" dirty="0">
              <a:solidFill>
                <a:schemeClr val="hlink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/>
              <a:t>při podezření, že úmrtí mohlo být způsobeno v souvislosti se zneužíváním návykových látek,</a:t>
            </a:r>
            <a:r>
              <a:rPr lang="cs-CZ" sz="2200" dirty="0">
                <a:solidFill>
                  <a:schemeClr val="hlink"/>
                </a:solidFill>
              </a:rPr>
              <a:t> </a:t>
            </a:r>
          </a:p>
          <a:p>
            <a:pPr marL="914400" lvl="2" indent="-731838">
              <a:buNone/>
            </a:pPr>
            <a:r>
              <a:rPr lang="cs-CZ" sz="2000" b="1" dirty="0" smtClean="0">
                <a:solidFill>
                  <a:srgbClr val="FFFF00"/>
                </a:solidFill>
              </a:rPr>
              <a:t>absolutně</a:t>
            </a:r>
            <a:endParaRPr lang="cs-CZ" sz="2200" dirty="0">
              <a:solidFill>
                <a:schemeClr val="hlink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při náhlých a neočekávaných úmrtích, jestliže při prohlídce těla zemřelého nebylo možno jednoznačně zjistit </a:t>
            </a:r>
            <a:r>
              <a:rPr lang="cs-CZ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příčinu</a:t>
            </a:r>
            <a:r>
              <a:rPr lang="cs-CZ" sz="2200" dirty="0" smtClean="0"/>
              <a:t> smrti,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při podezření, že úmrtí může být v příčinné souvislosti s nesprávným </a:t>
            </a:r>
            <a:r>
              <a:rPr lang="cs-CZ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postupem</a:t>
            </a:r>
            <a:r>
              <a:rPr lang="cs-CZ" sz="2200" dirty="0" smtClean="0"/>
              <a:t> při poskytování zdravotních služeb, které vyslovil zdravotnický pracovník zúčastněný na poskytování zdravotních služeb, lékař, který provedl prohlídku těla zemřelého, nebo osoba blízká zemřelému,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u osob, které zemřely ve výkonu vazby, </a:t>
            </a:r>
            <a:r>
              <a:rPr lang="cs-CZ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trestu</a:t>
            </a:r>
            <a:r>
              <a:rPr lang="cs-CZ" sz="2200" dirty="0" smtClean="0"/>
              <a:t> odnětí svobody nebo zabezpečovací detence </a:t>
            </a:r>
          </a:p>
        </p:txBody>
      </p:sp>
    </p:spTree>
    <p:extLst>
      <p:ext uri="{BB962C8B-B14F-4D97-AF65-F5344CB8AC3E}">
        <p14:creationId xmlns:p14="http://schemas.microsoft.com/office/powerpoint/2010/main" val="33567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998984"/>
          </a:xfrm>
        </p:spPr>
        <p:txBody>
          <a:bodyPr/>
          <a:lstStyle/>
          <a:p>
            <a:r>
              <a:rPr lang="cs-CZ" u="sng" dirty="0"/>
              <a:t>Pitva se neprovádí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352928" cy="4248472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cs-CZ" sz="4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Prohlížející </a:t>
            </a:r>
            <a:r>
              <a:rPr lang="cs-CZ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lékař neshledá </a:t>
            </a:r>
            <a:r>
              <a:rPr lang="cs-CZ" sz="4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důvodu</a:t>
            </a:r>
            <a:r>
              <a:rPr lang="cs-CZ" sz="4000" dirty="0" smtClean="0">
                <a:solidFill>
                  <a:srgbClr val="FF9900"/>
                </a:solidFill>
              </a:rPr>
              <a:t>. </a:t>
            </a:r>
            <a:r>
              <a:rPr lang="cs-CZ" sz="2400" dirty="0" smtClean="0">
                <a:solidFill>
                  <a:srgbClr val="CC0000"/>
                </a:solidFill>
              </a:rPr>
              <a:t>Příčina </a:t>
            </a:r>
            <a:r>
              <a:rPr lang="cs-CZ" sz="2400" dirty="0">
                <a:solidFill>
                  <a:srgbClr val="CC0000"/>
                </a:solidFill>
              </a:rPr>
              <a:t>smrti je zcela </a:t>
            </a:r>
            <a:r>
              <a:rPr lang="cs-CZ" sz="2400" dirty="0" smtClean="0">
                <a:solidFill>
                  <a:srgbClr val="CC0000"/>
                </a:solidFill>
              </a:rPr>
              <a:t>jasná a jenom </a:t>
            </a:r>
            <a:r>
              <a:rPr lang="cs-CZ" sz="2400" dirty="0">
                <a:solidFill>
                  <a:srgbClr val="CC0000"/>
                </a:solidFill>
              </a:rPr>
              <a:t>u nepovinných případů</a:t>
            </a:r>
            <a:endParaRPr lang="cs-CZ" sz="2400" dirty="0" smtClean="0">
              <a:solidFill>
                <a:srgbClr val="CC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cs-CZ" sz="36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Provozní důvody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cs-CZ" sz="2400" dirty="0" smtClean="0">
                <a:solidFill>
                  <a:srgbClr val="FF9900"/>
                </a:solidFill>
              </a:rPr>
              <a:t>	Rozhodne vedoucí pracoviště, </a:t>
            </a:r>
            <a:endParaRPr lang="cs-CZ" sz="2400" dirty="0">
              <a:solidFill>
                <a:srgbClr val="FF9900"/>
              </a:solidFill>
            </a:endParaRPr>
          </a:p>
          <a:p>
            <a:pPr marL="1420813">
              <a:lnSpc>
                <a:spcPct val="9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9900"/>
                </a:solidFill>
              </a:rPr>
              <a:t>pouze za výše uvedených podmínek </a:t>
            </a:r>
          </a:p>
          <a:p>
            <a:pPr marL="1420813">
              <a:lnSpc>
                <a:spcPct val="9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9900"/>
                </a:solidFill>
              </a:rPr>
              <a:t>musí informovat PČR</a:t>
            </a:r>
            <a:endParaRPr lang="cs-CZ" sz="24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351838" cy="1143000"/>
          </a:xfrm>
        </p:spPr>
        <p:txBody>
          <a:bodyPr/>
          <a:lstStyle/>
          <a:p>
            <a:pPr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Kolize povinných pitev (§ 88/4)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060575"/>
            <a:ext cx="7561262" cy="5975350"/>
          </a:xfrm>
        </p:spPr>
        <p:txBody>
          <a:bodyPr/>
          <a:lstStyle/>
          <a:p>
            <a:pPr marL="1295400" lvl="2" indent="-381000">
              <a:buFontTx/>
              <a:buNone/>
            </a:pPr>
            <a:r>
              <a:rPr lang="cs-CZ" sz="3600" smtClean="0"/>
              <a:t>	Jde-li současně o povinnou pitvu patologicko-anatomickou a zdravotní, provede se pitva zdravotní! </a:t>
            </a:r>
          </a:p>
        </p:txBody>
      </p:sp>
    </p:spTree>
    <p:extLst>
      <p:ext uri="{BB962C8B-B14F-4D97-AF65-F5344CB8AC3E}">
        <p14:creationId xmlns:p14="http://schemas.microsoft.com/office/powerpoint/2010/main" val="36059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76672"/>
            <a:ext cx="8351838" cy="1143000"/>
          </a:xfrm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Nesouhlas oprávněné osoby s pitvou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9532" y="2060848"/>
            <a:ext cx="8424936" cy="4392488"/>
          </a:xfrm>
        </p:spPr>
        <p:txBody>
          <a:bodyPr/>
          <a:lstStyle/>
          <a:p>
            <a:pPr marL="533400" indent="-533400"/>
            <a:r>
              <a:rPr lang="cs-CZ" sz="2800" dirty="0" smtClean="0"/>
              <a:t>O neprovedení pitvy, se kterou je vyjádřen nesouhlas, rozhoduje prohlížející lékař nebo poskytovatel provádějící pitvu</a:t>
            </a:r>
          </a:p>
          <a:p>
            <a:pPr marL="533400" indent="-533400"/>
            <a:r>
              <a:rPr lang="cs-CZ" sz="2800" dirty="0" smtClean="0"/>
              <a:t>Možné u pitev nepovinných a </a:t>
            </a:r>
            <a:r>
              <a:rPr lang="cs-CZ" sz="2800" b="1" dirty="0" smtClean="0"/>
              <a:t>relativně povinných</a:t>
            </a:r>
            <a:endParaRPr lang="cs-CZ" sz="2800" dirty="0" smtClean="0"/>
          </a:p>
          <a:p>
            <a:pPr marL="533400" indent="-533400"/>
            <a:endParaRPr lang="cs-CZ" sz="2800" dirty="0" smtClean="0"/>
          </a:p>
          <a:p>
            <a:pPr marL="533400" indent="-533400">
              <a:spcBef>
                <a:spcPts val="0"/>
              </a:spcBef>
            </a:pPr>
            <a:r>
              <a:rPr lang="cs-CZ" sz="2800" dirty="0" smtClean="0"/>
              <a:t>Za splnění následujících podmínek:</a:t>
            </a:r>
            <a:br>
              <a:rPr lang="cs-CZ" sz="2800" dirty="0" smtClean="0"/>
            </a:br>
            <a:r>
              <a:rPr lang="cs-CZ" sz="2800" dirty="0" smtClean="0"/>
              <a:t>- příčina úmrtí je zřejmá</a:t>
            </a:r>
            <a:br>
              <a:rPr lang="cs-CZ" sz="2800" dirty="0" smtClean="0"/>
            </a:br>
            <a:r>
              <a:rPr lang="cs-CZ" sz="2800" dirty="0" smtClean="0"/>
              <a:t>- byl vysloven nesouhlas s pitvou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		</a:t>
            </a:r>
            <a:r>
              <a:rPr lang="cs-CZ" sz="2000" dirty="0" smtClean="0"/>
              <a:t>(sám zemřelý nebo osoby blízké zemřelému)  </a:t>
            </a:r>
          </a:p>
        </p:txBody>
      </p:sp>
    </p:spTree>
    <p:extLst>
      <p:ext uri="{BB962C8B-B14F-4D97-AF65-F5344CB8AC3E}">
        <p14:creationId xmlns:p14="http://schemas.microsoft.com/office/powerpoint/2010/main" val="36902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351838" cy="1143000"/>
          </a:xfrm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Rozhodnutí o provedení pitvy neurčené prohlížejícím lékařem</a:t>
            </a:r>
            <a:endParaRPr lang="cs-CZ" sz="4000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2708920"/>
            <a:ext cx="7561262" cy="3096344"/>
          </a:xfrm>
        </p:spPr>
        <p:txBody>
          <a:bodyPr/>
          <a:lstStyle/>
          <a:p>
            <a:pPr marL="533400" indent="-533400"/>
            <a:r>
              <a:rPr lang="cs-CZ" sz="2800" dirty="0" smtClean="0"/>
              <a:t>Poskytovatel provádějící pitvu může rozhodnout 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 provedení </a:t>
            </a:r>
            <a:r>
              <a:rPr lang="cs-CZ" sz="2800" dirty="0" smtClean="0"/>
              <a:t>patologicko-anatomické nebo zdravotní pitvy, i když nebyla určena lékařem provádějícím prohlídku těla zemřelého!!!</a:t>
            </a:r>
          </a:p>
          <a:p>
            <a:pPr marL="0" indent="0">
              <a:buNone/>
            </a:pPr>
            <a:r>
              <a:rPr lang="cs-CZ" sz="1800" i="1" dirty="0" smtClean="0"/>
              <a:t>						</a:t>
            </a:r>
          </a:p>
          <a:p>
            <a:pPr marL="0" indent="0">
              <a:buNone/>
            </a:pPr>
            <a:r>
              <a:rPr lang="cs-CZ" sz="1800" i="1" dirty="0"/>
              <a:t>	</a:t>
            </a:r>
            <a:r>
              <a:rPr lang="cs-CZ" sz="1800" i="1" dirty="0" smtClean="0"/>
              <a:t>					Např. úmrtí v cizině</a:t>
            </a:r>
            <a:r>
              <a:rPr lang="cs-CZ" sz="1800" dirty="0" smtClean="0"/>
              <a:t> </a:t>
            </a:r>
            <a:br>
              <a:rPr lang="cs-CZ" sz="1800" dirty="0" smtClean="0"/>
            </a:b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618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folHlink">
                <a:gamma/>
                <a:shade val="8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143000" y="549275"/>
            <a:ext cx="71008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cs-CZ" sz="7200">
                <a:solidFill>
                  <a:schemeClr val="tx1"/>
                </a:solidFill>
              </a:rPr>
              <a:t>Koordinace činnosti mezi soudním lékařem a orgány činnými v tr.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tint val="60784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76672"/>
            <a:ext cx="7772400" cy="1296144"/>
          </a:xfrm>
        </p:spPr>
        <p:txBody>
          <a:bodyPr/>
          <a:lstStyle/>
          <a:p>
            <a:r>
              <a:rPr lang="cs-CZ" sz="6000" dirty="0">
                <a:solidFill>
                  <a:srgbClr val="CC0000"/>
                </a:solidFill>
                <a:latin typeface="Arial" charset="0"/>
                <a:cs typeface="Arial" charset="0"/>
              </a:rPr>
              <a:t>§ 105</a:t>
            </a:r>
            <a:r>
              <a:rPr lang="cs-CZ" sz="6000" dirty="0">
                <a:solidFill>
                  <a:srgbClr val="CC0000"/>
                </a:solidFill>
                <a:latin typeface="Arial" charset="0"/>
              </a:rPr>
              <a:t>/1</a:t>
            </a:r>
            <a:r>
              <a:rPr lang="cs-CZ" sz="6000" dirty="0">
                <a:solidFill>
                  <a:srgbClr val="CC0000"/>
                </a:solidFill>
                <a:latin typeface="Arial" charset="0"/>
                <a:cs typeface="Arial" charset="0"/>
              </a:rPr>
              <a:t> </a:t>
            </a:r>
            <a:r>
              <a:rPr lang="cs-CZ" sz="6000" dirty="0">
                <a:solidFill>
                  <a:srgbClr val="CC0000"/>
                </a:solidFill>
                <a:latin typeface="Arial" charset="0"/>
              </a:rPr>
              <a:t>tr. řádu</a:t>
            </a:r>
            <a:r>
              <a:rPr lang="cs-CZ" sz="6000" dirty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  <a:r>
              <a:rPr lang="cs-CZ" sz="6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6000" dirty="0">
                <a:solidFill>
                  <a:srgbClr val="000000"/>
                </a:solidFill>
                <a:latin typeface="Arial" charset="0"/>
              </a:rPr>
            </a:br>
            <a:endParaRPr lang="cs-CZ" sz="6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762000" y="15240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	Je-li </a:t>
            </a:r>
            <a:r>
              <a:rPr lang="cs-CZ" sz="2800" dirty="0">
                <a:solidFill>
                  <a:schemeClr val="tx1"/>
                </a:solidFill>
              </a:rPr>
              <a:t>k objasnění skutečnosti důležité pro trestní řízení třeba odborných znalostí, vyžádá orgán činný v trestním řízení odborné vyjádření. Jestliže pro složitost posuzované otázky takový postup není postačující, přibere orgán činný v trestním řízení znalce. V přípravném řízení přibírá znalce ten orgán činný v trestním řízení, jež považuje znalecký posudek za nezbytný pro rozhodnutí, pokud byla věc vrácena k došetření, státní zástupce, a v řízení před soudem předseda senátu. 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O </a:t>
            </a:r>
            <a:r>
              <a:rPr lang="cs-CZ" sz="2000" dirty="0">
                <a:solidFill>
                  <a:schemeClr val="tx1"/>
                </a:solidFill>
              </a:rPr>
              <a:t>přibrání znalce se vyrozumí obviněný a v řízení před soudem též státní zástupce. Jiná osoba se o přibrání znalce vyrozumí, je-li k podání znaleckého posudku třeba, aby tato osoba něco konala nebo strpěla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903913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6600" dirty="0">
                <a:solidFill>
                  <a:srgbClr val="CC0000"/>
                </a:solidFill>
              </a:rPr>
              <a:t>Znalci zdravotnictví </a:t>
            </a:r>
            <a:r>
              <a:rPr lang="cs-CZ" sz="6600" dirty="0" smtClean="0">
                <a:solidFill>
                  <a:srgbClr val="CC0000"/>
                </a:solidFill>
              </a:rPr>
              <a:t>všech </a:t>
            </a:r>
            <a:r>
              <a:rPr lang="cs-CZ" sz="6600" dirty="0">
                <a:solidFill>
                  <a:srgbClr val="CC0000"/>
                </a:solidFill>
              </a:rPr>
              <a:t>oborů</a:t>
            </a:r>
          </a:p>
          <a:p>
            <a:pPr algn="ctr">
              <a:buFontTx/>
              <a:buNone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třeba vybrat znalce, který je pro svoji činnost náležitě vzdělán a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školen</a:t>
            </a:r>
          </a:p>
          <a:p>
            <a:pPr>
              <a:buFontTx/>
              <a:buNone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Všechny základní obory + odvětví různá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endParaRPr lang="cs-CZ" sz="2000" dirty="0"/>
          </a:p>
          <a:p>
            <a:pPr>
              <a:buFontTx/>
              <a:buNone/>
            </a:pPr>
            <a:r>
              <a:rPr lang="cs-CZ" sz="2000" dirty="0"/>
              <a:t>nejčastější chyby:</a:t>
            </a:r>
          </a:p>
          <a:p>
            <a:r>
              <a:rPr lang="cs-CZ" sz="2000" dirty="0"/>
              <a:t>chirurgie</a:t>
            </a:r>
          </a:p>
          <a:p>
            <a:r>
              <a:rPr lang="cs-CZ" sz="2000" dirty="0"/>
              <a:t>alkohol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685800" y="914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800"/>
              <a:t>Činnost znalce v oboru soudní lékařství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914400" y="2819400"/>
            <a:ext cx="777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400">
                <a:solidFill>
                  <a:srgbClr val="FFFF00"/>
                </a:solidFill>
              </a:rPr>
              <a:t>Posuzování poškození zdraví  živých pacientů</a:t>
            </a:r>
          </a:p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400">
                <a:solidFill>
                  <a:srgbClr val="FFFF00"/>
                </a:solidFill>
              </a:rPr>
              <a:t>Posuzování okolností úmrtí.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1042988" y="404813"/>
            <a:ext cx="6897687" cy="1641475"/>
          </a:xfrm>
          <a:prstGeom prst="rect">
            <a:avLst/>
          </a:prstGeom>
          <a:solidFill>
            <a:srgbClr val="CCFFCC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 algn="ctr" eaLnBrk="0" hangingPunct="0"/>
            <a:r>
              <a:rPr lang="cs-CZ" sz="4400"/>
              <a:t>Posuzování poškození zdraví </a:t>
            </a:r>
          </a:p>
          <a:p>
            <a:pPr marL="457200" indent="-457200" algn="ctr" eaLnBrk="0" hangingPunct="0"/>
            <a:r>
              <a:rPr lang="cs-CZ" sz="4400"/>
              <a:t>u živých osob</a:t>
            </a:r>
            <a:r>
              <a:rPr lang="cs-CZ" sz="5400">
                <a:cs typeface="Arial" charset="0"/>
              </a:rPr>
              <a:t>.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685800" y="2514600"/>
            <a:ext cx="7848600" cy="342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800">
                <a:solidFill>
                  <a:srgbClr val="FFFF00"/>
                </a:solidFill>
              </a:rPr>
              <a:t>Posuzování mechanických příčin.</a:t>
            </a:r>
          </a:p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800">
                <a:solidFill>
                  <a:srgbClr val="FFFF00"/>
                </a:solidFill>
              </a:rPr>
              <a:t>Posuzování hladin alkoholu, toxických látek a drog.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99" name="Group 87"/>
          <p:cNvGraphicFramePr>
            <a:graphicFrameLocks noGrp="1"/>
          </p:cNvGraphicFramePr>
          <p:nvPr/>
        </p:nvGraphicFramePr>
        <p:xfrm>
          <a:off x="914400" y="2819400"/>
          <a:ext cx="2667000" cy="1188720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Fakultní nemocnice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197" name="Group 85"/>
          <p:cNvGraphicFramePr>
            <a:graphicFrameLocks noGrp="1"/>
          </p:cNvGraphicFramePr>
          <p:nvPr/>
        </p:nvGraphicFramePr>
        <p:xfrm>
          <a:off x="5029200" y="762000"/>
          <a:ext cx="3352800" cy="1432560"/>
        </p:xfrm>
        <a:graphic>
          <a:graphicData uri="http://schemas.openxmlformats.org/drawingml/2006/table">
            <a:tbl>
              <a:tblPr/>
              <a:tblGrid>
                <a:gridCol w="33528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Ministerstvo školství</a:t>
                      </a:r>
                      <a:r>
                        <a:rPr kumimoji="0" lang="cs-CZ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196" name="Group 84"/>
          <p:cNvGraphicFramePr>
            <a:graphicFrameLocks noGrp="1"/>
          </p:cNvGraphicFramePr>
          <p:nvPr/>
        </p:nvGraphicFramePr>
        <p:xfrm>
          <a:off x="533400" y="762000"/>
          <a:ext cx="3429000" cy="1432560"/>
        </p:xfrm>
        <a:graphic>
          <a:graphicData uri="http://schemas.openxmlformats.org/drawingml/2006/table">
            <a:tbl>
              <a:tblPr/>
              <a:tblGrid>
                <a:gridCol w="3429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Ministerstvo zdravotnictví</a:t>
                      </a:r>
                      <a:endParaRPr kumimoji="0" lang="cs-CZ" sz="4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203" name="Group 91"/>
          <p:cNvGraphicFramePr>
            <a:graphicFrameLocks noGrp="1"/>
          </p:cNvGraphicFramePr>
          <p:nvPr/>
        </p:nvGraphicFramePr>
        <p:xfrm>
          <a:off x="5334000" y="2819400"/>
          <a:ext cx="2971800" cy="1188720"/>
        </p:xfrm>
        <a:graphic>
          <a:graphicData uri="http://schemas.openxmlformats.org/drawingml/2006/table">
            <a:tbl>
              <a:tblPr/>
              <a:tblGrid>
                <a:gridCol w="29718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Lékařské fakulty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189" name="Group 77"/>
          <p:cNvGraphicFramePr>
            <a:graphicFrameLocks noGrp="1"/>
          </p:cNvGraphicFramePr>
          <p:nvPr/>
        </p:nvGraphicFramePr>
        <p:xfrm>
          <a:off x="381000" y="4876800"/>
          <a:ext cx="8458200" cy="1456944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       Zdravotnická část                   Školská část</a:t>
                      </a:r>
                      <a:endParaRPr kumimoji="0" lang="cs-CZ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Ústavy soudního lékařství 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65" name="Line 53"/>
          <p:cNvSpPr>
            <a:spLocks noChangeShapeType="1"/>
          </p:cNvSpPr>
          <p:nvPr/>
        </p:nvSpPr>
        <p:spPr bwMode="auto">
          <a:xfrm>
            <a:off x="381000" y="5638800"/>
            <a:ext cx="845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>
            <a:off x="5029200" y="48768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2" name="Line 60"/>
          <p:cNvSpPr>
            <a:spLocks noChangeShapeType="1"/>
          </p:cNvSpPr>
          <p:nvPr/>
        </p:nvSpPr>
        <p:spPr bwMode="auto">
          <a:xfrm flipH="1" flipV="1">
            <a:off x="6781800" y="2209800"/>
            <a:ext cx="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3" name="Line 61"/>
          <p:cNvSpPr>
            <a:spLocks noChangeShapeType="1"/>
          </p:cNvSpPr>
          <p:nvPr/>
        </p:nvSpPr>
        <p:spPr bwMode="auto">
          <a:xfrm flipH="1" flipV="1">
            <a:off x="2209800" y="4038600"/>
            <a:ext cx="0" cy="762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4" name="Line 62"/>
          <p:cNvSpPr>
            <a:spLocks noChangeShapeType="1"/>
          </p:cNvSpPr>
          <p:nvPr/>
        </p:nvSpPr>
        <p:spPr bwMode="auto">
          <a:xfrm flipV="1">
            <a:off x="6781800" y="4038600"/>
            <a:ext cx="0" cy="762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5" name="Line 63"/>
          <p:cNvSpPr>
            <a:spLocks noChangeShapeType="1"/>
          </p:cNvSpPr>
          <p:nvPr/>
        </p:nvSpPr>
        <p:spPr bwMode="auto">
          <a:xfrm flipH="1" flipV="1">
            <a:off x="2286000" y="2209800"/>
            <a:ext cx="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72" grpId="0" animBg="1"/>
      <p:bldP spid="90173" grpId="0" animBg="1"/>
      <p:bldP spid="90174" grpId="0" animBg="1"/>
      <p:bldP spid="901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3988" cy="1584325"/>
          </a:xfrm>
        </p:spPr>
        <p:txBody>
          <a:bodyPr/>
          <a:lstStyle/>
          <a:p>
            <a:r>
              <a:rPr lang="cs-CZ"/>
              <a:t>Náležitosti znaleckého posudku na zranění živých osob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Přesné citace všech důležitých údajů z Vyšetřovacího spisu, tzn. všechno, co bylo zjištěno Policií ČR během vyšetřování.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Přesné citace všech důležitých údajů z zdravotnické dokumentace.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Výsledky vlastního vyšetření poškozené osoby fotodokumentace.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Závěry a posouzení zranění.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cs-CZ" sz="4000"/>
              <a:t>Znalecké závěry a zhodnocení poranění musí obsahovat: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5720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Krátký souhrn okolností, které vedly ke vzniku zranění.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Diagnostické závěry ošetřujících lékařů.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Podrobný průběh léčby (pro vyloučení možných námitek proti způsobu vedení terapie a včasnosti lékařských zásahů).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Všechny mechanismy vedoucí ke vzniku zranění (i čistě teoretické) a vyloučení těch mechanismů, které ke zranění vést nemohly.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Závažnost poranění.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Délka léčení a délka event. hospitalisace.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Omezení v obvyklém způsobu života.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Možnost trvalých následků.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Zdravotní stav v době předcházející zranění.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533400" y="3352800"/>
            <a:ext cx="78486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5000"/>
              </a:spcBef>
            </a:pPr>
            <a:r>
              <a:rPr lang="cs-CZ" sz="4800">
                <a:solidFill>
                  <a:srgbClr val="FFFF00"/>
                </a:solidFill>
              </a:rPr>
              <a:t>Vznikne-li podezření, že smrt člověka byla způsobena trestným činem, musí být mrtvola prohlédnuta a pitvána. .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457200" y="304800"/>
            <a:ext cx="8153400" cy="2841625"/>
          </a:xfrm>
          <a:prstGeom prst="rect">
            <a:avLst/>
          </a:prstGeom>
          <a:solidFill>
            <a:srgbClr val="CCFFCC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spcBef>
                <a:spcPct val="55000"/>
              </a:spcBef>
            </a:pPr>
            <a:r>
              <a:rPr lang="cs-CZ" sz="4400"/>
              <a:t>Hodnocení poškození zdraví </a:t>
            </a:r>
            <a:br>
              <a:rPr lang="cs-CZ" sz="4400"/>
            </a:br>
            <a:r>
              <a:rPr lang="cs-CZ" sz="4400"/>
              <a:t>předcházející smrt</a:t>
            </a:r>
          </a:p>
          <a:p>
            <a:pPr marL="457200" indent="-457200" algn="ctr">
              <a:spcBef>
                <a:spcPct val="20000"/>
              </a:spcBef>
            </a:pPr>
            <a:r>
              <a:rPr lang="cs-CZ" sz="5400"/>
              <a:t>   tj. soudní pitva</a:t>
            </a:r>
            <a:br>
              <a:rPr lang="cs-CZ" sz="5400"/>
            </a:br>
            <a:r>
              <a:rPr lang="cs-CZ" sz="2400"/>
              <a:t>(§ 115 tr. řádu)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636560" y="1988840"/>
            <a:ext cx="7772400" cy="4059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3200" dirty="0" smtClean="0">
                <a:solidFill>
                  <a:srgbClr val="FFFF00"/>
                </a:solidFill>
              </a:rPr>
              <a:t>Jestliže </a:t>
            </a:r>
            <a:r>
              <a:rPr lang="cs-CZ" sz="3200" dirty="0">
                <a:solidFill>
                  <a:srgbClr val="FFFF00"/>
                </a:solidFill>
              </a:rPr>
              <a:t>jde o objasnění skutečnosti zvláště důležité, je třeba přibrat znalce dva. Dva znalce je třeba přibrat vždy, jde-li o prohlídku a pitvu mrtvoly (§ 115). </a:t>
            </a:r>
            <a:endParaRPr lang="cs-CZ" sz="3200" dirty="0" smtClean="0">
              <a:solidFill>
                <a:srgbClr val="FFFF00"/>
              </a:solidFill>
            </a:endParaRPr>
          </a:p>
          <a:p>
            <a:endParaRPr lang="cs-CZ" sz="3200" dirty="0" smtClean="0">
              <a:solidFill>
                <a:srgbClr val="FFFF00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K </a:t>
            </a:r>
            <a:r>
              <a:rPr lang="cs-CZ" sz="2400" dirty="0">
                <a:solidFill>
                  <a:schemeClr val="tx1"/>
                </a:solidFill>
              </a:rPr>
              <a:t>prohlídce a pitvě mrtvoly nesmí být přibrán jako znalec ten lékař, který zemřelého ošetřoval pro nemoc, která smrti bezprostředně předcházela</a:t>
            </a:r>
            <a:r>
              <a:rPr lang="cs-CZ" sz="2400" dirty="0" smtClean="0">
                <a:solidFill>
                  <a:schemeClr val="tx1"/>
                </a:solidFill>
              </a:rPr>
              <a:t>."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762000" y="914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6000" dirty="0">
                <a:solidFill>
                  <a:srgbClr val="CC0000"/>
                </a:solidFill>
                <a:latin typeface="Arial" charset="0"/>
                <a:cs typeface="Arial" charset="0"/>
              </a:rPr>
              <a:t>§ </a:t>
            </a:r>
            <a:r>
              <a:rPr lang="cs-CZ" sz="60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105</a:t>
            </a:r>
            <a:r>
              <a:rPr lang="cs-CZ" sz="6000" dirty="0" smtClean="0">
                <a:solidFill>
                  <a:srgbClr val="CC0000"/>
                </a:solidFill>
                <a:latin typeface="Arial" charset="0"/>
              </a:rPr>
              <a:t>/4</a:t>
            </a:r>
            <a:r>
              <a:rPr lang="cs-CZ" sz="60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 </a:t>
            </a:r>
            <a:r>
              <a:rPr lang="cs-CZ" sz="6000" dirty="0">
                <a:solidFill>
                  <a:srgbClr val="CC0000"/>
                </a:solidFill>
                <a:latin typeface="Arial" charset="0"/>
              </a:rPr>
              <a:t>tr. řádu</a:t>
            </a:r>
            <a:endParaRPr lang="cs-CZ" sz="60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>
                <a:solidFill>
                  <a:schemeClr val="tx2"/>
                </a:solidFill>
              </a:rPr>
              <a:t>Znalecký posudek na soudní pitvu musí obsahovat.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304800" y="1905000"/>
            <a:ext cx="8610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Kompletní velmi podrobný nález zevního ohledání těla i vlastní nález pitevní včetně fotodokumentace (často až 60 fotografií) </a:t>
            </a:r>
            <a:br>
              <a:rPr lang="cs-CZ" sz="2800">
                <a:solidFill>
                  <a:schemeClr val="tx1"/>
                </a:solidFill>
              </a:rPr>
            </a:br>
            <a:r>
              <a:rPr lang="cs-CZ" sz="2800">
                <a:solidFill>
                  <a:schemeClr val="tx1"/>
                </a:solidFill>
              </a:rPr>
              <a:t>a/nebo videozáznamu.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Přesné citace všech důležitých údajů z Vyšetřovacího spisu, tzn. všechno, co bylo zjištěno Policií ČR během vyšetřování.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Přesné citace všech důležitých údajů ze zdravotnické dokumentace (pokud existuje).</a:t>
            </a:r>
          </a:p>
          <a:p>
            <a:pPr marL="342900" indent="-342900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Znalecké závěry a zhodnocení.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Znalecké závěry a zhodnocení musí obsahovat: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0" y="1371600"/>
            <a:ext cx="8839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Časový přehled kdy došlo ke zranění, příjezd RZP, příjezd Policie ČR, přítomnost soudního znalce a čas začátku soudní pitvy.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Souhrn pitevního nálezu. 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Závěry histologického, serologického a toxikologického vyšetření.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Bezprostřední příčina smrti.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Závažnost poranění – zda bylo možno uchovat život zraněné osoby včasnou, popř. specifikovat jakou odbornou pomocí.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Všechny možnosti (i teoretické) vzniku zranění a vyloučení těch mechanismů, které nemohou spadat do úvahy. Srovnat, zda tyto mechanismy odpovídají výsledkům vyšetřování Policie ČR.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Zda-li byla smrt způsobena druhou osobou.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Vitalita poranění.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Obsah alkoholu či drog. 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Zdravotní stav před smrtí.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44675"/>
            <a:ext cx="8642350" cy="1871663"/>
          </a:xfrm>
        </p:spPr>
        <p:txBody>
          <a:bodyPr/>
          <a:lstStyle/>
          <a:p>
            <a:r>
              <a:rPr lang="cs-CZ" sz="6600">
                <a:solidFill>
                  <a:srgbClr val="FFFF00"/>
                </a:solidFill>
              </a:rPr>
              <a:t>Činnost lékaře </a:t>
            </a:r>
            <a:br>
              <a:rPr lang="cs-CZ" sz="6600">
                <a:solidFill>
                  <a:srgbClr val="FFFF00"/>
                </a:solidFill>
              </a:rPr>
            </a:br>
            <a:r>
              <a:rPr lang="cs-CZ" sz="6600">
                <a:solidFill>
                  <a:srgbClr val="FFFF00"/>
                </a:solidFill>
              </a:rPr>
              <a:t>na místě nálezu mrtvého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7" y="4221088"/>
            <a:ext cx="8569325" cy="2304256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3600" b="1" dirty="0">
                <a:solidFill>
                  <a:srgbClr val="FFFF00"/>
                </a:solidFill>
              </a:rPr>
              <a:t>ohledání</a:t>
            </a:r>
            <a:r>
              <a:rPr lang="cs-CZ" sz="1200" b="1" dirty="0"/>
              <a:t> </a:t>
            </a:r>
          </a:p>
          <a:p>
            <a:pPr algn="ctr"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1600" b="1" dirty="0"/>
              <a:t>zemřelého právní úkon pro potřeby orgánů činných v tr. řízení a je součástí ohledání místa činu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lékař </a:t>
            </a: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znalec jmenovaný Krajským soudem </a:t>
            </a:r>
            <a:r>
              <a:rPr lang="cs-CZ" sz="2400" dirty="0" smtClean="0"/>
              <a:t>(nebo </a:t>
            </a:r>
            <a:r>
              <a:rPr lang="cs-CZ" sz="2400" dirty="0"/>
              <a:t>Ministrem </a:t>
            </a:r>
            <a:r>
              <a:rPr lang="cs-CZ" sz="2400" dirty="0" smtClean="0"/>
              <a:t>spravedlnosti) </a:t>
            </a: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 obor </a:t>
            </a:r>
            <a:r>
              <a:rPr lang="cs-CZ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soudní </a:t>
            </a: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lékařství 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539750" y="404813"/>
            <a:ext cx="7704138" cy="3384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60000"/>
              </a:spcBef>
            </a:pPr>
            <a:r>
              <a:rPr lang="cs-CZ" sz="4000" b="1" dirty="0">
                <a:solidFill>
                  <a:srgbClr val="FFFF00"/>
                </a:solidFill>
              </a:rPr>
              <a:t>prohlídka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ctr">
              <a:lnSpc>
                <a:spcPct val="80000"/>
              </a:lnSpc>
              <a:spcBef>
                <a:spcPct val="60000"/>
              </a:spcBef>
            </a:pPr>
            <a:r>
              <a:rPr lang="cs-CZ" sz="2000" dirty="0">
                <a:solidFill>
                  <a:schemeClr val="tx1"/>
                </a:solidFill>
              </a:rPr>
              <a:t>zemřelého pro potřeby zdravotnické </a:t>
            </a:r>
            <a:r>
              <a:rPr lang="cs-CZ" sz="2000" dirty="0" smtClean="0">
                <a:solidFill>
                  <a:schemeClr val="tx1"/>
                </a:solidFill>
              </a:rPr>
              <a:t>provádí lékař</a:t>
            </a:r>
            <a:endParaRPr lang="cs-CZ" sz="2000" dirty="0">
              <a:solidFill>
                <a:schemeClr val="tx1"/>
              </a:solidFill>
            </a:endParaRP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ZZS,</a:t>
            </a: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LSPP</a:t>
            </a:r>
            <a:endParaRPr lang="cs-CZ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praktický</a:t>
            </a:r>
            <a:r>
              <a:rPr lang="cs-CZ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endParaRPr lang="cs-C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nasmlouvaný krajem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</a:pPr>
            <a:endParaRPr lang="cs-CZ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640"/>
            <a:ext cx="8642350" cy="927100"/>
          </a:xfrm>
        </p:spPr>
        <p:txBody>
          <a:bodyPr/>
          <a:lstStyle/>
          <a:p>
            <a:r>
              <a:rPr lang="cs-CZ" sz="6000" b="1" dirty="0">
                <a:solidFill>
                  <a:srgbClr val="FF3300"/>
                </a:solidFill>
              </a:rPr>
              <a:t>Prohlídka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7772400" cy="54006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jako první a hlavní úkon - dotyčný člověk je opravdu mrtvý, tedy </a:t>
            </a:r>
            <a:r>
              <a:rPr lang="cs-CZ" sz="2800" b="1" dirty="0"/>
              <a:t>konstatuje smrt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pokud je to možné </a:t>
            </a:r>
            <a:r>
              <a:rPr lang="cs-CZ" sz="2800" b="1" dirty="0"/>
              <a:t>dobu smrti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pokud je to možné </a:t>
            </a:r>
            <a:r>
              <a:rPr lang="cs-CZ" sz="2800" b="1" dirty="0"/>
              <a:t>příčinu smrti</a:t>
            </a:r>
            <a:r>
              <a:rPr lang="cs-CZ" sz="2800" dirty="0"/>
              <a:t>.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Vyplní potřebné </a:t>
            </a:r>
            <a:r>
              <a:rPr lang="cs-CZ" sz="2800" b="1" dirty="0"/>
              <a:t>doklady</a:t>
            </a:r>
            <a:r>
              <a:rPr lang="cs-CZ" sz="2800" dirty="0"/>
              <a:t> (List o prohlídce </a:t>
            </a:r>
            <a:r>
              <a:rPr lang="cs-CZ" sz="2800" dirty="0" smtClean="0"/>
              <a:t>zemřelého, </a:t>
            </a:r>
            <a:r>
              <a:rPr lang="cs-CZ" sz="2800" dirty="0"/>
              <a:t>Průvodní list k pitvě a Příkaz ke zdravotnímu transportu).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1800" dirty="0"/>
              <a:t>	V těchto dokumentech, podle okolností a vlastního uvážení </a:t>
            </a:r>
            <a:r>
              <a:rPr lang="cs-CZ" sz="1800" dirty="0" smtClean="0"/>
              <a:t>nařídí </a:t>
            </a:r>
            <a:r>
              <a:rPr lang="cs-CZ" sz="1800" dirty="0"/>
              <a:t>pohřeb v zákonné lhůtě, nebo provedení pitvy na soudním lékařství. </a:t>
            </a:r>
          </a:p>
          <a:p>
            <a:pPr marL="432000" indent="-457200">
              <a:spcBef>
                <a:spcPct val="60000"/>
              </a:spcBef>
              <a:buFontTx/>
              <a:buNone/>
            </a:pPr>
            <a:r>
              <a:rPr lang="cs-CZ" sz="1800" dirty="0"/>
              <a:t>	Pokud o má zájem o výsledek pitvy a písemně o něj požádá, má soudní lékařství povinnost jej, opět písemně, informovat formou odborného vyjádření. Stejně tak má povinnost soudní lékařství vypracovat odborné </a:t>
            </a:r>
            <a:r>
              <a:rPr lang="cs-CZ" sz="1800" dirty="0" smtClean="0"/>
              <a:t>vyjádření </a:t>
            </a:r>
            <a:r>
              <a:rPr lang="cs-CZ" sz="1800" dirty="0"/>
              <a:t>na žádost </a:t>
            </a:r>
            <a:r>
              <a:rPr lang="cs-CZ" sz="1800" dirty="0" err="1"/>
              <a:t>org</a:t>
            </a:r>
            <a:r>
              <a:rPr lang="cs-CZ" sz="1800" dirty="0"/>
              <a:t>. činných v </a:t>
            </a:r>
            <a:r>
              <a:rPr lang="cs-CZ" sz="1800" dirty="0" smtClean="0"/>
              <a:t>tr</a:t>
            </a:r>
            <a:r>
              <a:rPr lang="cs-CZ" sz="1800" dirty="0"/>
              <a:t>. řízení</a:t>
            </a:r>
            <a:r>
              <a:rPr lang="cs-CZ" sz="2800" dirty="0" smtClean="0"/>
              <a:t>.</a:t>
            </a:r>
          </a:p>
          <a:p>
            <a:pPr marL="432000" indent="-457200">
              <a:spcBef>
                <a:spcPct val="60000"/>
              </a:spcBef>
              <a:buFontTx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569325" cy="597693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sz="4000" b="1" dirty="0">
                <a:solidFill>
                  <a:srgbClr val="FF3300"/>
                </a:solidFill>
              </a:rPr>
              <a:t>Pokud si prohlížející lékař není jistý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dirty="0"/>
              <a:t>je zcela dostačující i částečně vyplněný: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/>
              <a:t>* List o prohlídce </a:t>
            </a:r>
            <a:r>
              <a:rPr lang="cs-CZ" sz="4000" dirty="0" smtClean="0"/>
              <a:t>zemřelého </a:t>
            </a:r>
            <a:r>
              <a:rPr lang="cs-CZ" sz="1400" dirty="0" smtClean="0"/>
              <a:t>s</a:t>
            </a:r>
            <a:r>
              <a:rPr lang="cs-CZ" sz="1400" dirty="0"/>
              <a:t> uvedením dostupných údajů,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/>
              <a:t>* </a:t>
            </a:r>
            <a:r>
              <a:rPr lang="cs-CZ" sz="3600" dirty="0"/>
              <a:t>Průvodní list k pitvě na soudním lékařství</a:t>
            </a:r>
            <a:r>
              <a:rPr lang="cs-CZ" sz="40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/>
              <a:t>* </a:t>
            </a:r>
            <a:r>
              <a:rPr lang="cs-CZ" sz="2800" dirty="0"/>
              <a:t>šetrný</a:t>
            </a:r>
            <a:r>
              <a:rPr lang="cs-CZ" sz="4000" dirty="0"/>
              <a:t> transport </a:t>
            </a:r>
            <a:r>
              <a:rPr lang="cs-CZ" sz="2800" dirty="0"/>
              <a:t>těla k pitvě ve vaku</a:t>
            </a:r>
            <a:r>
              <a:rPr lang="cs-CZ" sz="4000" dirty="0"/>
              <a:t> </a:t>
            </a:r>
            <a:br>
              <a:rPr lang="cs-CZ" sz="4000" dirty="0"/>
            </a:br>
            <a:r>
              <a:rPr lang="cs-CZ" sz="2000" dirty="0"/>
              <a:t>(aby nedošlo k event. ztrátě předmětů doličných).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/>
              <a:t>Je lepší podávat informace sice strohé, ale ověřené, než záplavu hypotéz. Nikdo nemůže mít prohlížejícímu lékaři za zlé pokud do Listu o prohlídce </a:t>
            </a:r>
            <a:r>
              <a:rPr lang="cs-CZ" sz="1800" dirty="0" smtClean="0"/>
              <a:t>zemřelého napíše</a:t>
            </a:r>
            <a:r>
              <a:rPr lang="cs-CZ" sz="1800" dirty="0"/>
              <a:t>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b="1" dirty="0">
                <a:solidFill>
                  <a:srgbClr val="FF3300"/>
                </a:solidFill>
              </a:rPr>
              <a:t>„</a:t>
            </a:r>
            <a:r>
              <a:rPr lang="cs-CZ" b="1" i="1" dirty="0">
                <a:solidFill>
                  <a:srgbClr val="FF3300"/>
                </a:solidFill>
              </a:rPr>
              <a:t>Totožnost neznámá</a:t>
            </a:r>
            <a:r>
              <a:rPr lang="cs-CZ" b="1" dirty="0">
                <a:solidFill>
                  <a:srgbClr val="FF3300"/>
                </a:solidFill>
              </a:rPr>
              <a:t>“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b="1" dirty="0">
                <a:solidFill>
                  <a:srgbClr val="FF3300"/>
                </a:solidFill>
              </a:rPr>
              <a:t>„</a:t>
            </a:r>
            <a:r>
              <a:rPr lang="cs-CZ" b="1" i="1" dirty="0">
                <a:solidFill>
                  <a:srgbClr val="FF3300"/>
                </a:solidFill>
              </a:rPr>
              <a:t>Příčinu smrti na místě nelze bezpečně zjistit</a:t>
            </a:r>
            <a:r>
              <a:rPr lang="cs-CZ" b="1" dirty="0">
                <a:solidFill>
                  <a:srgbClr val="FF3300"/>
                </a:solidFill>
              </a:rPr>
              <a:t>“.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cs-CZ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50" name="Group 14"/>
          <p:cNvGraphicFramePr>
            <a:graphicFrameLocks noGrp="1"/>
          </p:cNvGraphicFramePr>
          <p:nvPr/>
        </p:nvGraphicFramePr>
        <p:xfrm>
          <a:off x="457200" y="762000"/>
          <a:ext cx="3200400" cy="914400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Výuka</a:t>
                      </a:r>
                      <a:endParaRPr kumimoji="0" lang="cs-CZ" sz="5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59" name="Group 23"/>
          <p:cNvGraphicFramePr>
            <a:graphicFrameLocks noGrp="1"/>
          </p:cNvGraphicFramePr>
          <p:nvPr/>
        </p:nvGraphicFramePr>
        <p:xfrm>
          <a:off x="4419600" y="2286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Studenti práv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60" name="Group 24"/>
          <p:cNvGraphicFramePr>
            <a:graphicFrameLocks noGrp="1"/>
          </p:cNvGraphicFramePr>
          <p:nvPr/>
        </p:nvGraphicFramePr>
        <p:xfrm>
          <a:off x="4419600" y="9144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Studenti LF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66" name="Group 30"/>
          <p:cNvGraphicFramePr>
            <a:graphicFrameLocks noGrp="1"/>
          </p:cNvGraphicFramePr>
          <p:nvPr/>
        </p:nvGraphicFramePr>
        <p:xfrm>
          <a:off x="4419600" y="36576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Policejní školy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72" name="Group 36"/>
          <p:cNvGraphicFramePr>
            <a:graphicFrameLocks noGrp="1"/>
          </p:cNvGraphicFramePr>
          <p:nvPr/>
        </p:nvGraphicFramePr>
        <p:xfrm>
          <a:off x="4419600" y="4953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Zdravotnické školy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1185" name="Line 49"/>
          <p:cNvSpPr>
            <a:spLocks noChangeShapeType="1"/>
          </p:cNvSpPr>
          <p:nvPr/>
        </p:nvSpPr>
        <p:spPr bwMode="auto">
          <a:xfrm>
            <a:off x="3657600" y="12192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6" name="Line 50"/>
          <p:cNvSpPr>
            <a:spLocks noChangeShapeType="1"/>
          </p:cNvSpPr>
          <p:nvPr/>
        </p:nvSpPr>
        <p:spPr bwMode="auto">
          <a:xfrm>
            <a:off x="3886200" y="1219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7" name="Line 51"/>
          <p:cNvSpPr>
            <a:spLocks noChangeShapeType="1"/>
          </p:cNvSpPr>
          <p:nvPr/>
        </p:nvSpPr>
        <p:spPr bwMode="auto">
          <a:xfrm>
            <a:off x="3886200" y="2667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8" name="Line 52"/>
          <p:cNvSpPr>
            <a:spLocks noChangeShapeType="1"/>
          </p:cNvSpPr>
          <p:nvPr/>
        </p:nvSpPr>
        <p:spPr bwMode="auto">
          <a:xfrm>
            <a:off x="3886200" y="40386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9" name="Line 53"/>
          <p:cNvSpPr>
            <a:spLocks noChangeShapeType="1"/>
          </p:cNvSpPr>
          <p:nvPr/>
        </p:nvSpPr>
        <p:spPr bwMode="auto">
          <a:xfrm>
            <a:off x="3886200" y="5334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graphicFrame>
        <p:nvGraphicFramePr>
          <p:cNvPr id="91190" name="Group 54"/>
          <p:cNvGraphicFramePr>
            <a:graphicFrameLocks noGrp="1"/>
          </p:cNvGraphicFramePr>
          <p:nvPr/>
        </p:nvGraphicFramePr>
        <p:xfrm>
          <a:off x="4419600" y="2286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Studenti práv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96" name="Group 60"/>
          <p:cNvGraphicFramePr>
            <a:graphicFrameLocks noGrp="1"/>
          </p:cNvGraphicFramePr>
          <p:nvPr/>
        </p:nvGraphicFramePr>
        <p:xfrm>
          <a:off x="4419600" y="9144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Studenti LF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85" grpId="0" animBg="1"/>
      <p:bldP spid="91186" grpId="0" animBg="1"/>
      <p:bldP spid="91187" grpId="0" animBg="1"/>
      <p:bldP spid="91188" grpId="0" animBg="1"/>
      <p:bldP spid="9118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1006"/>
            <a:ext cx="5017916" cy="6645831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0646"/>
            <a:ext cx="2232248" cy="3090805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573016"/>
            <a:ext cx="2232248" cy="2956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2" y="548680"/>
            <a:ext cx="4152117" cy="5328799"/>
          </a:xfrm>
          <a:prstGeom prst="rect">
            <a:avLst/>
          </a:prstGeo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12" y="548680"/>
            <a:ext cx="4074964" cy="532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15" y="260648"/>
            <a:ext cx="4146477" cy="6192688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92" y="260648"/>
            <a:ext cx="412846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3985606" cy="5883150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36"/>
          <a:stretch/>
        </p:blipFill>
        <p:spPr>
          <a:xfrm>
            <a:off x="4932040" y="548680"/>
            <a:ext cx="3919109" cy="588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4" name="Picture 4" descr="Průvodní%20list-z"/>
          <p:cNvPicPr>
            <a:picLocks noChangeAspect="1" noChangeArrowheads="1"/>
          </p:cNvPicPr>
          <p:nvPr/>
        </p:nvPicPr>
        <p:blipFill>
          <a:blip r:embed="rId2" cstate="print">
            <a:lum bright="-54000" contras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8913"/>
            <a:ext cx="4260850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2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44675"/>
            <a:ext cx="7772400" cy="2447925"/>
          </a:xfrm>
        </p:spPr>
        <p:txBody>
          <a:bodyPr/>
          <a:lstStyle/>
          <a:p>
            <a:r>
              <a:rPr lang="cs-CZ" sz="6600">
                <a:solidFill>
                  <a:srgbClr val="FFFF00"/>
                </a:solidFill>
              </a:rPr>
              <a:t>Otázky </a:t>
            </a:r>
            <a:br>
              <a:rPr lang="cs-CZ" sz="6600">
                <a:solidFill>
                  <a:srgbClr val="FFFF00"/>
                </a:solidFill>
              </a:rPr>
            </a:br>
            <a:r>
              <a:rPr lang="cs-CZ" sz="6600">
                <a:solidFill>
                  <a:srgbClr val="FFFF00"/>
                </a:solidFill>
              </a:rPr>
              <a:t>na soudního znalce</a:t>
            </a:r>
            <a:r>
              <a:rPr lang="cs-CZ" sz="6600">
                <a:solidFill>
                  <a:srgbClr val="CC0000"/>
                </a:solidFill>
              </a:rPr>
              <a:t/>
            </a:r>
            <a:br>
              <a:rPr lang="cs-CZ" sz="6600">
                <a:solidFill>
                  <a:srgbClr val="CC0000"/>
                </a:solidFill>
              </a:rPr>
            </a:br>
            <a:r>
              <a:rPr lang="cs-CZ" sz="3200">
                <a:solidFill>
                  <a:srgbClr val="FF9900"/>
                </a:solidFill>
              </a:rPr>
              <a:t>(které nelze zodpovědět)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13787" cy="496728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400">
                <a:solidFill>
                  <a:srgbClr val="FFFF00"/>
                </a:solidFill>
              </a:rPr>
              <a:t>Zda poranění na pravé ruce si mohla obviněná způsobit sama, pokud ano, z čeho tak lze usuzovat, pokud ne, z jakého důvodu. </a:t>
            </a:r>
          </a:p>
          <a:p>
            <a:pPr marL="609600" indent="-609600">
              <a:buFontTx/>
              <a:buNone/>
            </a:pPr>
            <a:endParaRPr lang="cs-CZ" sz="2400">
              <a:solidFill>
                <a:srgbClr val="FFFF00"/>
              </a:solidFill>
            </a:endParaRPr>
          </a:p>
          <a:p>
            <a:pPr marL="609600" indent="-609600">
              <a:buFontTx/>
              <a:buNone/>
            </a:pPr>
            <a:r>
              <a:rPr lang="cs-CZ" sz="2400">
                <a:solidFill>
                  <a:srgbClr val="FFFF00"/>
                </a:solidFill>
              </a:rPr>
              <a:t>Pokud jde o poranění končetin, která konkrétní zranění vznikla aktivně, jakým konkrétním způsobem a proč, která pasivně a proč, případné, proč není schopen znalec specifikovat, jak ke vzniku konkrétních zranění došlo. </a:t>
            </a:r>
          </a:p>
          <a:p>
            <a:pPr marL="609600" indent="-609600">
              <a:buFontTx/>
              <a:buNone/>
            </a:pPr>
            <a:endParaRPr lang="cs-CZ" sz="2400">
              <a:solidFill>
                <a:srgbClr val="FFFF00"/>
              </a:solidFill>
            </a:endParaRPr>
          </a:p>
          <a:p>
            <a:pPr marL="609600" indent="-609600">
              <a:buFontTx/>
              <a:buNone/>
            </a:pPr>
            <a:r>
              <a:rPr lang="cs-CZ" sz="2400">
                <a:solidFill>
                  <a:srgbClr val="FFFF00"/>
                </a:solidFill>
              </a:rPr>
              <a:t>Pokud jde o vzájemné postavení útočníka a napadeného uvádí znalec, že toto se muselo v průběhu konfliktu měnit, když zde je potřebné se vyjádřit, jaké možnosti vzájemného napadení a vzájemného postavení připadají v úvahu (nůž).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250825" y="0"/>
            <a:ext cx="87137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ctr">
              <a:lnSpc>
                <a:spcPct val="120000"/>
              </a:lnSpc>
              <a:spcBef>
                <a:spcPct val="20000"/>
              </a:spcBef>
            </a:pPr>
            <a:r>
              <a:rPr lang="cs-CZ" sz="4400">
                <a:solidFill>
                  <a:srgbClr val="CC3300"/>
                </a:solidFill>
              </a:rPr>
              <a:t>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496300" cy="1871663"/>
          </a:xfrm>
        </p:spPr>
        <p:txBody>
          <a:bodyPr/>
          <a:lstStyle/>
          <a:p>
            <a:pPr algn="ctr">
              <a:lnSpc>
                <a:spcPct val="130000"/>
              </a:lnSpc>
              <a:spcBef>
                <a:spcPct val="60000"/>
              </a:spcBef>
              <a:buFontTx/>
              <a:buNone/>
            </a:pPr>
            <a:r>
              <a:rPr lang="cs-CZ" sz="4400"/>
              <a:t>Jaké zranění mohlo projednávaným dějem vzniknout?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23850" y="3284538"/>
            <a:ext cx="8640763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130000"/>
              </a:lnSpc>
              <a:spcBef>
                <a:spcPct val="60000"/>
              </a:spcBef>
            </a:pPr>
            <a:r>
              <a:rPr lang="cs-CZ" sz="4400">
                <a:solidFill>
                  <a:srgbClr val="FF9900"/>
                </a:solidFill>
              </a:rPr>
              <a:t>Jaké důležité orgány se nacházejí v napadené oblasti těla?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Příklady otázek </a:t>
            </a:r>
            <a:br>
              <a:rPr lang="cs-CZ" sz="4000"/>
            </a:br>
            <a:r>
              <a:rPr lang="cs-CZ" sz="4000"/>
              <a:t>které je možné zodpovědět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492375"/>
            <a:ext cx="8569325" cy="3313113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Jaké důležité orgány se nacházejí v napadených oblastech těla?</a:t>
            </a:r>
          </a:p>
          <a:p>
            <a:pPr>
              <a:buFontTx/>
              <a:buNone/>
            </a:pPr>
            <a:endParaRPr lang="cs-CZ">
              <a:solidFill>
                <a:srgbClr val="FFFF00"/>
              </a:solidFill>
            </a:endParaRPr>
          </a:p>
          <a:p>
            <a:r>
              <a:rPr lang="cs-CZ">
                <a:solidFill>
                  <a:srgbClr val="FFFF00"/>
                </a:solidFill>
              </a:rPr>
              <a:t>Je možné považovat (</a:t>
            </a:r>
            <a:r>
              <a:rPr lang="cs-CZ" sz="2000">
                <a:solidFill>
                  <a:srgbClr val="FFFF00"/>
                </a:solidFill>
              </a:rPr>
              <a:t>teoreticky ze soudně lékařského hlediska</a:t>
            </a:r>
            <a:r>
              <a:rPr lang="cs-CZ">
                <a:solidFill>
                  <a:srgbClr val="FFFF00"/>
                </a:solidFill>
              </a:rPr>
              <a:t>) útok na tuto oblast těla za život ohrožující?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12" name="Group 1076"/>
          <p:cNvGraphicFramePr>
            <a:graphicFrameLocks noGrp="1"/>
          </p:cNvGraphicFramePr>
          <p:nvPr/>
        </p:nvGraphicFramePr>
        <p:xfrm>
          <a:off x="152400" y="762000"/>
          <a:ext cx="3505200" cy="822960"/>
        </p:xfrm>
        <a:graphic>
          <a:graphicData uri="http://schemas.openxmlformats.org/drawingml/2006/table">
            <a:tbl>
              <a:tblPr/>
              <a:tblGrid>
                <a:gridCol w="35052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Zdravotnictví</a:t>
                      </a:r>
                      <a:endParaRPr kumimoji="0" lang="cs-CZ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99" name="Group 1063"/>
          <p:cNvGraphicFramePr>
            <a:graphicFrameLocks noGrp="1"/>
          </p:cNvGraphicFramePr>
          <p:nvPr/>
        </p:nvGraphicFramePr>
        <p:xfrm>
          <a:off x="4419600" y="1905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Toxikologie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74" name="Group 1038"/>
          <p:cNvGraphicFramePr>
            <a:graphicFrameLocks noGrp="1"/>
          </p:cNvGraphicFramePr>
          <p:nvPr/>
        </p:nvGraphicFramePr>
        <p:xfrm>
          <a:off x="4419600" y="9144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Pitvy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0" name="Group 1044"/>
          <p:cNvGraphicFramePr>
            <a:graphicFrameLocks noGrp="1"/>
          </p:cNvGraphicFramePr>
          <p:nvPr/>
        </p:nvGraphicFramePr>
        <p:xfrm>
          <a:off x="4419600" y="28956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Serologie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6" name="Group 1050"/>
          <p:cNvGraphicFramePr>
            <a:graphicFrameLocks noGrp="1"/>
          </p:cNvGraphicFramePr>
          <p:nvPr/>
        </p:nvGraphicFramePr>
        <p:xfrm>
          <a:off x="4419600" y="4953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Genetika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92" name="Line 1056"/>
          <p:cNvSpPr>
            <a:spLocks noChangeShapeType="1"/>
          </p:cNvSpPr>
          <p:nvPr/>
        </p:nvSpPr>
        <p:spPr bwMode="auto">
          <a:xfrm>
            <a:off x="3657600" y="12192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3" name="Line 1057"/>
          <p:cNvSpPr>
            <a:spLocks noChangeShapeType="1"/>
          </p:cNvSpPr>
          <p:nvPr/>
        </p:nvSpPr>
        <p:spPr bwMode="auto">
          <a:xfrm>
            <a:off x="3886200" y="1219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4" name="Line 1058"/>
          <p:cNvSpPr>
            <a:spLocks noChangeShapeType="1"/>
          </p:cNvSpPr>
          <p:nvPr/>
        </p:nvSpPr>
        <p:spPr bwMode="auto">
          <a:xfrm>
            <a:off x="3886200" y="2286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5" name="Line 1059"/>
          <p:cNvSpPr>
            <a:spLocks noChangeShapeType="1"/>
          </p:cNvSpPr>
          <p:nvPr/>
        </p:nvSpPr>
        <p:spPr bwMode="auto">
          <a:xfrm>
            <a:off x="3886200" y="32766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6" name="Line 1060"/>
          <p:cNvSpPr>
            <a:spLocks noChangeShapeType="1"/>
          </p:cNvSpPr>
          <p:nvPr/>
        </p:nvSpPr>
        <p:spPr bwMode="auto">
          <a:xfrm>
            <a:off x="3886200" y="5334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graphicFrame>
        <p:nvGraphicFramePr>
          <p:cNvPr id="92200" name="Group 1064"/>
          <p:cNvGraphicFramePr>
            <a:graphicFrameLocks noGrp="1"/>
          </p:cNvGraphicFramePr>
          <p:nvPr/>
        </p:nvGraphicFramePr>
        <p:xfrm>
          <a:off x="4419600" y="38862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Histologie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6" name="Line 1070"/>
          <p:cNvSpPr>
            <a:spLocks noChangeShapeType="1"/>
          </p:cNvSpPr>
          <p:nvPr/>
        </p:nvSpPr>
        <p:spPr bwMode="auto">
          <a:xfrm>
            <a:off x="3886200" y="42672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2" grpId="0" animBg="1"/>
      <p:bldP spid="92193" grpId="0" animBg="1"/>
      <p:bldP spid="92194" grpId="0" animBg="1"/>
      <p:bldP spid="92195" grpId="0" animBg="1"/>
      <p:bldP spid="92196" grpId="0" animBg="1"/>
      <p:bldP spid="922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/>
              <a:t>ČR</a:t>
            </a:r>
          </a:p>
        </p:txBody>
      </p:sp>
      <p:pic>
        <p:nvPicPr>
          <p:cNvPr id="94211" name="Picture 3" descr="mapabr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71600"/>
            <a:ext cx="8077200" cy="4670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5105400" y="4419600"/>
            <a:ext cx="1828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2400" b="1">
                <a:solidFill>
                  <a:srgbClr val="CC0000"/>
                </a:solidFill>
              </a:rPr>
              <a:t>Brno</a:t>
            </a:r>
            <a:r>
              <a:rPr lang="cs-CZ" sz="4400">
                <a:solidFill>
                  <a:schemeClr val="tx2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mapajihl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2296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5257800" y="4343400"/>
            <a:ext cx="1828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2400" b="1">
                <a:solidFill>
                  <a:srgbClr val="CC0000"/>
                </a:solidFill>
              </a:rPr>
              <a:t>Brno</a:t>
            </a:r>
            <a:r>
              <a:rPr lang="cs-CZ" sz="4400">
                <a:solidFill>
                  <a:schemeClr val="tx2"/>
                </a:solidFill>
                <a:cs typeface="Arial" charset="0"/>
              </a:rPr>
              <a:t> 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5029200" y="4343400"/>
            <a:ext cx="6858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7773987" cy="1450975"/>
          </a:xfrm>
        </p:spPr>
        <p:txBody>
          <a:bodyPr/>
          <a:lstStyle/>
          <a:p>
            <a:r>
              <a:rPr lang="cs-CZ" sz="8800" dirty="0" smtClean="0">
                <a:solidFill>
                  <a:srgbClr val="CC0000"/>
                </a:solidFill>
              </a:rPr>
              <a:t>Pitvy</a:t>
            </a:r>
            <a:br>
              <a:rPr lang="cs-CZ" sz="8800" dirty="0" smtClean="0">
                <a:solidFill>
                  <a:srgbClr val="CC0000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564904"/>
            <a:ext cx="7772400" cy="2600325"/>
          </a:xfrm>
        </p:spPr>
        <p:txBody>
          <a:bodyPr/>
          <a:lstStyle/>
          <a:p>
            <a:r>
              <a:rPr lang="cs-CZ" sz="4000" dirty="0">
                <a:solidFill>
                  <a:srgbClr val="FF9900"/>
                </a:solidFill>
              </a:rPr>
              <a:t>Anatomické</a:t>
            </a:r>
          </a:p>
          <a:p>
            <a:r>
              <a:rPr lang="cs-CZ" sz="4000" dirty="0" err="1">
                <a:solidFill>
                  <a:srgbClr val="FF9900"/>
                </a:solidFill>
              </a:rPr>
              <a:t>Patologicko</a:t>
            </a:r>
            <a:r>
              <a:rPr lang="cs-CZ" sz="4000" dirty="0">
                <a:solidFill>
                  <a:srgbClr val="FF9900"/>
                </a:solidFill>
              </a:rPr>
              <a:t> – anatomické</a:t>
            </a:r>
          </a:p>
          <a:p>
            <a:r>
              <a:rPr lang="cs-CZ" sz="4000" dirty="0">
                <a:solidFill>
                  <a:srgbClr val="FF9900"/>
                </a:solidFill>
              </a:rPr>
              <a:t>Zdravotní</a:t>
            </a:r>
          </a:p>
          <a:p>
            <a:r>
              <a:rPr lang="cs-CZ" sz="4000" dirty="0">
                <a:solidFill>
                  <a:srgbClr val="FF9900"/>
                </a:solidFill>
              </a:rPr>
              <a:t>Soudní</a:t>
            </a:r>
          </a:p>
          <a:p>
            <a:pPr>
              <a:buFontTx/>
              <a:buNone/>
            </a:pPr>
            <a:endParaRPr lang="cs-CZ" sz="4000" dirty="0">
              <a:solidFill>
                <a:srgbClr val="FF99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02280" y="1484784"/>
            <a:ext cx="7773987" cy="586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 dirty="0" smtClean="0">
                <a:solidFill>
                  <a:schemeClr val="tx1"/>
                </a:solidFill>
              </a:rPr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účel)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351838" cy="1143000"/>
          </a:xfrm>
        </p:spPr>
        <p:txBody>
          <a:bodyPr/>
          <a:lstStyle/>
          <a:p>
            <a:pPr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Anatomické pitvy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80975" y="1196975"/>
            <a:ext cx="8929688" cy="5975350"/>
          </a:xfrm>
        </p:spPr>
        <p:txBody>
          <a:bodyPr/>
          <a:lstStyle/>
          <a:p>
            <a:pPr marL="1295400" lvl="2" indent="-381000">
              <a:buFontTx/>
              <a:buNone/>
            </a:pPr>
            <a:r>
              <a:rPr lang="cs-CZ" sz="3600" smtClean="0"/>
              <a:t>	</a:t>
            </a:r>
            <a:r>
              <a:rPr lang="cs-CZ" sz="2800" smtClean="0"/>
              <a:t>Anatomické pitvy mohou provádět pouze univerzitní vysoké školy, které mají akreditovaný bakalářský nebo magisterský studijní program, jehož absolvováním se získává odborná způsobilost k výkonu zdravotnického povolání, na k tomu určených pracovištích; lze je provádět, pokud byly splněny podmínky pro použití těla zemřelého podle tohoto zákona. Převoz těla zemřelého k anatomické pitvě a zpět, provedení této pitvy a uložení těla zabezpečuje a náklady hradí univerzitní vysoká škola.</a:t>
            </a:r>
          </a:p>
        </p:txBody>
      </p:sp>
    </p:spTree>
    <p:extLst>
      <p:ext uri="{BB962C8B-B14F-4D97-AF65-F5344CB8AC3E}">
        <p14:creationId xmlns:p14="http://schemas.microsoft.com/office/powerpoint/2010/main" val="4484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6081" y="25011"/>
            <a:ext cx="8351838" cy="782662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Povinné patologicko-anatomické pitvy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760" y="908720"/>
            <a:ext cx="8892480" cy="5688632"/>
          </a:xfrm>
        </p:spPr>
        <p:txBody>
          <a:bodyPr/>
          <a:lstStyle/>
          <a:p>
            <a:pPr marL="87313" lvl="1" indent="-87313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1800" b="1" dirty="0">
                <a:solidFill>
                  <a:srgbClr val="FFFF00"/>
                </a:solidFill>
              </a:rPr>
              <a:t>relativně</a:t>
            </a:r>
            <a:endParaRPr lang="cs-CZ" sz="1800" dirty="0" smtClean="0"/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u žen, které zemřely v souvislosti s 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C000"/>
                  </a:solidFill>
                </a:uFill>
              </a:rPr>
              <a:t>těhotenstvím</a:t>
            </a:r>
            <a:r>
              <a:rPr lang="cs-CZ" sz="1800" dirty="0" smtClean="0"/>
              <a:t>, porodem, potratem, umělým přerušením těhotenství nebo v šestinedělí, </a:t>
            </a:r>
            <a:endParaRPr lang="cs-CZ" sz="1800" dirty="0" smtClean="0">
              <a:solidFill>
                <a:schemeClr val="hlink"/>
              </a:solidFill>
            </a:endParaRP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/>
              <a:t>u dětí mrtvě narozených a u </a:t>
            </a:r>
            <a:r>
              <a:rPr 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C000"/>
                  </a:solidFill>
                </a:uFill>
              </a:rPr>
              <a:t>dětí</a:t>
            </a:r>
            <a:r>
              <a:rPr lang="cs-C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dirty="0"/>
              <a:t>zemřelých do 18 let věku, </a:t>
            </a:r>
            <a:endParaRPr lang="cs-CZ" sz="1800" dirty="0" smtClean="0"/>
          </a:p>
          <a:p>
            <a:pPr marL="457200" lvl="1" indent="-457200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1800" b="1" dirty="0" smtClean="0">
                <a:solidFill>
                  <a:srgbClr val="FFFF00"/>
                </a:solidFill>
              </a:rPr>
              <a:t>absolutně</a:t>
            </a:r>
            <a:endParaRPr lang="cs-CZ" sz="1800" dirty="0"/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u plodů z uměle přerušených </a:t>
            </a:r>
            <a:r>
              <a:rPr lang="cs-CZ" sz="1800" dirty="0" smtClean="0">
                <a:uFill>
                  <a:solidFill>
                    <a:srgbClr val="FF0000"/>
                  </a:solidFill>
                </a:uFill>
              </a:rPr>
              <a:t>těhotenství </a:t>
            </a:r>
            <a:r>
              <a:rPr lang="cs-CZ" sz="1800" dirty="0" smtClean="0"/>
              <a:t>provedených z důvodů 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genetické</a:t>
            </a:r>
            <a:r>
              <a:rPr lang="cs-CZ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dirty="0" smtClean="0"/>
              <a:t>indikace nebo indikace vrozené vývojové vady plodu,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u pacientů, kteří zemřeli při 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operaci</a:t>
            </a:r>
            <a:r>
              <a:rPr lang="cs-CZ" sz="1800" dirty="0" smtClean="0"/>
              <a:t>, při nechirurgickém intervenčním výkonu, v souvislosti s komplikací navazující na operaci nebo nechirurgický intervenční výkon nebo při úvodu do anestézie, 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jestliže byl z těla zemřelého proveden </a:t>
            </a:r>
            <a:r>
              <a:rPr lang="cs-CZ" sz="1800" b="1" dirty="0" smtClean="0">
                <a:solidFill>
                  <a:srgbClr val="FFC000"/>
                </a:solidFill>
                <a:uFill>
                  <a:solidFill>
                    <a:srgbClr val="FF0000"/>
                  </a:solidFill>
                </a:uFill>
              </a:rPr>
              <a:t>odběr</a:t>
            </a:r>
            <a:r>
              <a:rPr lang="cs-CZ" sz="1800" dirty="0" smtClean="0">
                <a:solidFill>
                  <a:srgbClr val="FFC000"/>
                </a:solidFill>
              </a:rPr>
              <a:t> </a:t>
            </a:r>
            <a:r>
              <a:rPr lang="cs-CZ" sz="1800" dirty="0" smtClean="0"/>
              <a:t>orgánu pro účely transplantací, tkání nebo buněk pro použití u člověka nebo odebrána část těla pro výzkum nebo k výukovým účelům; 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/>
              <a:t>v případě podezření, že k </a:t>
            </a:r>
            <a:r>
              <a:rPr 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úmrtí došlo v souvislosti s odběrem </a:t>
            </a:r>
            <a:r>
              <a:rPr lang="cs-CZ" sz="1800" dirty="0"/>
              <a:t>orgánu za účelem transplantace nebo tkání nebo buněk pro použití u člověka.</a:t>
            </a:r>
            <a:r>
              <a:rPr lang="cs-CZ" sz="1600" dirty="0"/>
              <a:t> 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v případě, že k úmrtí došlo v souvislosti se závažnou nežádoucí příhodou při klinickém hodnocení humánního léčivého přípravku nebo s nežádoucí příhodou při klinických zkouškách zdravotnického prostředku nebo v souvislosti s ověřováním nových poznatků použitím metod, které dosud nebyly v klinické praxi na živém člověku zavedeny, nebo v případě podezření na tyto skutečnosti, (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experiment</a:t>
            </a:r>
            <a:r>
              <a:rPr lang="cs-CZ" sz="1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46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9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9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Designs\Umělecký.pot</Template>
  <TotalTime>3609</TotalTime>
  <Words>768</Words>
  <Application>Microsoft Office PowerPoint</Application>
  <PresentationFormat>Předvádění na obrazovce (4:3)</PresentationFormat>
  <Paragraphs>166</Paragraphs>
  <Slides>38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ČR</vt:lpstr>
      <vt:lpstr>Prezentace aplikace PowerPoint</vt:lpstr>
      <vt:lpstr>Pitvy </vt:lpstr>
      <vt:lpstr>Anatomické pitvy</vt:lpstr>
      <vt:lpstr>Povinné patologicko-anatomické pitvy</vt:lpstr>
      <vt:lpstr>Povinné pitvy zdravotní</vt:lpstr>
      <vt:lpstr>Pitva se neprovádí</vt:lpstr>
      <vt:lpstr>Kolize povinných pitev (§ 88/4)</vt:lpstr>
      <vt:lpstr>Nesouhlas oprávněné osoby s pitvou</vt:lpstr>
      <vt:lpstr>Rozhodnutí o provedení pitvy neurčené prohlížejícím lékařem</vt:lpstr>
      <vt:lpstr>Prezentace aplikace PowerPoint</vt:lpstr>
      <vt:lpstr>§ 105/1 tr. řádu: </vt:lpstr>
      <vt:lpstr>Prezentace aplikace PowerPoint</vt:lpstr>
      <vt:lpstr>Prezentace aplikace PowerPoint</vt:lpstr>
      <vt:lpstr>Prezentace aplikace PowerPoint</vt:lpstr>
      <vt:lpstr>Náležitosti znaleckého posudku na zranění živých osob </vt:lpstr>
      <vt:lpstr>Znalecké závěry a zhodnocení poranění musí obsahovat:</vt:lpstr>
      <vt:lpstr>Prezentace aplikace PowerPoint</vt:lpstr>
      <vt:lpstr>Prezentace aplikace PowerPoint</vt:lpstr>
      <vt:lpstr>Prezentace aplikace PowerPoint</vt:lpstr>
      <vt:lpstr>Prezentace aplikace PowerPoint</vt:lpstr>
      <vt:lpstr>Činnost lékaře  na místě nálezu mrtvého</vt:lpstr>
      <vt:lpstr>Prezentace aplikace PowerPoint</vt:lpstr>
      <vt:lpstr>Prohlídka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 na soudního znalce (které nelze zodpovědět)</vt:lpstr>
      <vt:lpstr>Prezentace aplikace PowerPoint</vt:lpstr>
      <vt:lpstr>Prezentace aplikace PowerPoint</vt:lpstr>
      <vt:lpstr>Příklady otázek  které je možné zodpovědět</vt:lpstr>
    </vt:vector>
  </TitlesOfParts>
  <Company>Ústav soudního lékařství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Toshiba</dc:creator>
  <cp:lastModifiedBy>uziv</cp:lastModifiedBy>
  <cp:revision>122</cp:revision>
  <dcterms:created xsi:type="dcterms:W3CDTF">2002-10-08T14:11:08Z</dcterms:created>
  <dcterms:modified xsi:type="dcterms:W3CDTF">2014-09-16T10:49:24Z</dcterms:modified>
</cp:coreProperties>
</file>