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58" r:id="rId4"/>
    <p:sldId id="30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71" r:id="rId14"/>
    <p:sldId id="272" r:id="rId15"/>
    <p:sldId id="266" r:id="rId16"/>
    <p:sldId id="288" r:id="rId17"/>
    <p:sldId id="289" r:id="rId18"/>
    <p:sldId id="290" r:id="rId19"/>
    <p:sldId id="291" r:id="rId20"/>
    <p:sldId id="292" r:id="rId21"/>
    <p:sldId id="303" r:id="rId22"/>
    <p:sldId id="275" r:id="rId23"/>
    <p:sldId id="293" r:id="rId24"/>
    <p:sldId id="294" r:id="rId25"/>
    <p:sldId id="295" r:id="rId26"/>
    <p:sldId id="299" r:id="rId27"/>
    <p:sldId id="300" r:id="rId28"/>
    <p:sldId id="304" r:id="rId29"/>
    <p:sldId id="30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A2DA"/>
    <a:srgbClr val="90BB33"/>
    <a:srgbClr val="FD7327"/>
    <a:srgbClr val="C4096A"/>
    <a:srgbClr val="B10010"/>
    <a:srgbClr val="5655E0"/>
    <a:srgbClr val="E0371B"/>
    <a:srgbClr val="52C17E"/>
    <a:srgbClr val="669933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11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F5820-9F07-DE4C-8082-F606900DE98D}" type="datetimeFigureOut">
              <a:rPr lang="en-US" smtClean="0"/>
              <a:t>16.9.2014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7FB4D-B993-8D42-9B0E-B90F304E3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28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u="wavy" dirty="0" smtClean="0">
                <a:uFill>
                  <a:solidFill>
                    <a:srgbClr val="C00000"/>
                  </a:solidFill>
                </a:uFill>
              </a:rPr>
              <a:t>Většina hlásek se ve středověké výslovnosti latiny vyslovuje stejně jako v češtině:</a:t>
            </a:r>
          </a:p>
          <a:p>
            <a:endParaRPr lang="cs-CZ" b="0" u="wavy" baseline="0" dirty="0" smtClean="0">
              <a:uFill>
                <a:solidFill>
                  <a:srgbClr val="C00000"/>
                </a:solidFill>
              </a:uFill>
            </a:endParaRPr>
          </a:p>
          <a:p>
            <a:r>
              <a:rPr lang="sk-SK" b="0" baseline="0" dirty="0" err="1" smtClean="0"/>
              <a:t>Pro</a:t>
            </a:r>
            <a:r>
              <a:rPr lang="sk-SK" b="0" baseline="0" dirty="0" smtClean="0"/>
              <a:t> hlásku</a:t>
            </a:r>
            <a:r>
              <a:rPr lang="sk-SK" b="1" baseline="0" dirty="0" smtClean="0"/>
              <a:t> J </a:t>
            </a:r>
            <a:r>
              <a:rPr lang="sk-SK" b="0" baseline="0" dirty="0" err="1" smtClean="0"/>
              <a:t>Římané</a:t>
            </a:r>
            <a:r>
              <a:rPr lang="sk-SK" b="0" baseline="0" dirty="0" smtClean="0"/>
              <a:t> </a:t>
            </a:r>
            <a:r>
              <a:rPr lang="sk-SK" b="0" baseline="0" dirty="0" err="1" smtClean="0"/>
              <a:t>p</a:t>
            </a:r>
            <a:r>
              <a:rPr lang="sk-SK" baseline="0" dirty="0" err="1" smtClean="0"/>
              <a:t>ůvodně</a:t>
            </a:r>
            <a:r>
              <a:rPr lang="sk-SK" baseline="0" dirty="0" smtClean="0"/>
              <a:t> používali v zápisu písmena </a:t>
            </a:r>
            <a:r>
              <a:rPr lang="sk-SK" b="1" baseline="0" dirty="0" smtClean="0"/>
              <a:t>I. </a:t>
            </a:r>
            <a:r>
              <a:rPr lang="sk-SK" b="0" baseline="0" dirty="0" smtClean="0"/>
              <a:t>V </a:t>
            </a:r>
            <a:r>
              <a:rPr lang="sk-SK" b="0" baseline="0" dirty="0" err="1" smtClean="0"/>
              <a:t>lékařské</a:t>
            </a:r>
            <a:r>
              <a:rPr lang="sk-SK" b="0" baseline="0" dirty="0" smtClean="0"/>
              <a:t> terminologické praxi </a:t>
            </a:r>
            <a:r>
              <a:rPr lang="sk-SK" b="0" baseline="0" dirty="0" err="1" smtClean="0"/>
              <a:t>se</a:t>
            </a:r>
            <a:r>
              <a:rPr lang="sk-SK" b="0" baseline="0" dirty="0" smtClean="0"/>
              <a:t> však v 17. </a:t>
            </a:r>
            <a:r>
              <a:rPr lang="sk-SK" b="0" baseline="0" dirty="0" err="1" smtClean="0"/>
              <a:t>století</a:t>
            </a:r>
            <a:r>
              <a:rPr lang="sk-SK" b="0" baseline="0" dirty="0" smtClean="0"/>
              <a:t> </a:t>
            </a:r>
            <a:r>
              <a:rPr lang="sk-SK" b="0" baseline="0" dirty="0" err="1" smtClean="0"/>
              <a:t>objevuje</a:t>
            </a:r>
            <a:r>
              <a:rPr lang="sk-SK" b="0" baseline="0" dirty="0" smtClean="0"/>
              <a:t> také </a:t>
            </a:r>
            <a:r>
              <a:rPr lang="sk-SK" b="0" baseline="0" dirty="0" err="1" smtClean="0"/>
              <a:t>zvláštní</a:t>
            </a:r>
            <a:r>
              <a:rPr lang="sk-SK" b="0" baseline="0" dirty="0" smtClean="0"/>
              <a:t> znak J, a od </a:t>
            </a:r>
            <a:r>
              <a:rPr lang="sk-SK" b="0" baseline="0" dirty="0" err="1" smtClean="0"/>
              <a:t>té</a:t>
            </a:r>
            <a:r>
              <a:rPr lang="sk-SK" b="0" baseline="0" dirty="0" smtClean="0"/>
              <a:t> doby </a:t>
            </a:r>
            <a:r>
              <a:rPr lang="sk-SK" b="0" baseline="0" dirty="0" err="1" smtClean="0"/>
              <a:t>se</a:t>
            </a:r>
            <a:r>
              <a:rPr lang="sk-SK" b="0" baseline="0" dirty="0" smtClean="0"/>
              <a:t> </a:t>
            </a:r>
            <a:r>
              <a:rPr lang="sk-SK" b="0" baseline="0" dirty="0" err="1" smtClean="0"/>
              <a:t>připouštějí</a:t>
            </a:r>
            <a:r>
              <a:rPr lang="sk-SK" b="0" baseline="0" dirty="0" smtClean="0"/>
              <a:t> oba </a:t>
            </a:r>
            <a:r>
              <a:rPr lang="sk-SK" b="0" baseline="0" dirty="0" err="1" smtClean="0"/>
              <a:t>zp</a:t>
            </a:r>
            <a:r>
              <a:rPr lang="sk-SK" baseline="0" dirty="0" err="1" smtClean="0"/>
              <a:t>ůsoby</a:t>
            </a:r>
            <a:r>
              <a:rPr lang="sk-SK" baseline="0" dirty="0" smtClean="0"/>
              <a:t> </a:t>
            </a:r>
            <a:r>
              <a:rPr lang="sk-SK" baseline="0" dirty="0" err="1" smtClean="0"/>
              <a:t>psaní</a:t>
            </a:r>
            <a:r>
              <a:rPr lang="sk-SK" baseline="0" dirty="0" smtClean="0"/>
              <a:t> – </a:t>
            </a:r>
            <a:r>
              <a:rPr lang="sk-SK" baseline="0" dirty="0" err="1" smtClean="0"/>
              <a:t>iniectio</a:t>
            </a:r>
            <a:r>
              <a:rPr lang="sk-SK" baseline="0" dirty="0" smtClean="0"/>
              <a:t>/</a:t>
            </a:r>
            <a:r>
              <a:rPr lang="sk-SK" baseline="0" dirty="0" err="1" smtClean="0"/>
              <a:t>injectio</a:t>
            </a:r>
            <a:r>
              <a:rPr lang="sk-SK" b="0" baseline="0" dirty="0" smtClean="0"/>
              <a:t> </a:t>
            </a:r>
          </a:p>
          <a:p>
            <a:r>
              <a:rPr lang="sk-SK" baseline="0" dirty="0" smtClean="0"/>
              <a:t> </a:t>
            </a:r>
            <a:endParaRPr lang="sk-SK" b="1" i="0" baseline="0" dirty="0" smtClean="0"/>
          </a:p>
          <a:p>
            <a:r>
              <a:rPr lang="sk-SK" b="1" dirty="0" smtClean="0"/>
              <a:t>K</a:t>
            </a:r>
            <a:r>
              <a:rPr lang="sk-SK" dirty="0" smtClean="0"/>
              <a:t> </a:t>
            </a:r>
            <a:r>
              <a:rPr lang="sk-SK" dirty="0" err="1" smtClean="0"/>
              <a:t>se</a:t>
            </a:r>
            <a:r>
              <a:rPr lang="sk-SK" baseline="0" dirty="0" smtClean="0"/>
              <a:t> v latinských </a:t>
            </a:r>
            <a:r>
              <a:rPr lang="sk-SK" baseline="0" dirty="0" err="1" smtClean="0"/>
              <a:t>slovech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objevuje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zcela</a:t>
            </a:r>
            <a:r>
              <a:rPr lang="sk-SK" baseline="0" dirty="0" smtClean="0"/>
              <a:t> </a:t>
            </a:r>
            <a:r>
              <a:rPr lang="sk-SK" baseline="0" dirty="0" err="1" smtClean="0"/>
              <a:t>ojediněle</a:t>
            </a:r>
            <a:r>
              <a:rPr lang="sk-SK" baseline="0" dirty="0" smtClean="0"/>
              <a:t>, ale v </a:t>
            </a:r>
            <a:r>
              <a:rPr lang="sk-SK" baseline="0" dirty="0" err="1" smtClean="0"/>
              <a:t>lékařském</a:t>
            </a:r>
            <a:r>
              <a:rPr lang="sk-SK" baseline="0" dirty="0" smtClean="0"/>
              <a:t> názvosloví </a:t>
            </a:r>
            <a:r>
              <a:rPr lang="sk-SK" baseline="0" dirty="0" err="1" smtClean="0"/>
              <a:t>se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objevuje</a:t>
            </a:r>
            <a:r>
              <a:rPr lang="sk-SK" baseline="0" dirty="0" smtClean="0"/>
              <a:t> v </a:t>
            </a:r>
            <a:r>
              <a:rPr lang="sk-SK" baseline="0" dirty="0" err="1" smtClean="0"/>
              <a:t>některých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výrazech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řeckého</a:t>
            </a:r>
            <a:r>
              <a:rPr lang="sk-SK" baseline="0" dirty="0" smtClean="0"/>
              <a:t> </a:t>
            </a:r>
            <a:r>
              <a:rPr lang="sk-SK" baseline="0" dirty="0" err="1" smtClean="0"/>
              <a:t>původu</a:t>
            </a:r>
            <a:r>
              <a:rPr lang="sk-SK" baseline="0" dirty="0" smtClean="0"/>
              <a:t>. I tu </a:t>
            </a:r>
            <a:r>
              <a:rPr lang="sk-SK" baseline="0" dirty="0" err="1" smtClean="0"/>
              <a:t>se</a:t>
            </a:r>
            <a:r>
              <a:rPr lang="sk-SK" baseline="0" dirty="0" smtClean="0"/>
              <a:t> však </a:t>
            </a:r>
            <a:r>
              <a:rPr lang="sk-SK" baseline="0" dirty="0" err="1" smtClean="0"/>
              <a:t>používá</a:t>
            </a:r>
            <a:r>
              <a:rPr lang="sk-SK" baseline="0" dirty="0" smtClean="0"/>
              <a:t> </a:t>
            </a:r>
            <a:r>
              <a:rPr lang="sk-SK" baseline="0" dirty="0" err="1" smtClean="0"/>
              <a:t>dvojího</a:t>
            </a:r>
            <a:r>
              <a:rPr lang="sk-SK" baseline="0" dirty="0" smtClean="0"/>
              <a:t> </a:t>
            </a:r>
            <a:r>
              <a:rPr lang="sk-SK" baseline="0" dirty="0" err="1" smtClean="0"/>
              <a:t>přepisu</a:t>
            </a:r>
            <a:r>
              <a:rPr lang="sk-SK" baseline="0" dirty="0" smtClean="0"/>
              <a:t>: </a:t>
            </a:r>
            <a:r>
              <a:rPr lang="sk-SK" baseline="0" dirty="0" err="1" smtClean="0"/>
              <a:t>kyphosis</a:t>
            </a:r>
            <a:r>
              <a:rPr lang="sk-SK" baseline="0" dirty="0" smtClean="0"/>
              <a:t>/</a:t>
            </a:r>
            <a:r>
              <a:rPr lang="sk-SK" baseline="0" dirty="0" err="1" smtClean="0"/>
              <a:t>cyphosis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výslovnost</a:t>
            </a:r>
            <a:r>
              <a:rPr lang="sk-SK" baseline="0" dirty="0" smtClean="0"/>
              <a:t> c </a:t>
            </a:r>
            <a:r>
              <a:rPr lang="sk-SK" baseline="0" dirty="0" err="1" smtClean="0"/>
              <a:t>jako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</a:t>
            </a:r>
            <a:r>
              <a:rPr lang="sk-SK" baseline="0" dirty="0" smtClean="0"/>
              <a:t> v </a:t>
            </a:r>
            <a:r>
              <a:rPr lang="sk-SK" baseline="0" dirty="0" err="1" smtClean="0"/>
              <a:t>některých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případech</a:t>
            </a:r>
            <a:r>
              <a:rPr lang="sk-SK" baseline="0" dirty="0" smtClean="0"/>
              <a:t> (níže) </a:t>
            </a:r>
            <a:r>
              <a:rPr lang="sk-SK" baseline="0" dirty="0" err="1" smtClean="0"/>
              <a:t>pochází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teprve</a:t>
            </a:r>
            <a:r>
              <a:rPr lang="sk-SK" baseline="0" dirty="0" smtClean="0"/>
              <a:t> z 5. st. </a:t>
            </a:r>
            <a:r>
              <a:rPr lang="sk-SK" baseline="0" dirty="0" err="1" smtClean="0"/>
              <a:t>nášlo</a:t>
            </a:r>
            <a:r>
              <a:rPr lang="sk-SK" baseline="0" dirty="0" smtClean="0"/>
              <a:t> letopočtu, </a:t>
            </a:r>
            <a:r>
              <a:rPr lang="sk-SK" baseline="0" dirty="0" err="1" smtClean="0"/>
              <a:t>ve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slovech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přejatých</a:t>
            </a:r>
            <a:r>
              <a:rPr lang="sk-SK" baseline="0" dirty="0" smtClean="0"/>
              <a:t> z </a:t>
            </a:r>
            <a:r>
              <a:rPr lang="sk-SK" baseline="0" dirty="0" err="1" smtClean="0"/>
              <a:t>cizích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jazyků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zachovává</a:t>
            </a:r>
            <a:r>
              <a:rPr lang="sk-SK" baseline="0" dirty="0" smtClean="0"/>
              <a:t> </a:t>
            </a:r>
            <a:r>
              <a:rPr lang="sk-SK" baseline="0" dirty="0" err="1" smtClean="0"/>
              <a:t>psaní</a:t>
            </a:r>
            <a:r>
              <a:rPr lang="sk-SK" baseline="0" dirty="0" smtClean="0"/>
              <a:t> i </a:t>
            </a:r>
            <a:r>
              <a:rPr lang="sk-SK" baseline="0" dirty="0" err="1" smtClean="0"/>
              <a:t>výslovnost</a:t>
            </a:r>
            <a:r>
              <a:rPr lang="sk-SK" baseline="0" dirty="0" smtClean="0"/>
              <a:t> – </a:t>
            </a:r>
            <a:r>
              <a:rPr lang="sk-SK" baseline="0" dirty="0" err="1" smtClean="0"/>
              <a:t>kalium</a:t>
            </a:r>
            <a:r>
              <a:rPr lang="sk-SK" baseline="0" dirty="0" smtClean="0"/>
              <a:t> </a:t>
            </a:r>
          </a:p>
          <a:p>
            <a:endParaRPr lang="sk-SK" baseline="0" dirty="0" smtClean="0"/>
          </a:p>
          <a:p>
            <a:r>
              <a:rPr lang="sk-SK" b="1" baseline="0" dirty="0" smtClean="0"/>
              <a:t>V a U </a:t>
            </a:r>
            <a:r>
              <a:rPr lang="sk-SK" b="1" baseline="0" dirty="0" err="1" smtClean="0"/>
              <a:t>se</a:t>
            </a:r>
            <a:r>
              <a:rPr lang="sk-SK" b="1" baseline="0" dirty="0" smtClean="0"/>
              <a:t> v písmu </a:t>
            </a:r>
            <a:r>
              <a:rPr lang="sk-SK" b="0" baseline="0" dirty="0" err="1" smtClean="0"/>
              <a:t>p</a:t>
            </a:r>
            <a:r>
              <a:rPr lang="sk-SK" baseline="0" dirty="0" err="1" smtClean="0"/>
              <a:t>ůvodně</a:t>
            </a:r>
            <a:r>
              <a:rPr lang="sk-SK" baseline="0" dirty="0" smtClean="0"/>
              <a:t> </a:t>
            </a:r>
            <a:r>
              <a:rPr lang="sk-SK" baseline="0" dirty="0" err="1" smtClean="0"/>
              <a:t>nerozlišovaly</a:t>
            </a:r>
            <a:r>
              <a:rPr lang="sk-SK" baseline="0" dirty="0" smtClean="0"/>
              <a:t> </a:t>
            </a:r>
            <a:endParaRPr lang="sk-SK" b="1" baseline="0" dirty="0" smtClean="0"/>
          </a:p>
          <a:p>
            <a:endParaRPr lang="sk-SK" b="1" baseline="0" dirty="0" smtClean="0"/>
          </a:p>
          <a:p>
            <a:r>
              <a:rPr lang="sk-SK" b="1" baseline="0" dirty="0" smtClean="0"/>
              <a:t>Y, Z, CH </a:t>
            </a:r>
            <a:r>
              <a:rPr lang="sk-SK" b="1" i="1" baseline="0" dirty="0" smtClean="0"/>
              <a:t> </a:t>
            </a:r>
            <a:r>
              <a:rPr lang="sk-SK" b="0" i="0" baseline="0" dirty="0" err="1" smtClean="0"/>
              <a:t>se</a:t>
            </a:r>
            <a:r>
              <a:rPr lang="sk-SK" b="0" i="0" baseline="0" dirty="0" smtClean="0"/>
              <a:t> </a:t>
            </a:r>
            <a:r>
              <a:rPr lang="sk-SK" b="0" i="0" baseline="0" dirty="0" err="1" smtClean="0"/>
              <a:t>p</a:t>
            </a:r>
            <a:r>
              <a:rPr lang="sk-SK" baseline="0" dirty="0" err="1" smtClean="0"/>
              <a:t>ů</a:t>
            </a:r>
            <a:r>
              <a:rPr lang="sk-SK" b="0" i="0" baseline="0" dirty="0" err="1" smtClean="0"/>
              <a:t>vodne</a:t>
            </a:r>
            <a:r>
              <a:rPr lang="sk-SK" b="0" i="0" baseline="0" dirty="0" smtClean="0"/>
              <a:t> </a:t>
            </a:r>
            <a:r>
              <a:rPr lang="sk-SK" b="0" i="0" baseline="0" dirty="0" err="1" smtClean="0"/>
              <a:t>vyskytují</a:t>
            </a:r>
            <a:r>
              <a:rPr lang="sk-SK" b="0" i="0" baseline="0" dirty="0" smtClean="0"/>
              <a:t> </a:t>
            </a:r>
            <a:r>
              <a:rPr lang="sk-SK" b="0" i="0" baseline="0" dirty="0" err="1" smtClean="0"/>
              <a:t>pouze</a:t>
            </a:r>
            <a:r>
              <a:rPr lang="sk-SK" b="0" i="0" baseline="0" dirty="0" smtClean="0"/>
              <a:t> </a:t>
            </a:r>
            <a:r>
              <a:rPr lang="sk-SK" b="0" i="0" baseline="0" dirty="0" err="1" smtClean="0"/>
              <a:t>ve</a:t>
            </a:r>
            <a:r>
              <a:rPr lang="sk-SK" b="0" i="0" baseline="0" dirty="0" smtClean="0"/>
              <a:t> </a:t>
            </a:r>
            <a:r>
              <a:rPr lang="sk-SK" b="0" i="0" baseline="0" dirty="0" err="1" smtClean="0"/>
              <a:t>slovech</a:t>
            </a:r>
            <a:r>
              <a:rPr lang="sk-SK" b="0" i="0" baseline="0" dirty="0" smtClean="0"/>
              <a:t> </a:t>
            </a:r>
            <a:r>
              <a:rPr lang="sk-SK" b="0" i="0" baseline="0" dirty="0" err="1" smtClean="0"/>
              <a:t>řeckého</a:t>
            </a:r>
            <a:r>
              <a:rPr lang="sk-SK" b="0" i="0" baseline="0" dirty="0" smtClean="0"/>
              <a:t> </a:t>
            </a:r>
            <a:r>
              <a:rPr lang="sk-SK" b="0" i="0" baseline="0" dirty="0" err="1" smtClean="0"/>
              <a:t>p</a:t>
            </a:r>
            <a:r>
              <a:rPr lang="sk-SK" baseline="0" dirty="0" err="1" smtClean="0"/>
              <a:t>ůvodu</a:t>
            </a:r>
            <a:r>
              <a:rPr lang="sk-SK" baseline="0" dirty="0" smtClean="0"/>
              <a:t> – </a:t>
            </a:r>
            <a:r>
              <a:rPr lang="sk-SK" baseline="0" dirty="0" err="1" smtClean="0"/>
              <a:t>zoophobia</a:t>
            </a:r>
            <a:r>
              <a:rPr lang="sk-SK" baseline="0" dirty="0" smtClean="0"/>
              <a:t>, </a:t>
            </a:r>
            <a:r>
              <a:rPr lang="sk-SK" baseline="0" dirty="0" err="1" smtClean="0"/>
              <a:t>symptoma</a:t>
            </a:r>
            <a:r>
              <a:rPr lang="sk-SK" baseline="0" dirty="0" smtClean="0"/>
              <a:t>, </a:t>
            </a:r>
            <a:r>
              <a:rPr lang="sk-SK" baseline="0" dirty="0" err="1" smtClean="0"/>
              <a:t>cholesterolum</a:t>
            </a:r>
            <a:r>
              <a:rPr lang="sk-SK" baseline="0" dirty="0" smtClean="0"/>
              <a:t>, samostatné </a:t>
            </a:r>
            <a:r>
              <a:rPr lang="sk-SK" b="1" baseline="0" dirty="0" smtClean="0"/>
              <a:t>ch latina </a:t>
            </a:r>
            <a:r>
              <a:rPr lang="sk-SK" b="0" baseline="0" dirty="0" smtClean="0"/>
              <a:t>nikdy </a:t>
            </a:r>
            <a:r>
              <a:rPr lang="sk-SK" b="0" baseline="0" dirty="0" err="1" smtClean="0"/>
              <a:t>neměla</a:t>
            </a:r>
            <a:r>
              <a:rPr lang="sk-SK" b="0" baseline="0" dirty="0" smtClean="0"/>
              <a:t> pozor </a:t>
            </a:r>
            <a:r>
              <a:rPr lang="sk-SK" b="0" baseline="0" dirty="0" err="1" smtClean="0"/>
              <a:t>při</a:t>
            </a:r>
            <a:r>
              <a:rPr lang="sk-SK" b="0" baseline="0" dirty="0" smtClean="0"/>
              <a:t> </a:t>
            </a:r>
            <a:r>
              <a:rPr lang="sk-SK" b="0" baseline="0" dirty="0" err="1" smtClean="0"/>
              <a:t>vyhledávání</a:t>
            </a:r>
            <a:r>
              <a:rPr lang="sk-SK" b="0" baseline="0" dirty="0" smtClean="0"/>
              <a:t> </a:t>
            </a:r>
            <a:r>
              <a:rPr lang="sk-SK" b="0" baseline="0" dirty="0" err="1" smtClean="0"/>
              <a:t>ve</a:t>
            </a:r>
            <a:r>
              <a:rPr lang="sk-SK" b="0" baseline="0" dirty="0" smtClean="0"/>
              <a:t> </a:t>
            </a:r>
            <a:r>
              <a:rPr lang="sk-SK" b="0" baseline="0" dirty="0" err="1" smtClean="0"/>
              <a:t>slovnících</a:t>
            </a:r>
            <a:r>
              <a:rPr lang="sk-SK" b="0" baseline="0" dirty="0" smtClean="0"/>
              <a:t> </a:t>
            </a:r>
            <a:r>
              <a:rPr lang="sk-SK" b="0" baseline="0" dirty="0" err="1" smtClean="0"/>
              <a:t>hledáme</a:t>
            </a:r>
            <a:r>
              <a:rPr lang="sk-SK" b="0" baseline="0" dirty="0" smtClean="0"/>
              <a:t> pod C!</a:t>
            </a:r>
          </a:p>
          <a:p>
            <a:endParaRPr lang="sk-SK" b="0" baseline="0" dirty="0" smtClean="0"/>
          </a:p>
          <a:p>
            <a:endParaRPr lang="sk-SK" b="1" baseline="0" dirty="0" smtClean="0"/>
          </a:p>
          <a:p>
            <a:endParaRPr lang="sk-SK" b="1" baseline="0" dirty="0" smtClean="0"/>
          </a:p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EC94F-A87B-49CA-8656-BB858845196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u="wavy" dirty="0" err="1" smtClean="0">
                <a:uFill>
                  <a:solidFill>
                    <a:srgbClr val="C00000"/>
                  </a:solidFill>
                </a:uFill>
              </a:rPr>
              <a:t>Leucaemia</a:t>
            </a:r>
            <a:r>
              <a:rPr lang="cs-CZ" u="wavy" dirty="0" smtClean="0">
                <a:uFill>
                  <a:solidFill>
                    <a:srgbClr val="C00000"/>
                  </a:solidFill>
                </a:uFill>
              </a:rPr>
              <a:t> – leukémie, bělokrevnost, nádorové bujnění bílých krvinek (</a:t>
            </a:r>
            <a:r>
              <a:rPr lang="cs-CZ" u="wavy" dirty="0" err="1" smtClean="0">
                <a:uFill>
                  <a:solidFill>
                    <a:srgbClr val="C00000"/>
                  </a:solidFill>
                </a:uFill>
              </a:rPr>
              <a:t>leukos</a:t>
            </a:r>
            <a:r>
              <a:rPr lang="cs-CZ" u="wavy" dirty="0" smtClean="0">
                <a:uFill>
                  <a:solidFill>
                    <a:srgbClr val="C00000"/>
                  </a:solidFill>
                </a:uFill>
              </a:rPr>
              <a:t>/</a:t>
            </a:r>
            <a:r>
              <a:rPr lang="cs-CZ" u="wavy" dirty="0" err="1" smtClean="0">
                <a:uFill>
                  <a:solidFill>
                    <a:srgbClr val="C00000"/>
                  </a:solidFill>
                </a:uFill>
              </a:rPr>
              <a:t>haima</a:t>
            </a:r>
            <a:r>
              <a:rPr lang="cs-CZ" u="wavy" dirty="0" smtClean="0">
                <a:uFill>
                  <a:solidFill>
                    <a:srgbClr val="C00000"/>
                  </a:solidFill>
                </a:uFill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u="wavy" dirty="0" err="1" smtClean="0">
                <a:uFill>
                  <a:solidFill>
                    <a:srgbClr val="C00000"/>
                  </a:solidFill>
                </a:uFill>
              </a:rPr>
              <a:t>Oedema</a:t>
            </a:r>
            <a:r>
              <a:rPr lang="cs-CZ" u="wavy" dirty="0" smtClean="0">
                <a:uFill>
                  <a:solidFill>
                    <a:srgbClr val="C00000"/>
                  </a:solidFill>
                </a:uFill>
              </a:rPr>
              <a:t> – edém,</a:t>
            </a:r>
            <a:r>
              <a:rPr lang="cs-CZ" u="wavy" baseline="0" dirty="0" smtClean="0">
                <a:uFill>
                  <a:solidFill>
                    <a:srgbClr val="C00000"/>
                  </a:solidFill>
                </a:uFill>
              </a:rPr>
              <a:t> otok, nahromadění tekutiny ve tkáních (</a:t>
            </a:r>
            <a:r>
              <a:rPr lang="cs-CZ" u="wavy" baseline="0" dirty="0" err="1" smtClean="0">
                <a:uFill>
                  <a:solidFill>
                    <a:srgbClr val="C00000"/>
                  </a:solidFill>
                </a:uFill>
              </a:rPr>
              <a:t>oidan</a:t>
            </a:r>
            <a:r>
              <a:rPr lang="cs-CZ" u="wavy" baseline="0" dirty="0" smtClean="0">
                <a:uFill>
                  <a:solidFill>
                    <a:srgbClr val="C00000"/>
                  </a:solidFill>
                </a:uFill>
              </a:rPr>
              <a:t> – otékat – </a:t>
            </a:r>
            <a:r>
              <a:rPr lang="cs-CZ" u="wavy" baseline="0" dirty="0" err="1" smtClean="0">
                <a:uFill>
                  <a:solidFill>
                    <a:srgbClr val="C00000"/>
                  </a:solidFill>
                </a:uFill>
              </a:rPr>
              <a:t>oidema</a:t>
            </a:r>
            <a:r>
              <a:rPr lang="cs-CZ" u="wavy" baseline="0" dirty="0" smtClean="0">
                <a:uFill>
                  <a:solidFill>
                    <a:srgbClr val="C00000"/>
                  </a:solidFill>
                </a:uFill>
              </a:rPr>
              <a:t> – otok)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u="wavy" baseline="0" dirty="0" smtClean="0">
                <a:uFill>
                  <a:solidFill>
                    <a:srgbClr val="C00000"/>
                  </a:solidFill>
                </a:uFill>
              </a:rPr>
              <a:t>Dyspnoe – dušnost (</a:t>
            </a:r>
            <a:r>
              <a:rPr lang="cs-CZ" u="wavy" baseline="0" dirty="0" err="1" smtClean="0">
                <a:uFill>
                  <a:solidFill>
                    <a:srgbClr val="C00000"/>
                  </a:solidFill>
                </a:uFill>
              </a:rPr>
              <a:t>dys</a:t>
            </a:r>
            <a:r>
              <a:rPr lang="cs-CZ" u="wavy" baseline="0" dirty="0" smtClean="0">
                <a:uFill>
                  <a:solidFill>
                    <a:srgbClr val="C00000"/>
                  </a:solidFill>
                </a:uFill>
              </a:rPr>
              <a:t>- porucha, </a:t>
            </a:r>
            <a:r>
              <a:rPr lang="cs-CZ" u="wavy" baseline="0" dirty="0" err="1" smtClean="0">
                <a:uFill>
                  <a:solidFill>
                    <a:srgbClr val="C00000"/>
                  </a:solidFill>
                </a:uFill>
              </a:rPr>
              <a:t>pnoe</a:t>
            </a:r>
            <a:r>
              <a:rPr lang="cs-CZ" u="wavy" baseline="0" dirty="0" smtClean="0">
                <a:uFill>
                  <a:solidFill>
                    <a:srgbClr val="C00000"/>
                  </a:solidFill>
                </a:uFill>
              </a:rPr>
              <a:t> – dýchání)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u="wavy" baseline="0" dirty="0" err="1" smtClean="0">
                <a:uFill>
                  <a:solidFill>
                    <a:srgbClr val="C00000"/>
                  </a:solidFill>
                </a:uFill>
              </a:rPr>
              <a:t>Iunctura</a:t>
            </a:r>
            <a:r>
              <a:rPr lang="cs-CZ" u="wavy" baseline="0" dirty="0" smtClean="0">
                <a:uFill>
                  <a:solidFill>
                    <a:srgbClr val="C00000"/>
                  </a:solidFill>
                </a:uFill>
              </a:rPr>
              <a:t> – spojení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u="wavy" baseline="0" dirty="0" err="1" smtClean="0">
                <a:uFill>
                  <a:solidFill>
                    <a:srgbClr val="C00000"/>
                  </a:solidFill>
                </a:uFill>
              </a:rPr>
              <a:t>Ieiunum</a:t>
            </a:r>
            <a:r>
              <a:rPr lang="cs-CZ" u="wavy" baseline="0" dirty="0" smtClean="0">
                <a:uFill>
                  <a:solidFill>
                    <a:srgbClr val="C00000"/>
                  </a:solidFill>
                </a:uFill>
              </a:rPr>
              <a:t> – lačník, (hlad)</a:t>
            </a:r>
            <a:endParaRPr lang="cs-CZ" u="wavy" dirty="0" smtClean="0">
              <a:uFill>
                <a:solidFill>
                  <a:srgbClr val="C00000"/>
                </a:solidFill>
              </a:uFill>
            </a:endParaRPr>
          </a:p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EC94F-A87B-49CA-8656-BB8588451963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Cultivatio</a:t>
            </a:r>
            <a:r>
              <a:rPr lang="sk-SK" dirty="0" smtClean="0"/>
              <a:t> – </a:t>
            </a:r>
            <a:r>
              <a:rPr lang="sk-SK" dirty="0" err="1" smtClean="0"/>
              <a:t>kultivace</a:t>
            </a:r>
            <a:r>
              <a:rPr lang="sk-SK" dirty="0" smtClean="0"/>
              <a:t> (</a:t>
            </a:r>
            <a:r>
              <a:rPr lang="sk-SK" dirty="0" err="1" smtClean="0"/>
              <a:t>tkáně</a:t>
            </a:r>
            <a:r>
              <a:rPr lang="sk-SK" dirty="0" smtClean="0"/>
              <a:t>)</a:t>
            </a:r>
          </a:p>
          <a:p>
            <a:r>
              <a:rPr lang="sk-SK" dirty="0" err="1" smtClean="0"/>
              <a:t>Coeliacia</a:t>
            </a:r>
            <a:r>
              <a:rPr lang="sk-SK" baseline="0" dirty="0" smtClean="0"/>
              <a:t> – </a:t>
            </a:r>
            <a:r>
              <a:rPr lang="sk-SK" baseline="0" dirty="0" err="1" smtClean="0"/>
              <a:t>celiakie</a:t>
            </a:r>
            <a:r>
              <a:rPr lang="sk-SK" baseline="0" dirty="0" smtClean="0"/>
              <a:t>, (atrofie </a:t>
            </a:r>
            <a:r>
              <a:rPr lang="sk-SK" baseline="0" dirty="0" err="1" smtClean="0"/>
              <a:t>střevních</a:t>
            </a:r>
            <a:r>
              <a:rPr lang="sk-SK" baseline="0" dirty="0" smtClean="0"/>
              <a:t> klku) </a:t>
            </a:r>
            <a:r>
              <a:rPr lang="sk-SK" baseline="0" dirty="0" err="1" smtClean="0"/>
              <a:t>koilia</a:t>
            </a:r>
            <a:r>
              <a:rPr lang="sk-SK" baseline="0" dirty="0" smtClean="0"/>
              <a:t> – brucho, </a:t>
            </a:r>
            <a:r>
              <a:rPr lang="sk-SK" baseline="0" dirty="0" err="1" smtClean="0"/>
              <a:t>brusna</a:t>
            </a:r>
            <a:r>
              <a:rPr lang="sk-SK" baseline="0" dirty="0" smtClean="0"/>
              <a:t> dutina</a:t>
            </a:r>
          </a:p>
          <a:p>
            <a:r>
              <a:rPr lang="sk-SK" baseline="0" dirty="0" smtClean="0"/>
              <a:t>Centrum (</a:t>
            </a:r>
            <a:r>
              <a:rPr lang="sk-SK" baseline="0" dirty="0" err="1" smtClean="0"/>
              <a:t>kentron</a:t>
            </a:r>
            <a:r>
              <a:rPr lang="sk-SK" baseline="0" dirty="0" smtClean="0"/>
              <a:t>) – stred</a:t>
            </a:r>
          </a:p>
          <a:p>
            <a:r>
              <a:rPr lang="sk-SK" baseline="0" dirty="0" err="1" smtClean="0"/>
              <a:t>Cynismus</a:t>
            </a:r>
            <a:r>
              <a:rPr lang="sk-SK" baseline="0" dirty="0" smtClean="0"/>
              <a:t> – </a:t>
            </a:r>
            <a:r>
              <a:rPr lang="sk-SK" baseline="0" dirty="0" err="1" smtClean="0"/>
              <a:t>kuwn</a:t>
            </a:r>
            <a:r>
              <a:rPr lang="sk-SK" baseline="0" dirty="0" smtClean="0"/>
              <a:t> – </a:t>
            </a:r>
            <a:r>
              <a:rPr lang="sk-SK" baseline="0" dirty="0" err="1" smtClean="0"/>
              <a:t>nehanebny</a:t>
            </a:r>
            <a:r>
              <a:rPr lang="sk-SK" baseline="0" dirty="0" smtClean="0"/>
              <a:t>, </a:t>
            </a:r>
            <a:r>
              <a:rPr lang="sk-SK" baseline="0" dirty="0" err="1" smtClean="0"/>
              <a:t>drzy</a:t>
            </a:r>
            <a:r>
              <a:rPr lang="sk-SK" baseline="0" dirty="0" smtClean="0"/>
              <a:t> – </a:t>
            </a:r>
            <a:r>
              <a:rPr lang="sk-SK" baseline="0" dirty="0" err="1" smtClean="0"/>
              <a:t>cynicka</a:t>
            </a:r>
            <a:r>
              <a:rPr lang="sk-SK" baseline="0" dirty="0" smtClean="0"/>
              <a:t> filozofie – </a:t>
            </a:r>
            <a:r>
              <a:rPr lang="sk-SK" baseline="0" dirty="0" err="1" smtClean="0"/>
              <a:t>pohrdanie</a:t>
            </a:r>
            <a:r>
              <a:rPr lang="sk-SK" baseline="0" dirty="0" smtClean="0"/>
              <a:t> mravnosťou, </a:t>
            </a:r>
          </a:p>
          <a:p>
            <a:r>
              <a:rPr lang="sk-SK" baseline="0" dirty="0" smtClean="0"/>
              <a:t>Krvne </a:t>
            </a:r>
            <a:r>
              <a:rPr lang="sk-SK" baseline="0" dirty="0" err="1" smtClean="0"/>
              <a:t>serum</a:t>
            </a:r>
            <a:r>
              <a:rPr lang="sk-SK" baseline="0" dirty="0" smtClean="0"/>
              <a:t> – (lat. </a:t>
            </a:r>
            <a:r>
              <a:rPr lang="sk-SK" baseline="0" dirty="0" err="1" smtClean="0"/>
              <a:t>serum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syrovatka</a:t>
            </a:r>
            <a:r>
              <a:rPr lang="sk-SK" baseline="0" dirty="0" smtClean="0"/>
              <a:t>) </a:t>
            </a:r>
            <a:r>
              <a:rPr lang="sk-SK" baseline="0" dirty="0" err="1" smtClean="0"/>
              <a:t>nazloutla</a:t>
            </a:r>
            <a:r>
              <a:rPr lang="sk-SK" baseline="0" dirty="0" smtClean="0"/>
              <a:t> tekutina </a:t>
            </a:r>
            <a:r>
              <a:rPr lang="sk-SK" baseline="0" dirty="0" err="1" smtClean="0"/>
              <a:t>oddelujici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se</a:t>
            </a:r>
            <a:r>
              <a:rPr lang="sk-SK" baseline="0" dirty="0" smtClean="0"/>
              <a:t> po </a:t>
            </a:r>
            <a:r>
              <a:rPr lang="sk-SK" baseline="0" dirty="0" err="1" smtClean="0"/>
              <a:t>srazeni</a:t>
            </a:r>
            <a:r>
              <a:rPr lang="sk-SK" baseline="0" dirty="0" smtClean="0"/>
              <a:t> </a:t>
            </a:r>
            <a:r>
              <a:rPr lang="sk-SK" baseline="0" dirty="0" err="1" smtClean="0"/>
              <a:t>krve</a:t>
            </a:r>
            <a:r>
              <a:rPr lang="sk-SK" baseline="0" dirty="0" smtClean="0"/>
              <a:t> od </a:t>
            </a:r>
            <a:r>
              <a:rPr lang="sk-SK" baseline="0" dirty="0" err="1" smtClean="0"/>
              <a:t>krevniho</a:t>
            </a:r>
            <a:r>
              <a:rPr lang="sk-SK" baseline="0" dirty="0" smtClean="0"/>
              <a:t> </a:t>
            </a:r>
            <a:r>
              <a:rPr lang="sk-SK" baseline="0" dirty="0" err="1" smtClean="0"/>
              <a:t>kolace</a:t>
            </a:r>
            <a:endParaRPr lang="sk-SK" baseline="0" dirty="0" smtClean="0"/>
          </a:p>
          <a:p>
            <a:r>
              <a:rPr lang="sk-SK" baseline="0" dirty="0" err="1" smtClean="0"/>
              <a:t>Fossa</a:t>
            </a:r>
            <a:r>
              <a:rPr lang="sk-SK" baseline="0" dirty="0" smtClean="0"/>
              <a:t> – zavodňovací odvodňovací kanál, priekopa, riečisko, jama</a:t>
            </a:r>
          </a:p>
          <a:p>
            <a:r>
              <a:rPr lang="sk-SK" baseline="0" dirty="0" err="1" smtClean="0"/>
              <a:t>Ostium</a:t>
            </a:r>
            <a:r>
              <a:rPr lang="sk-SK" baseline="0" dirty="0" smtClean="0"/>
              <a:t> – od os – </a:t>
            </a:r>
            <a:r>
              <a:rPr lang="sk-SK" baseline="0" dirty="0" err="1" smtClean="0"/>
              <a:t>usta</a:t>
            </a:r>
            <a:r>
              <a:rPr lang="sk-SK" baseline="0" dirty="0" smtClean="0"/>
              <a:t>, otvor</a:t>
            </a:r>
          </a:p>
          <a:p>
            <a:r>
              <a:rPr lang="sk-SK" baseline="0" dirty="0" err="1" smtClean="0"/>
              <a:t>Incisura</a:t>
            </a:r>
            <a:r>
              <a:rPr lang="sk-SK" baseline="0" dirty="0" smtClean="0"/>
              <a:t> – </a:t>
            </a:r>
            <a:r>
              <a:rPr lang="sk-SK" baseline="0" dirty="0" err="1" smtClean="0"/>
              <a:t>zarez</a:t>
            </a:r>
            <a:r>
              <a:rPr lang="sk-SK" baseline="0" dirty="0" smtClean="0"/>
              <a:t>,  </a:t>
            </a:r>
            <a:r>
              <a:rPr lang="sk-SK" baseline="0" dirty="0" err="1" smtClean="0"/>
              <a:t>dentes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incisivi</a:t>
            </a:r>
            <a:r>
              <a:rPr lang="sk-SK" baseline="0" dirty="0" smtClean="0"/>
              <a:t> – zuby píly, </a:t>
            </a:r>
          </a:p>
          <a:p>
            <a:r>
              <a:rPr lang="sk-SK" baseline="0" dirty="0" err="1" smtClean="0"/>
              <a:t>Pulsus</a:t>
            </a:r>
            <a:r>
              <a:rPr lang="sk-SK" baseline="0" dirty="0" smtClean="0"/>
              <a:t> – tlkot, tepot, náraz</a:t>
            </a:r>
          </a:p>
          <a:p>
            <a:r>
              <a:rPr lang="sk-SK" baseline="0" dirty="0" err="1" smtClean="0"/>
              <a:t>Tonsilla</a:t>
            </a:r>
            <a:r>
              <a:rPr lang="sk-SK" baseline="0" dirty="0" smtClean="0"/>
              <a:t> - </a:t>
            </a:r>
          </a:p>
          <a:p>
            <a:endParaRPr lang="sk-SK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EC94F-A87B-49CA-8656-BB8588451963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Examinatio</a:t>
            </a:r>
            <a:r>
              <a:rPr lang="sk-SK" baseline="0" dirty="0" smtClean="0"/>
              <a:t> – vyšetrovanie, skúška, </a:t>
            </a:r>
            <a:r>
              <a:rPr lang="sk-SK" baseline="0" dirty="0" err="1" smtClean="0"/>
              <a:t>examen</a:t>
            </a:r>
            <a:endParaRPr lang="sk-SK" baseline="0" dirty="0" smtClean="0"/>
          </a:p>
          <a:p>
            <a:r>
              <a:rPr lang="sk-SK" baseline="0" dirty="0" smtClean="0"/>
              <a:t>Exitus – východ, koniec, smrť</a:t>
            </a:r>
          </a:p>
          <a:p>
            <a:r>
              <a:rPr lang="sk-SK" baseline="0" dirty="0" err="1" smtClean="0"/>
              <a:t>Phantasia</a:t>
            </a:r>
            <a:r>
              <a:rPr lang="sk-SK" baseline="0" dirty="0" smtClean="0"/>
              <a:t> – predstava, myšlienka, zjavenie (</a:t>
            </a:r>
            <a:r>
              <a:rPr lang="sk-SK" baseline="0" dirty="0" err="1" smtClean="0"/>
              <a:t>Phantasos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myticky</a:t>
            </a:r>
            <a:r>
              <a:rPr lang="sk-SK" baseline="0" dirty="0" smtClean="0"/>
              <a:t> syn spánku </a:t>
            </a:r>
            <a:r>
              <a:rPr lang="sk-SK" baseline="0" dirty="0" err="1" smtClean="0"/>
              <a:t>Hypnos</a:t>
            </a:r>
            <a:r>
              <a:rPr lang="sk-SK" baseline="0" dirty="0" smtClean="0"/>
              <a:t>)</a:t>
            </a:r>
          </a:p>
          <a:p>
            <a:r>
              <a:rPr lang="sk-SK" baseline="0" dirty="0" err="1" smtClean="0"/>
              <a:t>Pharmacia</a:t>
            </a:r>
            <a:r>
              <a:rPr lang="sk-SK" baseline="0" dirty="0" smtClean="0"/>
              <a:t> – </a:t>
            </a:r>
            <a:r>
              <a:rPr lang="sk-SK" baseline="0" dirty="0" err="1" smtClean="0"/>
              <a:t>pharmakon</a:t>
            </a:r>
            <a:r>
              <a:rPr lang="sk-SK" baseline="0" dirty="0" smtClean="0"/>
              <a:t> – </a:t>
            </a:r>
          </a:p>
          <a:p>
            <a:r>
              <a:rPr lang="sk-SK" baseline="0" dirty="0" err="1" smtClean="0"/>
              <a:t>Rheuma</a:t>
            </a:r>
            <a:r>
              <a:rPr lang="sk-SK" baseline="0" dirty="0" smtClean="0"/>
              <a:t> – pôvodne tok /súvisí s predstavou, že telom </a:t>
            </a:r>
            <a:r>
              <a:rPr lang="sk-SK" baseline="0" dirty="0" err="1" smtClean="0"/>
              <a:t>prudi</a:t>
            </a:r>
            <a:r>
              <a:rPr lang="sk-SK" baseline="0" dirty="0" smtClean="0"/>
              <a:t> latka, ktorá vyvoláva reumatické problémy</a:t>
            </a:r>
          </a:p>
          <a:p>
            <a:r>
              <a:rPr lang="sk-SK" baseline="0" dirty="0" err="1" smtClean="0"/>
              <a:t>Rhinitis</a:t>
            </a:r>
            <a:r>
              <a:rPr lang="sk-SK" baseline="0" dirty="0" smtClean="0"/>
              <a:t> – </a:t>
            </a:r>
            <a:r>
              <a:rPr lang="sk-SK" baseline="0" dirty="0" err="1" smtClean="0"/>
              <a:t>rhis</a:t>
            </a:r>
            <a:r>
              <a:rPr lang="sk-SK" baseline="0" dirty="0" smtClean="0"/>
              <a:t>, </a:t>
            </a:r>
            <a:r>
              <a:rPr lang="sk-SK" baseline="0" dirty="0" err="1" smtClean="0"/>
              <a:t>rinos</a:t>
            </a:r>
            <a:r>
              <a:rPr lang="sk-SK" baseline="0" dirty="0" smtClean="0"/>
              <a:t> – nos – zápal nosnej sliznice, nádcha</a:t>
            </a:r>
          </a:p>
          <a:p>
            <a:r>
              <a:rPr lang="sk-SK" baseline="0" dirty="0" err="1" smtClean="0"/>
              <a:t>Therapia</a:t>
            </a:r>
            <a:r>
              <a:rPr lang="sk-SK" baseline="0" dirty="0" smtClean="0"/>
              <a:t> – </a:t>
            </a:r>
            <a:r>
              <a:rPr lang="sk-SK" baseline="0" dirty="0" err="1" smtClean="0"/>
              <a:t>therapeuein</a:t>
            </a:r>
            <a:r>
              <a:rPr lang="sk-SK" baseline="0" dirty="0" smtClean="0"/>
              <a:t> – slúžiť, liečiť</a:t>
            </a:r>
          </a:p>
          <a:p>
            <a:r>
              <a:rPr lang="sk-SK" baseline="0" dirty="0" err="1" smtClean="0"/>
              <a:t>Thermometrum</a:t>
            </a:r>
            <a:r>
              <a:rPr lang="sk-SK" baseline="0" dirty="0" smtClean="0"/>
              <a:t> – </a:t>
            </a:r>
            <a:r>
              <a:rPr lang="sk-SK" baseline="0" dirty="0" err="1" smtClean="0"/>
              <a:t>thermé</a:t>
            </a:r>
            <a:r>
              <a:rPr lang="sk-SK" baseline="0" dirty="0" smtClean="0"/>
              <a:t> teplo – </a:t>
            </a:r>
            <a:r>
              <a:rPr lang="sk-SK" baseline="0" dirty="0" err="1" smtClean="0"/>
              <a:t>metron</a:t>
            </a:r>
            <a:r>
              <a:rPr lang="sk-SK" baseline="0" dirty="0" smtClean="0"/>
              <a:t> - miera</a:t>
            </a:r>
          </a:p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EC94F-A87B-49CA-8656-BB8588451963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Abs</a:t>
            </a:r>
            <a:r>
              <a:rPr lang="sk-SK" dirty="0" smtClean="0"/>
              <a:t> – </a:t>
            </a:r>
            <a:r>
              <a:rPr lang="sk-SK" dirty="0" err="1" smtClean="0"/>
              <a:t>tinere</a:t>
            </a:r>
            <a:endParaRPr lang="sk-SK" dirty="0" smtClean="0"/>
          </a:p>
          <a:p>
            <a:r>
              <a:rPr lang="sk-SK" dirty="0" err="1" smtClean="0"/>
              <a:t>Equator</a:t>
            </a:r>
            <a:r>
              <a:rPr lang="sk-SK" dirty="0" smtClean="0"/>
              <a:t> -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anatomic nomenclature to designate such a line on a spherical organ, dividing the surface into two approximately equal parts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dirty="0" err="1" smtClean="0"/>
              <a:t>Cornea</a:t>
            </a:r>
            <a:r>
              <a:rPr lang="sk-SK" dirty="0" smtClean="0"/>
              <a:t> – </a:t>
            </a:r>
            <a:r>
              <a:rPr lang="sk-SK" dirty="0" err="1" smtClean="0"/>
              <a:t>corneus</a:t>
            </a:r>
            <a:r>
              <a:rPr lang="sk-SK" dirty="0" smtClean="0"/>
              <a:t> – rohovitý,</a:t>
            </a:r>
            <a:r>
              <a:rPr lang="sk-SK" baseline="0" dirty="0" smtClean="0"/>
              <a:t> vyrobený z rohu </a:t>
            </a:r>
          </a:p>
          <a:p>
            <a:r>
              <a:rPr lang="sk-SK" baseline="0" dirty="0" err="1" smtClean="0"/>
              <a:t>Blepharon</a:t>
            </a:r>
            <a:r>
              <a:rPr lang="sk-SK" baseline="0" dirty="0" smtClean="0"/>
              <a:t> – očné viečko, riasa</a:t>
            </a:r>
          </a:p>
          <a:p>
            <a:r>
              <a:rPr lang="sk-SK" baseline="0" dirty="0" err="1" smtClean="0"/>
              <a:t>Bursa</a:t>
            </a:r>
            <a:r>
              <a:rPr lang="sk-SK" baseline="0" dirty="0" smtClean="0"/>
              <a:t> – </a:t>
            </a:r>
            <a:r>
              <a:rPr lang="sk-SK" baseline="0" dirty="0" err="1" smtClean="0"/>
              <a:t>byrsa</a:t>
            </a:r>
            <a:r>
              <a:rPr lang="sk-SK" baseline="0" dirty="0" smtClean="0"/>
              <a:t> – mešec</a:t>
            </a:r>
          </a:p>
          <a:p>
            <a:r>
              <a:rPr lang="sk-SK" baseline="0" dirty="0" err="1" smtClean="0"/>
              <a:t>Aceo</a:t>
            </a:r>
            <a:r>
              <a:rPr lang="sk-SK" baseline="0" dirty="0" smtClean="0"/>
              <a:t> byť kyslý, </a:t>
            </a:r>
            <a:r>
              <a:rPr lang="sk-SK" baseline="0" dirty="0" err="1" smtClean="0"/>
              <a:t>acidus</a:t>
            </a:r>
            <a:r>
              <a:rPr lang="sk-SK" baseline="0" dirty="0" smtClean="0"/>
              <a:t>, a, um – kyslý</a:t>
            </a:r>
          </a:p>
          <a:p>
            <a:r>
              <a:rPr lang="sk-SK" baseline="0" dirty="0" err="1" smtClean="0"/>
              <a:t>Glycaemia</a:t>
            </a:r>
            <a:r>
              <a:rPr lang="sk-SK" baseline="0" dirty="0" smtClean="0"/>
              <a:t> – </a:t>
            </a:r>
            <a:r>
              <a:rPr lang="sk-SK" baseline="0" dirty="0" err="1" smtClean="0"/>
              <a:t>glykys</a:t>
            </a:r>
            <a:r>
              <a:rPr lang="sk-SK" baseline="0" dirty="0" smtClean="0"/>
              <a:t> – </a:t>
            </a:r>
            <a:r>
              <a:rPr lang="sk-SK" baseline="0" dirty="0" err="1" smtClean="0"/>
              <a:t>sladky</a:t>
            </a:r>
            <a:r>
              <a:rPr lang="sk-SK" baseline="0" dirty="0" smtClean="0"/>
              <a:t>, </a:t>
            </a:r>
            <a:r>
              <a:rPr lang="sk-SK" baseline="0" dirty="0" err="1" smtClean="0"/>
              <a:t>haima</a:t>
            </a:r>
            <a:r>
              <a:rPr lang="sk-SK" baseline="0" dirty="0" smtClean="0"/>
              <a:t> – krv, koncentrácia cukru v krvi</a:t>
            </a:r>
          </a:p>
          <a:p>
            <a:r>
              <a:rPr lang="sk-SK" baseline="0" dirty="0" err="1" smtClean="0"/>
              <a:t>Circulatio</a:t>
            </a:r>
            <a:r>
              <a:rPr lang="sk-SK" baseline="0" dirty="0" smtClean="0"/>
              <a:t> – </a:t>
            </a:r>
            <a:r>
              <a:rPr lang="sk-SK" baseline="0" dirty="0" err="1" smtClean="0"/>
              <a:t>circulor</a:t>
            </a:r>
            <a:r>
              <a:rPr lang="sk-SK" baseline="0" dirty="0" smtClean="0"/>
              <a:t> – tvoriť kruh, obiehať</a:t>
            </a:r>
          </a:p>
          <a:p>
            <a:r>
              <a:rPr lang="sk-SK" dirty="0" err="1" smtClean="0"/>
              <a:t>Skléra</a:t>
            </a:r>
            <a:r>
              <a:rPr lang="sk-SK" dirty="0" smtClean="0"/>
              <a:t>, </a:t>
            </a:r>
            <a:r>
              <a:rPr lang="sk-SK" dirty="0" err="1" smtClean="0"/>
              <a:t>bělima</a:t>
            </a:r>
            <a:r>
              <a:rPr lang="sk-SK" dirty="0" smtClean="0"/>
              <a:t> – tvrdý obal oka – </a:t>
            </a:r>
            <a:r>
              <a:rPr lang="sk-SK" dirty="0" err="1" smtClean="0"/>
              <a:t>skleros</a:t>
            </a:r>
            <a:r>
              <a:rPr lang="sk-SK" dirty="0" smtClean="0"/>
              <a:t> – tvrdý</a:t>
            </a:r>
          </a:p>
          <a:p>
            <a:r>
              <a:rPr lang="sk-SK" dirty="0" err="1" smtClean="0"/>
              <a:t>Jícen</a:t>
            </a:r>
            <a:r>
              <a:rPr lang="sk-SK" dirty="0" smtClean="0"/>
              <a:t>/pažerák – </a:t>
            </a:r>
            <a:r>
              <a:rPr lang="sk-SK" dirty="0" err="1" smtClean="0"/>
              <a:t>oisein</a:t>
            </a:r>
            <a:r>
              <a:rPr lang="sk-SK" dirty="0" smtClean="0"/>
              <a:t> niesť – </a:t>
            </a:r>
            <a:r>
              <a:rPr lang="sk-SK" dirty="0" err="1" smtClean="0"/>
              <a:t>fagein</a:t>
            </a:r>
            <a:r>
              <a:rPr lang="sk-SK" dirty="0" smtClean="0"/>
              <a:t> – jesť /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tube connecting the throat to the stomach, which is about 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24cm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long in adults. It functions to transport food from the throat to the stomach and to keep the contents of the stomach in the stomach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Lagoena</a:t>
            </a:r>
            <a:r>
              <a:rPr lang="sk-S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sk-SK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flaštička</a:t>
            </a:r>
            <a:r>
              <a:rPr lang="sk-S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dlhým krkom, asi z </a:t>
            </a:r>
            <a:r>
              <a:rPr lang="sk-SK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</a:t>
            </a:r>
            <a:r>
              <a:rPr lang="sk-S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k-SK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lagyna</a:t>
            </a:r>
            <a:endParaRPr lang="sk-SK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Diaita</a:t>
            </a:r>
            <a:r>
              <a:rPr lang="sk-S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 spôsob života /</a:t>
            </a:r>
            <a:r>
              <a:rPr lang="sk-SK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diaita</a:t>
            </a:r>
            <a:r>
              <a:rPr lang="sk-S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diabetica</a:t>
            </a:r>
            <a:r>
              <a:rPr lang="sk-S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sk-SK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Praevenio</a:t>
            </a:r>
            <a:r>
              <a:rPr lang="sk-S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sk-SK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íst</a:t>
            </a:r>
            <a:r>
              <a:rPr lang="sk-S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vopred, predstihnúť, niekoho vykonaním niečo a niekedy mu tým zabrániť aby niečo neurobil</a:t>
            </a:r>
          </a:p>
          <a:p>
            <a:r>
              <a:rPr lang="sk-SK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Iodum</a:t>
            </a:r>
            <a:r>
              <a:rPr lang="sk-S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sk-SK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ioeides</a:t>
            </a:r>
            <a:r>
              <a:rPr lang="sk-S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/fialkovo zafarbený; </a:t>
            </a:r>
            <a:endParaRPr lang="sk-SK" dirty="0" smtClean="0"/>
          </a:p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EC94F-A87B-49CA-8656-BB8588451963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2084-A942-7740-BFAD-83A534B2F0ED}" type="datetimeFigureOut">
              <a:rPr lang="en-US" smtClean="0"/>
              <a:t>16.9.2014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AD8F-9EF5-4343-9E3A-A9C41EFB0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2084-A942-7740-BFAD-83A534B2F0ED}" type="datetimeFigureOut">
              <a:rPr lang="en-US" smtClean="0"/>
              <a:t>16.9.2014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AD8F-9EF5-4343-9E3A-A9C41EFB0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2084-A942-7740-BFAD-83A534B2F0ED}" type="datetimeFigureOut">
              <a:rPr lang="en-US" smtClean="0"/>
              <a:t>16.9.2014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AD8F-9EF5-4343-9E3A-A9C41EFB0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2084-A942-7740-BFAD-83A534B2F0ED}" type="datetimeFigureOut">
              <a:rPr lang="en-US" smtClean="0"/>
              <a:t>16.9.2014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AD8F-9EF5-4343-9E3A-A9C41EFB0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2084-A942-7740-BFAD-83A534B2F0ED}" type="datetimeFigureOut">
              <a:rPr lang="en-US" smtClean="0"/>
              <a:t>16.9.2014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AD8F-9EF5-4343-9E3A-A9C41EFB0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2084-A942-7740-BFAD-83A534B2F0ED}" type="datetimeFigureOut">
              <a:rPr lang="en-US" smtClean="0"/>
              <a:t>16.9.2014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AD8F-9EF5-4343-9E3A-A9C41EFB0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2084-A942-7740-BFAD-83A534B2F0ED}" type="datetimeFigureOut">
              <a:rPr lang="en-US" smtClean="0"/>
              <a:t>16.9.2014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AD8F-9EF5-4343-9E3A-A9C41EFB0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2084-A942-7740-BFAD-83A534B2F0ED}" type="datetimeFigureOut">
              <a:rPr lang="en-US" smtClean="0"/>
              <a:t>16.9.2014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AD8F-9EF5-4343-9E3A-A9C41EFB0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2084-A942-7740-BFAD-83A534B2F0ED}" type="datetimeFigureOut">
              <a:rPr lang="en-US" smtClean="0"/>
              <a:t>16.9.2014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AD8F-9EF5-4343-9E3A-A9C41EFB0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2084-A942-7740-BFAD-83A534B2F0ED}" type="datetimeFigureOut">
              <a:rPr lang="en-US" smtClean="0"/>
              <a:t>16.9.2014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AD8F-9EF5-4343-9E3A-A9C41EFB0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2084-A942-7740-BFAD-83A534B2F0ED}" type="datetimeFigureOut">
              <a:rPr lang="en-US" smtClean="0"/>
              <a:t>16.9.2014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AD8F-9EF5-4343-9E3A-A9C41EFB0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32084-A942-7740-BFAD-83A534B2F0ED}" type="datetimeFigureOut">
              <a:rPr lang="en-US" smtClean="0"/>
              <a:t>16.9.2014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6AD8F-9EF5-4343-9E3A-A9C41EFB0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nifr.ch/ifaa/Public/EntryPage/ViewTAOnLine.html" TargetMode="External"/><Relationship Id="rId3" Type="http://schemas.openxmlformats.org/officeDocument/2006/relationships/hyperlink" Target="http://www.artforum.sk/catalog/holomanova-anna-brucknerova-ingrid:srdcovocievna-sustava-anatomicke-nazvy/?mod=catalog&amp;detail=42619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99384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Základy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lékařské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terminologie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724" y="5567799"/>
            <a:ext cx="7911475" cy="427375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Podzimní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semestr</a:t>
            </a:r>
            <a:r>
              <a:rPr lang="en-US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 2014                              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Vyučující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: J. Artimová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88358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6526" cy="1143000"/>
          </a:xfrm>
        </p:spPr>
        <p:txBody>
          <a:bodyPr>
            <a:noAutofit/>
          </a:bodyPr>
          <a:lstStyle/>
          <a:p>
            <a:pPr algn="l"/>
            <a:r>
              <a:rPr lang="en-US" sz="3800" dirty="0" smtClean="0">
                <a:solidFill>
                  <a:srgbClr val="267CF2"/>
                </a:solidFill>
                <a:latin typeface="Cambria"/>
                <a:cs typeface="Cambria"/>
              </a:rPr>
              <a:t>Latina </a:t>
            </a:r>
            <a:r>
              <a:rPr lang="en-US" sz="3800" dirty="0" err="1" smtClean="0">
                <a:solidFill>
                  <a:srgbClr val="267CF2"/>
                </a:solidFill>
                <a:latin typeface="Cambria"/>
                <a:cs typeface="Cambria"/>
              </a:rPr>
              <a:t>ve</a:t>
            </a:r>
            <a:r>
              <a:rPr lang="en-US" sz="3800" dirty="0" smtClean="0">
                <a:solidFill>
                  <a:srgbClr val="267CF2"/>
                </a:solidFill>
                <a:latin typeface="Cambria"/>
                <a:cs typeface="Cambria"/>
              </a:rPr>
              <a:t> </a:t>
            </a:r>
            <a:r>
              <a:rPr lang="en-US" sz="3800" dirty="0" err="1" smtClean="0">
                <a:solidFill>
                  <a:srgbClr val="267CF2"/>
                </a:solidFill>
                <a:latin typeface="Cambria"/>
                <a:cs typeface="Cambria"/>
              </a:rPr>
              <a:t>farmakologické</a:t>
            </a:r>
            <a:r>
              <a:rPr lang="en-US" sz="3800" dirty="0" smtClean="0">
                <a:solidFill>
                  <a:srgbClr val="267CF2"/>
                </a:solidFill>
                <a:latin typeface="Cambria"/>
                <a:cs typeface="Cambria"/>
              </a:rPr>
              <a:t> </a:t>
            </a:r>
            <a:r>
              <a:rPr lang="en-US" sz="3800" dirty="0" err="1" smtClean="0">
                <a:solidFill>
                  <a:srgbClr val="267CF2"/>
                </a:solidFill>
                <a:latin typeface="Cambria"/>
                <a:cs typeface="Cambria"/>
              </a:rPr>
              <a:t>terminologii</a:t>
            </a:r>
            <a:endParaRPr lang="en-US" sz="3800" dirty="0">
              <a:solidFill>
                <a:srgbClr val="267CF2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211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latin typeface="Cambria"/>
                <a:cs typeface="Cambria"/>
              </a:rPr>
              <a:t>Soubor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termín</a:t>
            </a:r>
            <a:r>
              <a:rPr lang="cs-CZ" dirty="0" err="1" smtClean="0">
                <a:latin typeface="Cambria" pitchFamily="18" charset="0"/>
              </a:rPr>
              <a:t>ů</a:t>
            </a:r>
            <a:r>
              <a:rPr lang="cs-CZ" dirty="0" smtClean="0">
                <a:latin typeface="Cambria" pitchFamily="18" charset="0"/>
              </a:rPr>
              <a:t> zavedených v Evropském lékopisu, v současnosti se užívá 8. vydání, </a:t>
            </a:r>
            <a:r>
              <a:rPr lang="en-US" dirty="0" err="1" smtClean="0">
                <a:latin typeface="Cambria"/>
                <a:cs typeface="Cambria"/>
              </a:rPr>
              <a:t>latinsky</a:t>
            </a:r>
            <a:r>
              <a:rPr lang="en-US" dirty="0" smtClean="0">
                <a:latin typeface="Cambria"/>
                <a:cs typeface="Cambria"/>
              </a:rPr>
              <a:t> se </a:t>
            </a:r>
            <a:r>
              <a:rPr lang="en-US" dirty="0" err="1" smtClean="0">
                <a:latin typeface="Cambria"/>
                <a:cs typeface="Cambria"/>
              </a:rPr>
              <a:t>pojmenovávají</a:t>
            </a:r>
            <a:r>
              <a:rPr lang="en-US" dirty="0" smtClean="0">
                <a:latin typeface="Cambria"/>
                <a:cs typeface="Cambria"/>
              </a:rPr>
              <a:t>: </a:t>
            </a:r>
          </a:p>
          <a:p>
            <a:pPr lvl="1"/>
            <a:r>
              <a:rPr lang="en-US" dirty="0" err="1">
                <a:latin typeface="Cambria"/>
                <a:cs typeface="Cambria"/>
              </a:rPr>
              <a:t>l</a:t>
            </a:r>
            <a:r>
              <a:rPr lang="en-US" dirty="0" err="1" smtClean="0">
                <a:latin typeface="Cambria"/>
                <a:cs typeface="Cambria"/>
              </a:rPr>
              <a:t>éčivé</a:t>
            </a:r>
            <a:r>
              <a:rPr lang="en-US" dirty="0" smtClean="0">
                <a:latin typeface="Cambria"/>
                <a:cs typeface="Cambria"/>
              </a:rPr>
              <a:t> a </a:t>
            </a:r>
            <a:r>
              <a:rPr lang="en-US" dirty="0" err="1" smtClean="0">
                <a:latin typeface="Cambria"/>
                <a:cs typeface="Cambria"/>
              </a:rPr>
              <a:t>pomocné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látky</a:t>
            </a:r>
            <a:r>
              <a:rPr lang="en-US" dirty="0" smtClean="0">
                <a:latin typeface="Cambria"/>
                <a:cs typeface="Cambria"/>
              </a:rPr>
              <a:t> (</a:t>
            </a:r>
            <a:r>
              <a:rPr lang="en-US" i="1" dirty="0" err="1" smtClean="0">
                <a:latin typeface="Cambria"/>
                <a:cs typeface="Cambria"/>
              </a:rPr>
              <a:t>acidum</a:t>
            </a:r>
            <a:r>
              <a:rPr lang="en-US" i="1" dirty="0" smtClean="0">
                <a:latin typeface="Cambria"/>
                <a:cs typeface="Cambria"/>
              </a:rPr>
              <a:t> </a:t>
            </a:r>
            <a:r>
              <a:rPr lang="en-US" i="1" dirty="0" err="1" smtClean="0">
                <a:latin typeface="Cambria"/>
                <a:cs typeface="Cambria"/>
              </a:rPr>
              <a:t>phosphoricum</a:t>
            </a:r>
            <a:r>
              <a:rPr lang="en-US" dirty="0" smtClean="0">
                <a:latin typeface="Cambria"/>
                <a:cs typeface="Cambria"/>
              </a:rPr>
              <a:t>)</a:t>
            </a:r>
          </a:p>
          <a:p>
            <a:pPr lvl="1"/>
            <a:r>
              <a:rPr lang="en-US" dirty="0" err="1">
                <a:latin typeface="Cambria"/>
                <a:cs typeface="Cambria"/>
              </a:rPr>
              <a:t>l</a:t>
            </a:r>
            <a:r>
              <a:rPr lang="en-US" dirty="0" err="1" smtClean="0">
                <a:latin typeface="Cambria"/>
                <a:cs typeface="Cambria"/>
              </a:rPr>
              <a:t>ékové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skupiny</a:t>
            </a:r>
            <a:r>
              <a:rPr lang="en-US" dirty="0" smtClean="0">
                <a:latin typeface="Cambria"/>
                <a:cs typeface="Cambria"/>
              </a:rPr>
              <a:t> (</a:t>
            </a:r>
            <a:r>
              <a:rPr lang="en-US" i="1" dirty="0" err="1" smtClean="0">
                <a:latin typeface="Cambria"/>
                <a:cs typeface="Cambria"/>
              </a:rPr>
              <a:t>antipyretica</a:t>
            </a:r>
            <a:r>
              <a:rPr lang="en-US" dirty="0" smtClean="0">
                <a:latin typeface="Cambria"/>
                <a:cs typeface="Cambria"/>
              </a:rPr>
              <a:t>, </a:t>
            </a:r>
            <a:r>
              <a:rPr lang="en-US" i="1" dirty="0" err="1" smtClean="0">
                <a:latin typeface="Cambria"/>
                <a:cs typeface="Cambria"/>
              </a:rPr>
              <a:t>spasmolytica</a:t>
            </a:r>
            <a:r>
              <a:rPr lang="en-US" dirty="0" smtClean="0">
                <a:latin typeface="Cambria"/>
                <a:cs typeface="Cambria"/>
              </a:rPr>
              <a:t>)</a:t>
            </a:r>
          </a:p>
          <a:p>
            <a:pPr lvl="1"/>
            <a:r>
              <a:rPr lang="en-US" dirty="0" err="1">
                <a:latin typeface="Cambria"/>
                <a:cs typeface="Cambria"/>
              </a:rPr>
              <a:t>f</a:t>
            </a:r>
            <a:r>
              <a:rPr lang="en-US" dirty="0" err="1" smtClean="0">
                <a:latin typeface="Cambria"/>
                <a:cs typeface="Cambria"/>
              </a:rPr>
              <a:t>ormy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farmaceutických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přípravk</a:t>
            </a:r>
            <a:r>
              <a:rPr lang="cs-CZ" dirty="0" err="1">
                <a:latin typeface="Cambria" pitchFamily="18" charset="0"/>
              </a:rPr>
              <a:t>ů</a:t>
            </a:r>
            <a:r>
              <a:rPr lang="en-US" dirty="0" smtClean="0">
                <a:latin typeface="Cambria"/>
                <a:cs typeface="Cambria"/>
              </a:rPr>
              <a:t> (</a:t>
            </a:r>
            <a:r>
              <a:rPr lang="en-US" i="1" dirty="0" err="1" smtClean="0">
                <a:latin typeface="Cambria"/>
                <a:cs typeface="Cambria"/>
              </a:rPr>
              <a:t>solutio</a:t>
            </a:r>
            <a:r>
              <a:rPr lang="en-US" dirty="0" smtClean="0">
                <a:latin typeface="Cambria"/>
                <a:cs typeface="Cambria"/>
              </a:rPr>
              <a:t>, </a:t>
            </a:r>
            <a:r>
              <a:rPr lang="en-US" i="1" dirty="0" err="1" smtClean="0">
                <a:latin typeface="Cambria"/>
                <a:cs typeface="Cambria"/>
              </a:rPr>
              <a:t>injectio</a:t>
            </a:r>
            <a:r>
              <a:rPr lang="en-US" dirty="0" smtClean="0">
                <a:latin typeface="Cambria"/>
                <a:cs typeface="Cambria"/>
              </a:rPr>
              <a:t>, </a:t>
            </a:r>
            <a:r>
              <a:rPr lang="en-US" i="1" dirty="0" err="1" smtClean="0">
                <a:latin typeface="Cambria"/>
                <a:cs typeface="Cambria"/>
              </a:rPr>
              <a:t>tabuletta</a:t>
            </a:r>
            <a:r>
              <a:rPr lang="en-US" dirty="0" smtClean="0">
                <a:latin typeface="Cambria"/>
                <a:cs typeface="Cambria"/>
              </a:rPr>
              <a:t>)</a:t>
            </a:r>
          </a:p>
          <a:p>
            <a:pPr lvl="1"/>
            <a:r>
              <a:rPr lang="en-US" dirty="0" err="1" smtClean="0">
                <a:latin typeface="Cambria"/>
                <a:cs typeface="Cambria"/>
              </a:rPr>
              <a:t>drogy</a:t>
            </a:r>
            <a:r>
              <a:rPr lang="en-US" dirty="0" smtClean="0">
                <a:latin typeface="Cambria"/>
                <a:cs typeface="Cambria"/>
              </a:rPr>
              <a:t> (</a:t>
            </a:r>
            <a:r>
              <a:rPr lang="en-US" i="1" dirty="0" smtClean="0">
                <a:latin typeface="Cambria"/>
                <a:cs typeface="Cambria"/>
              </a:rPr>
              <a:t>calendula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i="1" dirty="0" err="1" smtClean="0">
                <a:latin typeface="Cambria"/>
                <a:cs typeface="Cambria"/>
              </a:rPr>
              <a:t>officinalis</a:t>
            </a:r>
            <a:r>
              <a:rPr lang="en-US" dirty="0" smtClean="0">
                <a:latin typeface="Cambria"/>
                <a:cs typeface="Cambria"/>
              </a:rPr>
              <a:t>)</a:t>
            </a:r>
          </a:p>
          <a:p>
            <a:r>
              <a:rPr lang="en-US" dirty="0" err="1" smtClean="0">
                <a:latin typeface="Cambria"/>
                <a:cs typeface="Cambria"/>
              </a:rPr>
              <a:t>Recepturní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latina</a:t>
            </a:r>
            <a:endParaRPr lang="en-US" dirty="0" smtClean="0">
              <a:latin typeface="Cambria"/>
              <a:cs typeface="Cambria"/>
            </a:endParaRPr>
          </a:p>
          <a:p>
            <a:pPr lvl="1"/>
            <a:r>
              <a:rPr lang="en-US" dirty="0" err="1">
                <a:latin typeface="Cambria"/>
                <a:cs typeface="Cambria"/>
              </a:rPr>
              <a:t>l</a:t>
            </a:r>
            <a:r>
              <a:rPr lang="en-US" dirty="0" err="1" smtClean="0">
                <a:latin typeface="Cambria"/>
                <a:cs typeface="Cambria"/>
              </a:rPr>
              <a:t>atina</a:t>
            </a:r>
            <a:r>
              <a:rPr lang="en-US" dirty="0" smtClean="0">
                <a:latin typeface="Cambria"/>
                <a:cs typeface="Cambria"/>
              </a:rPr>
              <a:t> je </a:t>
            </a:r>
            <a:r>
              <a:rPr lang="en-US" dirty="0" err="1" smtClean="0">
                <a:latin typeface="Cambria"/>
                <a:cs typeface="Cambria"/>
              </a:rPr>
              <a:t>obsažena</a:t>
            </a:r>
            <a:r>
              <a:rPr lang="en-US" dirty="0" smtClean="0">
                <a:latin typeface="Cambria"/>
                <a:cs typeface="Cambria"/>
              </a:rPr>
              <a:t> v </a:t>
            </a:r>
            <a:r>
              <a:rPr lang="en-US" dirty="0" err="1" smtClean="0">
                <a:latin typeface="Cambria"/>
                <a:cs typeface="Cambria"/>
              </a:rPr>
              <a:t>hlavní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části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recept</a:t>
            </a:r>
            <a:r>
              <a:rPr lang="cs-CZ" dirty="0" err="1" smtClean="0">
                <a:latin typeface="Cambria" pitchFamily="18" charset="0"/>
              </a:rPr>
              <a:t>ů</a:t>
            </a:r>
            <a:r>
              <a:rPr lang="cs-CZ" dirty="0" smtClean="0">
                <a:latin typeface="Cambria" pitchFamily="18" charset="0"/>
              </a:rPr>
              <a:t> typu „</a:t>
            </a:r>
            <a:r>
              <a:rPr lang="cs-CZ" dirty="0" err="1" smtClean="0">
                <a:latin typeface="Cambria" pitchFamily="18" charset="0"/>
              </a:rPr>
              <a:t>magistraliter</a:t>
            </a:r>
            <a:r>
              <a:rPr lang="cs-CZ" dirty="0" smtClean="0">
                <a:latin typeface="Cambria" pitchFamily="18" charset="0"/>
              </a:rPr>
              <a:t>“ /název látky a její množství/ </a:t>
            </a:r>
          </a:p>
          <a:p>
            <a:pPr lvl="1"/>
            <a:r>
              <a:rPr lang="cs-CZ" dirty="0" smtClean="0">
                <a:latin typeface="Cambria" pitchFamily="18" charset="0"/>
              </a:rPr>
              <a:t>recept doplňuje systém ustálených zkratek určených jako pokyny lékárníkovi i pacientovi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176353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 descr="JS 2013 P4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357180" y="5048706"/>
              <a:ext cx="1658252" cy="15534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357180" y="3374756"/>
              <a:ext cx="1658252" cy="10441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043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>
                <a:solidFill>
                  <a:srgbClr val="267CF2"/>
                </a:solidFill>
                <a:latin typeface="Cambria"/>
                <a:cs typeface="Cambria"/>
              </a:rPr>
              <a:t>Historické</a:t>
            </a:r>
            <a:r>
              <a:rPr lang="en-US" sz="3600" dirty="0" smtClean="0">
                <a:solidFill>
                  <a:srgbClr val="267CF2"/>
                </a:solidFill>
                <a:latin typeface="Cambria"/>
                <a:cs typeface="Cambria"/>
              </a:rPr>
              <a:t> </a:t>
            </a:r>
            <a:r>
              <a:rPr lang="en-US" sz="3600" dirty="0" err="1" smtClean="0">
                <a:solidFill>
                  <a:srgbClr val="267CF2"/>
                </a:solidFill>
                <a:latin typeface="Cambria"/>
                <a:cs typeface="Cambria"/>
              </a:rPr>
              <a:t>pozadí</a:t>
            </a:r>
            <a:endParaRPr lang="en-US" sz="3600" dirty="0">
              <a:solidFill>
                <a:srgbClr val="267CF2"/>
              </a:solidFill>
              <a:latin typeface="Cambria"/>
              <a:cs typeface="Cambria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1313" y="1261655"/>
            <a:ext cx="5410200" cy="40735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err="1" smtClean="0">
                <a:latin typeface="Cambria"/>
                <a:ea typeface="Gill Sans" charset="0"/>
                <a:cs typeface="Cambria"/>
                <a:sym typeface="Gill Sans" charset="0"/>
              </a:rPr>
              <a:t>Většina</a:t>
            </a:r>
            <a:r>
              <a:rPr lang="en-US" sz="2400" dirty="0" smtClean="0">
                <a:latin typeface="Cambria"/>
                <a:ea typeface="Gill Sans" charset="0"/>
                <a:cs typeface="Cambria"/>
                <a:sym typeface="Gill Sans" charset="0"/>
              </a:rPr>
              <a:t> v </a:t>
            </a:r>
            <a:r>
              <a:rPr lang="en-US" sz="2400" dirty="0" err="1" smtClean="0">
                <a:latin typeface="Cambria"/>
                <a:ea typeface="Gill Sans" charset="0"/>
                <a:cs typeface="Cambria"/>
                <a:sym typeface="Gill Sans" charset="0"/>
              </a:rPr>
              <a:t>současnosti</a:t>
            </a:r>
            <a:r>
              <a:rPr lang="en-US" sz="2400" dirty="0" smtClean="0">
                <a:latin typeface="Cambria"/>
                <a:ea typeface="Gill Sans" charset="0"/>
                <a:cs typeface="Cambria"/>
                <a:sym typeface="Gill Sans" charset="0"/>
              </a:rPr>
              <a:t> </a:t>
            </a:r>
            <a:r>
              <a:rPr lang="en-US" sz="2400" dirty="0" err="1" smtClean="0">
                <a:latin typeface="Cambria"/>
                <a:ea typeface="Gill Sans" charset="0"/>
                <a:cs typeface="Cambria"/>
                <a:sym typeface="Gill Sans" charset="0"/>
              </a:rPr>
              <a:t>používaných</a:t>
            </a:r>
            <a:r>
              <a:rPr lang="en-US" sz="2400" dirty="0" smtClean="0">
                <a:latin typeface="Cambria"/>
                <a:ea typeface="Gill Sans" charset="0"/>
                <a:cs typeface="Cambria"/>
                <a:sym typeface="Gill Sans" charset="0"/>
              </a:rPr>
              <a:t> </a:t>
            </a:r>
            <a:r>
              <a:rPr lang="en-US" sz="2400" dirty="0" err="1" smtClean="0">
                <a:latin typeface="Cambria"/>
                <a:ea typeface="Gill Sans" charset="0"/>
                <a:cs typeface="Cambria"/>
                <a:sym typeface="Gill Sans" charset="0"/>
              </a:rPr>
              <a:t>medicínských</a:t>
            </a:r>
            <a:r>
              <a:rPr lang="en-US" sz="2400" dirty="0" smtClean="0">
                <a:latin typeface="Cambria"/>
                <a:ea typeface="Gill Sans" charset="0"/>
                <a:cs typeface="Cambria"/>
                <a:sym typeface="Gill Sans" charset="0"/>
              </a:rPr>
              <a:t> </a:t>
            </a:r>
            <a:r>
              <a:rPr lang="en-US" sz="2400" dirty="0" err="1" smtClean="0">
                <a:latin typeface="Cambria"/>
                <a:ea typeface="Gill Sans" charset="0"/>
                <a:cs typeface="Cambria"/>
                <a:sym typeface="Gill Sans" charset="0"/>
              </a:rPr>
              <a:t>termín</a:t>
            </a:r>
            <a:r>
              <a:rPr lang="cs-CZ" sz="2400" dirty="0" err="1" smtClean="0">
                <a:latin typeface="Cambria" pitchFamily="18" charset="0"/>
              </a:rPr>
              <a:t>ů</a:t>
            </a:r>
            <a:r>
              <a:rPr lang="cs-CZ" sz="2400" dirty="0" smtClean="0">
                <a:latin typeface="Cambria" pitchFamily="18" charset="0"/>
              </a:rPr>
              <a:t> se připisuje </a:t>
            </a:r>
            <a:r>
              <a:rPr lang="en-US" sz="2400" i="1" dirty="0" err="1" smtClean="0">
                <a:latin typeface="Cambria"/>
                <a:ea typeface="Gill Sans" charset="0"/>
                <a:cs typeface="Cambria"/>
                <a:sym typeface="Gill Sans" charset="0"/>
              </a:rPr>
              <a:t>Hipokratovi</a:t>
            </a:r>
            <a:r>
              <a:rPr lang="sk-SK" sz="2400" i="1" dirty="0" smtClean="0">
                <a:latin typeface="Cambria"/>
                <a:ea typeface="Gill Sans" charset="0"/>
                <a:cs typeface="Cambria"/>
                <a:sym typeface="Gill Sans" charset="0"/>
              </a:rPr>
              <a:t> a řeckým autor</a:t>
            </a:r>
            <a:r>
              <a:rPr lang="cs-CZ" sz="2400" dirty="0" err="1">
                <a:latin typeface="Cambria" pitchFamily="18" charset="0"/>
              </a:rPr>
              <a:t>ů</a:t>
            </a:r>
            <a:r>
              <a:rPr lang="sk-SK" sz="2400" i="1" dirty="0" smtClean="0">
                <a:latin typeface="Cambria"/>
                <a:ea typeface="Gill Sans" charset="0"/>
                <a:cs typeface="Cambria"/>
                <a:sym typeface="Gill Sans" charset="0"/>
              </a:rPr>
              <a:t>m</a:t>
            </a:r>
            <a:endParaRPr lang="en-US" sz="2400" dirty="0" smtClean="0">
              <a:latin typeface="Cambria"/>
              <a:cs typeface="Cambria"/>
              <a:sym typeface="Gill Sans" charset="0"/>
            </a:endParaRPr>
          </a:p>
          <a:p>
            <a:pPr>
              <a:defRPr/>
            </a:pPr>
            <a:r>
              <a:rPr lang="sk-SK" sz="2400" dirty="0" smtClean="0">
                <a:latin typeface="Cambria"/>
                <a:cs typeface="Cambria"/>
              </a:rPr>
              <a:t>T</a:t>
            </a:r>
            <a:r>
              <a:rPr lang="en-US" sz="2400" dirty="0" err="1" smtClean="0">
                <a:latin typeface="Cambria"/>
                <a:cs typeface="Cambria"/>
              </a:rPr>
              <a:t>erminologie</a:t>
            </a:r>
            <a:r>
              <a:rPr lang="en-US" sz="2400" dirty="0" smtClean="0">
                <a:latin typeface="Cambria"/>
                <a:cs typeface="Cambria"/>
              </a:rPr>
              <a:t> z </a:t>
            </a:r>
            <a:r>
              <a:rPr lang="en-US" sz="2400" dirty="0" err="1" smtClean="0">
                <a:latin typeface="Cambria"/>
                <a:cs typeface="Cambria"/>
              </a:rPr>
              <a:t>historického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err="1" smtClean="0">
                <a:latin typeface="Cambria"/>
                <a:cs typeface="Cambria"/>
              </a:rPr>
              <a:t>hlediska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err="1" smtClean="0">
                <a:latin typeface="Cambria"/>
                <a:cs typeface="Cambria"/>
              </a:rPr>
              <a:t>vychází</a:t>
            </a:r>
            <a:r>
              <a:rPr lang="en-US" sz="2400" dirty="0" smtClean="0">
                <a:latin typeface="Cambria"/>
                <a:cs typeface="Cambria"/>
              </a:rPr>
              <a:t> z </a:t>
            </a:r>
            <a:r>
              <a:rPr lang="en-US" sz="2400" dirty="0" err="1" smtClean="0">
                <a:latin typeface="Cambria"/>
                <a:cs typeface="Cambria"/>
              </a:rPr>
              <a:t>potřeby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err="1" smtClean="0">
                <a:latin typeface="Cambria"/>
                <a:cs typeface="Cambria"/>
              </a:rPr>
              <a:t>pojmenovat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err="1" smtClean="0">
                <a:latin typeface="Cambria"/>
                <a:cs typeface="Cambria"/>
              </a:rPr>
              <a:t>anatomické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err="1" smtClean="0">
                <a:latin typeface="Cambria"/>
                <a:cs typeface="Cambria"/>
              </a:rPr>
              <a:t>struktury</a:t>
            </a:r>
            <a:r>
              <a:rPr lang="en-US" sz="2400" dirty="0" smtClean="0">
                <a:latin typeface="Cambria"/>
                <a:cs typeface="Cambria"/>
              </a:rPr>
              <a:t>, </a:t>
            </a:r>
            <a:r>
              <a:rPr lang="en-US" sz="2400" dirty="0" err="1" smtClean="0">
                <a:latin typeface="Cambria"/>
                <a:cs typeface="Cambria"/>
              </a:rPr>
              <a:t>diagnózy</a:t>
            </a:r>
            <a:r>
              <a:rPr lang="en-US" sz="2400" dirty="0" smtClean="0">
                <a:latin typeface="Cambria"/>
                <a:cs typeface="Cambria"/>
              </a:rPr>
              <a:t>, </a:t>
            </a:r>
            <a:r>
              <a:rPr lang="en-US" sz="2400" dirty="0" err="1" smtClean="0">
                <a:latin typeface="Cambria"/>
                <a:cs typeface="Cambria"/>
              </a:rPr>
              <a:t>nástroje</a:t>
            </a:r>
            <a:r>
              <a:rPr lang="en-US" sz="2400" dirty="0" smtClean="0">
                <a:latin typeface="Cambria"/>
                <a:cs typeface="Cambria"/>
              </a:rPr>
              <a:t> etc.</a:t>
            </a:r>
            <a:endParaRPr lang="sk-SK" sz="2400" dirty="0" smtClean="0">
              <a:latin typeface="Cambria"/>
              <a:cs typeface="Cambria"/>
            </a:endParaRPr>
          </a:p>
          <a:p>
            <a:pPr>
              <a:defRPr/>
            </a:pPr>
            <a:r>
              <a:rPr lang="sk-SK" sz="2400" dirty="0" smtClean="0">
                <a:latin typeface="Cambria"/>
                <a:cs typeface="Cambria"/>
              </a:rPr>
              <a:t>Mnoho antických termín</a:t>
            </a:r>
            <a:r>
              <a:rPr lang="cs-CZ" sz="2400" dirty="0" err="1" smtClean="0">
                <a:latin typeface="Cambria" pitchFamily="18" charset="0"/>
              </a:rPr>
              <a:t>ů</a:t>
            </a:r>
            <a:r>
              <a:rPr lang="cs-CZ" sz="2400" dirty="0" smtClean="0">
                <a:latin typeface="Cambria" pitchFamily="18" charset="0"/>
              </a:rPr>
              <a:t> je založených na metafoře a přirovnání, t. z. Jejich základní motivací jsou termíny z nelékařského prostředí</a:t>
            </a:r>
            <a:r>
              <a:rPr lang="en-US" sz="2400" dirty="0" smtClean="0">
                <a:latin typeface="Cambria"/>
                <a:cs typeface="Cambria"/>
              </a:rPr>
              <a:t>:</a:t>
            </a:r>
            <a:endParaRPr lang="sk-SK" sz="2400" baseline="30000" dirty="0" smtClean="0">
              <a:latin typeface="Cambria"/>
              <a:cs typeface="Cambria"/>
            </a:endParaRPr>
          </a:p>
          <a:p>
            <a:pPr>
              <a:defRPr/>
            </a:pPr>
            <a:endParaRPr lang="sk-SK" sz="2400" dirty="0" smtClean="0">
              <a:latin typeface="Cambria"/>
              <a:cs typeface="Cambria"/>
            </a:endParaRPr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1051" y="610780"/>
            <a:ext cx="3149600" cy="3810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6" name="Rectangle 4"/>
          <p:cNvSpPr>
            <a:spLocks/>
          </p:cNvSpPr>
          <p:nvPr/>
        </p:nvSpPr>
        <p:spPr bwMode="auto">
          <a:xfrm>
            <a:off x="5913913" y="4560480"/>
            <a:ext cx="3136900" cy="469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Cambria"/>
                <a:cs typeface="Cambria"/>
                <a:sym typeface="Gill Sans MT" charset="0"/>
              </a:rPr>
              <a:t> </a:t>
            </a:r>
            <a:endParaRPr lang="en-US" sz="1400" dirty="0">
              <a:solidFill>
                <a:srgbClr val="FFFFFF"/>
              </a:solidFill>
              <a:latin typeface="Cambria"/>
              <a:cs typeface="Cambria"/>
              <a:sym typeface="Gill Sans MT" charset="0"/>
            </a:endParaRPr>
          </a:p>
          <a:p>
            <a:pPr algn="ctr"/>
            <a:r>
              <a:rPr lang="en-US" sz="1400" dirty="0" err="1" smtClean="0">
                <a:solidFill>
                  <a:srgbClr val="FFFFFF"/>
                </a:solidFill>
                <a:latin typeface="Cambria"/>
                <a:cs typeface="Cambria"/>
                <a:sym typeface="Gill Sans MT" charset="0"/>
              </a:rPr>
              <a:t>Hipokrates</a:t>
            </a:r>
            <a:r>
              <a:rPr lang="en-US" sz="1400" dirty="0" smtClean="0">
                <a:solidFill>
                  <a:srgbClr val="FFFFFF"/>
                </a:solidFill>
                <a:latin typeface="Cambria"/>
                <a:cs typeface="Cambria"/>
                <a:sym typeface="Gill Sans MT" charset="0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Cambria"/>
                <a:cs typeface="Cambria"/>
                <a:sym typeface="Gill Sans MT" charset="0"/>
              </a:rPr>
              <a:t>460-370 </a:t>
            </a:r>
            <a:r>
              <a:rPr lang="en-US" sz="1400" dirty="0" err="1" smtClean="0">
                <a:solidFill>
                  <a:srgbClr val="FFFFFF"/>
                </a:solidFill>
                <a:latin typeface="Cambria"/>
                <a:cs typeface="Cambria"/>
                <a:sym typeface="Gill Sans MT" charset="0"/>
              </a:rPr>
              <a:t>před</a:t>
            </a:r>
            <a:r>
              <a:rPr lang="en-US" sz="1400" dirty="0" smtClean="0">
                <a:solidFill>
                  <a:srgbClr val="FFFFFF"/>
                </a:solidFill>
                <a:latin typeface="Cambria"/>
                <a:cs typeface="Cambria"/>
                <a:sym typeface="Gill Sans MT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Cambria"/>
                <a:cs typeface="Cambria"/>
                <a:sym typeface="Gill Sans MT" charset="0"/>
              </a:rPr>
              <a:t>K</a:t>
            </a:r>
            <a:r>
              <a:rPr lang="en-US" sz="1400" dirty="0" err="1" smtClean="0">
                <a:solidFill>
                  <a:srgbClr val="FFFFFF"/>
                </a:solidFill>
                <a:latin typeface="Cambria"/>
                <a:cs typeface="Cambria"/>
                <a:sym typeface="Gill Sans MT" charset="0"/>
              </a:rPr>
              <a:t>ristem</a:t>
            </a:r>
            <a:endParaRPr lang="en-US" sz="1400" dirty="0">
              <a:solidFill>
                <a:srgbClr val="FFFFFF"/>
              </a:solidFill>
              <a:latin typeface="Cambria"/>
              <a:cs typeface="Cambria"/>
              <a:sym typeface="Gill Sans MT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75113" y="5182780"/>
            <a:ext cx="8610600" cy="1200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74725" lvl="1" indent="-517525" algn="l">
              <a:defRPr/>
            </a:pPr>
            <a:r>
              <a:rPr lang="sk-SK" sz="2400" dirty="0" smtClean="0">
                <a:solidFill>
                  <a:srgbClr val="267CF2"/>
                </a:solidFill>
                <a:latin typeface="Cambria"/>
                <a:cs typeface="Cambria"/>
              </a:rPr>
              <a:t>Zvířata</a:t>
            </a:r>
            <a:r>
              <a:rPr lang="sk-SK" sz="2400" dirty="0">
                <a:solidFill>
                  <a:srgbClr val="267CF2"/>
                </a:solidFill>
                <a:latin typeface="Cambria"/>
                <a:cs typeface="Cambria"/>
              </a:rPr>
              <a:t>			</a:t>
            </a:r>
            <a:r>
              <a:rPr lang="sk-SK" sz="2400" dirty="0" smtClean="0">
                <a:solidFill>
                  <a:srgbClr val="267CF2"/>
                </a:solidFill>
                <a:latin typeface="Cambria"/>
                <a:cs typeface="Cambria"/>
              </a:rPr>
              <a:t>		Písmena abecedy</a:t>
            </a:r>
            <a:endParaRPr lang="sk-SK" sz="2400" dirty="0">
              <a:solidFill>
                <a:srgbClr val="267CF2"/>
              </a:solidFill>
              <a:latin typeface="Cambria"/>
              <a:cs typeface="Cambria"/>
            </a:endParaRPr>
          </a:p>
          <a:p>
            <a:pPr marL="974725" lvl="1" indent="-517525" algn="l">
              <a:defRPr/>
            </a:pPr>
            <a:r>
              <a:rPr lang="sk-SK" sz="2400" dirty="0" smtClean="0">
                <a:solidFill>
                  <a:srgbClr val="267CF2"/>
                </a:solidFill>
                <a:latin typeface="Cambria"/>
                <a:cs typeface="Cambria"/>
              </a:rPr>
              <a:t>Hudební nástroje</a:t>
            </a:r>
            <a:r>
              <a:rPr lang="sk-SK" sz="2400" dirty="0">
                <a:solidFill>
                  <a:srgbClr val="267CF2"/>
                </a:solidFill>
                <a:latin typeface="Cambria"/>
                <a:cs typeface="Cambria"/>
              </a:rPr>
              <a:t>	</a:t>
            </a:r>
            <a:r>
              <a:rPr lang="sk-SK" sz="2400" dirty="0" smtClean="0">
                <a:solidFill>
                  <a:srgbClr val="267CF2"/>
                </a:solidFill>
                <a:latin typeface="Cambria"/>
                <a:cs typeface="Cambria"/>
              </a:rPr>
              <a:t>		Kuchyňské vybavení</a:t>
            </a:r>
            <a:endParaRPr lang="sk-SK" sz="2400" dirty="0">
              <a:solidFill>
                <a:srgbClr val="267CF2"/>
              </a:solidFill>
              <a:latin typeface="Cambria"/>
              <a:cs typeface="Cambria"/>
            </a:endParaRPr>
          </a:p>
          <a:p>
            <a:pPr marL="974725" lvl="1" indent="-517525" algn="l">
              <a:defRPr/>
            </a:pPr>
            <a:r>
              <a:rPr lang="sk-SK" sz="2400" dirty="0">
                <a:solidFill>
                  <a:srgbClr val="267CF2"/>
                </a:solidFill>
                <a:latin typeface="Cambria"/>
                <a:cs typeface="Cambria"/>
              </a:rPr>
              <a:t>Z</a:t>
            </a:r>
            <a:r>
              <a:rPr lang="sk-SK" sz="2400" dirty="0" smtClean="0">
                <a:solidFill>
                  <a:srgbClr val="267CF2"/>
                </a:solidFill>
                <a:latin typeface="Cambria"/>
                <a:cs typeface="Cambria"/>
              </a:rPr>
              <a:t>braně</a:t>
            </a:r>
            <a:r>
              <a:rPr lang="sk-SK" sz="2400" dirty="0">
                <a:solidFill>
                  <a:srgbClr val="267CF2"/>
                </a:solidFill>
                <a:latin typeface="Cambria"/>
                <a:cs typeface="Cambria"/>
              </a:rPr>
              <a:t>		</a:t>
            </a:r>
            <a:r>
              <a:rPr lang="sk-SK" sz="2400" dirty="0" smtClean="0">
                <a:solidFill>
                  <a:srgbClr val="267CF2"/>
                </a:solidFill>
                <a:latin typeface="Cambria"/>
                <a:cs typeface="Cambria"/>
              </a:rPr>
              <a:t>			Zemědělské nástroje a produkty</a:t>
            </a:r>
            <a:endParaRPr lang="cs-CZ" sz="2400" dirty="0">
              <a:solidFill>
                <a:srgbClr val="267CF2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4026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170" y="410123"/>
            <a:ext cx="9334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gladiu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35" y="428134"/>
            <a:ext cx="4138295" cy="4122911"/>
          </a:xfrm>
          <a:prstGeom prst="rect">
            <a:avLst/>
          </a:prstGeom>
        </p:spPr>
      </p:pic>
      <p:pic>
        <p:nvPicPr>
          <p:cNvPr id="8" name="Picture 7" descr="Cochlear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DCF0A"/>
              </a:clrFrom>
              <a:clrTo>
                <a:srgbClr val="FDCF0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7996">
            <a:off x="4286902" y="-142451"/>
            <a:ext cx="1549400" cy="4406900"/>
          </a:xfrm>
          <a:prstGeom prst="rect">
            <a:avLst/>
          </a:prstGeom>
        </p:spPr>
      </p:pic>
      <p:pic>
        <p:nvPicPr>
          <p:cNvPr id="7" name="Picture 6" descr="konik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/>
          <a:stretch/>
        </p:blipFill>
        <p:spPr>
          <a:xfrm>
            <a:off x="45893" y="200601"/>
            <a:ext cx="3721270" cy="5475513"/>
          </a:xfrm>
          <a:prstGeom prst="rect">
            <a:avLst/>
          </a:prstGeom>
        </p:spPr>
      </p:pic>
      <p:pic>
        <p:nvPicPr>
          <p:cNvPr id="13" name="Picture 12" descr="furca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2"/>
          <a:stretch/>
        </p:blipFill>
        <p:spPr>
          <a:xfrm rot="5400000">
            <a:off x="5053670" y="2854325"/>
            <a:ext cx="1822450" cy="60706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6666">
            <a:off x="3116568" y="2593609"/>
            <a:ext cx="2947239" cy="488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069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rgbClr val="267CF2"/>
                </a:solidFill>
                <a:latin typeface="Cambria"/>
                <a:cs typeface="Cambria"/>
              </a:rPr>
              <a:t>Části</a:t>
            </a:r>
            <a:r>
              <a:rPr lang="en-US" dirty="0" smtClean="0">
                <a:solidFill>
                  <a:srgbClr val="267CF2"/>
                </a:solidFill>
                <a:latin typeface="Cambria"/>
                <a:cs typeface="Cambria"/>
              </a:rPr>
              <a:t> </a:t>
            </a:r>
            <a:r>
              <a:rPr lang="en-US" dirty="0" err="1" smtClean="0">
                <a:solidFill>
                  <a:srgbClr val="267CF2"/>
                </a:solidFill>
                <a:latin typeface="Cambria"/>
                <a:cs typeface="Cambria"/>
              </a:rPr>
              <a:t>slov</a:t>
            </a:r>
            <a:r>
              <a:rPr lang="en-US" dirty="0" smtClean="0">
                <a:solidFill>
                  <a:srgbClr val="267CF2"/>
                </a:solidFill>
                <a:latin typeface="Cambria"/>
                <a:cs typeface="Cambria"/>
              </a:rPr>
              <a:t>, </a:t>
            </a:r>
            <a:r>
              <a:rPr lang="en-US" dirty="0" err="1" smtClean="0">
                <a:solidFill>
                  <a:srgbClr val="267CF2"/>
                </a:solidFill>
                <a:latin typeface="Cambria"/>
                <a:cs typeface="Cambria"/>
              </a:rPr>
              <a:t>spojující</a:t>
            </a:r>
            <a:r>
              <a:rPr lang="en-US" dirty="0" smtClean="0">
                <a:solidFill>
                  <a:srgbClr val="267CF2"/>
                </a:solidFill>
                <a:latin typeface="Cambria"/>
                <a:cs typeface="Cambria"/>
              </a:rPr>
              <a:t> </a:t>
            </a:r>
            <a:r>
              <a:rPr lang="en-US" dirty="0" err="1" smtClean="0">
                <a:solidFill>
                  <a:srgbClr val="267CF2"/>
                </a:solidFill>
                <a:latin typeface="Cambria"/>
                <a:cs typeface="Cambria"/>
              </a:rPr>
              <a:t>samohlásky</a:t>
            </a:r>
            <a:r>
              <a:rPr lang="en-US" dirty="0" smtClean="0">
                <a:solidFill>
                  <a:srgbClr val="267CF2"/>
                </a:solidFill>
                <a:latin typeface="Cambria"/>
                <a:cs typeface="Cambria"/>
              </a:rPr>
              <a:t>, a </a:t>
            </a:r>
            <a:r>
              <a:rPr lang="en-US" dirty="0" err="1" smtClean="0">
                <a:solidFill>
                  <a:srgbClr val="267CF2"/>
                </a:solidFill>
                <a:latin typeface="Cambria"/>
                <a:cs typeface="Cambria"/>
              </a:rPr>
              <a:t>pravidla</a:t>
            </a:r>
            <a:r>
              <a:rPr lang="en-US" dirty="0" smtClean="0">
                <a:solidFill>
                  <a:srgbClr val="267CF2"/>
                </a:solidFill>
                <a:latin typeface="Cambria"/>
                <a:cs typeface="Cambria"/>
              </a:rPr>
              <a:t> </a:t>
            </a:r>
            <a:r>
              <a:rPr lang="en-US" dirty="0" err="1" smtClean="0">
                <a:solidFill>
                  <a:srgbClr val="267CF2"/>
                </a:solidFill>
                <a:latin typeface="Cambria"/>
                <a:cs typeface="Cambria"/>
              </a:rPr>
              <a:t>slovotvorby</a:t>
            </a:r>
            <a:endParaRPr lang="en-US" dirty="0">
              <a:solidFill>
                <a:srgbClr val="267CF2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18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>
                <a:latin typeface="Cambria"/>
                <a:cs typeface="Cambria"/>
              </a:rPr>
              <a:t>c</a:t>
            </a:r>
            <a:r>
              <a:rPr lang="en-US" b="1" dirty="0" smtClean="0">
                <a:latin typeface="Cambria"/>
                <a:cs typeface="Cambria"/>
              </a:rPr>
              <a:t>ard-</a:t>
            </a:r>
            <a:r>
              <a:rPr lang="en-US" dirty="0" err="1" smtClean="0">
                <a:latin typeface="Cambria"/>
                <a:cs typeface="Cambria"/>
              </a:rPr>
              <a:t>i</a:t>
            </a:r>
            <a:r>
              <a:rPr lang="en-US" dirty="0" smtClean="0">
                <a:latin typeface="Cambria"/>
                <a:cs typeface="Cambria"/>
              </a:rPr>
              <a:t>-a</a:t>
            </a:r>
          </a:p>
          <a:p>
            <a:pPr marL="0" indent="3492500">
              <a:buNone/>
            </a:pPr>
            <a:r>
              <a:rPr lang="en-US" b="1" dirty="0">
                <a:latin typeface="Cambria"/>
                <a:cs typeface="Cambria"/>
              </a:rPr>
              <a:t>c</a:t>
            </a:r>
            <a:r>
              <a:rPr lang="en-US" b="1" dirty="0" smtClean="0">
                <a:latin typeface="Cambria"/>
                <a:cs typeface="Cambria"/>
              </a:rPr>
              <a:t>ard</a:t>
            </a:r>
            <a:r>
              <a:rPr lang="en-US" dirty="0" smtClean="0">
                <a:latin typeface="Cambria"/>
                <a:cs typeface="Cambria"/>
              </a:rPr>
              <a:t>-</a:t>
            </a:r>
            <a:r>
              <a:rPr lang="en-US" dirty="0" err="1" smtClean="0">
                <a:latin typeface="Cambria"/>
                <a:cs typeface="Cambria"/>
              </a:rPr>
              <a:t>i</a:t>
            </a:r>
            <a:r>
              <a:rPr lang="en-US" dirty="0" smtClean="0">
                <a:latin typeface="Cambria"/>
                <a:cs typeface="Cambria"/>
              </a:rPr>
              <a:t>-</a:t>
            </a:r>
            <a:r>
              <a:rPr lang="en-US" dirty="0" err="1" smtClean="0">
                <a:latin typeface="Cambria"/>
                <a:cs typeface="Cambria"/>
              </a:rPr>
              <a:t>acus</a:t>
            </a:r>
            <a:endParaRPr lang="en-US" dirty="0" smtClean="0">
              <a:latin typeface="Cambria"/>
              <a:cs typeface="Cambria"/>
            </a:endParaRPr>
          </a:p>
          <a:p>
            <a:pPr marL="0" indent="3492500">
              <a:buNone/>
            </a:pPr>
            <a:r>
              <a:rPr lang="en-US" b="1" dirty="0">
                <a:latin typeface="Cambria"/>
                <a:cs typeface="Cambria"/>
              </a:rPr>
              <a:t>c</a:t>
            </a:r>
            <a:r>
              <a:rPr lang="en-US" b="1" dirty="0" smtClean="0">
                <a:latin typeface="Cambria"/>
                <a:cs typeface="Cambria"/>
              </a:rPr>
              <a:t>ard</a:t>
            </a:r>
            <a:r>
              <a:rPr lang="en-US" dirty="0" smtClean="0">
                <a:latin typeface="Cambria"/>
                <a:cs typeface="Cambria"/>
              </a:rPr>
              <a:t>-</a:t>
            </a:r>
            <a:r>
              <a:rPr lang="en-US" dirty="0" err="1" smtClean="0">
                <a:latin typeface="Cambria"/>
                <a:cs typeface="Cambria"/>
              </a:rPr>
              <a:t>i</a:t>
            </a:r>
            <a:r>
              <a:rPr lang="en-US" dirty="0" smtClean="0">
                <a:latin typeface="Cambria"/>
                <a:cs typeface="Cambria"/>
              </a:rPr>
              <a:t>-</a:t>
            </a:r>
            <a:r>
              <a:rPr lang="en-US" dirty="0" err="1" smtClean="0">
                <a:latin typeface="Cambria"/>
                <a:cs typeface="Cambria"/>
              </a:rPr>
              <a:t>alis</a:t>
            </a:r>
            <a:endParaRPr lang="en-US" dirty="0" smtClean="0">
              <a:latin typeface="Cambria"/>
              <a:cs typeface="Cambria"/>
            </a:endParaRPr>
          </a:p>
          <a:p>
            <a:pPr marL="0" indent="2870200">
              <a:buNone/>
            </a:pPr>
            <a:r>
              <a:rPr lang="en-US" dirty="0" err="1">
                <a:latin typeface="Cambria"/>
                <a:cs typeface="Cambria"/>
              </a:rPr>
              <a:t>p</a:t>
            </a:r>
            <a:r>
              <a:rPr lang="en-US" dirty="0" err="1" smtClean="0">
                <a:latin typeface="Cambria"/>
                <a:cs typeface="Cambria"/>
              </a:rPr>
              <a:t>eri</a:t>
            </a:r>
            <a:r>
              <a:rPr lang="en-US" dirty="0" smtClean="0">
                <a:latin typeface="Cambria"/>
                <a:cs typeface="Cambria"/>
              </a:rPr>
              <a:t>-</a:t>
            </a:r>
            <a:r>
              <a:rPr lang="en-US" b="1" dirty="0" smtClean="0">
                <a:latin typeface="Cambria"/>
                <a:cs typeface="Cambria"/>
              </a:rPr>
              <a:t>card</a:t>
            </a:r>
            <a:r>
              <a:rPr lang="en-US" dirty="0" smtClean="0">
                <a:latin typeface="Cambria"/>
                <a:cs typeface="Cambria"/>
              </a:rPr>
              <a:t>-</a:t>
            </a:r>
            <a:r>
              <a:rPr lang="en-US" dirty="0" err="1" smtClean="0">
                <a:latin typeface="Cambria"/>
                <a:cs typeface="Cambria"/>
              </a:rPr>
              <a:t>ium</a:t>
            </a:r>
            <a:endParaRPr lang="en-US" dirty="0" smtClean="0">
              <a:latin typeface="Cambria"/>
              <a:cs typeface="Cambria"/>
            </a:endParaRPr>
          </a:p>
          <a:p>
            <a:pPr marL="0" indent="2781300">
              <a:buNone/>
            </a:pPr>
            <a:r>
              <a:rPr lang="en-US" dirty="0" err="1" smtClean="0">
                <a:latin typeface="Cambria"/>
                <a:cs typeface="Cambria"/>
              </a:rPr>
              <a:t>endo</a:t>
            </a:r>
            <a:r>
              <a:rPr lang="en-US" dirty="0" smtClean="0">
                <a:latin typeface="Cambria"/>
                <a:cs typeface="Cambria"/>
              </a:rPr>
              <a:t>-</a:t>
            </a:r>
            <a:r>
              <a:rPr lang="en-US" b="1" dirty="0" smtClean="0">
                <a:latin typeface="Cambria"/>
                <a:cs typeface="Cambria"/>
              </a:rPr>
              <a:t>card</a:t>
            </a:r>
            <a:r>
              <a:rPr lang="en-US" dirty="0" smtClean="0">
                <a:latin typeface="Cambria"/>
                <a:cs typeface="Cambria"/>
              </a:rPr>
              <a:t>-</a:t>
            </a:r>
            <a:r>
              <a:rPr lang="en-US" dirty="0" err="1" smtClean="0">
                <a:latin typeface="Cambria"/>
                <a:cs typeface="Cambria"/>
              </a:rPr>
              <a:t>ium</a:t>
            </a:r>
            <a:endParaRPr lang="en-US" dirty="0">
              <a:latin typeface="Cambria"/>
              <a:cs typeface="Cambria"/>
            </a:endParaRPr>
          </a:p>
          <a:p>
            <a:pPr marL="0" indent="2870200">
              <a:buNone/>
            </a:pPr>
            <a:r>
              <a:rPr lang="en-US" dirty="0" err="1">
                <a:latin typeface="Cambria"/>
                <a:cs typeface="Cambria"/>
              </a:rPr>
              <a:t>m</a:t>
            </a:r>
            <a:r>
              <a:rPr lang="en-US" dirty="0" err="1" smtClean="0">
                <a:latin typeface="Cambria"/>
                <a:cs typeface="Cambria"/>
              </a:rPr>
              <a:t>yo</a:t>
            </a:r>
            <a:r>
              <a:rPr lang="en-US" dirty="0" smtClean="0">
                <a:latin typeface="Cambria"/>
                <a:cs typeface="Cambria"/>
              </a:rPr>
              <a:t>-</a:t>
            </a:r>
            <a:r>
              <a:rPr lang="en-US" b="1" dirty="0" smtClean="0">
                <a:latin typeface="Cambria"/>
                <a:cs typeface="Cambria"/>
              </a:rPr>
              <a:t>card</a:t>
            </a:r>
            <a:r>
              <a:rPr lang="en-US" dirty="0" smtClean="0">
                <a:latin typeface="Cambria"/>
                <a:cs typeface="Cambria"/>
              </a:rPr>
              <a:t>-</a:t>
            </a:r>
            <a:r>
              <a:rPr lang="en-US" dirty="0" err="1" smtClean="0">
                <a:latin typeface="Cambria"/>
                <a:cs typeface="Cambria"/>
              </a:rPr>
              <a:t>ium</a:t>
            </a:r>
            <a:endParaRPr lang="en-US" dirty="0" smtClean="0">
              <a:latin typeface="Cambria"/>
              <a:cs typeface="Cambria"/>
            </a:endParaRPr>
          </a:p>
          <a:p>
            <a:pPr marL="0" indent="3492500">
              <a:buNone/>
            </a:pPr>
            <a:r>
              <a:rPr lang="en-US" b="1" dirty="0" smtClean="0">
                <a:latin typeface="Cambria"/>
                <a:cs typeface="Cambria"/>
              </a:rPr>
              <a:t> card</a:t>
            </a:r>
            <a:r>
              <a:rPr lang="en-US" dirty="0" smtClean="0">
                <a:latin typeface="Cambria"/>
                <a:cs typeface="Cambria"/>
              </a:rPr>
              <a:t>-</a:t>
            </a:r>
            <a:r>
              <a:rPr lang="en-US" dirty="0" err="1" smtClean="0">
                <a:latin typeface="Cambria"/>
                <a:cs typeface="Cambria"/>
              </a:rPr>
              <a:t>itis</a:t>
            </a:r>
            <a:endParaRPr lang="en-US" dirty="0">
              <a:latin typeface="Cambria"/>
              <a:cs typeface="Cambria"/>
            </a:endParaRPr>
          </a:p>
          <a:p>
            <a:pPr marL="0" indent="2870200">
              <a:buNone/>
            </a:pP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peri</a:t>
            </a:r>
            <a:r>
              <a:rPr lang="en-US" dirty="0" smtClean="0">
                <a:latin typeface="Cambria"/>
                <a:cs typeface="Cambria"/>
              </a:rPr>
              <a:t>-</a:t>
            </a:r>
            <a:r>
              <a:rPr lang="en-US" b="1" dirty="0" smtClean="0">
                <a:latin typeface="Cambria"/>
                <a:cs typeface="Cambria"/>
              </a:rPr>
              <a:t>card</a:t>
            </a:r>
            <a:r>
              <a:rPr lang="en-US" dirty="0" smtClean="0">
                <a:latin typeface="Cambria"/>
                <a:cs typeface="Cambria"/>
              </a:rPr>
              <a:t>-</a:t>
            </a:r>
            <a:r>
              <a:rPr lang="en-US" dirty="0" err="1" smtClean="0">
                <a:latin typeface="Cambria"/>
                <a:cs typeface="Cambria"/>
              </a:rPr>
              <a:t>itis</a:t>
            </a:r>
            <a:endParaRPr lang="en-US" dirty="0" smtClean="0">
              <a:latin typeface="Cambria"/>
              <a:cs typeface="Cambria"/>
            </a:endParaRPr>
          </a:p>
          <a:p>
            <a:pPr marL="0" indent="3492500">
              <a:buNone/>
            </a:pPr>
            <a:r>
              <a:rPr lang="en-US" b="1" dirty="0" smtClean="0">
                <a:latin typeface="Cambria"/>
                <a:cs typeface="Cambria"/>
              </a:rPr>
              <a:t> card-</a:t>
            </a:r>
            <a:r>
              <a:rPr lang="en-US" dirty="0" err="1" smtClean="0">
                <a:latin typeface="Cambria"/>
                <a:cs typeface="Cambria"/>
              </a:rPr>
              <a:t>i</a:t>
            </a:r>
            <a:r>
              <a:rPr lang="en-US" dirty="0" smtClean="0">
                <a:latin typeface="Cambria"/>
                <a:cs typeface="Cambria"/>
              </a:rPr>
              <a:t>-o-logia</a:t>
            </a:r>
          </a:p>
          <a:p>
            <a:pPr marL="0" indent="3492500">
              <a:buNone/>
            </a:pPr>
            <a:r>
              <a:rPr lang="en-US" b="1" dirty="0" smtClean="0">
                <a:latin typeface="Cambria"/>
                <a:cs typeface="Cambria"/>
              </a:rPr>
              <a:t> card-</a:t>
            </a:r>
            <a:r>
              <a:rPr lang="en-US" dirty="0" err="1" smtClean="0">
                <a:latin typeface="Cambria"/>
                <a:cs typeface="Cambria"/>
              </a:rPr>
              <a:t>i</a:t>
            </a:r>
            <a:r>
              <a:rPr lang="en-US" dirty="0" smtClean="0">
                <a:latin typeface="Cambria"/>
                <a:cs typeface="Cambria"/>
              </a:rPr>
              <a:t>-o-</a:t>
            </a:r>
            <a:r>
              <a:rPr lang="en-US" dirty="0" err="1" smtClean="0">
                <a:latin typeface="Cambria"/>
                <a:cs typeface="Cambria"/>
              </a:rPr>
              <a:t>graphia</a:t>
            </a:r>
            <a:endParaRPr lang="en-US" dirty="0" smtClean="0">
              <a:latin typeface="Cambria"/>
              <a:cs typeface="Cambria"/>
            </a:endParaRPr>
          </a:p>
          <a:p>
            <a:pPr marL="0" indent="3492500">
              <a:buNone/>
            </a:pPr>
            <a:r>
              <a:rPr lang="en-US" b="1" dirty="0" smtClean="0">
                <a:latin typeface="Cambria"/>
                <a:cs typeface="Cambria"/>
              </a:rPr>
              <a:t> card</a:t>
            </a:r>
            <a:r>
              <a:rPr lang="en-US" dirty="0" smtClean="0">
                <a:latin typeface="Cambria"/>
                <a:cs typeface="Cambria"/>
              </a:rPr>
              <a:t>-</a:t>
            </a:r>
            <a:r>
              <a:rPr lang="en-US" dirty="0" err="1" smtClean="0">
                <a:latin typeface="Cambria"/>
                <a:cs typeface="Cambria"/>
              </a:rPr>
              <a:t>i</a:t>
            </a:r>
            <a:r>
              <a:rPr lang="en-US" dirty="0" smtClean="0">
                <a:latin typeface="Cambria"/>
                <a:cs typeface="Cambria"/>
              </a:rPr>
              <a:t>-o-my-o-</a:t>
            </a:r>
            <a:r>
              <a:rPr lang="en-US" dirty="0" err="1" smtClean="0">
                <a:latin typeface="Cambria"/>
                <a:cs typeface="Cambria"/>
              </a:rPr>
              <a:t>pathia</a:t>
            </a:r>
            <a:endParaRPr lang="en-US" dirty="0">
              <a:latin typeface="Cambria"/>
              <a:cs typeface="Cambria"/>
            </a:endParaRPr>
          </a:p>
          <a:p>
            <a:pPr marL="0" indent="0">
              <a:buNone/>
            </a:pPr>
            <a:endParaRPr lang="en-US" dirty="0" smtClean="0">
              <a:latin typeface="Cambria"/>
              <a:cs typeface="Cambria"/>
            </a:endParaRPr>
          </a:p>
          <a:p>
            <a:endParaRPr lang="en-US" dirty="0" smtClean="0">
              <a:latin typeface="Cambria"/>
              <a:cs typeface="Cambria"/>
            </a:endParaRPr>
          </a:p>
          <a:p>
            <a:endParaRPr lang="en-US" dirty="0" smtClean="0">
              <a:latin typeface="Cambria"/>
              <a:cs typeface="Cambria"/>
            </a:endParaRPr>
          </a:p>
          <a:p>
            <a:endParaRPr lang="en-US" dirty="0" smtClean="0">
              <a:latin typeface="Cambria"/>
              <a:cs typeface="Cambria"/>
            </a:endParaRPr>
          </a:p>
          <a:p>
            <a:endParaRPr lang="en-US" dirty="0" smtClean="0">
              <a:latin typeface="Cambria"/>
              <a:cs typeface="Cambria"/>
            </a:endParaRPr>
          </a:p>
          <a:p>
            <a:endParaRPr lang="en-US" dirty="0">
              <a:latin typeface="Cambria"/>
              <a:cs typeface="Cambria"/>
            </a:endParaRPr>
          </a:p>
        </p:txBody>
      </p:sp>
      <p:pic>
        <p:nvPicPr>
          <p:cNvPr id="6" name="Picture 5" descr="puzz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59592" y="1163084"/>
            <a:ext cx="2988567" cy="2780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827176">
            <a:off x="147516" y="2757824"/>
            <a:ext cx="3448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4096A"/>
                </a:solidFill>
                <a:latin typeface="Cambria"/>
                <a:cs typeface="Cambria"/>
              </a:rPr>
              <a:t>Základ</a:t>
            </a:r>
            <a:r>
              <a:rPr lang="en-US" sz="4000" b="1" dirty="0" smtClean="0">
                <a:solidFill>
                  <a:srgbClr val="C4096A"/>
                </a:solidFill>
                <a:latin typeface="Cambria"/>
                <a:cs typeface="Cambria"/>
              </a:rPr>
              <a:t> </a:t>
            </a:r>
            <a:r>
              <a:rPr lang="en-US" sz="4000" b="1" dirty="0" err="1" smtClean="0">
                <a:solidFill>
                  <a:srgbClr val="C4096A"/>
                </a:solidFill>
                <a:latin typeface="Cambria"/>
                <a:cs typeface="Cambria"/>
              </a:rPr>
              <a:t>slova</a:t>
            </a:r>
            <a:endParaRPr lang="en-US" sz="4000" b="1" dirty="0">
              <a:solidFill>
                <a:srgbClr val="C4096A"/>
              </a:solidFill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9151" y="4352549"/>
            <a:ext cx="1598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D7327"/>
                </a:solidFill>
                <a:latin typeface="Cambria"/>
                <a:cs typeface="Cambria"/>
              </a:rPr>
              <a:t>prefix</a:t>
            </a:r>
            <a:endParaRPr lang="en-US" sz="4000" b="1" dirty="0">
              <a:solidFill>
                <a:srgbClr val="FD7327"/>
              </a:solidFill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 rot="19940844">
            <a:off x="2966722" y="2096078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0BB33"/>
                </a:solidFill>
                <a:latin typeface="Cambria"/>
                <a:cs typeface="Cambria"/>
              </a:rPr>
              <a:t>sufix</a:t>
            </a:r>
            <a:endParaRPr lang="en-US" sz="4000" b="1" dirty="0">
              <a:solidFill>
                <a:srgbClr val="90BB33"/>
              </a:solidFill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 rot="1142846">
            <a:off x="-1975" y="5168900"/>
            <a:ext cx="51216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14A2DA"/>
                </a:solidFill>
                <a:latin typeface="Cambria"/>
                <a:cs typeface="Cambria"/>
              </a:rPr>
              <a:t>s</a:t>
            </a:r>
            <a:r>
              <a:rPr lang="en-US" sz="4000" b="1" dirty="0" err="1" smtClean="0">
                <a:solidFill>
                  <a:srgbClr val="14A2DA"/>
                </a:solidFill>
                <a:latin typeface="Cambria"/>
                <a:cs typeface="Cambria"/>
              </a:rPr>
              <a:t>pojující</a:t>
            </a:r>
            <a:r>
              <a:rPr lang="en-US" sz="4000" b="1" dirty="0" smtClean="0">
                <a:solidFill>
                  <a:srgbClr val="14A2DA"/>
                </a:solidFill>
                <a:latin typeface="Cambria"/>
                <a:cs typeface="Cambria"/>
              </a:rPr>
              <a:t> </a:t>
            </a:r>
            <a:r>
              <a:rPr lang="en-US" sz="4000" b="1" dirty="0" err="1" smtClean="0">
                <a:solidFill>
                  <a:srgbClr val="14A2DA"/>
                </a:solidFill>
                <a:latin typeface="Cambria"/>
                <a:cs typeface="Cambria"/>
              </a:rPr>
              <a:t>samohláska</a:t>
            </a:r>
            <a:endParaRPr lang="en-US" sz="4000" b="1" dirty="0">
              <a:solidFill>
                <a:srgbClr val="14A2DA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58125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7CF2"/>
                </a:solidFill>
                <a:latin typeface="Cambria"/>
                <a:cs typeface="Cambria"/>
              </a:rPr>
              <a:t>ABECEDA </a:t>
            </a:r>
            <a:br>
              <a:rPr lang="en-US" dirty="0" smtClean="0">
                <a:solidFill>
                  <a:srgbClr val="267CF2"/>
                </a:solidFill>
                <a:latin typeface="Cambria"/>
                <a:cs typeface="Cambria"/>
              </a:rPr>
            </a:br>
            <a:r>
              <a:rPr lang="en-US" dirty="0" smtClean="0">
                <a:solidFill>
                  <a:srgbClr val="267CF2"/>
                </a:solidFill>
                <a:latin typeface="Cambria"/>
                <a:cs typeface="Cambria"/>
              </a:rPr>
              <a:t>a </a:t>
            </a:r>
            <a:r>
              <a:rPr lang="en-US" dirty="0" err="1" smtClean="0">
                <a:solidFill>
                  <a:srgbClr val="267CF2"/>
                </a:solidFill>
                <a:latin typeface="Cambria"/>
                <a:cs typeface="Cambria"/>
              </a:rPr>
              <a:t>Výslovnost</a:t>
            </a:r>
            <a:endParaRPr lang="en-US" dirty="0">
              <a:solidFill>
                <a:srgbClr val="267CF2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53873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C00000"/>
                </a:solidFill>
                <a:latin typeface="Cambria"/>
                <a:cs typeface="Cambria"/>
              </a:rPr>
              <a:t>LATINSKÁ ABECEDA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04800" y="3505200"/>
            <a:ext cx="8503920" cy="2743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>
                <a:latin typeface="Cambria"/>
                <a:cs typeface="Cambria"/>
              </a:rPr>
              <a:t>Latina postrádá: </a:t>
            </a:r>
          </a:p>
          <a:p>
            <a:r>
              <a:rPr lang="cs-CZ" dirty="0" smtClean="0">
                <a:latin typeface="Cambria"/>
                <a:cs typeface="Cambria"/>
              </a:rPr>
              <a:t>Měkké souhlásky</a:t>
            </a:r>
          </a:p>
          <a:p>
            <a:r>
              <a:rPr lang="cs-CZ" dirty="0" smtClean="0">
                <a:latin typeface="Cambria"/>
                <a:cs typeface="Cambria"/>
              </a:rPr>
              <a:t>Písmena J a W</a:t>
            </a:r>
          </a:p>
          <a:p>
            <a:r>
              <a:rPr lang="cs-CZ" dirty="0" smtClean="0">
                <a:latin typeface="Cambria"/>
                <a:cs typeface="Cambria"/>
              </a:rPr>
              <a:t>Písmeno K se objevuje ojediněle</a:t>
            </a:r>
          </a:p>
          <a:p>
            <a:r>
              <a:rPr lang="cs-CZ" dirty="0" smtClean="0">
                <a:latin typeface="Cambria"/>
                <a:cs typeface="Cambria"/>
              </a:rPr>
              <a:t>Písmeno V původně označovalo také samohlásku U</a:t>
            </a:r>
          </a:p>
          <a:p>
            <a:endParaRPr lang="cs-CZ" dirty="0" smtClean="0">
              <a:latin typeface="Cambria"/>
              <a:cs typeface="Cambria"/>
            </a:endParaRPr>
          </a:p>
          <a:p>
            <a:endParaRPr lang="cs-CZ" dirty="0" smtClean="0">
              <a:latin typeface="Cambria"/>
              <a:cs typeface="Cambria"/>
            </a:endParaRPr>
          </a:p>
          <a:p>
            <a:endParaRPr lang="cs-CZ" dirty="0" smtClean="0">
              <a:latin typeface="Cambria"/>
              <a:cs typeface="Cambria"/>
            </a:endParaRP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452290"/>
              </p:ext>
            </p:extLst>
          </p:nvPr>
        </p:nvGraphicFramePr>
        <p:xfrm>
          <a:off x="152401" y="1600200"/>
          <a:ext cx="8839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522"/>
                <a:gridCol w="398318"/>
                <a:gridCol w="398318"/>
                <a:gridCol w="398318"/>
                <a:gridCol w="387924"/>
                <a:gridCol w="408712"/>
                <a:gridCol w="398318"/>
                <a:gridCol w="398318"/>
                <a:gridCol w="398318"/>
                <a:gridCol w="398318"/>
                <a:gridCol w="398318"/>
                <a:gridCol w="398318"/>
                <a:gridCol w="398318"/>
                <a:gridCol w="518504"/>
                <a:gridCol w="360547"/>
                <a:gridCol w="315903"/>
                <a:gridCol w="398318"/>
                <a:gridCol w="398318"/>
                <a:gridCol w="398318"/>
                <a:gridCol w="398318"/>
                <a:gridCol w="398318"/>
                <a:gridCol w="398318"/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A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Ā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B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latin typeface="Cambria"/>
                          <a:cs typeface="Cambria"/>
                        </a:rPr>
                        <a:t>C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D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E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Ē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F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G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H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I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Ī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K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L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M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N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A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Á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B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C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Č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D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Ď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E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É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Ě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F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G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H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latin typeface="Cambria"/>
                          <a:cs typeface="Cambria"/>
                        </a:rPr>
                        <a:t>CH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I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Í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J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K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L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M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N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Ň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929334"/>
              </p:ext>
            </p:extLst>
          </p:nvPr>
        </p:nvGraphicFramePr>
        <p:xfrm>
          <a:off x="152400" y="2590800"/>
          <a:ext cx="8839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"/>
                <a:gridCol w="441960"/>
                <a:gridCol w="441960"/>
                <a:gridCol w="441960"/>
                <a:gridCol w="441960"/>
                <a:gridCol w="441960"/>
                <a:gridCol w="441960"/>
                <a:gridCol w="441960"/>
                <a:gridCol w="441960"/>
                <a:gridCol w="441960"/>
                <a:gridCol w="441960"/>
                <a:gridCol w="441960"/>
                <a:gridCol w="441960"/>
                <a:gridCol w="441960"/>
                <a:gridCol w="441960"/>
                <a:gridCol w="441960"/>
                <a:gridCol w="441960"/>
                <a:gridCol w="441960"/>
                <a:gridCol w="441960"/>
                <a:gridCol w="441960"/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O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Ō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P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Q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R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S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T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U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Ū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V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X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Y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/>
                          <a:cs typeface="Cambria"/>
                        </a:rPr>
                        <a:t>Ŷ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Z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O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Ó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P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Q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R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Ř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S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Š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T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Ť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U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Ú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/>
                          <a:cs typeface="Cambria"/>
                        </a:rPr>
                        <a:t>Ů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V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W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X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Y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Ý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Z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/>
                          <a:cs typeface="Cambria"/>
                        </a:rPr>
                        <a:t>Ž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ál 6"/>
          <p:cNvSpPr/>
          <p:nvPr/>
        </p:nvSpPr>
        <p:spPr>
          <a:xfrm>
            <a:off x="1802882" y="2007116"/>
            <a:ext cx="304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2641082" y="2007116"/>
            <a:ext cx="304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ál 8"/>
          <p:cNvSpPr/>
          <p:nvPr/>
        </p:nvSpPr>
        <p:spPr>
          <a:xfrm>
            <a:off x="8610600" y="2017485"/>
            <a:ext cx="304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9"/>
          <p:cNvSpPr/>
          <p:nvPr/>
        </p:nvSpPr>
        <p:spPr>
          <a:xfrm>
            <a:off x="2398485" y="3008085"/>
            <a:ext cx="304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ál 10"/>
          <p:cNvSpPr/>
          <p:nvPr/>
        </p:nvSpPr>
        <p:spPr>
          <a:xfrm>
            <a:off x="3252410" y="3020180"/>
            <a:ext cx="304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ál 11"/>
          <p:cNvSpPr/>
          <p:nvPr/>
        </p:nvSpPr>
        <p:spPr>
          <a:xfrm>
            <a:off x="4151085" y="3008085"/>
            <a:ext cx="304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ál 12"/>
          <p:cNvSpPr/>
          <p:nvPr/>
        </p:nvSpPr>
        <p:spPr>
          <a:xfrm>
            <a:off x="8558590" y="2995990"/>
            <a:ext cx="304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7010400" y="1636485"/>
            <a:ext cx="304800" cy="304800"/>
          </a:xfrm>
          <a:prstGeom prst="ellipse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ál 14"/>
          <p:cNvSpPr/>
          <p:nvPr/>
        </p:nvSpPr>
        <p:spPr>
          <a:xfrm>
            <a:off x="6581020" y="2029580"/>
            <a:ext cx="304800" cy="3048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ál 15"/>
          <p:cNvSpPr/>
          <p:nvPr/>
        </p:nvSpPr>
        <p:spPr>
          <a:xfrm>
            <a:off x="4587725" y="2614990"/>
            <a:ext cx="304800" cy="304800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ál 16"/>
          <p:cNvSpPr/>
          <p:nvPr/>
        </p:nvSpPr>
        <p:spPr>
          <a:xfrm>
            <a:off x="5919410" y="2614990"/>
            <a:ext cx="304800" cy="304800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ál 18"/>
          <p:cNvSpPr/>
          <p:nvPr/>
        </p:nvSpPr>
        <p:spPr>
          <a:xfrm>
            <a:off x="1486677" y="1639074"/>
            <a:ext cx="304800" cy="304800"/>
          </a:xfrm>
          <a:prstGeom prst="ellipse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ál 19"/>
          <p:cNvSpPr/>
          <p:nvPr/>
        </p:nvSpPr>
        <p:spPr>
          <a:xfrm>
            <a:off x="5891764" y="1626116"/>
            <a:ext cx="304800" cy="3048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ál 20"/>
          <p:cNvSpPr/>
          <p:nvPr/>
        </p:nvSpPr>
        <p:spPr>
          <a:xfrm>
            <a:off x="7239000" y="2627085"/>
            <a:ext cx="304800" cy="304800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ál 21"/>
          <p:cNvSpPr/>
          <p:nvPr/>
        </p:nvSpPr>
        <p:spPr>
          <a:xfrm>
            <a:off x="8153400" y="2639180"/>
            <a:ext cx="304800" cy="304800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ál 22"/>
          <p:cNvSpPr/>
          <p:nvPr/>
        </p:nvSpPr>
        <p:spPr>
          <a:xfrm>
            <a:off x="5436118" y="2020074"/>
            <a:ext cx="457200" cy="304800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ál 23"/>
          <p:cNvSpPr/>
          <p:nvPr/>
        </p:nvSpPr>
        <p:spPr>
          <a:xfrm>
            <a:off x="633964" y="1626116"/>
            <a:ext cx="304800" cy="304800"/>
          </a:xfrm>
          <a:prstGeom prst="ellipse">
            <a:avLst/>
          </a:prstGeom>
          <a:noFill/>
          <a:ln w="38100">
            <a:solidFill>
              <a:srgbClr val="F7EAE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ál 24"/>
          <p:cNvSpPr/>
          <p:nvPr/>
        </p:nvSpPr>
        <p:spPr>
          <a:xfrm>
            <a:off x="3429000" y="1639074"/>
            <a:ext cx="304800" cy="304800"/>
          </a:xfrm>
          <a:prstGeom prst="ellipse">
            <a:avLst/>
          </a:prstGeom>
          <a:noFill/>
          <a:ln w="38100">
            <a:solidFill>
              <a:srgbClr val="F7EAE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ál 25"/>
          <p:cNvSpPr/>
          <p:nvPr/>
        </p:nvSpPr>
        <p:spPr>
          <a:xfrm>
            <a:off x="6272764" y="1626116"/>
            <a:ext cx="304800" cy="304800"/>
          </a:xfrm>
          <a:prstGeom prst="ellipse">
            <a:avLst/>
          </a:prstGeom>
          <a:noFill/>
          <a:ln w="38100">
            <a:solidFill>
              <a:srgbClr val="F7EAE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ál 26"/>
          <p:cNvSpPr/>
          <p:nvPr/>
        </p:nvSpPr>
        <p:spPr>
          <a:xfrm>
            <a:off x="609600" y="2627085"/>
            <a:ext cx="304800" cy="304800"/>
          </a:xfrm>
          <a:prstGeom prst="ellipse">
            <a:avLst/>
          </a:prstGeom>
          <a:noFill/>
          <a:ln w="38100">
            <a:solidFill>
              <a:srgbClr val="F7EAE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ál 27"/>
          <p:cNvSpPr/>
          <p:nvPr/>
        </p:nvSpPr>
        <p:spPr>
          <a:xfrm>
            <a:off x="5044925" y="2627085"/>
            <a:ext cx="304800" cy="304800"/>
          </a:xfrm>
          <a:prstGeom prst="ellipse">
            <a:avLst/>
          </a:prstGeom>
          <a:noFill/>
          <a:ln w="38100">
            <a:solidFill>
              <a:srgbClr val="F7EAE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ál 28"/>
          <p:cNvSpPr/>
          <p:nvPr/>
        </p:nvSpPr>
        <p:spPr>
          <a:xfrm>
            <a:off x="7696200" y="2627085"/>
            <a:ext cx="304800" cy="304800"/>
          </a:xfrm>
          <a:prstGeom prst="ellipse">
            <a:avLst/>
          </a:prstGeom>
          <a:noFill/>
          <a:ln w="38100">
            <a:solidFill>
              <a:srgbClr val="F7EAE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ál 29"/>
          <p:cNvSpPr/>
          <p:nvPr/>
        </p:nvSpPr>
        <p:spPr>
          <a:xfrm>
            <a:off x="6364515" y="3020180"/>
            <a:ext cx="304800" cy="3048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00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C00000"/>
                </a:solidFill>
                <a:latin typeface="Cambria"/>
                <a:cs typeface="Cambria"/>
              </a:rPr>
              <a:t>LATINSKÁ VÝSLOVNOST – Samohlásky</a:t>
            </a:r>
            <a:endParaRPr lang="en-US" sz="3600" dirty="0">
              <a:latin typeface="Cambria"/>
              <a:cs typeface="Cambria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cs-CZ" cap="small" dirty="0" smtClean="0">
              <a:solidFill>
                <a:srgbClr val="C00000"/>
              </a:solidFill>
            </a:endParaRPr>
          </a:p>
          <a:p>
            <a:endParaRPr lang="cs-CZ" cap="small" dirty="0" smtClean="0">
              <a:solidFill>
                <a:srgbClr val="C00000"/>
              </a:solidFill>
            </a:endParaRPr>
          </a:p>
          <a:p>
            <a:endParaRPr lang="cs-CZ" cap="small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126332"/>
              </p:ext>
            </p:extLst>
          </p:nvPr>
        </p:nvGraphicFramePr>
        <p:xfrm>
          <a:off x="228600" y="1676400"/>
          <a:ext cx="86106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2387600"/>
                <a:gridCol w="2870200"/>
              </a:tblGrid>
              <a:tr h="969626">
                <a:tc>
                  <a:txBody>
                    <a:bodyPr/>
                    <a:lstStyle/>
                    <a:p>
                      <a:r>
                        <a:rPr lang="sk-SK" sz="2400" dirty="0" smtClean="0">
                          <a:latin typeface="Cambria"/>
                          <a:cs typeface="Cambria"/>
                        </a:rPr>
                        <a:t>Hláska/skupina</a:t>
                      </a:r>
                      <a:r>
                        <a:rPr lang="sk-SK" sz="2400" baseline="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sk-SK" sz="2400" baseline="0" dirty="0" err="1" smtClean="0">
                          <a:latin typeface="Cambria"/>
                          <a:cs typeface="Cambria"/>
                        </a:rPr>
                        <a:t>hlásek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Výslovnost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Příklad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969626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1: </a:t>
                      </a:r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ae</a:t>
                      </a:r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oe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[é]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leucaemia</a:t>
                      </a:r>
                      <a:endParaRPr lang="cs-CZ" sz="2400" dirty="0" smtClean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oedema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561768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2: </a:t>
                      </a:r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oe</a:t>
                      </a:r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b="0" i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na konci slova </a:t>
                      </a:r>
                      <a:endParaRPr lang="en-US" sz="2400" b="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oé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]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dyspnoe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1385180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3:</a:t>
                      </a:r>
                      <a:r>
                        <a:rPr lang="cs-CZ" sz="2400" b="1" baseline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 </a:t>
                      </a:r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 </a:t>
                      </a:r>
                      <a:r>
                        <a:rPr lang="cs-CZ" sz="2400" i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před </a:t>
                      </a:r>
                      <a:r>
                        <a:rPr lang="cs-CZ" sz="2400" i="1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samohl</a:t>
                      </a:r>
                      <a:r>
                        <a:rPr lang="cs-CZ" sz="2400" i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. na začátku</a:t>
                      </a:r>
                      <a:r>
                        <a:rPr lang="cs-CZ" sz="2400" i="1" baseline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slova/ mezi dvěma samohláskami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[j]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iunctura</a:t>
                      </a:r>
                      <a:endParaRPr lang="cs-CZ" sz="2400" dirty="0" smtClean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ieiunum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44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C00000"/>
                </a:solidFill>
                <a:latin typeface="Cambria"/>
                <a:cs typeface="Cambria"/>
              </a:rPr>
              <a:t>LATINSKÁ VÝSLOVNOST – </a:t>
            </a:r>
            <a:r>
              <a:rPr lang="sk-SK" sz="3600" dirty="0" err="1" smtClean="0">
                <a:solidFill>
                  <a:srgbClr val="C00000"/>
                </a:solidFill>
                <a:latin typeface="Cambria"/>
                <a:cs typeface="Cambria"/>
              </a:rPr>
              <a:t>Souhlásky</a:t>
            </a:r>
            <a:endParaRPr lang="en-US" sz="3600" dirty="0">
              <a:latin typeface="Cambria"/>
              <a:cs typeface="Cambria"/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288889"/>
              </p:ext>
            </p:extLst>
          </p:nvPr>
        </p:nvGraphicFramePr>
        <p:xfrm>
          <a:off x="152400" y="1447800"/>
          <a:ext cx="88392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1981200"/>
                <a:gridCol w="3581400"/>
              </a:tblGrid>
              <a:tr h="370840">
                <a:tc>
                  <a:txBody>
                    <a:bodyPr/>
                    <a:lstStyle/>
                    <a:p>
                      <a:r>
                        <a:rPr lang="sk-SK" sz="2400" dirty="0" smtClean="0">
                          <a:latin typeface="Cambria"/>
                          <a:cs typeface="Cambria"/>
                        </a:rPr>
                        <a:t>Hláska/skupina </a:t>
                      </a:r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hlásek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Výslovnost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Příklad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4: c </a:t>
                      </a:r>
                    </a:p>
                    <a:p>
                      <a:endParaRPr lang="cs-CZ" sz="2400" b="1" dirty="0" smtClean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r>
                        <a:rPr lang="cs-CZ" sz="2400" b="1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    c </a:t>
                      </a:r>
                      <a:r>
                        <a:rPr lang="cs-CZ" sz="2400" b="0" i="1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+ </a:t>
                      </a:r>
                      <a:r>
                        <a:rPr lang="cs-CZ" sz="2400" b="0" i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ae</a:t>
                      </a:r>
                      <a:r>
                        <a:rPr lang="cs-CZ" sz="2400" b="0" i="1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b="0" i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oe</a:t>
                      </a:r>
                      <a:r>
                        <a:rPr lang="cs-CZ" sz="2400" b="0" i="1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e, i, y </a:t>
                      </a:r>
                      <a:endParaRPr lang="en-US" sz="2400" b="0" i="1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[k]</a:t>
                      </a:r>
                    </a:p>
                    <a:p>
                      <a:pPr algn="ctr"/>
                      <a:endParaRPr lang="cs-CZ" sz="2400" dirty="0" smtClean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pPr algn="ctr"/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[c]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mera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sta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ltivatio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anium</a:t>
                      </a:r>
                      <a:endParaRPr lang="cs-CZ" sz="2400" dirty="0" smtClean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caecus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coeliacia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centrum,</a:t>
                      </a:r>
                      <a:r>
                        <a:rPr lang="cs-CZ" sz="2400" baseline="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circulatio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cynismus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5: ti </a:t>
                      </a:r>
                      <a:r>
                        <a:rPr lang="cs-CZ" sz="2400" b="0" i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+ </a:t>
                      </a:r>
                      <a:r>
                        <a:rPr lang="cs-CZ" sz="2400" b="0" i="1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samohl</a:t>
                      </a:r>
                      <a:r>
                        <a:rPr lang="cs-CZ" sz="2400" b="0" i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. </a:t>
                      </a:r>
                      <a:endParaRPr lang="cs-CZ" sz="2400" b="1" dirty="0" smtClean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r>
                        <a:rPr lang="cs-CZ" sz="2400" b="1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    ti </a:t>
                      </a:r>
                      <a:r>
                        <a:rPr lang="cs-CZ" sz="2400" b="0" i="1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+ </a:t>
                      </a:r>
                      <a:r>
                        <a:rPr lang="cs-CZ" sz="2400" b="0" i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souhl</a:t>
                      </a:r>
                      <a:r>
                        <a:rPr lang="cs-CZ" sz="2400" b="0" i="1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./sykavka </a:t>
                      </a:r>
                      <a:endParaRPr lang="en-US" sz="2400" b="0" i="1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ci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] </a:t>
                      </a:r>
                    </a:p>
                    <a:p>
                      <a:pPr algn="ctr"/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[ty] 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operatio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substantia</a:t>
                      </a:r>
                      <a:endParaRPr lang="cs-CZ" sz="2400" dirty="0" smtClean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tibia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ostium, 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mixtio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latin typeface="Cambria"/>
                          <a:cs typeface="Cambria"/>
                        </a:rPr>
                        <a:t>6: s/</a:t>
                      </a:r>
                      <a:r>
                        <a:rPr lang="cs-CZ" sz="2400" b="1" dirty="0" err="1" smtClean="0">
                          <a:latin typeface="Cambria"/>
                          <a:cs typeface="Cambria"/>
                        </a:rPr>
                        <a:t>ss</a:t>
                      </a:r>
                      <a:endParaRPr lang="cs-CZ" sz="2400" b="1" dirty="0" smtClean="0">
                        <a:latin typeface="Cambria"/>
                        <a:cs typeface="Cambria"/>
                      </a:endParaRPr>
                    </a:p>
                    <a:p>
                      <a:pPr marL="347663" indent="-347663"/>
                      <a:r>
                        <a:rPr lang="cs-CZ" sz="2400" b="1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    s </a:t>
                      </a:r>
                      <a:r>
                        <a:rPr lang="cs-CZ" sz="2400" b="0" i="1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mezi dvěma   </a:t>
                      </a:r>
                      <a:r>
                        <a:rPr lang="cs-CZ" sz="2400" b="0" i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samohl</a:t>
                      </a:r>
                      <a:r>
                        <a:rPr lang="cs-CZ" sz="2400" b="0" i="1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. a po l, r, n </a:t>
                      </a:r>
                      <a:endParaRPr lang="en-US" sz="2400" b="0" i="1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[s]</a:t>
                      </a:r>
                      <a:endParaRPr lang="en-US" sz="2400" dirty="0" smtClean="0">
                        <a:latin typeface="Cambria"/>
                        <a:cs typeface="Cambria"/>
                      </a:endParaRPr>
                    </a:p>
                    <a:p>
                      <a:pPr algn="ctr"/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[z]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latin typeface="Cambria"/>
                          <a:cs typeface="Cambria"/>
                        </a:rPr>
                        <a:t>serum</a:t>
                      </a:r>
                      <a:r>
                        <a:rPr lang="cs-CZ" sz="2400" dirty="0" smtClean="0"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 smtClean="0">
                          <a:latin typeface="Cambria"/>
                          <a:cs typeface="Cambria"/>
                        </a:rPr>
                        <a:t>fossa</a:t>
                      </a:r>
                      <a:endParaRPr lang="cs-CZ" sz="2400" dirty="0" smtClean="0">
                        <a:latin typeface="Cambria"/>
                        <a:cs typeface="Cambria"/>
                      </a:endParaRPr>
                    </a:p>
                    <a:p>
                      <a:r>
                        <a:rPr lang="cs-CZ" sz="2400" dirty="0" err="1" smtClean="0">
                          <a:latin typeface="Cambria"/>
                          <a:cs typeface="Cambria"/>
                        </a:rPr>
                        <a:t>nasus</a:t>
                      </a:r>
                      <a:r>
                        <a:rPr lang="cs-CZ" sz="2400" dirty="0" smtClean="0"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 smtClean="0">
                          <a:latin typeface="Cambria"/>
                          <a:cs typeface="Cambria"/>
                        </a:rPr>
                        <a:t>incisura</a:t>
                      </a:r>
                      <a:r>
                        <a:rPr lang="cs-CZ" sz="2400" dirty="0" smtClean="0"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 smtClean="0">
                          <a:latin typeface="Cambria"/>
                          <a:cs typeface="Cambria"/>
                        </a:rPr>
                        <a:t>pulsus</a:t>
                      </a:r>
                      <a:r>
                        <a:rPr lang="cs-CZ" sz="2400" dirty="0" smtClean="0">
                          <a:latin typeface="Cambria"/>
                          <a:cs typeface="Cambria"/>
                        </a:rPr>
                        <a:t>,</a:t>
                      </a:r>
                      <a:r>
                        <a:rPr lang="cs-CZ" sz="2400" baseline="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dirty="0" err="1" smtClean="0">
                          <a:latin typeface="Cambria"/>
                          <a:cs typeface="Cambria"/>
                        </a:rPr>
                        <a:t>tonsilla</a:t>
                      </a:r>
                      <a:r>
                        <a:rPr lang="cs-CZ" sz="2400" dirty="0" smtClean="0"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 smtClean="0">
                          <a:latin typeface="Cambria"/>
                          <a:cs typeface="Cambria"/>
                        </a:rPr>
                        <a:t>inversus</a:t>
                      </a:r>
                      <a:r>
                        <a:rPr lang="cs-CZ" sz="2400" dirty="0" smtClean="0"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 smtClean="0">
                          <a:latin typeface="Cambria"/>
                          <a:cs typeface="Cambria"/>
                        </a:rPr>
                        <a:t>suspensio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976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C00000"/>
                </a:solidFill>
                <a:latin typeface="Cambria"/>
                <a:cs typeface="Cambria"/>
              </a:rPr>
              <a:t>LATINSKÁ VÝSLOVNOST – </a:t>
            </a:r>
            <a:r>
              <a:rPr lang="sk-SK" sz="3600" dirty="0" err="1" smtClean="0">
                <a:solidFill>
                  <a:srgbClr val="C00000"/>
                </a:solidFill>
                <a:latin typeface="Cambria"/>
                <a:cs typeface="Cambria"/>
              </a:rPr>
              <a:t>Souhlásky</a:t>
            </a:r>
            <a:endParaRPr lang="en-US" sz="3600" dirty="0">
              <a:latin typeface="Cambria"/>
              <a:cs typeface="Cambria"/>
            </a:endParaRP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36878911"/>
              </p:ext>
            </p:extLst>
          </p:nvPr>
        </p:nvGraphicFramePr>
        <p:xfrm>
          <a:off x="152400" y="1527175"/>
          <a:ext cx="8763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/>
                <a:gridCol w="2921000"/>
                <a:gridCol w="2921000"/>
              </a:tblGrid>
              <a:tr h="370840">
                <a:tc>
                  <a:txBody>
                    <a:bodyPr/>
                    <a:lstStyle/>
                    <a:p>
                      <a:r>
                        <a:rPr lang="sk-SK" sz="2400" dirty="0" smtClean="0">
                          <a:latin typeface="Cambria"/>
                          <a:cs typeface="Cambria"/>
                        </a:rPr>
                        <a:t>Hláska/skupina </a:t>
                      </a:r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hlásek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Výslovnost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Příklad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latin typeface="Cambria"/>
                          <a:cs typeface="Cambria"/>
                        </a:rPr>
                        <a:t>7:   </a:t>
                      </a:r>
                      <a:r>
                        <a:rPr lang="cs-CZ" sz="2400" b="1" dirty="0" err="1" smtClean="0">
                          <a:latin typeface="Cambria"/>
                          <a:cs typeface="Cambria"/>
                        </a:rPr>
                        <a:t>qu</a:t>
                      </a:r>
                      <a:endParaRPr lang="en-US" sz="2400" dirty="0" smtClean="0">
                        <a:latin typeface="Cambria"/>
                        <a:cs typeface="Cambria"/>
                      </a:endParaRPr>
                    </a:p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kv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] </a:t>
                      </a:r>
                      <a:endParaRPr lang="en-US" sz="2400" dirty="0" smtClean="0">
                        <a:latin typeface="Cambria"/>
                        <a:cs typeface="Cambria"/>
                      </a:endParaRPr>
                    </a:p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aqua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lang="cs-CZ" sz="2400" baseline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quadriceps</a:t>
                      </a:r>
                      <a:endParaRPr lang="en-US" sz="2400" dirty="0" smtClean="0">
                        <a:latin typeface="Cambria"/>
                        <a:cs typeface="Cambria"/>
                      </a:endParaRPr>
                    </a:p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latin typeface="Cambria"/>
                          <a:cs typeface="Cambria"/>
                        </a:rPr>
                        <a:t>8:   </a:t>
                      </a:r>
                      <a:r>
                        <a:rPr lang="cs-CZ" sz="2400" b="1" dirty="0" err="1" smtClean="0">
                          <a:latin typeface="Cambria"/>
                          <a:cs typeface="Cambria"/>
                        </a:rPr>
                        <a:t>ngu</a:t>
                      </a:r>
                      <a:endParaRPr lang="en-US" sz="2400" dirty="0" smtClean="0">
                        <a:latin typeface="Cambria"/>
                        <a:cs typeface="Cambria"/>
                      </a:endParaRPr>
                    </a:p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ngv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]</a:t>
                      </a:r>
                      <a:endParaRPr lang="en-US" sz="2400" dirty="0" smtClean="0">
                        <a:latin typeface="Cambria"/>
                        <a:cs typeface="Cambria"/>
                      </a:endParaRPr>
                    </a:p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lingua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lang="cs-CZ" sz="2400" baseline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sanguis</a:t>
                      </a:r>
                      <a:endParaRPr lang="en-US" sz="2400" dirty="0" smtClean="0">
                        <a:latin typeface="Cambria"/>
                        <a:cs typeface="Cambria"/>
                      </a:endParaRPr>
                    </a:p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latin typeface="Cambria"/>
                          <a:cs typeface="Cambria"/>
                        </a:rPr>
                        <a:t>9:   ex </a:t>
                      </a:r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+ </a:t>
                      </a:r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samohl</a:t>
                      </a:r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.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egz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] 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examinatio</a:t>
                      </a:r>
                      <a:r>
                        <a:rPr lang="sk-SK" sz="2400" dirty="0" smtClean="0">
                          <a:latin typeface="Cambria"/>
                          <a:cs typeface="Cambria"/>
                        </a:rPr>
                        <a:t>,</a:t>
                      </a:r>
                      <a:r>
                        <a:rPr lang="sk-SK" sz="2400" baseline="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sk-SK" sz="2400" dirty="0" smtClean="0">
                          <a:latin typeface="Cambria"/>
                          <a:cs typeface="Cambria"/>
                        </a:rPr>
                        <a:t>exitus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b="1" dirty="0" smtClean="0">
                          <a:latin typeface="Cambria"/>
                          <a:cs typeface="Cambria"/>
                        </a:rPr>
                        <a:t>10: </a:t>
                      </a:r>
                      <a:r>
                        <a:rPr lang="sk-SK" sz="240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sk-SK" sz="2400" b="1" dirty="0" err="1" smtClean="0">
                          <a:latin typeface="Cambria"/>
                          <a:cs typeface="Cambria"/>
                        </a:rPr>
                        <a:t>ph</a:t>
                      </a:r>
                      <a:endParaRPr lang="en-US" sz="2400" b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[f]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phantasia</a:t>
                      </a:r>
                      <a:r>
                        <a:rPr lang="sk-SK" sz="2400" dirty="0" smtClean="0">
                          <a:latin typeface="Cambria"/>
                          <a:cs typeface="Cambria"/>
                        </a:rPr>
                        <a:t>, </a:t>
                      </a:r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pharmacia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b="1" dirty="0" smtClean="0">
                          <a:latin typeface="Cambria"/>
                          <a:cs typeface="Cambria"/>
                        </a:rPr>
                        <a:t>11:   </a:t>
                      </a:r>
                      <a:r>
                        <a:rPr lang="sk-SK" sz="2400" b="1" dirty="0" err="1" smtClean="0">
                          <a:latin typeface="Cambria"/>
                          <a:cs typeface="Cambria"/>
                        </a:rPr>
                        <a:t>rh</a:t>
                      </a:r>
                      <a:endParaRPr lang="en-US" sz="2400" b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[r]</a:t>
                      </a:r>
                      <a:endParaRPr lang="en-US" sz="2400" dirty="0" smtClean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rheuma</a:t>
                      </a:r>
                      <a:r>
                        <a:rPr lang="sk-SK" sz="2400" dirty="0" smtClean="0">
                          <a:latin typeface="Cambria"/>
                          <a:cs typeface="Cambria"/>
                        </a:rPr>
                        <a:t>, </a:t>
                      </a:r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rhinitis</a:t>
                      </a:r>
                      <a:r>
                        <a:rPr lang="sk-SK" sz="2400" dirty="0" smtClean="0">
                          <a:latin typeface="Cambria"/>
                          <a:cs typeface="Cambria"/>
                        </a:rPr>
                        <a:t> 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b="1" dirty="0" smtClean="0">
                          <a:latin typeface="Cambria"/>
                          <a:cs typeface="Cambria"/>
                        </a:rPr>
                        <a:t>12:   </a:t>
                      </a:r>
                      <a:r>
                        <a:rPr lang="sk-SK" sz="2400" b="1" dirty="0" err="1" smtClean="0">
                          <a:latin typeface="Cambria"/>
                          <a:cs typeface="Cambria"/>
                        </a:rPr>
                        <a:t>th</a:t>
                      </a:r>
                      <a:endParaRPr lang="en-US" sz="2400" b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[t]</a:t>
                      </a:r>
                      <a:endParaRPr lang="en-US" sz="2400" dirty="0" smtClean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therapia</a:t>
                      </a:r>
                      <a:r>
                        <a:rPr lang="sk-SK" sz="2400" dirty="0" smtClean="0">
                          <a:latin typeface="Cambria"/>
                          <a:cs typeface="Cambria"/>
                        </a:rPr>
                        <a:t>, </a:t>
                      </a:r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thermometrum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12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rgbClr val="267CF2"/>
                </a:solidFill>
                <a:latin typeface="Cambria"/>
                <a:cs typeface="Cambria"/>
              </a:rPr>
              <a:t>Cíl</a:t>
            </a:r>
            <a:r>
              <a:rPr lang="en-US" dirty="0" smtClean="0">
                <a:solidFill>
                  <a:srgbClr val="267CF2"/>
                </a:solidFill>
                <a:latin typeface="Cambria"/>
                <a:cs typeface="Cambria"/>
              </a:rPr>
              <a:t> </a:t>
            </a:r>
            <a:r>
              <a:rPr lang="en-US" dirty="0" err="1" smtClean="0">
                <a:solidFill>
                  <a:srgbClr val="267CF2"/>
                </a:solidFill>
                <a:latin typeface="Cambria"/>
                <a:cs typeface="Cambria"/>
              </a:rPr>
              <a:t>kurzu</a:t>
            </a:r>
            <a:endParaRPr lang="en-US" dirty="0">
              <a:solidFill>
                <a:srgbClr val="267CF2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>
                <a:latin typeface="Cambria" pitchFamily="18" charset="0"/>
              </a:rPr>
              <a:t>Obeznámit studenty se základy medicínské latiny</a:t>
            </a:r>
            <a:endParaRPr lang="cs-CZ" dirty="0">
              <a:latin typeface="Cambria" pitchFamily="18" charset="0"/>
            </a:endParaRPr>
          </a:p>
          <a:p>
            <a:r>
              <a:rPr lang="cs-CZ" dirty="0" smtClean="0">
                <a:latin typeface="Cambria" pitchFamily="18" charset="0"/>
              </a:rPr>
              <a:t>Objasnit principy tvorby latinských termínů a ukázat jak jsou propojeny s jejich významem vycházejíce z:</a:t>
            </a:r>
          </a:p>
          <a:p>
            <a:pPr lvl="1"/>
            <a:r>
              <a:rPr lang="cs-CZ" dirty="0" smtClean="0">
                <a:latin typeface="Cambria" pitchFamily="18" charset="0"/>
              </a:rPr>
              <a:t>Morfologické analýzy slov</a:t>
            </a:r>
          </a:p>
          <a:p>
            <a:pPr lvl="1"/>
            <a:r>
              <a:rPr lang="cs-CZ" dirty="0" smtClean="0">
                <a:latin typeface="Cambria" pitchFamily="18" charset="0"/>
              </a:rPr>
              <a:t>Syntaktické analýzy slov</a:t>
            </a:r>
          </a:p>
          <a:p>
            <a:r>
              <a:rPr lang="cs-CZ" dirty="0" smtClean="0">
                <a:latin typeface="Cambria" pitchFamily="18" charset="0"/>
              </a:rPr>
              <a:t>Vytvářet a zvládnout tvoření korektních </a:t>
            </a:r>
            <a:r>
              <a:rPr lang="cs-CZ" dirty="0">
                <a:latin typeface="Cambria" pitchFamily="18" charset="0"/>
              </a:rPr>
              <a:t>latinských termínů </a:t>
            </a:r>
            <a:r>
              <a:rPr lang="cs-CZ" dirty="0" smtClean="0">
                <a:latin typeface="Cambria" pitchFamily="18" charset="0"/>
              </a:rPr>
              <a:t>tak z oblasti anatomické, jak i klinické terminologie</a:t>
            </a:r>
            <a:endParaRPr lang="cs-CZ" dirty="0">
              <a:latin typeface="Cambria" pitchFamily="18" charset="0"/>
            </a:endParaRPr>
          </a:p>
          <a:p>
            <a:r>
              <a:rPr lang="cs-CZ" dirty="0" smtClean="0">
                <a:latin typeface="Cambria" pitchFamily="18" charset="0"/>
              </a:rPr>
              <a:t>Zvládnout základy farmakologické a recepturní latinské terminologie</a:t>
            </a:r>
            <a:endParaRPr lang="cs-CZ" dirty="0">
              <a:latin typeface="Cambria" pitchFamily="18" charset="0"/>
            </a:endParaRPr>
          </a:p>
          <a:p>
            <a:r>
              <a:rPr lang="cs-CZ" dirty="0" smtClean="0">
                <a:latin typeface="Cambria" pitchFamily="18" charset="0"/>
              </a:rPr>
              <a:t>Zvládnout latinskou slovní zásobu </a:t>
            </a:r>
            <a:r>
              <a:rPr lang="cs-CZ" dirty="0">
                <a:latin typeface="Cambria" pitchFamily="18" charset="0"/>
              </a:rPr>
              <a:t>systematickým </a:t>
            </a:r>
            <a:r>
              <a:rPr lang="cs-CZ" dirty="0" smtClean="0">
                <a:latin typeface="Cambria" pitchFamily="18" charset="0"/>
              </a:rPr>
              <a:t>způsobem</a:t>
            </a:r>
          </a:p>
        </p:txBody>
      </p:sp>
    </p:spTree>
    <p:extLst>
      <p:ext uri="{BB962C8B-B14F-4D97-AF65-F5344CB8AC3E}">
        <p14:creationId xmlns:p14="http://schemas.microsoft.com/office/powerpoint/2010/main" val="2356773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C00000"/>
                </a:solidFill>
                <a:latin typeface="Cambria"/>
                <a:cs typeface="Cambria"/>
              </a:rPr>
              <a:t>ČTĚTE A PŘELOŽTE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04800" y="888182"/>
            <a:ext cx="8343951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  <a:tab pos="4191000" algn="l"/>
                <a:tab pos="6629400" algn="l"/>
              </a:tabLst>
            </a:pP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mbria"/>
              <a:ea typeface="Times New Roman" pitchFamily="18" charset="0"/>
              <a:cs typeface="Cambri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  <a:tab pos="3657600" algn="l"/>
                <a:tab pos="3832225" algn="l"/>
                <a:tab pos="4119563" algn="l"/>
                <a:tab pos="4191000" algn="l"/>
                <a:tab pos="6629400" algn="l"/>
              </a:tabLst>
            </a:pP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ab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sti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nen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ti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a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mbria"/>
              </a:rPr>
              <a:t>	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mbria"/>
              </a:rPr>
              <a:t>a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e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qu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ator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mbria"/>
              </a:rPr>
              <a:t>	</a:t>
            </a: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mbria"/>
              </a:rPr>
              <a:t>         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c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orn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ea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mbria"/>
              </a:rPr>
              <a:t>	</a:t>
            </a:r>
            <a:r>
              <a:rPr lang="sk-SK" sz="2000" dirty="0" err="1" smtClean="0">
                <a:solidFill>
                  <a:srgbClr val="000000"/>
                </a:solidFill>
                <a:latin typeface="Cambria"/>
                <a:ea typeface="Times New Roman" pitchFamily="18" charset="0"/>
                <a:cs typeface="Cambria"/>
              </a:rPr>
              <a:t>ble</a:t>
            </a:r>
            <a:r>
              <a:rPr lang="sk-SK" sz="2000" b="1" dirty="0" err="1" smtClean="0">
                <a:solidFill>
                  <a:srgbClr val="000000"/>
                </a:solidFill>
                <a:latin typeface="Cambria"/>
                <a:ea typeface="Times New Roman" pitchFamily="18" charset="0"/>
                <a:cs typeface="Cambria"/>
              </a:rPr>
              <a:t>ph</a:t>
            </a:r>
            <a:r>
              <a:rPr lang="sk-SK" sz="2000" dirty="0" err="1" smtClean="0">
                <a:solidFill>
                  <a:srgbClr val="000000"/>
                </a:solidFill>
                <a:latin typeface="Cambria"/>
                <a:ea typeface="Times New Roman" pitchFamily="18" charset="0"/>
                <a:cs typeface="Cambria"/>
              </a:rPr>
              <a:t>aron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/>
              <a:cs typeface="Cambria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  <a:tab pos="4191000" algn="l"/>
                <a:tab pos="6629400" algn="l"/>
              </a:tabLst>
            </a:pP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sen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s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us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mbria"/>
              </a:rPr>
              <a:t>	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bur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s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a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mbria"/>
              </a:rPr>
              <a:t>	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h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ae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mor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rh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agia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mbria"/>
              </a:rPr>
              <a:t>	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a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c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idum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/>
              <a:cs typeface="Cambria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  <a:tab pos="4191000" algn="l"/>
                <a:tab pos="6629400" algn="l"/>
              </a:tabLst>
            </a:pP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gly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cae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mia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	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c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ir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c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ula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ti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o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 	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da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c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tylospa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s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mus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mbria"/>
              </a:rPr>
              <a:t>	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c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e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ph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alalgia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/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/>
              <a:cs typeface="Cambria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  <a:tab pos="4191000" algn="l"/>
                <a:tab pos="6629400" algn="l"/>
              </a:tabLst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   			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c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e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ph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al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ae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a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/>
              <a:cs typeface="Cambria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  <a:tab pos="4191000" algn="l"/>
                <a:tab pos="6629400" algn="l"/>
              </a:tabLst>
            </a:pP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s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c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lera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mbria"/>
              </a:rPr>
              <a:t>	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oe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so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ph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agus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mbria"/>
              </a:rPr>
              <a:t>	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lag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oe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na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mbria"/>
              </a:rPr>
              <a:t>	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di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ae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ta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/>
              <a:cs typeface="Cambria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  <a:tab pos="4191000" algn="l"/>
                <a:tab pos="6629400" algn="l"/>
              </a:tabLst>
            </a:pP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pr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ae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ven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ti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a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mbria"/>
              </a:rPr>
              <a:t>	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i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odum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/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i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odium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mbria"/>
              </a:rPr>
              <a:t>	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dige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sti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o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mbria"/>
              </a:rPr>
              <a:t>	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bradypn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oe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/>
              <a:cs typeface="Cambria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  <a:tab pos="4191000" algn="l"/>
                <a:tab pos="6629400" algn="l"/>
              </a:tabLst>
            </a:pP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in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i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e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cti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o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mbria"/>
              </a:rPr>
              <a:t>	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lin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ea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mbria"/>
              </a:rPr>
              <a:t>	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c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o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cc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yx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mbria"/>
              </a:rPr>
              <a:t>	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ma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ss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a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/>
              <a:cs typeface="Cambria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  <a:tab pos="4191000" algn="l"/>
                <a:tab pos="6629400" algn="l"/>
              </a:tabLst>
            </a:pP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an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ae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mia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mbria"/>
              </a:rPr>
              <a:t>	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ch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arta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mbria"/>
              </a:rPr>
              <a:t>	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substan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ti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a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mbria"/>
              </a:rPr>
              <a:t>	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bino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c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ularis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/>
              <a:cs typeface="Cambria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  <a:tab pos="4191000" algn="l"/>
                <a:tab pos="6629400" algn="l"/>
              </a:tabLst>
            </a:pP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ex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tra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c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tum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mbria"/>
              </a:rPr>
              <a:t>	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th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orax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mbria"/>
              </a:rPr>
              <a:t>	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u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ngu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entum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mbria"/>
              </a:rPr>
              <a:t>	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dor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s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algia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/>
              <a:cs typeface="Cambria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  <a:tab pos="4191000" algn="l"/>
                <a:tab pos="6629400" algn="l"/>
              </a:tabLst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al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oe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mbria"/>
              </a:rPr>
              <a:t>	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ph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os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ph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orus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mbria"/>
              </a:rPr>
              <a:t>	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abu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s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us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mbria"/>
              </a:rPr>
              <a:t>	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as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c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ites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/>
              <a:cs typeface="Cambria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  <a:tab pos="4191000" algn="l"/>
                <a:tab pos="6629400" algn="l"/>
              </a:tabLst>
            </a:pP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c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ytologia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mbria"/>
              </a:rPr>
              <a:t>	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catar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rh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us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mbria"/>
              </a:rPr>
              <a:t>	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tuni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c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a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mbria"/>
              </a:rPr>
              <a:t>	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c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ar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c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inoma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Times New Roman" pitchFamily="18" charset="0"/>
                <a:cs typeface="Cambria"/>
              </a:rPr>
              <a:t> </a:t>
            </a: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8855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B10010"/>
                </a:solidFill>
                <a:latin typeface="Cambria"/>
                <a:cs typeface="Cambria"/>
              </a:rPr>
              <a:t>Odhadněte</a:t>
            </a:r>
            <a:r>
              <a:rPr lang="en-US" dirty="0" smtClean="0">
                <a:solidFill>
                  <a:srgbClr val="B10010"/>
                </a:solidFill>
                <a:latin typeface="Cambria"/>
                <a:cs typeface="Cambria"/>
              </a:rPr>
              <a:t> </a:t>
            </a:r>
            <a:r>
              <a:rPr lang="en-US" dirty="0" err="1" smtClean="0">
                <a:solidFill>
                  <a:srgbClr val="B10010"/>
                </a:solidFill>
                <a:latin typeface="Cambria"/>
                <a:cs typeface="Cambria"/>
              </a:rPr>
              <a:t>český</a:t>
            </a:r>
            <a:r>
              <a:rPr lang="en-US" dirty="0" smtClean="0">
                <a:solidFill>
                  <a:srgbClr val="B10010"/>
                </a:solidFill>
                <a:latin typeface="Cambria"/>
                <a:cs typeface="Cambria"/>
              </a:rPr>
              <a:t> </a:t>
            </a:r>
            <a:r>
              <a:rPr lang="en-US" dirty="0" err="1" smtClean="0">
                <a:solidFill>
                  <a:srgbClr val="B10010"/>
                </a:solidFill>
                <a:latin typeface="Cambria"/>
                <a:cs typeface="Cambria"/>
              </a:rPr>
              <a:t>ekvivalent</a:t>
            </a:r>
            <a:endParaRPr lang="en-US" dirty="0">
              <a:solidFill>
                <a:srgbClr val="B10010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1740"/>
            <a:ext cx="2821992" cy="54551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tabLst>
                <a:tab pos="2601913" algn="l"/>
              </a:tabLst>
            </a:pPr>
            <a:r>
              <a:rPr lang="en-US" dirty="0" smtClean="0">
                <a:latin typeface="Cambria"/>
                <a:cs typeface="Cambria"/>
              </a:rPr>
              <a:t>Circus – </a:t>
            </a:r>
          </a:p>
          <a:p>
            <a:pPr marL="0" indent="0">
              <a:buNone/>
              <a:tabLst>
                <a:tab pos="2601913" algn="l"/>
              </a:tabLst>
            </a:pPr>
            <a:r>
              <a:rPr lang="en-US" dirty="0" err="1" smtClean="0">
                <a:latin typeface="Cambria"/>
                <a:cs typeface="Cambria"/>
              </a:rPr>
              <a:t>Anaemia</a:t>
            </a:r>
            <a:r>
              <a:rPr lang="en-US" dirty="0" smtClean="0">
                <a:latin typeface="Cambria"/>
                <a:cs typeface="Cambria"/>
              </a:rPr>
              <a:t> –</a:t>
            </a:r>
          </a:p>
          <a:p>
            <a:pPr marL="0" indent="0">
              <a:buNone/>
              <a:tabLst>
                <a:tab pos="2601913" algn="l"/>
              </a:tabLst>
            </a:pPr>
            <a:r>
              <a:rPr lang="en-US" dirty="0" err="1" smtClean="0">
                <a:latin typeface="Cambria"/>
                <a:cs typeface="Cambria"/>
              </a:rPr>
              <a:t>Fractura</a:t>
            </a:r>
            <a:r>
              <a:rPr lang="en-US" dirty="0" smtClean="0">
                <a:latin typeface="Cambria"/>
                <a:cs typeface="Cambria"/>
              </a:rPr>
              <a:t> –</a:t>
            </a:r>
          </a:p>
          <a:p>
            <a:pPr marL="0" indent="0">
              <a:buNone/>
              <a:tabLst>
                <a:tab pos="2601913" algn="l"/>
              </a:tabLst>
            </a:pPr>
            <a:r>
              <a:rPr lang="en-US" dirty="0" err="1" smtClean="0">
                <a:latin typeface="Cambria"/>
                <a:cs typeface="Cambria"/>
              </a:rPr>
              <a:t>Iniectio</a:t>
            </a:r>
            <a:r>
              <a:rPr lang="en-US" dirty="0" smtClean="0">
                <a:latin typeface="Cambria"/>
                <a:cs typeface="Cambria"/>
              </a:rPr>
              <a:t> –</a:t>
            </a:r>
          </a:p>
          <a:p>
            <a:pPr marL="0" indent="0">
              <a:buNone/>
              <a:tabLst>
                <a:tab pos="2601913" algn="l"/>
              </a:tabLst>
            </a:pPr>
            <a:r>
              <a:rPr lang="en-US" dirty="0" err="1" smtClean="0">
                <a:latin typeface="Cambria"/>
                <a:cs typeface="Cambria"/>
              </a:rPr>
              <a:t>Transplantatio</a:t>
            </a:r>
            <a:r>
              <a:rPr lang="en-US" dirty="0" smtClean="0">
                <a:latin typeface="Cambria"/>
                <a:cs typeface="Cambria"/>
              </a:rPr>
              <a:t> –</a:t>
            </a:r>
          </a:p>
          <a:p>
            <a:pPr marL="0" indent="0">
              <a:buNone/>
              <a:tabLst>
                <a:tab pos="2601913" algn="l"/>
              </a:tabLst>
            </a:pPr>
            <a:r>
              <a:rPr lang="en-US" dirty="0" err="1" smtClean="0">
                <a:latin typeface="Cambria"/>
                <a:cs typeface="Cambria"/>
              </a:rPr>
              <a:t>Pulsus</a:t>
            </a:r>
            <a:r>
              <a:rPr lang="en-US" dirty="0" smtClean="0">
                <a:latin typeface="Cambria"/>
                <a:cs typeface="Cambria"/>
              </a:rPr>
              <a:t> –</a:t>
            </a:r>
          </a:p>
          <a:p>
            <a:pPr marL="0" indent="0">
              <a:buNone/>
              <a:tabLst>
                <a:tab pos="2601913" algn="l"/>
              </a:tabLst>
            </a:pPr>
            <a:r>
              <a:rPr lang="en-US" dirty="0" err="1" smtClean="0">
                <a:latin typeface="Cambria"/>
                <a:cs typeface="Cambria"/>
              </a:rPr>
              <a:t>Functio</a:t>
            </a:r>
            <a:r>
              <a:rPr lang="en-US" dirty="0" smtClean="0">
                <a:latin typeface="Cambria"/>
                <a:cs typeface="Cambria"/>
              </a:rPr>
              <a:t> –</a:t>
            </a:r>
          </a:p>
          <a:p>
            <a:pPr marL="0" indent="0">
              <a:buNone/>
              <a:tabLst>
                <a:tab pos="2601913" algn="l"/>
              </a:tabLst>
            </a:pPr>
            <a:r>
              <a:rPr lang="en-US" dirty="0" err="1" smtClean="0">
                <a:latin typeface="Cambria"/>
                <a:cs typeface="Cambria"/>
              </a:rPr>
              <a:t>Oedema</a:t>
            </a:r>
            <a:r>
              <a:rPr lang="en-US" dirty="0" smtClean="0">
                <a:latin typeface="Cambria"/>
                <a:cs typeface="Cambria"/>
              </a:rPr>
              <a:t> –</a:t>
            </a:r>
          </a:p>
          <a:p>
            <a:pPr marL="0" indent="0">
              <a:buNone/>
              <a:tabLst>
                <a:tab pos="2601913" algn="l"/>
              </a:tabLst>
            </a:pPr>
            <a:r>
              <a:rPr lang="en-US" dirty="0" err="1" smtClean="0">
                <a:latin typeface="Cambria"/>
                <a:cs typeface="Cambria"/>
              </a:rPr>
              <a:t>Cystis</a:t>
            </a:r>
            <a:r>
              <a:rPr lang="en-US" dirty="0" smtClean="0">
                <a:latin typeface="Cambria"/>
                <a:cs typeface="Cambria"/>
              </a:rPr>
              <a:t> –</a:t>
            </a:r>
          </a:p>
          <a:p>
            <a:pPr marL="0" indent="0">
              <a:buNone/>
              <a:tabLst>
                <a:tab pos="2601913" algn="l"/>
              </a:tabLst>
            </a:pPr>
            <a:r>
              <a:rPr lang="en-US" dirty="0" err="1" smtClean="0">
                <a:latin typeface="Cambria"/>
                <a:cs typeface="Cambria"/>
              </a:rPr>
              <a:t>Pharmacologia</a:t>
            </a:r>
            <a:r>
              <a:rPr lang="en-US" dirty="0" smtClean="0">
                <a:latin typeface="Cambria"/>
                <a:cs typeface="Cambria"/>
              </a:rPr>
              <a:t> –</a:t>
            </a:r>
          </a:p>
          <a:p>
            <a:pPr marL="0" indent="0">
              <a:buNone/>
              <a:tabLst>
                <a:tab pos="2601913" algn="l"/>
              </a:tabLst>
            </a:pPr>
            <a:r>
              <a:rPr lang="en-US" dirty="0" err="1" smtClean="0">
                <a:latin typeface="Cambria"/>
                <a:cs typeface="Cambria"/>
              </a:rPr>
              <a:t>Therapia</a:t>
            </a:r>
            <a:r>
              <a:rPr lang="en-US" dirty="0" smtClean="0">
                <a:latin typeface="Cambria"/>
                <a:cs typeface="Cambria"/>
              </a:rPr>
              <a:t> –</a:t>
            </a:r>
          </a:p>
          <a:p>
            <a:pPr marL="0" indent="0">
              <a:buNone/>
              <a:tabLst>
                <a:tab pos="2601913" algn="l"/>
              </a:tabLst>
            </a:pPr>
            <a:r>
              <a:rPr lang="en-US" dirty="0" err="1" smtClean="0">
                <a:latin typeface="Cambria"/>
                <a:cs typeface="Cambria"/>
              </a:rPr>
              <a:t>Rheumatismus</a:t>
            </a:r>
            <a:r>
              <a:rPr lang="en-US" dirty="0" smtClean="0">
                <a:latin typeface="Cambria"/>
                <a:cs typeface="Cambria"/>
              </a:rPr>
              <a:t> –</a:t>
            </a:r>
          </a:p>
          <a:p>
            <a:pPr marL="0" indent="0">
              <a:buNone/>
              <a:tabLst>
                <a:tab pos="2601913" algn="l"/>
              </a:tabLst>
            </a:pPr>
            <a:r>
              <a:rPr lang="en-US" dirty="0" smtClean="0">
                <a:latin typeface="Cambria"/>
                <a:cs typeface="Cambria"/>
              </a:rPr>
              <a:t>Plasma –</a:t>
            </a:r>
          </a:p>
          <a:p>
            <a:pPr marL="0" indent="0">
              <a:buNone/>
              <a:tabLst>
                <a:tab pos="2601913" algn="l"/>
              </a:tabLst>
            </a:pPr>
            <a:r>
              <a:rPr lang="en-US" dirty="0" smtClean="0">
                <a:latin typeface="Cambria"/>
                <a:cs typeface="Cambria"/>
              </a:rPr>
              <a:t>Area –</a:t>
            </a:r>
          </a:p>
          <a:p>
            <a:pPr marL="0" indent="0">
              <a:buNone/>
              <a:tabLst>
                <a:tab pos="2601913" algn="l"/>
              </a:tabLst>
            </a:pPr>
            <a:r>
              <a:rPr lang="en-US" dirty="0" err="1" smtClean="0">
                <a:latin typeface="Cambria"/>
                <a:cs typeface="Cambria"/>
              </a:rPr>
              <a:t>Exitus</a:t>
            </a:r>
            <a:r>
              <a:rPr lang="en-US" dirty="0" smtClean="0">
                <a:latin typeface="Cambria"/>
                <a:cs typeface="Cambria"/>
              </a:rPr>
              <a:t> – </a:t>
            </a:r>
          </a:p>
          <a:p>
            <a:pPr marL="0" indent="0">
              <a:buNone/>
              <a:tabLst>
                <a:tab pos="2601913" algn="l"/>
              </a:tabLst>
            </a:pPr>
            <a:r>
              <a:rPr lang="en-US" dirty="0" err="1" smtClean="0">
                <a:latin typeface="Cambria"/>
                <a:cs typeface="Cambria"/>
              </a:rPr>
              <a:t>Ossificatio</a:t>
            </a:r>
            <a:r>
              <a:rPr lang="en-US" dirty="0" smtClean="0">
                <a:latin typeface="Cambria"/>
                <a:cs typeface="Cambria"/>
              </a:rPr>
              <a:t> –</a:t>
            </a:r>
          </a:p>
          <a:p>
            <a:pPr marL="0" indent="0">
              <a:buNone/>
            </a:pPr>
            <a:endParaRPr lang="en-US" dirty="0" smtClean="0">
              <a:latin typeface="Cambria"/>
              <a:cs typeface="Cambria"/>
            </a:endParaRPr>
          </a:p>
          <a:p>
            <a:pPr marL="0" indent="0">
              <a:buNone/>
            </a:pPr>
            <a:endParaRPr lang="en-US" dirty="0" smtClean="0">
              <a:latin typeface="Cambria"/>
              <a:cs typeface="Cambria"/>
            </a:endParaRPr>
          </a:p>
          <a:p>
            <a:pPr marL="0" indent="0">
              <a:buNone/>
            </a:pPr>
            <a:endParaRPr lang="en-US" dirty="0">
              <a:latin typeface="Cambria"/>
              <a:cs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31591" y="1311740"/>
            <a:ext cx="5167178" cy="5455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tabLst>
                <a:tab pos="2601913" algn="l"/>
              </a:tabLst>
            </a:pPr>
            <a:r>
              <a:rPr lang="en-US" sz="2200" dirty="0" err="1">
                <a:solidFill>
                  <a:srgbClr val="B10010"/>
                </a:solidFill>
                <a:latin typeface="Cambria"/>
                <a:cs typeface="Cambria"/>
              </a:rPr>
              <a:t>c</a:t>
            </a:r>
            <a:r>
              <a:rPr lang="en-US" sz="2200" dirty="0" err="1" smtClean="0">
                <a:solidFill>
                  <a:srgbClr val="B10010"/>
                </a:solidFill>
                <a:latin typeface="Cambria"/>
                <a:cs typeface="Cambria"/>
              </a:rPr>
              <a:t>irkus</a:t>
            </a:r>
            <a:r>
              <a:rPr lang="en-US" sz="2200" dirty="0" smtClean="0">
                <a:solidFill>
                  <a:srgbClr val="B10010"/>
                </a:solidFill>
                <a:latin typeface="Cambria"/>
                <a:cs typeface="Cambria"/>
              </a:rPr>
              <a:t> </a:t>
            </a:r>
          </a:p>
          <a:p>
            <a:pPr>
              <a:lnSpc>
                <a:spcPct val="80000"/>
              </a:lnSpc>
              <a:tabLst>
                <a:tab pos="2601913" algn="l"/>
              </a:tabLst>
            </a:pPr>
            <a:r>
              <a:rPr lang="en-US" sz="2200" dirty="0" err="1">
                <a:solidFill>
                  <a:srgbClr val="B10010"/>
                </a:solidFill>
                <a:latin typeface="Cambria"/>
                <a:cs typeface="Cambria"/>
              </a:rPr>
              <a:t>a</a:t>
            </a:r>
            <a:r>
              <a:rPr lang="en-US" sz="2200" dirty="0" err="1" smtClean="0">
                <a:solidFill>
                  <a:srgbClr val="B10010"/>
                </a:solidFill>
                <a:latin typeface="Cambria"/>
                <a:cs typeface="Cambria"/>
              </a:rPr>
              <a:t>némie</a:t>
            </a:r>
            <a:r>
              <a:rPr lang="en-US" sz="2200" dirty="0" smtClean="0">
                <a:solidFill>
                  <a:srgbClr val="B10010"/>
                </a:solidFill>
                <a:latin typeface="Cambria"/>
                <a:cs typeface="Cambria"/>
              </a:rPr>
              <a:t> </a:t>
            </a:r>
          </a:p>
          <a:p>
            <a:pPr>
              <a:lnSpc>
                <a:spcPct val="80000"/>
              </a:lnSpc>
              <a:tabLst>
                <a:tab pos="2601913" algn="l"/>
              </a:tabLst>
            </a:pPr>
            <a:r>
              <a:rPr lang="en-US" sz="2200" dirty="0" err="1">
                <a:solidFill>
                  <a:srgbClr val="B10010"/>
                </a:solidFill>
                <a:latin typeface="Cambria"/>
                <a:cs typeface="Cambria"/>
              </a:rPr>
              <a:t>f</a:t>
            </a:r>
            <a:r>
              <a:rPr lang="en-US" sz="2200" dirty="0" err="1" smtClean="0">
                <a:solidFill>
                  <a:srgbClr val="B10010"/>
                </a:solidFill>
                <a:latin typeface="Cambria"/>
                <a:cs typeface="Cambria"/>
              </a:rPr>
              <a:t>raktura</a:t>
            </a:r>
            <a:r>
              <a:rPr lang="en-US" sz="2200" dirty="0" smtClean="0">
                <a:solidFill>
                  <a:srgbClr val="B10010"/>
                </a:solidFill>
                <a:latin typeface="Cambria"/>
                <a:cs typeface="Cambria"/>
              </a:rPr>
              <a:t> </a:t>
            </a:r>
          </a:p>
          <a:p>
            <a:pPr>
              <a:lnSpc>
                <a:spcPct val="80000"/>
              </a:lnSpc>
              <a:tabLst>
                <a:tab pos="2601913" algn="l"/>
              </a:tabLst>
            </a:pPr>
            <a:r>
              <a:rPr lang="en-US" sz="2200" dirty="0" err="1">
                <a:solidFill>
                  <a:srgbClr val="B10010"/>
                </a:solidFill>
                <a:latin typeface="Cambria"/>
                <a:cs typeface="Cambria"/>
              </a:rPr>
              <a:t>i</a:t>
            </a:r>
            <a:r>
              <a:rPr lang="en-US" sz="2200" dirty="0" err="1" smtClean="0">
                <a:solidFill>
                  <a:srgbClr val="B10010"/>
                </a:solidFill>
                <a:latin typeface="Cambria"/>
                <a:cs typeface="Cambria"/>
              </a:rPr>
              <a:t>njekce</a:t>
            </a:r>
            <a:r>
              <a:rPr lang="en-US" sz="2200" dirty="0" smtClean="0">
                <a:solidFill>
                  <a:srgbClr val="B10010"/>
                </a:solidFill>
                <a:latin typeface="Cambria"/>
                <a:cs typeface="Cambria"/>
              </a:rPr>
              <a:t> </a:t>
            </a:r>
          </a:p>
          <a:p>
            <a:pPr>
              <a:lnSpc>
                <a:spcPct val="80000"/>
              </a:lnSpc>
              <a:tabLst>
                <a:tab pos="2601913" algn="l"/>
              </a:tabLst>
            </a:pPr>
            <a:r>
              <a:rPr lang="en-US" sz="2200" dirty="0" err="1">
                <a:solidFill>
                  <a:srgbClr val="B10010"/>
                </a:solidFill>
                <a:latin typeface="Cambria"/>
                <a:cs typeface="Cambria"/>
              </a:rPr>
              <a:t>t</a:t>
            </a:r>
            <a:r>
              <a:rPr lang="en-US" sz="2200" dirty="0" err="1" smtClean="0">
                <a:solidFill>
                  <a:srgbClr val="B10010"/>
                </a:solidFill>
                <a:latin typeface="Cambria"/>
                <a:cs typeface="Cambria"/>
              </a:rPr>
              <a:t>ransplantace</a:t>
            </a:r>
            <a:r>
              <a:rPr lang="en-US" sz="2200" dirty="0" smtClean="0">
                <a:solidFill>
                  <a:srgbClr val="B10010"/>
                </a:solidFill>
                <a:latin typeface="Cambria"/>
                <a:cs typeface="Cambria"/>
              </a:rPr>
              <a:t> </a:t>
            </a:r>
          </a:p>
          <a:p>
            <a:pPr>
              <a:lnSpc>
                <a:spcPct val="80000"/>
              </a:lnSpc>
              <a:tabLst>
                <a:tab pos="2601913" algn="l"/>
              </a:tabLst>
            </a:pPr>
            <a:r>
              <a:rPr lang="en-US" sz="2200" dirty="0" err="1">
                <a:solidFill>
                  <a:srgbClr val="B10010"/>
                </a:solidFill>
                <a:latin typeface="Cambria"/>
                <a:cs typeface="Cambria"/>
              </a:rPr>
              <a:t>p</a:t>
            </a:r>
            <a:r>
              <a:rPr lang="en-US" sz="2200" dirty="0" err="1" smtClean="0">
                <a:solidFill>
                  <a:srgbClr val="B10010"/>
                </a:solidFill>
                <a:latin typeface="Cambria"/>
                <a:cs typeface="Cambria"/>
              </a:rPr>
              <a:t>uls</a:t>
            </a:r>
            <a:r>
              <a:rPr lang="en-US" sz="2200" dirty="0" smtClean="0">
                <a:solidFill>
                  <a:srgbClr val="B10010"/>
                </a:solidFill>
                <a:latin typeface="Cambria"/>
                <a:cs typeface="Cambria"/>
              </a:rPr>
              <a:t>, </a:t>
            </a:r>
            <a:r>
              <a:rPr lang="en-US" sz="2200" dirty="0" err="1" smtClean="0">
                <a:solidFill>
                  <a:srgbClr val="B10010"/>
                </a:solidFill>
                <a:latin typeface="Cambria"/>
                <a:cs typeface="Cambria"/>
              </a:rPr>
              <a:t>pulz</a:t>
            </a:r>
            <a:endParaRPr lang="en-US" sz="2200" dirty="0" smtClean="0">
              <a:solidFill>
                <a:srgbClr val="B10010"/>
              </a:solidFill>
              <a:latin typeface="Cambria"/>
              <a:cs typeface="Cambria"/>
            </a:endParaRPr>
          </a:p>
          <a:p>
            <a:pPr>
              <a:lnSpc>
                <a:spcPct val="80000"/>
              </a:lnSpc>
              <a:tabLst>
                <a:tab pos="2601913" algn="l"/>
              </a:tabLst>
            </a:pPr>
            <a:r>
              <a:rPr lang="en-US" sz="2200" dirty="0" err="1">
                <a:solidFill>
                  <a:srgbClr val="B10010"/>
                </a:solidFill>
                <a:latin typeface="Cambria"/>
                <a:cs typeface="Cambria"/>
              </a:rPr>
              <a:t>f</a:t>
            </a:r>
            <a:r>
              <a:rPr lang="en-US" sz="2200" dirty="0" err="1" smtClean="0">
                <a:solidFill>
                  <a:srgbClr val="B10010"/>
                </a:solidFill>
                <a:latin typeface="Cambria"/>
                <a:cs typeface="Cambria"/>
              </a:rPr>
              <a:t>unkce</a:t>
            </a:r>
            <a:r>
              <a:rPr lang="en-US" sz="2200" dirty="0" smtClean="0">
                <a:solidFill>
                  <a:srgbClr val="B10010"/>
                </a:solidFill>
                <a:latin typeface="Cambria"/>
                <a:cs typeface="Cambria"/>
              </a:rPr>
              <a:t> </a:t>
            </a:r>
          </a:p>
          <a:p>
            <a:pPr>
              <a:lnSpc>
                <a:spcPct val="80000"/>
              </a:lnSpc>
              <a:tabLst>
                <a:tab pos="2601913" algn="l"/>
              </a:tabLst>
            </a:pPr>
            <a:r>
              <a:rPr lang="en-US" sz="2200" dirty="0" err="1">
                <a:solidFill>
                  <a:srgbClr val="B10010"/>
                </a:solidFill>
                <a:latin typeface="Cambria"/>
                <a:cs typeface="Cambria"/>
              </a:rPr>
              <a:t>e</a:t>
            </a:r>
            <a:r>
              <a:rPr lang="en-US" sz="2200" dirty="0" err="1" smtClean="0">
                <a:solidFill>
                  <a:srgbClr val="B10010"/>
                </a:solidFill>
                <a:latin typeface="Cambria"/>
                <a:cs typeface="Cambria"/>
              </a:rPr>
              <a:t>dém</a:t>
            </a:r>
            <a:r>
              <a:rPr lang="en-US" sz="2200" dirty="0" smtClean="0">
                <a:solidFill>
                  <a:srgbClr val="B10010"/>
                </a:solidFill>
                <a:latin typeface="Cambria"/>
                <a:cs typeface="Cambria"/>
              </a:rPr>
              <a:t> </a:t>
            </a:r>
          </a:p>
          <a:p>
            <a:pPr>
              <a:lnSpc>
                <a:spcPct val="80000"/>
              </a:lnSpc>
              <a:tabLst>
                <a:tab pos="2601913" algn="l"/>
              </a:tabLst>
            </a:pPr>
            <a:r>
              <a:rPr lang="en-US" sz="2200" dirty="0" err="1">
                <a:solidFill>
                  <a:srgbClr val="B10010"/>
                </a:solidFill>
                <a:latin typeface="Cambria"/>
                <a:cs typeface="Cambria"/>
              </a:rPr>
              <a:t>c</a:t>
            </a:r>
            <a:r>
              <a:rPr lang="en-US" sz="2200" dirty="0" err="1" smtClean="0">
                <a:solidFill>
                  <a:srgbClr val="B10010"/>
                </a:solidFill>
                <a:latin typeface="Cambria"/>
                <a:cs typeface="Cambria"/>
              </a:rPr>
              <a:t>ysta</a:t>
            </a:r>
            <a:r>
              <a:rPr lang="en-US" sz="2200" dirty="0" smtClean="0">
                <a:solidFill>
                  <a:srgbClr val="B10010"/>
                </a:solidFill>
                <a:latin typeface="Cambria"/>
                <a:cs typeface="Cambria"/>
              </a:rPr>
              <a:t> </a:t>
            </a:r>
          </a:p>
          <a:p>
            <a:pPr>
              <a:lnSpc>
                <a:spcPct val="80000"/>
              </a:lnSpc>
              <a:tabLst>
                <a:tab pos="2601913" algn="l"/>
              </a:tabLst>
            </a:pPr>
            <a:r>
              <a:rPr lang="en-US" sz="2200" dirty="0" err="1">
                <a:solidFill>
                  <a:srgbClr val="B10010"/>
                </a:solidFill>
                <a:latin typeface="Cambria"/>
                <a:cs typeface="Cambria"/>
              </a:rPr>
              <a:t>f</a:t>
            </a:r>
            <a:r>
              <a:rPr lang="en-US" sz="2200" dirty="0" err="1" smtClean="0">
                <a:solidFill>
                  <a:srgbClr val="B10010"/>
                </a:solidFill>
                <a:latin typeface="Cambria"/>
                <a:cs typeface="Cambria"/>
              </a:rPr>
              <a:t>armakologie</a:t>
            </a:r>
            <a:r>
              <a:rPr lang="en-US" sz="2200" dirty="0" smtClean="0">
                <a:solidFill>
                  <a:srgbClr val="B10010"/>
                </a:solidFill>
                <a:latin typeface="Cambria"/>
                <a:cs typeface="Cambria"/>
              </a:rPr>
              <a:t> </a:t>
            </a:r>
          </a:p>
          <a:p>
            <a:pPr>
              <a:lnSpc>
                <a:spcPct val="80000"/>
              </a:lnSpc>
              <a:tabLst>
                <a:tab pos="2601913" algn="l"/>
              </a:tabLst>
            </a:pPr>
            <a:r>
              <a:rPr lang="en-US" sz="2200" dirty="0" err="1">
                <a:solidFill>
                  <a:srgbClr val="B10010"/>
                </a:solidFill>
                <a:latin typeface="Cambria"/>
                <a:cs typeface="Cambria"/>
              </a:rPr>
              <a:t>t</a:t>
            </a:r>
            <a:r>
              <a:rPr lang="en-US" sz="2200" dirty="0" err="1" smtClean="0">
                <a:solidFill>
                  <a:srgbClr val="B10010"/>
                </a:solidFill>
                <a:latin typeface="Cambria"/>
                <a:cs typeface="Cambria"/>
              </a:rPr>
              <a:t>erapie</a:t>
            </a:r>
            <a:r>
              <a:rPr lang="en-US" sz="2200" dirty="0" smtClean="0">
                <a:solidFill>
                  <a:srgbClr val="B10010"/>
                </a:solidFill>
                <a:latin typeface="Cambria"/>
                <a:cs typeface="Cambria"/>
              </a:rPr>
              <a:t> </a:t>
            </a:r>
          </a:p>
          <a:p>
            <a:pPr>
              <a:lnSpc>
                <a:spcPct val="80000"/>
              </a:lnSpc>
              <a:tabLst>
                <a:tab pos="2601913" algn="l"/>
              </a:tabLst>
            </a:pPr>
            <a:r>
              <a:rPr lang="en-US" sz="2200" dirty="0" err="1">
                <a:solidFill>
                  <a:srgbClr val="B10010"/>
                </a:solidFill>
                <a:latin typeface="Cambria"/>
                <a:cs typeface="Cambria"/>
              </a:rPr>
              <a:t>r</a:t>
            </a:r>
            <a:r>
              <a:rPr lang="en-US" sz="2200" dirty="0" err="1" smtClean="0">
                <a:solidFill>
                  <a:srgbClr val="B10010"/>
                </a:solidFill>
                <a:latin typeface="Cambria"/>
                <a:cs typeface="Cambria"/>
              </a:rPr>
              <a:t>eumatismus</a:t>
            </a:r>
            <a:r>
              <a:rPr lang="en-US" sz="2200" dirty="0" smtClean="0">
                <a:solidFill>
                  <a:srgbClr val="B10010"/>
                </a:solidFill>
                <a:latin typeface="Cambria"/>
                <a:cs typeface="Cambria"/>
              </a:rPr>
              <a:t> /</a:t>
            </a:r>
            <a:r>
              <a:rPr lang="en-US" sz="2200" dirty="0" err="1" smtClean="0">
                <a:solidFill>
                  <a:srgbClr val="B10010"/>
                </a:solidFill>
                <a:latin typeface="Cambria"/>
                <a:cs typeface="Cambria"/>
              </a:rPr>
              <a:t>revmatismus</a:t>
            </a:r>
            <a:endParaRPr lang="en-US" sz="2200" dirty="0" smtClean="0">
              <a:solidFill>
                <a:srgbClr val="B10010"/>
              </a:solidFill>
              <a:latin typeface="Cambria"/>
              <a:cs typeface="Cambria"/>
            </a:endParaRPr>
          </a:p>
          <a:p>
            <a:pPr>
              <a:lnSpc>
                <a:spcPct val="80000"/>
              </a:lnSpc>
              <a:tabLst>
                <a:tab pos="2601913" algn="l"/>
              </a:tabLst>
            </a:pPr>
            <a:r>
              <a:rPr lang="en-US" sz="2200" dirty="0">
                <a:solidFill>
                  <a:srgbClr val="B10010"/>
                </a:solidFill>
                <a:latin typeface="Cambria"/>
                <a:cs typeface="Cambria"/>
              </a:rPr>
              <a:t>p</a:t>
            </a:r>
            <a:r>
              <a:rPr lang="en-US" sz="2200" dirty="0" smtClean="0">
                <a:solidFill>
                  <a:srgbClr val="B10010"/>
                </a:solidFill>
                <a:latin typeface="Cambria"/>
                <a:cs typeface="Cambria"/>
              </a:rPr>
              <a:t>lasma </a:t>
            </a:r>
          </a:p>
          <a:p>
            <a:pPr>
              <a:lnSpc>
                <a:spcPct val="80000"/>
              </a:lnSpc>
              <a:tabLst>
                <a:tab pos="2601913" algn="l"/>
              </a:tabLst>
            </a:pPr>
            <a:r>
              <a:rPr lang="en-US" sz="2200" dirty="0">
                <a:solidFill>
                  <a:srgbClr val="B10010"/>
                </a:solidFill>
                <a:latin typeface="Cambria"/>
                <a:cs typeface="Cambria"/>
              </a:rPr>
              <a:t>a</a:t>
            </a:r>
            <a:r>
              <a:rPr lang="en-US" sz="2200" dirty="0" smtClean="0">
                <a:solidFill>
                  <a:srgbClr val="B10010"/>
                </a:solidFill>
                <a:latin typeface="Cambria"/>
                <a:cs typeface="Cambria"/>
              </a:rPr>
              <a:t>rea </a:t>
            </a:r>
          </a:p>
          <a:p>
            <a:pPr>
              <a:lnSpc>
                <a:spcPct val="80000"/>
              </a:lnSpc>
              <a:tabLst>
                <a:tab pos="2601913" algn="l"/>
              </a:tabLst>
            </a:pPr>
            <a:r>
              <a:rPr lang="en-US" sz="2200" dirty="0" err="1">
                <a:solidFill>
                  <a:srgbClr val="B10010"/>
                </a:solidFill>
                <a:latin typeface="Cambria"/>
                <a:cs typeface="Cambria"/>
              </a:rPr>
              <a:t>e</a:t>
            </a:r>
            <a:r>
              <a:rPr lang="en-US" sz="2200" dirty="0" err="1" smtClean="0">
                <a:solidFill>
                  <a:srgbClr val="B10010"/>
                </a:solidFill>
                <a:latin typeface="Cambria"/>
                <a:cs typeface="Cambria"/>
              </a:rPr>
              <a:t>xitus</a:t>
            </a:r>
            <a:r>
              <a:rPr lang="en-US" sz="2200" dirty="0" smtClean="0">
                <a:solidFill>
                  <a:srgbClr val="B10010"/>
                </a:solidFill>
                <a:latin typeface="Cambria"/>
                <a:cs typeface="Cambria"/>
              </a:rPr>
              <a:t>, exit </a:t>
            </a:r>
          </a:p>
          <a:p>
            <a:pPr>
              <a:lnSpc>
                <a:spcPct val="80000"/>
              </a:lnSpc>
              <a:tabLst>
                <a:tab pos="2601913" algn="l"/>
              </a:tabLst>
            </a:pPr>
            <a:r>
              <a:rPr lang="en-US" sz="2200" dirty="0" err="1" smtClean="0">
                <a:solidFill>
                  <a:srgbClr val="B10010"/>
                </a:solidFill>
                <a:latin typeface="Cambria"/>
                <a:cs typeface="Cambria"/>
              </a:rPr>
              <a:t>osifikace</a:t>
            </a:r>
            <a:endParaRPr lang="en-US" sz="2200" dirty="0" smtClean="0">
              <a:solidFill>
                <a:srgbClr val="B1001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8943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solidFill>
                  <a:srgbClr val="C00000"/>
                </a:solidFill>
                <a:latin typeface="Cambria"/>
                <a:cs typeface="Cambria"/>
              </a:rPr>
              <a:t>ČTĚTE A PŘELOŽTE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600200"/>
            <a:ext cx="8953500" cy="4737100"/>
          </a:xfrm>
        </p:spPr>
        <p:txBody>
          <a:bodyPr numCol="2">
            <a:noAutofit/>
          </a:bodyPr>
          <a:lstStyle/>
          <a:p>
            <a:r>
              <a:rPr lang="en-GB" sz="2400" dirty="0">
                <a:latin typeface="Cambria"/>
                <a:cs typeface="Cambria"/>
              </a:rPr>
              <a:t>cancer, </a:t>
            </a:r>
            <a:r>
              <a:rPr lang="en-GB" sz="2400" dirty="0" err="1">
                <a:latin typeface="Cambria"/>
                <a:cs typeface="Cambria"/>
              </a:rPr>
              <a:t>medicamentum</a:t>
            </a:r>
            <a:r>
              <a:rPr lang="en-GB" sz="2400" dirty="0">
                <a:latin typeface="Cambria"/>
                <a:cs typeface="Cambria"/>
              </a:rPr>
              <a:t>, lingua</a:t>
            </a:r>
          </a:p>
          <a:p>
            <a:r>
              <a:rPr lang="en-GB" sz="2400" dirty="0">
                <a:latin typeface="Cambria"/>
                <a:cs typeface="Cambria"/>
              </a:rPr>
              <a:t>thorax, </a:t>
            </a:r>
            <a:r>
              <a:rPr lang="en-GB" sz="2400" dirty="0" err="1">
                <a:latin typeface="Cambria"/>
                <a:cs typeface="Cambria"/>
              </a:rPr>
              <a:t>pulsus</a:t>
            </a:r>
            <a:r>
              <a:rPr lang="en-GB" sz="2400" dirty="0">
                <a:latin typeface="Cambria"/>
                <a:cs typeface="Cambria"/>
              </a:rPr>
              <a:t>, </a:t>
            </a:r>
            <a:r>
              <a:rPr lang="en-GB" sz="2400" dirty="0" err="1">
                <a:latin typeface="Cambria"/>
                <a:cs typeface="Cambria"/>
              </a:rPr>
              <a:t>contusio</a:t>
            </a:r>
            <a:endParaRPr lang="en-GB" sz="2400" dirty="0">
              <a:latin typeface="Cambria"/>
              <a:cs typeface="Cambria"/>
            </a:endParaRPr>
          </a:p>
          <a:p>
            <a:r>
              <a:rPr lang="en-GB" sz="2400" dirty="0">
                <a:latin typeface="Cambria"/>
                <a:cs typeface="Cambria"/>
              </a:rPr>
              <a:t>corpus, </a:t>
            </a:r>
            <a:r>
              <a:rPr lang="en-GB" sz="2400" dirty="0" err="1">
                <a:latin typeface="Cambria"/>
                <a:cs typeface="Cambria"/>
              </a:rPr>
              <a:t>exitus</a:t>
            </a:r>
            <a:r>
              <a:rPr lang="en-GB" sz="2400" dirty="0">
                <a:latin typeface="Cambria"/>
                <a:cs typeface="Cambria"/>
              </a:rPr>
              <a:t>, </a:t>
            </a:r>
            <a:r>
              <a:rPr lang="en-GB" sz="2400" dirty="0" err="1">
                <a:latin typeface="Cambria"/>
                <a:cs typeface="Cambria"/>
              </a:rPr>
              <a:t>functio</a:t>
            </a:r>
            <a:endParaRPr lang="en-GB" sz="2400" dirty="0">
              <a:latin typeface="Cambria"/>
              <a:cs typeface="Cambria"/>
            </a:endParaRPr>
          </a:p>
          <a:p>
            <a:r>
              <a:rPr lang="en-GB" sz="2400" dirty="0" err="1">
                <a:latin typeface="Cambria"/>
                <a:cs typeface="Cambria"/>
              </a:rPr>
              <a:t>hemispherium</a:t>
            </a:r>
            <a:r>
              <a:rPr lang="en-GB" sz="2400" dirty="0">
                <a:latin typeface="Cambria"/>
                <a:cs typeface="Cambria"/>
              </a:rPr>
              <a:t>, </a:t>
            </a:r>
            <a:r>
              <a:rPr lang="en-GB" sz="2400" dirty="0" err="1">
                <a:latin typeface="Cambria"/>
                <a:cs typeface="Cambria"/>
              </a:rPr>
              <a:t>angulus</a:t>
            </a:r>
            <a:r>
              <a:rPr lang="en-GB" sz="2400" dirty="0">
                <a:latin typeface="Cambria"/>
                <a:cs typeface="Cambria"/>
              </a:rPr>
              <a:t>, </a:t>
            </a:r>
            <a:r>
              <a:rPr lang="en-GB" sz="2400" dirty="0" err="1">
                <a:latin typeface="Cambria"/>
                <a:cs typeface="Cambria"/>
              </a:rPr>
              <a:t>fractura</a:t>
            </a:r>
            <a:r>
              <a:rPr lang="en-GB" sz="2400" dirty="0">
                <a:latin typeface="Cambria"/>
                <a:cs typeface="Cambria"/>
              </a:rPr>
              <a:t> </a:t>
            </a:r>
          </a:p>
          <a:p>
            <a:r>
              <a:rPr lang="en-GB" sz="2400" dirty="0" err="1">
                <a:latin typeface="Cambria"/>
                <a:cs typeface="Cambria"/>
              </a:rPr>
              <a:t>intestinum</a:t>
            </a:r>
            <a:r>
              <a:rPr lang="en-GB" sz="2400" dirty="0">
                <a:latin typeface="Cambria"/>
                <a:cs typeface="Cambria"/>
              </a:rPr>
              <a:t>, aqua, </a:t>
            </a:r>
            <a:r>
              <a:rPr lang="en-GB" sz="2400" dirty="0" err="1">
                <a:latin typeface="Cambria"/>
                <a:cs typeface="Cambria"/>
              </a:rPr>
              <a:t>pharmacon</a:t>
            </a:r>
            <a:endParaRPr lang="en-GB" sz="2400" dirty="0">
              <a:latin typeface="Cambria"/>
              <a:cs typeface="Cambria"/>
            </a:endParaRPr>
          </a:p>
          <a:p>
            <a:r>
              <a:rPr lang="en-GB" sz="2400" dirty="0">
                <a:latin typeface="Cambria"/>
                <a:cs typeface="Cambria"/>
              </a:rPr>
              <a:t>oedema, </a:t>
            </a:r>
            <a:r>
              <a:rPr lang="en-GB" sz="2400" dirty="0" err="1">
                <a:latin typeface="Cambria"/>
                <a:cs typeface="Cambria"/>
              </a:rPr>
              <a:t>musculus</a:t>
            </a:r>
            <a:r>
              <a:rPr lang="en-GB" sz="2400" dirty="0">
                <a:latin typeface="Cambria"/>
                <a:cs typeface="Cambria"/>
              </a:rPr>
              <a:t>, </a:t>
            </a:r>
            <a:r>
              <a:rPr lang="en-GB" sz="2400" dirty="0" err="1">
                <a:latin typeface="Cambria"/>
                <a:cs typeface="Cambria"/>
              </a:rPr>
              <a:t>defectus</a:t>
            </a:r>
            <a:endParaRPr lang="en-GB" sz="2400" dirty="0">
              <a:latin typeface="Cambria"/>
              <a:cs typeface="Cambria"/>
            </a:endParaRPr>
          </a:p>
          <a:p>
            <a:r>
              <a:rPr lang="en-GB" sz="2400" dirty="0" err="1">
                <a:latin typeface="Cambria"/>
                <a:cs typeface="Cambria"/>
              </a:rPr>
              <a:t>medicus</a:t>
            </a:r>
            <a:r>
              <a:rPr lang="en-GB" sz="2400" dirty="0">
                <a:latin typeface="Cambria"/>
                <a:cs typeface="Cambria"/>
              </a:rPr>
              <a:t>, </a:t>
            </a:r>
            <a:r>
              <a:rPr lang="en-GB" sz="2400" dirty="0" err="1">
                <a:latin typeface="Cambria"/>
                <a:cs typeface="Cambria"/>
              </a:rPr>
              <a:t>operatio</a:t>
            </a:r>
            <a:r>
              <a:rPr lang="en-GB" sz="2400" dirty="0">
                <a:latin typeface="Cambria"/>
                <a:cs typeface="Cambria"/>
              </a:rPr>
              <a:t>, </a:t>
            </a:r>
            <a:r>
              <a:rPr lang="en-GB" sz="2400" dirty="0" err="1">
                <a:latin typeface="Cambria"/>
                <a:cs typeface="Cambria"/>
              </a:rPr>
              <a:t>infarctus</a:t>
            </a:r>
            <a:endParaRPr lang="en-GB" sz="2400" dirty="0">
              <a:latin typeface="Cambria"/>
              <a:cs typeface="Cambria"/>
            </a:endParaRPr>
          </a:p>
          <a:p>
            <a:r>
              <a:rPr lang="en-GB" sz="2400" dirty="0">
                <a:latin typeface="Cambria"/>
                <a:cs typeface="Cambria"/>
              </a:rPr>
              <a:t>homo, bronchus, duodenum</a:t>
            </a:r>
          </a:p>
          <a:p>
            <a:r>
              <a:rPr lang="en-GB" sz="2400" dirty="0">
                <a:latin typeface="Cambria"/>
                <a:cs typeface="Cambria"/>
              </a:rPr>
              <a:t>angina, </a:t>
            </a:r>
            <a:r>
              <a:rPr lang="en-GB" sz="2400" dirty="0" err="1">
                <a:latin typeface="Cambria"/>
                <a:cs typeface="Cambria"/>
              </a:rPr>
              <a:t>haemorrhagia</a:t>
            </a:r>
            <a:r>
              <a:rPr lang="en-GB" sz="2400" dirty="0">
                <a:latin typeface="Cambria"/>
                <a:cs typeface="Cambria"/>
              </a:rPr>
              <a:t>, </a:t>
            </a:r>
            <a:r>
              <a:rPr lang="en-GB" sz="2400" dirty="0" err="1" smtClean="0">
                <a:latin typeface="Cambria"/>
                <a:cs typeface="Cambria"/>
              </a:rPr>
              <a:t>spasmus</a:t>
            </a:r>
            <a:endParaRPr lang="en-GB" sz="2400" dirty="0">
              <a:latin typeface="Cambria"/>
              <a:cs typeface="Cambria"/>
            </a:endParaRPr>
          </a:p>
          <a:p>
            <a:r>
              <a:rPr lang="en-GB" sz="2400" dirty="0">
                <a:latin typeface="Cambria"/>
                <a:cs typeface="Cambria"/>
              </a:rPr>
              <a:t>encephalon, bacterium, acne</a:t>
            </a:r>
          </a:p>
          <a:p>
            <a:r>
              <a:rPr lang="en-GB" sz="2400" dirty="0" err="1">
                <a:latin typeface="Cambria"/>
                <a:cs typeface="Cambria"/>
              </a:rPr>
              <a:t>migraena</a:t>
            </a:r>
            <a:r>
              <a:rPr lang="en-GB" sz="2400" dirty="0">
                <a:latin typeface="Cambria"/>
                <a:cs typeface="Cambria"/>
              </a:rPr>
              <a:t>, pharynx, </a:t>
            </a:r>
            <a:r>
              <a:rPr lang="en-GB" sz="2400" dirty="0" err="1">
                <a:latin typeface="Cambria"/>
                <a:cs typeface="Cambria"/>
              </a:rPr>
              <a:t>dysenteria</a:t>
            </a:r>
            <a:endParaRPr lang="en-GB" sz="2400" dirty="0">
              <a:latin typeface="Cambria"/>
              <a:cs typeface="Cambria"/>
            </a:endParaRPr>
          </a:p>
          <a:p>
            <a:r>
              <a:rPr lang="en-GB" sz="2400" dirty="0" err="1">
                <a:latin typeface="Cambria"/>
                <a:cs typeface="Cambria"/>
              </a:rPr>
              <a:t>inflammatio</a:t>
            </a:r>
            <a:r>
              <a:rPr lang="en-GB" sz="2400" dirty="0">
                <a:latin typeface="Cambria"/>
                <a:cs typeface="Cambria"/>
              </a:rPr>
              <a:t>, </a:t>
            </a:r>
            <a:r>
              <a:rPr lang="en-GB" sz="2400" dirty="0" err="1">
                <a:latin typeface="Cambria"/>
                <a:cs typeface="Cambria"/>
              </a:rPr>
              <a:t>leucaemia</a:t>
            </a:r>
            <a:r>
              <a:rPr lang="en-GB" sz="2400" dirty="0">
                <a:latin typeface="Cambria"/>
                <a:cs typeface="Cambria"/>
              </a:rPr>
              <a:t>, virus</a:t>
            </a:r>
          </a:p>
          <a:p>
            <a:r>
              <a:rPr lang="en-GB" sz="2400" dirty="0" err="1">
                <a:latin typeface="Cambria"/>
                <a:cs typeface="Cambria"/>
              </a:rPr>
              <a:t>laparoscopia</a:t>
            </a:r>
            <a:r>
              <a:rPr lang="en-GB" sz="2400" dirty="0">
                <a:latin typeface="Cambria"/>
                <a:cs typeface="Cambria"/>
              </a:rPr>
              <a:t>, typhus, </a:t>
            </a:r>
            <a:r>
              <a:rPr lang="en-GB" sz="2400" dirty="0" err="1">
                <a:latin typeface="Cambria"/>
                <a:cs typeface="Cambria"/>
              </a:rPr>
              <a:t>organismus</a:t>
            </a:r>
            <a:endParaRPr lang="en-GB" sz="2400" dirty="0">
              <a:latin typeface="Cambria"/>
              <a:cs typeface="Cambria"/>
            </a:endParaRPr>
          </a:p>
          <a:p>
            <a:r>
              <a:rPr lang="en-GB" sz="2400" dirty="0" err="1">
                <a:latin typeface="Cambria"/>
                <a:cs typeface="Cambria"/>
              </a:rPr>
              <a:t>therapia</a:t>
            </a:r>
            <a:r>
              <a:rPr lang="en-GB" sz="2400" dirty="0">
                <a:latin typeface="Cambria"/>
                <a:cs typeface="Cambria"/>
              </a:rPr>
              <a:t>, </a:t>
            </a:r>
            <a:r>
              <a:rPr lang="en-GB" sz="2400" dirty="0" err="1">
                <a:latin typeface="Cambria"/>
                <a:cs typeface="Cambria"/>
              </a:rPr>
              <a:t>digitus</a:t>
            </a:r>
            <a:r>
              <a:rPr lang="en-GB" sz="2400" dirty="0">
                <a:latin typeface="Cambria"/>
                <a:cs typeface="Cambria"/>
              </a:rPr>
              <a:t>, gingiva</a:t>
            </a:r>
          </a:p>
          <a:p>
            <a:r>
              <a:rPr lang="en-GB" sz="2400" dirty="0" err="1">
                <a:latin typeface="Cambria"/>
                <a:cs typeface="Cambria"/>
              </a:rPr>
              <a:t>gangraena</a:t>
            </a:r>
            <a:r>
              <a:rPr lang="en-GB" sz="2400" dirty="0">
                <a:latin typeface="Cambria"/>
                <a:cs typeface="Cambria"/>
              </a:rPr>
              <a:t>, diagnosis, </a:t>
            </a:r>
            <a:r>
              <a:rPr lang="en-GB" sz="2400" dirty="0" err="1">
                <a:latin typeface="Cambria"/>
                <a:cs typeface="Cambria"/>
              </a:rPr>
              <a:t>tonsilla</a:t>
            </a:r>
            <a:endParaRPr lang="en-GB" sz="2400" dirty="0">
              <a:latin typeface="Cambria"/>
              <a:cs typeface="Cambria"/>
            </a:endParaRPr>
          </a:p>
          <a:p>
            <a:r>
              <a:rPr lang="en-GB" sz="2400" dirty="0" err="1">
                <a:latin typeface="Cambria"/>
                <a:cs typeface="Cambria"/>
              </a:rPr>
              <a:t>injectio</a:t>
            </a:r>
            <a:r>
              <a:rPr lang="en-GB" sz="2400" dirty="0">
                <a:latin typeface="Cambria"/>
                <a:cs typeface="Cambria"/>
              </a:rPr>
              <a:t>, </a:t>
            </a:r>
            <a:r>
              <a:rPr lang="en-GB" sz="2400" dirty="0" err="1">
                <a:latin typeface="Cambria"/>
                <a:cs typeface="Cambria"/>
              </a:rPr>
              <a:t>lympha</a:t>
            </a:r>
            <a:r>
              <a:rPr lang="en-GB" sz="2400" dirty="0">
                <a:latin typeface="Cambria"/>
                <a:cs typeface="Cambria"/>
              </a:rPr>
              <a:t>, </a:t>
            </a:r>
            <a:r>
              <a:rPr lang="en-GB" sz="2400" dirty="0" err="1">
                <a:latin typeface="Cambria"/>
                <a:cs typeface="Cambria"/>
              </a:rPr>
              <a:t>oxygenium</a:t>
            </a:r>
            <a:endParaRPr lang="en-GB" sz="2400" dirty="0">
              <a:latin typeface="Cambria"/>
              <a:cs typeface="Cambria"/>
            </a:endParaRPr>
          </a:p>
          <a:p>
            <a:r>
              <a:rPr lang="en-GB" sz="2400" dirty="0" err="1">
                <a:latin typeface="Cambria"/>
                <a:cs typeface="Cambria"/>
              </a:rPr>
              <a:t>vademecum</a:t>
            </a:r>
            <a:r>
              <a:rPr lang="en-GB" sz="2400" dirty="0">
                <a:latin typeface="Cambria"/>
                <a:cs typeface="Cambria"/>
              </a:rPr>
              <a:t>, </a:t>
            </a:r>
            <a:r>
              <a:rPr lang="en-GB" sz="2400" dirty="0" err="1">
                <a:latin typeface="Cambria"/>
                <a:cs typeface="Cambria"/>
              </a:rPr>
              <a:t>insufficientia</a:t>
            </a:r>
            <a:r>
              <a:rPr lang="en-GB" sz="2400" dirty="0">
                <a:latin typeface="Cambria"/>
                <a:cs typeface="Cambria"/>
              </a:rPr>
              <a:t>, </a:t>
            </a:r>
            <a:r>
              <a:rPr lang="en-GB" sz="2400" dirty="0" err="1" smtClean="0">
                <a:latin typeface="Cambria"/>
                <a:cs typeface="Cambria"/>
              </a:rPr>
              <a:t>chirurgia</a:t>
            </a:r>
            <a:endParaRPr lang="en-GB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23534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C00000"/>
                </a:solidFill>
                <a:latin typeface="Cambria"/>
                <a:cs typeface="Cambria"/>
              </a:rPr>
              <a:t>MORFOLOGIE (TVAROSLOVÍ)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>
                <a:latin typeface="Cambria"/>
                <a:cs typeface="Cambria"/>
              </a:rPr>
              <a:t>s</a:t>
            </a:r>
            <a:r>
              <a:rPr lang="en-US" sz="2400" dirty="0" err="1" smtClean="0">
                <a:latin typeface="Cambria"/>
                <a:cs typeface="Cambria"/>
              </a:rPr>
              <a:t>ubstantiva</a:t>
            </a:r>
            <a:r>
              <a:rPr lang="en-US" sz="2400" dirty="0" smtClean="0">
                <a:latin typeface="Cambria"/>
                <a:cs typeface="Cambria"/>
              </a:rPr>
              <a:t>, </a:t>
            </a:r>
            <a:r>
              <a:rPr lang="en-US" sz="2400" dirty="0" err="1" smtClean="0">
                <a:latin typeface="Cambria"/>
                <a:cs typeface="Cambria"/>
              </a:rPr>
              <a:t>adjektiva</a:t>
            </a:r>
            <a:r>
              <a:rPr lang="en-US" sz="2400" dirty="0" smtClean="0">
                <a:latin typeface="Cambria"/>
                <a:cs typeface="Cambria"/>
              </a:rPr>
              <a:t>, </a:t>
            </a:r>
            <a:r>
              <a:rPr lang="en-US" sz="2400" dirty="0" err="1" smtClean="0">
                <a:latin typeface="Cambria"/>
                <a:cs typeface="Cambria"/>
              </a:rPr>
              <a:t>číslovky</a:t>
            </a:r>
            <a:endParaRPr lang="en-US" sz="2400" dirty="0" smtClean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400" dirty="0" err="1">
                <a:latin typeface="Cambria"/>
                <a:cs typeface="Cambria"/>
              </a:rPr>
              <a:t>p</a:t>
            </a:r>
            <a:r>
              <a:rPr lang="en-US" sz="2400" dirty="0" err="1" smtClean="0">
                <a:latin typeface="Cambria"/>
                <a:cs typeface="Cambria"/>
              </a:rPr>
              <a:t>ředložky</a:t>
            </a:r>
            <a:endParaRPr lang="en-US" sz="2400" dirty="0" smtClean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Cambria"/>
                <a:cs typeface="Cambria"/>
              </a:rPr>
              <a:t>slovesa</a:t>
            </a:r>
            <a:endParaRPr lang="en-US" sz="2400" dirty="0" smtClean="0">
              <a:latin typeface="Cambria"/>
              <a:cs typeface="Cambria"/>
            </a:endParaRPr>
          </a:p>
          <a:p>
            <a:pPr marL="0" indent="0">
              <a:buNone/>
            </a:pPr>
            <a:endParaRPr lang="en-US" sz="2400" dirty="0" smtClean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400" dirty="0" smtClean="0">
                <a:latin typeface="Cambria"/>
                <a:cs typeface="Cambria"/>
              </a:rPr>
              <a:t>SKLOŇOVÁNÍ</a:t>
            </a:r>
            <a:r>
              <a:rPr lang="sk-SK" sz="2400" dirty="0" smtClean="0">
                <a:latin typeface="Cambria"/>
                <a:cs typeface="Cambria"/>
              </a:rPr>
              <a:t>/DEKLINACE</a:t>
            </a:r>
            <a:endParaRPr lang="en-US" sz="2400" dirty="0" smtClean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400" dirty="0" smtClean="0">
                <a:latin typeface="Cambria"/>
                <a:cs typeface="Cambria"/>
              </a:rPr>
              <a:t>3 </a:t>
            </a:r>
            <a:r>
              <a:rPr lang="en-US" sz="2400" dirty="0" err="1" smtClean="0">
                <a:latin typeface="Cambria"/>
                <a:cs typeface="Cambria"/>
              </a:rPr>
              <a:t>rody</a:t>
            </a:r>
            <a:r>
              <a:rPr lang="en-US" sz="2400" dirty="0" smtClean="0">
                <a:latin typeface="Cambria"/>
                <a:cs typeface="Cambria"/>
              </a:rPr>
              <a:t> (</a:t>
            </a:r>
            <a:r>
              <a:rPr lang="sk-SK" sz="2400" dirty="0" smtClean="0">
                <a:latin typeface="Cambria"/>
                <a:cs typeface="Cambria"/>
              </a:rPr>
              <a:t>m</a:t>
            </a:r>
            <a:r>
              <a:rPr lang="en-US" sz="2400" dirty="0" err="1" smtClean="0">
                <a:latin typeface="Cambria"/>
                <a:cs typeface="Cambria"/>
              </a:rPr>
              <a:t>askulinum</a:t>
            </a:r>
            <a:r>
              <a:rPr lang="en-US" sz="2400" dirty="0" smtClean="0">
                <a:latin typeface="Cambria"/>
                <a:cs typeface="Cambria"/>
              </a:rPr>
              <a:t>/</a:t>
            </a:r>
            <a:r>
              <a:rPr lang="sk-SK" sz="2400" dirty="0" smtClean="0">
                <a:latin typeface="Cambria"/>
                <a:cs typeface="Cambria"/>
              </a:rPr>
              <a:t>f</a:t>
            </a:r>
            <a:r>
              <a:rPr lang="en-US" sz="2400" dirty="0" err="1" smtClean="0">
                <a:latin typeface="Cambria"/>
                <a:cs typeface="Cambria"/>
              </a:rPr>
              <a:t>emininum</a:t>
            </a:r>
            <a:r>
              <a:rPr lang="en-US" sz="2400" dirty="0" smtClean="0">
                <a:latin typeface="Cambria"/>
                <a:cs typeface="Cambria"/>
              </a:rPr>
              <a:t>/</a:t>
            </a:r>
            <a:r>
              <a:rPr lang="sk-SK" sz="2400" dirty="0" err="1" smtClean="0">
                <a:latin typeface="Cambria"/>
                <a:cs typeface="Cambria"/>
              </a:rPr>
              <a:t>n</a:t>
            </a:r>
            <a:r>
              <a:rPr lang="en-US" sz="2400" dirty="0" err="1" smtClean="0">
                <a:latin typeface="Cambria"/>
                <a:cs typeface="Cambria"/>
              </a:rPr>
              <a:t>eutrum</a:t>
            </a:r>
            <a:r>
              <a:rPr lang="en-US" sz="2400" dirty="0" smtClean="0">
                <a:latin typeface="Cambria"/>
                <a:cs typeface="Cambria"/>
              </a:rPr>
              <a:t>)</a:t>
            </a:r>
          </a:p>
          <a:p>
            <a:pPr marL="0" indent="0">
              <a:buNone/>
            </a:pPr>
            <a:r>
              <a:rPr lang="en-US" sz="2400" dirty="0" smtClean="0">
                <a:latin typeface="Cambria"/>
                <a:cs typeface="Cambria"/>
              </a:rPr>
              <a:t>2 </a:t>
            </a:r>
            <a:r>
              <a:rPr lang="en-US" sz="2400" dirty="0" err="1" smtClean="0">
                <a:latin typeface="Cambria"/>
                <a:cs typeface="Cambria"/>
              </a:rPr>
              <a:t>čísla</a:t>
            </a:r>
            <a:r>
              <a:rPr lang="en-US" sz="2400" dirty="0" smtClean="0">
                <a:latin typeface="Cambria"/>
                <a:cs typeface="Cambria"/>
              </a:rPr>
              <a:t> (</a:t>
            </a:r>
            <a:r>
              <a:rPr lang="sk-SK" sz="2400" dirty="0" smtClean="0">
                <a:latin typeface="Cambria"/>
                <a:cs typeface="Cambria"/>
              </a:rPr>
              <a:t>s</a:t>
            </a:r>
            <a:r>
              <a:rPr lang="en-US" sz="2400" dirty="0" err="1" smtClean="0">
                <a:latin typeface="Cambria"/>
                <a:cs typeface="Cambria"/>
              </a:rPr>
              <a:t>ingulár</a:t>
            </a:r>
            <a:r>
              <a:rPr lang="en-US" sz="2400" dirty="0" smtClean="0">
                <a:latin typeface="Cambria"/>
                <a:cs typeface="Cambria"/>
              </a:rPr>
              <a:t>/</a:t>
            </a:r>
            <a:r>
              <a:rPr lang="sk-SK" sz="2400" dirty="0" err="1" smtClean="0">
                <a:latin typeface="Cambria"/>
                <a:cs typeface="Cambria"/>
              </a:rPr>
              <a:t>p</a:t>
            </a:r>
            <a:r>
              <a:rPr lang="en-US" sz="2400" dirty="0" err="1" smtClean="0">
                <a:latin typeface="Cambria"/>
                <a:cs typeface="Cambria"/>
              </a:rPr>
              <a:t>lurál</a:t>
            </a:r>
            <a:r>
              <a:rPr lang="en-US" sz="2400" dirty="0" smtClean="0">
                <a:latin typeface="Cambria"/>
                <a:cs typeface="Cambria"/>
              </a:rPr>
              <a:t>)</a:t>
            </a:r>
          </a:p>
          <a:p>
            <a:pPr marL="0" indent="0">
              <a:buNone/>
            </a:pPr>
            <a:r>
              <a:rPr lang="en-US" sz="2400" dirty="0" smtClean="0">
                <a:latin typeface="Cambria"/>
                <a:cs typeface="Cambria"/>
              </a:rPr>
              <a:t>6 </a:t>
            </a:r>
            <a:r>
              <a:rPr lang="en-US" sz="2400" dirty="0" err="1" smtClean="0">
                <a:latin typeface="Cambria"/>
                <a:cs typeface="Cambria"/>
              </a:rPr>
              <a:t>pádů</a:t>
            </a:r>
            <a:r>
              <a:rPr lang="en-US" sz="2400" dirty="0" smtClean="0">
                <a:latin typeface="Cambria"/>
                <a:cs typeface="Cambria"/>
              </a:rPr>
              <a:t> (</a:t>
            </a:r>
            <a:r>
              <a:rPr lang="en-US" sz="2400" dirty="0" err="1" smtClean="0">
                <a:latin typeface="Cambria"/>
                <a:cs typeface="Cambria"/>
              </a:rPr>
              <a:t>nominativ</a:t>
            </a:r>
            <a:r>
              <a:rPr lang="en-US" sz="2400" dirty="0" smtClean="0">
                <a:latin typeface="Cambria"/>
                <a:cs typeface="Cambria"/>
              </a:rPr>
              <a:t>, </a:t>
            </a:r>
            <a:r>
              <a:rPr lang="en-US" sz="2400" dirty="0" err="1" smtClean="0">
                <a:latin typeface="Cambria"/>
                <a:cs typeface="Cambria"/>
              </a:rPr>
              <a:t>genitiv</a:t>
            </a:r>
            <a:r>
              <a:rPr lang="en-US" sz="2400" dirty="0" smtClean="0">
                <a:latin typeface="Cambria"/>
                <a:cs typeface="Cambria"/>
              </a:rPr>
              <a:t>, </a:t>
            </a:r>
            <a:r>
              <a:rPr lang="en-US" sz="2400" dirty="0" err="1" smtClean="0">
                <a:solidFill>
                  <a:srgbClr val="B10010"/>
                </a:solidFill>
                <a:latin typeface="Cambria"/>
                <a:cs typeface="Cambria"/>
              </a:rPr>
              <a:t>dativ</a:t>
            </a:r>
            <a:r>
              <a:rPr lang="en-US" sz="2400" dirty="0" smtClean="0">
                <a:latin typeface="Cambria"/>
                <a:cs typeface="Cambria"/>
              </a:rPr>
              <a:t>, </a:t>
            </a:r>
            <a:r>
              <a:rPr lang="en-US" sz="2400" dirty="0" err="1" smtClean="0">
                <a:latin typeface="Cambria"/>
                <a:cs typeface="Cambria"/>
              </a:rPr>
              <a:t>akuzativ</a:t>
            </a:r>
            <a:r>
              <a:rPr lang="en-US" sz="2400" dirty="0" smtClean="0">
                <a:latin typeface="Cambria"/>
                <a:cs typeface="Cambria"/>
              </a:rPr>
              <a:t>, </a:t>
            </a:r>
            <a:r>
              <a:rPr lang="en-US" sz="2400" dirty="0" err="1" smtClean="0">
                <a:solidFill>
                  <a:srgbClr val="B10010"/>
                </a:solidFill>
                <a:latin typeface="Cambria"/>
                <a:cs typeface="Cambria"/>
              </a:rPr>
              <a:t>vokativ</a:t>
            </a:r>
            <a:r>
              <a:rPr lang="en-US" sz="2400" dirty="0" smtClean="0">
                <a:latin typeface="Cambria"/>
                <a:cs typeface="Cambria"/>
              </a:rPr>
              <a:t>, </a:t>
            </a:r>
            <a:r>
              <a:rPr lang="en-US" sz="2400" dirty="0" err="1" smtClean="0">
                <a:latin typeface="Cambria"/>
                <a:cs typeface="Cambria"/>
              </a:rPr>
              <a:t>ablativ</a:t>
            </a:r>
            <a:r>
              <a:rPr lang="en-US" sz="2400" dirty="0" smtClean="0">
                <a:latin typeface="Cambria"/>
                <a:cs typeface="Cambria"/>
              </a:rPr>
              <a:t>)</a:t>
            </a:r>
          </a:p>
          <a:p>
            <a:pPr marL="0" indent="0">
              <a:buNone/>
            </a:pPr>
            <a:r>
              <a:rPr lang="en-US" sz="2400" dirty="0" smtClean="0">
                <a:latin typeface="Cambria"/>
                <a:cs typeface="Cambria"/>
              </a:rPr>
              <a:t>5 </a:t>
            </a:r>
            <a:r>
              <a:rPr lang="en-US" sz="2400" dirty="0" err="1" smtClean="0">
                <a:latin typeface="Cambria"/>
                <a:cs typeface="Cambria"/>
              </a:rPr>
              <a:t>deklinací</a:t>
            </a:r>
            <a:r>
              <a:rPr lang="en-US" sz="2400" dirty="0" smtClean="0">
                <a:latin typeface="Cambria"/>
                <a:cs typeface="Cambria"/>
              </a:rPr>
              <a:t> (I. a-</a:t>
            </a:r>
            <a:r>
              <a:rPr lang="en-US" sz="2400" dirty="0" err="1" smtClean="0">
                <a:latin typeface="Cambria"/>
                <a:cs typeface="Cambria"/>
              </a:rPr>
              <a:t>kmeny</a:t>
            </a:r>
            <a:r>
              <a:rPr lang="en-US" sz="2400" dirty="0" smtClean="0">
                <a:latin typeface="Cambria"/>
                <a:cs typeface="Cambria"/>
              </a:rPr>
              <a:t>, II. o-</a:t>
            </a:r>
            <a:r>
              <a:rPr lang="en-US" sz="2400" dirty="0" err="1" smtClean="0">
                <a:latin typeface="Cambria"/>
                <a:cs typeface="Cambria"/>
              </a:rPr>
              <a:t>kmeny</a:t>
            </a:r>
            <a:r>
              <a:rPr lang="en-US" sz="2400" dirty="0" smtClean="0">
                <a:latin typeface="Cambria"/>
                <a:cs typeface="Cambria"/>
              </a:rPr>
              <a:t>, III. </a:t>
            </a:r>
            <a:r>
              <a:rPr lang="en-US" sz="2400" dirty="0" err="1" smtClean="0">
                <a:latin typeface="Cambria"/>
                <a:cs typeface="Cambria"/>
              </a:rPr>
              <a:t>souhl</a:t>
            </a:r>
            <a:r>
              <a:rPr lang="en-US" sz="2400" dirty="0" smtClean="0">
                <a:latin typeface="Cambria"/>
                <a:cs typeface="Cambria"/>
              </a:rPr>
              <a:t>./</a:t>
            </a:r>
            <a:r>
              <a:rPr lang="en-US" sz="2400" dirty="0" err="1" smtClean="0">
                <a:latin typeface="Cambria"/>
                <a:cs typeface="Cambria"/>
              </a:rPr>
              <a:t>i-kmeny</a:t>
            </a:r>
            <a:r>
              <a:rPr lang="en-US" sz="2400" dirty="0" smtClean="0">
                <a:latin typeface="Cambria"/>
                <a:cs typeface="Cambria"/>
              </a:rPr>
              <a:t>, IV. u-</a:t>
            </a:r>
            <a:r>
              <a:rPr lang="en-US" sz="2400" dirty="0" err="1" smtClean="0">
                <a:latin typeface="Cambria"/>
                <a:cs typeface="Cambria"/>
              </a:rPr>
              <a:t>kmeny</a:t>
            </a:r>
            <a:r>
              <a:rPr lang="en-US" sz="2400" dirty="0" smtClean="0">
                <a:latin typeface="Cambria"/>
                <a:cs typeface="Cambria"/>
              </a:rPr>
              <a:t>, V. e-</a:t>
            </a:r>
            <a:r>
              <a:rPr lang="en-US" sz="2400" dirty="0" err="1" smtClean="0">
                <a:latin typeface="Cambria"/>
                <a:cs typeface="Cambria"/>
              </a:rPr>
              <a:t>kmeny</a:t>
            </a:r>
            <a:r>
              <a:rPr lang="en-US" sz="2400" dirty="0" smtClean="0">
                <a:latin typeface="Cambria"/>
                <a:cs typeface="Cambria"/>
              </a:rPr>
              <a:t>)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00786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C00000"/>
                </a:solidFill>
                <a:latin typeface="Cambria"/>
                <a:cs typeface="Cambria"/>
              </a:rPr>
              <a:t>PŘEHLED LATINSKÝCH DEKLINACÍ</a:t>
            </a:r>
            <a:endParaRPr lang="en-US" dirty="0">
              <a:latin typeface="Cambria"/>
              <a:cs typeface="Cambria"/>
            </a:endParaRP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08499206"/>
              </p:ext>
            </p:extLst>
          </p:nvPr>
        </p:nvGraphicFramePr>
        <p:xfrm>
          <a:off x="301625" y="1527175"/>
          <a:ext cx="850423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373"/>
                <a:gridCol w="1417373"/>
                <a:gridCol w="1417373"/>
                <a:gridCol w="1417373"/>
                <a:gridCol w="1417373"/>
                <a:gridCol w="1417373"/>
              </a:tblGrid>
              <a:tr h="370840">
                <a:tc>
                  <a:txBody>
                    <a:bodyPr/>
                    <a:lstStyle/>
                    <a:p>
                      <a:r>
                        <a:rPr lang="sk-SK" sz="2400" dirty="0" smtClean="0">
                          <a:latin typeface="Cambria"/>
                          <a:cs typeface="Cambria"/>
                        </a:rPr>
                        <a:t>DEKLINACE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Cambria"/>
                          <a:cs typeface="Cambria"/>
                        </a:rPr>
                        <a:t>I.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Cambria"/>
                          <a:cs typeface="Cambria"/>
                        </a:rPr>
                        <a:t>II.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Cambria"/>
                          <a:cs typeface="Cambria"/>
                        </a:rPr>
                        <a:t>III.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Cambria"/>
                          <a:cs typeface="Cambria"/>
                        </a:rPr>
                        <a:t>IV.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Cambria"/>
                          <a:cs typeface="Cambria"/>
                        </a:rPr>
                        <a:t>V.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Cambria"/>
                          <a:cs typeface="Cambria"/>
                        </a:rPr>
                        <a:t>rod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sk-SK" sz="2400" dirty="0" smtClean="0">
                          <a:latin typeface="Cambria"/>
                          <a:cs typeface="Cambria"/>
                        </a:rPr>
                        <a:t>&gt;F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Cambria"/>
                          <a:cs typeface="Cambria"/>
                        </a:rPr>
                        <a:t>M+N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Cambria"/>
                          <a:cs typeface="Cambria"/>
                        </a:rPr>
                        <a:t>M+F+N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Cambria"/>
                          <a:cs typeface="Cambria"/>
                        </a:rPr>
                        <a:t>M+N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dirty="0" smtClean="0">
                          <a:latin typeface="Cambria"/>
                          <a:cs typeface="Cambria"/>
                        </a:rPr>
                        <a:t>&gt;F</a:t>
                      </a:r>
                      <a:endParaRPr lang="en-US" sz="2400" dirty="0" smtClean="0">
                        <a:latin typeface="Cambria"/>
                        <a:cs typeface="Cambria"/>
                      </a:endParaRPr>
                    </a:p>
                    <a:p>
                      <a:pPr algn="ctr"/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nom</a:t>
                      </a:r>
                      <a:r>
                        <a:rPr lang="sk-SK" sz="2400" dirty="0" smtClean="0">
                          <a:latin typeface="Cambria"/>
                          <a:cs typeface="Cambria"/>
                        </a:rPr>
                        <a:t>. </a:t>
                      </a:r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sg</a:t>
                      </a:r>
                      <a:r>
                        <a:rPr lang="sk-SK" sz="2400" dirty="0" smtClean="0">
                          <a:latin typeface="Cambria"/>
                          <a:cs typeface="Cambria"/>
                        </a:rPr>
                        <a:t>.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Cambria"/>
                          <a:cs typeface="Cambria"/>
                        </a:rPr>
                        <a:t>-a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us</a:t>
                      </a:r>
                      <a:r>
                        <a:rPr lang="sk-SK" sz="2400" dirty="0" smtClean="0">
                          <a:latin typeface="Cambria"/>
                          <a:cs typeface="Cambria"/>
                        </a:rPr>
                        <a:t>/-um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Cambria"/>
                          <a:cs typeface="Cambria"/>
                        </a:rPr>
                        <a:t>?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us</a:t>
                      </a:r>
                      <a:r>
                        <a:rPr lang="sk-SK" sz="2400" dirty="0" smtClean="0">
                          <a:latin typeface="Cambria"/>
                          <a:cs typeface="Cambria"/>
                        </a:rPr>
                        <a:t>/-u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Cambria"/>
                          <a:cs typeface="Cambria"/>
                        </a:rPr>
                        <a:t>-es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Cambria"/>
                          <a:cs typeface="Cambria"/>
                        </a:rPr>
                        <a:t>gen. </a:t>
                      </a:r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sg</a:t>
                      </a:r>
                      <a:r>
                        <a:rPr lang="sk-SK" sz="2400" dirty="0" smtClean="0">
                          <a:latin typeface="Cambria"/>
                          <a:cs typeface="Cambria"/>
                        </a:rPr>
                        <a:t>.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ae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Cambria"/>
                          <a:cs typeface="Cambria"/>
                        </a:rPr>
                        <a:t>-i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Cambria"/>
                          <a:cs typeface="Cambria"/>
                        </a:rPr>
                        <a:t>-(?)</a:t>
                      </a:r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is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us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ei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bdĺžnik 4"/>
          <p:cNvSpPr/>
          <p:nvPr/>
        </p:nvSpPr>
        <p:spPr>
          <a:xfrm>
            <a:off x="304800" y="3684200"/>
            <a:ext cx="85344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lokTextu 5"/>
          <p:cNvSpPr txBox="1"/>
          <p:nvPr/>
        </p:nvSpPr>
        <p:spPr>
          <a:xfrm>
            <a:off x="304800" y="4475225"/>
            <a:ext cx="416199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latin typeface="Cambria"/>
                <a:cs typeface="Cambria"/>
              </a:rPr>
              <a:t>Slovníkové heslo        </a:t>
            </a:r>
            <a:r>
              <a:rPr lang="sk-SK" sz="2000" dirty="0" err="1" smtClean="0">
                <a:latin typeface="Cambria"/>
                <a:cs typeface="Cambria"/>
              </a:rPr>
              <a:t>ulna</a:t>
            </a:r>
            <a:r>
              <a:rPr lang="sk-SK" sz="2000" dirty="0" smtClean="0">
                <a:latin typeface="Cambria"/>
                <a:cs typeface="Cambria"/>
              </a:rPr>
              <a:t>, </a:t>
            </a:r>
            <a:r>
              <a:rPr lang="sk-SK" sz="2000" dirty="0" err="1" smtClean="0">
                <a:latin typeface="Cambria"/>
                <a:cs typeface="Cambria"/>
              </a:rPr>
              <a:t>ae</a:t>
            </a:r>
            <a:r>
              <a:rPr lang="sk-SK" sz="2000" dirty="0" smtClean="0">
                <a:latin typeface="Cambria"/>
                <a:cs typeface="Cambria"/>
              </a:rPr>
              <a:t>, f.</a:t>
            </a:r>
          </a:p>
          <a:p>
            <a:r>
              <a:rPr lang="sk-SK" sz="2000" dirty="0" smtClean="0">
                <a:latin typeface="Cambria"/>
                <a:cs typeface="Cambria"/>
              </a:rPr>
              <a:t>SUBSTANTÍVUM			</a:t>
            </a:r>
          </a:p>
          <a:p>
            <a:r>
              <a:rPr lang="sk-SK" sz="2000" dirty="0" smtClean="0">
                <a:latin typeface="Cambria"/>
                <a:cs typeface="Cambria"/>
              </a:rPr>
              <a:t>		         		cerebrum , i,  n.</a:t>
            </a:r>
          </a:p>
          <a:p>
            <a:r>
              <a:rPr lang="sk-SK" sz="2000" dirty="0" smtClean="0">
                <a:latin typeface="Cambria"/>
                <a:cs typeface="Cambria"/>
              </a:rPr>
              <a:t>			</a:t>
            </a:r>
          </a:p>
          <a:p>
            <a:r>
              <a:rPr lang="sk-SK" sz="2000" dirty="0" smtClean="0">
                <a:latin typeface="Cambria"/>
                <a:cs typeface="Cambria"/>
              </a:rPr>
              <a:t>		         		sulcus, us, m.</a:t>
            </a:r>
            <a:endParaRPr lang="en-US" sz="2000" dirty="0">
              <a:latin typeface="Cambria"/>
              <a:cs typeface="Cambria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2525490" y="4551425"/>
            <a:ext cx="609600" cy="30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dĺžnik 7"/>
          <p:cNvSpPr/>
          <p:nvPr/>
        </p:nvSpPr>
        <p:spPr>
          <a:xfrm>
            <a:off x="2525490" y="5161025"/>
            <a:ext cx="1143000" cy="30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dĺžnik 8"/>
          <p:cNvSpPr/>
          <p:nvPr/>
        </p:nvSpPr>
        <p:spPr>
          <a:xfrm>
            <a:off x="2525490" y="5770625"/>
            <a:ext cx="838200" cy="30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9"/>
          <p:cNvSpPr/>
          <p:nvPr/>
        </p:nvSpPr>
        <p:spPr>
          <a:xfrm>
            <a:off x="3135090" y="4551425"/>
            <a:ext cx="381000" cy="3048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ál 10"/>
          <p:cNvSpPr/>
          <p:nvPr/>
        </p:nvSpPr>
        <p:spPr>
          <a:xfrm>
            <a:off x="3744690" y="5161025"/>
            <a:ext cx="304800" cy="3048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ál 11"/>
          <p:cNvSpPr/>
          <p:nvPr/>
        </p:nvSpPr>
        <p:spPr>
          <a:xfrm>
            <a:off x="3363690" y="5770625"/>
            <a:ext cx="381000" cy="3048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dĺžnik 12"/>
          <p:cNvSpPr/>
          <p:nvPr/>
        </p:nvSpPr>
        <p:spPr>
          <a:xfrm>
            <a:off x="3552375" y="4551425"/>
            <a:ext cx="228600" cy="3048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dĺžnik 13"/>
          <p:cNvSpPr/>
          <p:nvPr/>
        </p:nvSpPr>
        <p:spPr>
          <a:xfrm>
            <a:off x="4085775" y="5161025"/>
            <a:ext cx="304800" cy="3048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bdĺžnik 14"/>
          <p:cNvSpPr/>
          <p:nvPr/>
        </p:nvSpPr>
        <p:spPr>
          <a:xfrm>
            <a:off x="3780975" y="5770625"/>
            <a:ext cx="381000" cy="3048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18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7403"/>
            <a:ext cx="8229600" cy="1143000"/>
          </a:xfrm>
        </p:spPr>
        <p:txBody>
          <a:bodyPr/>
          <a:lstStyle/>
          <a:p>
            <a:r>
              <a:rPr lang="cs-CZ" sz="2000" b="1" dirty="0" smtClean="0">
                <a:solidFill>
                  <a:srgbClr val="C00000"/>
                </a:solidFill>
                <a:latin typeface="Cambria"/>
                <a:cs typeface="Cambria"/>
              </a:rPr>
              <a:t>Vyhledejte všechna substantiva v popiscích obrázku a pokuste se je rozřadit do jednotlivých latinských deklinací.</a:t>
            </a:r>
            <a:endParaRPr lang="en-US" sz="20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pic>
        <p:nvPicPr>
          <p:cNvPr id="4" name="Zástupný symbol obsahu 3" descr="Orbita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/>
          <a:srcRect l="3027" t="8449" r="4905" b="11626"/>
          <a:stretch/>
        </p:blipFill>
        <p:spPr>
          <a:xfrm>
            <a:off x="0" y="1209524"/>
            <a:ext cx="9153863" cy="5535609"/>
          </a:xfrm>
        </p:spPr>
      </p:pic>
      <p:sp>
        <p:nvSpPr>
          <p:cNvPr id="7" name="BlokTextu 6"/>
          <p:cNvSpPr txBox="1"/>
          <p:nvPr/>
        </p:nvSpPr>
        <p:spPr>
          <a:xfrm>
            <a:off x="3381825" y="6372980"/>
            <a:ext cx="576792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sk-SK" i="1" dirty="0" smtClean="0">
                <a:solidFill>
                  <a:schemeClr val="bg1"/>
                </a:solidFill>
                <a:latin typeface="+mn-lt"/>
              </a:rPr>
              <a:t>Ex: </a:t>
            </a:r>
            <a:r>
              <a:rPr lang="sk-SK" i="1" dirty="0" err="1" smtClean="0">
                <a:solidFill>
                  <a:schemeClr val="bg1"/>
                </a:solidFill>
                <a:latin typeface="+mn-lt"/>
              </a:rPr>
              <a:t>Compact</a:t>
            </a:r>
            <a:r>
              <a:rPr lang="sk-SK" i="1" dirty="0" smtClean="0">
                <a:solidFill>
                  <a:schemeClr val="bg1"/>
                </a:solidFill>
                <a:latin typeface="+mn-lt"/>
              </a:rPr>
              <a:t> – inovované výukové materiály, </a:t>
            </a:r>
            <a:r>
              <a:rPr lang="sk-SK" i="1" dirty="0" err="1" smtClean="0">
                <a:solidFill>
                  <a:schemeClr val="bg1"/>
                </a:solidFill>
                <a:latin typeface="+mn-lt"/>
              </a:rPr>
              <a:t>Lekce</a:t>
            </a:r>
            <a:r>
              <a:rPr lang="sk-SK" i="1" dirty="0" smtClean="0">
                <a:solidFill>
                  <a:schemeClr val="bg1"/>
                </a:solidFill>
                <a:latin typeface="+mn-lt"/>
              </a:rPr>
              <a:t> I.</a:t>
            </a:r>
            <a:endParaRPr lang="en-US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1237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643"/>
            <a:ext cx="8229600" cy="1143000"/>
          </a:xfrm>
        </p:spPr>
        <p:txBody>
          <a:bodyPr/>
          <a:lstStyle/>
          <a:p>
            <a:r>
              <a:rPr lang="sk-SK" dirty="0" smtClean="0">
                <a:solidFill>
                  <a:srgbClr val="C00000"/>
                </a:solidFill>
                <a:latin typeface="Cambria"/>
                <a:cs typeface="Cambria"/>
              </a:rPr>
              <a:t>SYNTAKTICKÉ MINIMUM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56611" y="1163643"/>
            <a:ext cx="8842245" cy="5500833"/>
          </a:xfrm>
        </p:spPr>
        <p:txBody>
          <a:bodyPr>
            <a:normAutofit fontScale="92500" lnSpcReduction="10000"/>
          </a:bodyPr>
          <a:lstStyle/>
          <a:p>
            <a:r>
              <a:rPr lang="sk-SK" sz="2400" b="1" dirty="0" smtClean="0">
                <a:latin typeface="Cambria"/>
                <a:cs typeface="Cambria"/>
              </a:rPr>
              <a:t>Jednoslovné</a:t>
            </a:r>
            <a:r>
              <a:rPr lang="sk-SK" sz="2400" dirty="0" smtClean="0">
                <a:latin typeface="Cambria"/>
                <a:cs typeface="Cambria"/>
              </a:rPr>
              <a:t> </a:t>
            </a:r>
            <a:r>
              <a:rPr lang="sk-SK" sz="2400" b="1" dirty="0" smtClean="0">
                <a:latin typeface="Cambria"/>
                <a:cs typeface="Cambria"/>
              </a:rPr>
              <a:t>:</a:t>
            </a:r>
            <a:r>
              <a:rPr lang="sk-SK" dirty="0" smtClean="0">
                <a:latin typeface="Cambria"/>
                <a:cs typeface="Cambria"/>
              </a:rPr>
              <a:t> </a:t>
            </a:r>
          </a:p>
          <a:p>
            <a:pPr lvl="1"/>
            <a:r>
              <a:rPr lang="sk-SK" sz="2200" dirty="0" err="1" smtClean="0">
                <a:solidFill>
                  <a:srgbClr val="C00000"/>
                </a:solidFill>
                <a:latin typeface="Cambria"/>
                <a:cs typeface="Cambria"/>
              </a:rPr>
              <a:t>substantivum</a:t>
            </a:r>
            <a:r>
              <a:rPr lang="sk-SK" sz="2200" dirty="0" smtClean="0">
                <a:solidFill>
                  <a:srgbClr val="C00000"/>
                </a:solidFill>
                <a:latin typeface="Cambria"/>
                <a:cs typeface="Cambria"/>
              </a:rPr>
              <a:t> v nominatívu </a:t>
            </a:r>
            <a:r>
              <a:rPr lang="sk-SK" sz="2200" dirty="0" err="1" smtClean="0">
                <a:solidFill>
                  <a:srgbClr val="C00000"/>
                </a:solidFill>
                <a:latin typeface="Cambria"/>
                <a:cs typeface="Cambria"/>
              </a:rPr>
              <a:t>sg</a:t>
            </a:r>
            <a:r>
              <a:rPr lang="sk-SK" sz="2200" dirty="0" smtClean="0">
                <a:solidFill>
                  <a:srgbClr val="C00000"/>
                </a:solidFill>
                <a:latin typeface="Cambria"/>
                <a:cs typeface="Cambria"/>
              </a:rPr>
              <a:t>./</a:t>
            </a:r>
            <a:r>
              <a:rPr lang="sk-SK" sz="2200" dirty="0" err="1" smtClean="0">
                <a:solidFill>
                  <a:srgbClr val="C00000"/>
                </a:solidFill>
                <a:latin typeface="Cambria"/>
                <a:cs typeface="Cambria"/>
              </a:rPr>
              <a:t>pl</a:t>
            </a:r>
            <a:r>
              <a:rPr lang="sk-SK" sz="2200" dirty="0" smtClean="0">
                <a:solidFill>
                  <a:srgbClr val="C00000"/>
                </a:solidFill>
                <a:latin typeface="Cambria"/>
                <a:cs typeface="Cambria"/>
              </a:rPr>
              <a:t>.</a:t>
            </a:r>
          </a:p>
          <a:p>
            <a:pPr marL="547687" lvl="2">
              <a:buClr>
                <a:schemeClr val="accent1"/>
              </a:buClr>
              <a:buSzPct val="85000"/>
              <a:buNone/>
            </a:pPr>
            <a:r>
              <a:rPr lang="sk-SK" sz="2600" cap="small" dirty="0" err="1" smtClean="0">
                <a:latin typeface="Cambria"/>
                <a:cs typeface="Cambria"/>
              </a:rPr>
              <a:t>manus</a:t>
            </a:r>
            <a:r>
              <a:rPr lang="sk-SK" sz="2600" cap="small" dirty="0" smtClean="0">
                <a:latin typeface="Cambria"/>
                <a:cs typeface="Cambria"/>
              </a:rPr>
              <a:t> / </a:t>
            </a:r>
            <a:r>
              <a:rPr lang="sk-SK" sz="2600" cap="small" dirty="0" err="1" smtClean="0">
                <a:latin typeface="Cambria"/>
                <a:cs typeface="Cambria"/>
              </a:rPr>
              <a:t>membra</a:t>
            </a:r>
            <a:endParaRPr lang="sk-SK" sz="2600" b="1" cap="small" dirty="0" smtClean="0">
              <a:latin typeface="Cambria"/>
              <a:cs typeface="Cambria"/>
            </a:endParaRPr>
          </a:p>
          <a:p>
            <a:r>
              <a:rPr lang="sk-SK" sz="2400" b="1" dirty="0" err="1" smtClean="0">
                <a:latin typeface="Cambria"/>
                <a:cs typeface="Cambria"/>
              </a:rPr>
              <a:t>Dvouslovné</a:t>
            </a:r>
            <a:r>
              <a:rPr lang="sk-SK" sz="2400" b="1" dirty="0" smtClean="0">
                <a:latin typeface="Cambria"/>
                <a:cs typeface="Cambria"/>
              </a:rPr>
              <a:t> :</a:t>
            </a:r>
          </a:p>
          <a:p>
            <a:pPr lvl="1"/>
            <a:r>
              <a:rPr lang="sk-SK" sz="2200" dirty="0" err="1" smtClean="0">
                <a:solidFill>
                  <a:srgbClr val="C00000"/>
                </a:solidFill>
                <a:latin typeface="Cambria"/>
                <a:cs typeface="Cambria"/>
              </a:rPr>
              <a:t>substantivum</a:t>
            </a:r>
            <a:r>
              <a:rPr lang="sk-SK" sz="2200" dirty="0" smtClean="0">
                <a:solidFill>
                  <a:srgbClr val="C00000"/>
                </a:solidFill>
                <a:latin typeface="Cambria"/>
                <a:cs typeface="Cambria"/>
              </a:rPr>
              <a:t> + </a:t>
            </a:r>
            <a:r>
              <a:rPr lang="sk-SK" sz="2200" dirty="0" err="1" smtClean="0">
                <a:solidFill>
                  <a:srgbClr val="C00000"/>
                </a:solidFill>
                <a:latin typeface="Cambria"/>
                <a:cs typeface="Cambria"/>
              </a:rPr>
              <a:t>adjektivum</a:t>
            </a:r>
            <a:r>
              <a:rPr lang="sk-SK" sz="2200" dirty="0" smtClean="0">
                <a:solidFill>
                  <a:srgbClr val="C00000"/>
                </a:solidFill>
                <a:latin typeface="Cambria"/>
                <a:cs typeface="Cambria"/>
              </a:rPr>
              <a:t> (</a:t>
            </a:r>
            <a:r>
              <a:rPr lang="sk-SK" sz="2200" dirty="0" err="1" smtClean="0">
                <a:solidFill>
                  <a:srgbClr val="C00000"/>
                </a:solidFill>
                <a:latin typeface="Cambria"/>
                <a:cs typeface="Cambria"/>
              </a:rPr>
              <a:t>shodný</a:t>
            </a:r>
            <a:r>
              <a:rPr lang="sk-SK" sz="2200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sk-SK" sz="2200" dirty="0" err="1" smtClean="0">
                <a:solidFill>
                  <a:srgbClr val="C00000"/>
                </a:solidFill>
                <a:latin typeface="Cambria"/>
                <a:cs typeface="Cambria"/>
              </a:rPr>
              <a:t>přívlastek</a:t>
            </a:r>
            <a:r>
              <a:rPr lang="sk-SK" sz="2200" dirty="0" smtClean="0">
                <a:solidFill>
                  <a:srgbClr val="C00000"/>
                </a:solidFill>
                <a:latin typeface="Cambria"/>
                <a:cs typeface="Cambria"/>
              </a:rPr>
              <a:t>)</a:t>
            </a:r>
          </a:p>
          <a:p>
            <a:pPr lvl="1">
              <a:buNone/>
            </a:pPr>
            <a:r>
              <a:rPr lang="sk-SK" sz="2600" cap="small" dirty="0" err="1" smtClean="0">
                <a:solidFill>
                  <a:schemeClr val="tx1"/>
                </a:solidFill>
                <a:latin typeface="Cambria"/>
                <a:cs typeface="Cambria"/>
              </a:rPr>
              <a:t>manus</a:t>
            </a:r>
            <a:r>
              <a:rPr lang="sk-SK" sz="2600" cap="small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sk-SK" sz="2600" cap="small" dirty="0" err="1" smtClean="0">
                <a:solidFill>
                  <a:schemeClr val="tx1"/>
                </a:solidFill>
                <a:latin typeface="Cambria"/>
                <a:cs typeface="Cambria"/>
              </a:rPr>
              <a:t>sinistra</a:t>
            </a:r>
            <a:r>
              <a:rPr lang="sk-SK" sz="2600" cap="small" dirty="0" smtClean="0">
                <a:solidFill>
                  <a:schemeClr val="tx1"/>
                </a:solidFill>
                <a:latin typeface="Cambria"/>
                <a:cs typeface="Cambria"/>
              </a:rPr>
              <a:t>/ </a:t>
            </a:r>
            <a:r>
              <a:rPr lang="sk-SK" sz="2600" cap="small" dirty="0" err="1" smtClean="0">
                <a:solidFill>
                  <a:schemeClr val="tx1"/>
                </a:solidFill>
                <a:latin typeface="Cambria"/>
                <a:cs typeface="Cambria"/>
              </a:rPr>
              <a:t>membra</a:t>
            </a:r>
            <a:r>
              <a:rPr lang="sk-SK" sz="2600" cap="small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sk-SK" sz="2600" cap="small" dirty="0" err="1" smtClean="0">
                <a:solidFill>
                  <a:schemeClr val="tx1"/>
                </a:solidFill>
                <a:latin typeface="Cambria"/>
                <a:cs typeface="Cambria"/>
              </a:rPr>
              <a:t>superiora</a:t>
            </a:r>
            <a:endParaRPr lang="sk-SK" sz="2600" cap="small" dirty="0" smtClean="0">
              <a:solidFill>
                <a:schemeClr val="tx1"/>
              </a:solidFill>
              <a:latin typeface="Cambria"/>
              <a:cs typeface="Cambria"/>
            </a:endParaRPr>
          </a:p>
          <a:p>
            <a:pPr lvl="1"/>
            <a:r>
              <a:rPr lang="sk-SK" sz="2200" dirty="0" err="1" smtClean="0">
                <a:solidFill>
                  <a:srgbClr val="C00000"/>
                </a:solidFill>
                <a:latin typeface="Cambria"/>
                <a:cs typeface="Cambria"/>
              </a:rPr>
              <a:t>substantivum</a:t>
            </a:r>
            <a:r>
              <a:rPr lang="sk-SK" sz="2200" dirty="0" smtClean="0">
                <a:solidFill>
                  <a:srgbClr val="C00000"/>
                </a:solidFill>
                <a:latin typeface="Cambria"/>
                <a:cs typeface="Cambria"/>
              </a:rPr>
              <a:t> + </a:t>
            </a:r>
            <a:r>
              <a:rPr lang="sk-SK" sz="2200" dirty="0" err="1" smtClean="0">
                <a:solidFill>
                  <a:srgbClr val="C00000"/>
                </a:solidFill>
                <a:latin typeface="Cambria"/>
                <a:cs typeface="Cambria"/>
              </a:rPr>
              <a:t>substantivum</a:t>
            </a:r>
            <a:r>
              <a:rPr lang="sk-SK" sz="2200" dirty="0" smtClean="0">
                <a:solidFill>
                  <a:srgbClr val="C00000"/>
                </a:solidFill>
                <a:latin typeface="Cambria"/>
                <a:cs typeface="Cambria"/>
              </a:rPr>
              <a:t> (</a:t>
            </a:r>
            <a:r>
              <a:rPr lang="sk-SK" sz="2200" dirty="0" err="1" smtClean="0">
                <a:solidFill>
                  <a:srgbClr val="C00000"/>
                </a:solidFill>
                <a:latin typeface="Cambria"/>
                <a:cs typeface="Cambria"/>
              </a:rPr>
              <a:t>přívlastkové</a:t>
            </a:r>
            <a:r>
              <a:rPr lang="sk-SK" sz="2200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sk-SK" sz="2200" dirty="0" err="1" smtClean="0">
                <a:solidFill>
                  <a:srgbClr val="C00000"/>
                </a:solidFill>
                <a:latin typeface="Cambria"/>
                <a:cs typeface="Cambria"/>
              </a:rPr>
              <a:t>substantivum</a:t>
            </a:r>
            <a:r>
              <a:rPr lang="sk-SK" sz="2200" dirty="0" smtClean="0">
                <a:solidFill>
                  <a:srgbClr val="C00000"/>
                </a:solidFill>
                <a:latin typeface="Cambria"/>
                <a:cs typeface="Cambria"/>
              </a:rPr>
              <a:t> v </a:t>
            </a:r>
            <a:r>
              <a:rPr lang="sk-SK" sz="2200" dirty="0" err="1" smtClean="0">
                <a:solidFill>
                  <a:srgbClr val="C00000"/>
                </a:solidFill>
                <a:latin typeface="Cambria"/>
                <a:cs typeface="Cambria"/>
              </a:rPr>
              <a:t>genitivním</a:t>
            </a:r>
            <a:r>
              <a:rPr lang="sk-SK" sz="2200" dirty="0" smtClean="0">
                <a:solidFill>
                  <a:srgbClr val="C00000"/>
                </a:solidFill>
                <a:latin typeface="Cambria"/>
                <a:cs typeface="Cambria"/>
              </a:rPr>
              <a:t> tvaru)</a:t>
            </a:r>
          </a:p>
          <a:p>
            <a:pPr lvl="1">
              <a:buNone/>
            </a:pPr>
            <a:r>
              <a:rPr lang="sk-SK" sz="2600" cap="small" dirty="0" err="1" smtClean="0">
                <a:solidFill>
                  <a:schemeClr val="tx1"/>
                </a:solidFill>
                <a:latin typeface="Cambria"/>
                <a:cs typeface="Cambria"/>
              </a:rPr>
              <a:t>fractura</a:t>
            </a:r>
            <a:r>
              <a:rPr lang="sk-SK" sz="2600" cap="small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sk-SK" sz="2600" cap="small" dirty="0" err="1" smtClean="0">
                <a:solidFill>
                  <a:schemeClr val="tx1"/>
                </a:solidFill>
                <a:latin typeface="Cambria"/>
                <a:cs typeface="Cambria"/>
              </a:rPr>
              <a:t>manus</a:t>
            </a:r>
            <a:r>
              <a:rPr lang="sk-SK" sz="2600" cap="small" dirty="0" smtClean="0">
                <a:solidFill>
                  <a:schemeClr val="tx1"/>
                </a:solidFill>
                <a:latin typeface="Cambria"/>
                <a:cs typeface="Cambria"/>
              </a:rPr>
              <a:t>/ </a:t>
            </a:r>
            <a:r>
              <a:rPr lang="sk-SK" sz="2600" cap="small" dirty="0" err="1" smtClean="0">
                <a:solidFill>
                  <a:schemeClr val="tx1"/>
                </a:solidFill>
                <a:latin typeface="Cambria"/>
                <a:cs typeface="Cambria"/>
              </a:rPr>
              <a:t>fractura</a:t>
            </a:r>
            <a:r>
              <a:rPr lang="sk-SK" sz="2600" cap="small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sk-SK" sz="2600" cap="small" dirty="0" err="1" smtClean="0">
                <a:solidFill>
                  <a:schemeClr val="tx1"/>
                </a:solidFill>
                <a:latin typeface="Cambria"/>
                <a:cs typeface="Cambria"/>
              </a:rPr>
              <a:t>membrorum</a:t>
            </a:r>
            <a:endParaRPr lang="sk-SK" sz="2600" cap="small" dirty="0" smtClean="0">
              <a:solidFill>
                <a:schemeClr val="tx1"/>
              </a:solidFill>
              <a:latin typeface="Cambria"/>
              <a:cs typeface="Cambria"/>
            </a:endParaRPr>
          </a:p>
          <a:p>
            <a:pPr lvl="1"/>
            <a:r>
              <a:rPr lang="sk-SK" sz="2200" dirty="0" err="1" smtClean="0">
                <a:solidFill>
                  <a:srgbClr val="C00000"/>
                </a:solidFill>
                <a:latin typeface="Cambria"/>
                <a:cs typeface="Cambria"/>
              </a:rPr>
              <a:t>substantivum</a:t>
            </a:r>
            <a:r>
              <a:rPr lang="sk-SK" sz="2200" dirty="0" smtClean="0">
                <a:solidFill>
                  <a:srgbClr val="C00000"/>
                </a:solidFill>
                <a:latin typeface="Cambria"/>
                <a:cs typeface="Cambria"/>
              </a:rPr>
              <a:t> + </a:t>
            </a:r>
            <a:r>
              <a:rPr lang="sk-SK" sz="2200" dirty="0" err="1" smtClean="0">
                <a:solidFill>
                  <a:srgbClr val="C00000"/>
                </a:solidFill>
                <a:latin typeface="Cambria"/>
                <a:cs typeface="Cambria"/>
              </a:rPr>
              <a:t>substantivum</a:t>
            </a:r>
            <a:r>
              <a:rPr lang="sk-SK" sz="2200" dirty="0" smtClean="0">
                <a:solidFill>
                  <a:srgbClr val="C00000"/>
                </a:solidFill>
                <a:latin typeface="Cambria"/>
                <a:cs typeface="Cambria"/>
              </a:rPr>
              <a:t> (</a:t>
            </a:r>
            <a:r>
              <a:rPr lang="sk-SK" sz="2200" dirty="0" err="1" smtClean="0">
                <a:solidFill>
                  <a:srgbClr val="C00000"/>
                </a:solidFill>
                <a:latin typeface="Cambria"/>
                <a:cs typeface="Cambria"/>
              </a:rPr>
              <a:t>přívlastkové</a:t>
            </a:r>
            <a:r>
              <a:rPr lang="sk-SK" sz="2200" dirty="0" smtClean="0">
                <a:solidFill>
                  <a:srgbClr val="C00000"/>
                </a:solidFill>
                <a:latin typeface="Cambria"/>
                <a:cs typeface="Cambria"/>
              </a:rPr>
              <a:t> spojení v </a:t>
            </a:r>
            <a:r>
              <a:rPr lang="sk-SK" sz="2200" dirty="0" err="1" smtClean="0">
                <a:solidFill>
                  <a:srgbClr val="C00000"/>
                </a:solidFill>
                <a:latin typeface="Cambria"/>
                <a:cs typeface="Cambria"/>
              </a:rPr>
              <a:t>předložkovém</a:t>
            </a:r>
            <a:r>
              <a:rPr lang="sk-SK" sz="2200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sk-SK" sz="2200" dirty="0" err="1" smtClean="0">
                <a:solidFill>
                  <a:srgbClr val="C00000"/>
                </a:solidFill>
                <a:latin typeface="Cambria"/>
                <a:cs typeface="Cambria"/>
              </a:rPr>
              <a:t>akuzativu</a:t>
            </a:r>
            <a:r>
              <a:rPr lang="sk-SK" sz="2200" dirty="0" smtClean="0">
                <a:solidFill>
                  <a:srgbClr val="C00000"/>
                </a:solidFill>
                <a:latin typeface="Cambria"/>
                <a:cs typeface="Cambria"/>
              </a:rPr>
              <a:t>/</a:t>
            </a:r>
            <a:r>
              <a:rPr lang="sk-SK" sz="2200" dirty="0" err="1" smtClean="0">
                <a:solidFill>
                  <a:srgbClr val="C00000"/>
                </a:solidFill>
                <a:latin typeface="Cambria"/>
                <a:cs typeface="Cambria"/>
              </a:rPr>
              <a:t>ablativu</a:t>
            </a:r>
            <a:endParaRPr lang="sk-SK" sz="2200" dirty="0" smtClean="0">
              <a:solidFill>
                <a:srgbClr val="C00000"/>
              </a:solidFill>
              <a:latin typeface="Cambria"/>
              <a:cs typeface="Cambria"/>
            </a:endParaRPr>
          </a:p>
          <a:p>
            <a:pPr lvl="1">
              <a:buNone/>
            </a:pPr>
            <a:r>
              <a:rPr lang="sk-SK" sz="2600" cap="small" dirty="0" smtClean="0">
                <a:solidFill>
                  <a:schemeClr val="tx1"/>
                </a:solidFill>
                <a:latin typeface="Cambria"/>
                <a:cs typeface="Cambria"/>
              </a:rPr>
              <a:t>post </a:t>
            </a:r>
            <a:r>
              <a:rPr lang="sk-SK" sz="2600" cap="small" dirty="0" err="1" smtClean="0">
                <a:solidFill>
                  <a:schemeClr val="tx1"/>
                </a:solidFill>
                <a:latin typeface="Cambria"/>
                <a:cs typeface="Cambria"/>
              </a:rPr>
              <a:t>fracturam</a:t>
            </a:r>
            <a:r>
              <a:rPr lang="sk-SK" sz="2600" cap="small" dirty="0" smtClean="0">
                <a:solidFill>
                  <a:schemeClr val="tx1"/>
                </a:solidFill>
                <a:latin typeface="Cambria"/>
                <a:cs typeface="Cambria"/>
              </a:rPr>
              <a:t> / in </a:t>
            </a:r>
            <a:r>
              <a:rPr lang="sk-SK" sz="2600" cap="small" dirty="0" err="1" smtClean="0">
                <a:solidFill>
                  <a:schemeClr val="tx1"/>
                </a:solidFill>
                <a:latin typeface="Cambria"/>
                <a:cs typeface="Cambria"/>
              </a:rPr>
              <a:t>fractura</a:t>
            </a:r>
            <a:endParaRPr lang="sk-SK" sz="2600" cap="small" dirty="0" smtClean="0">
              <a:solidFill>
                <a:schemeClr val="tx1"/>
              </a:solidFill>
              <a:latin typeface="Cambria"/>
              <a:cs typeface="Cambria"/>
            </a:endParaRPr>
          </a:p>
          <a:p>
            <a:r>
              <a:rPr lang="sk-SK" sz="2400" b="1" dirty="0" smtClean="0">
                <a:latin typeface="Cambria"/>
                <a:cs typeface="Cambria"/>
              </a:rPr>
              <a:t>Víceslovné: </a:t>
            </a:r>
          </a:p>
          <a:p>
            <a:pPr marL="0" indent="0">
              <a:buNone/>
            </a:pPr>
            <a:r>
              <a:rPr lang="sk-SK" sz="2400" b="1" cap="small" dirty="0">
                <a:latin typeface="Cambria"/>
                <a:cs typeface="Cambria"/>
              </a:rPr>
              <a:t>	</a:t>
            </a:r>
            <a:r>
              <a:rPr lang="sk-SK" sz="2600" cap="small" dirty="0" smtClean="0">
                <a:latin typeface="Cambria"/>
                <a:cs typeface="Cambria"/>
              </a:rPr>
              <a:t>status post fracturam manus dextrae cum dislocatione ad 	latus complicatam </a:t>
            </a:r>
            <a:endParaRPr lang="sk-SK" sz="2600" b="1" cap="small" dirty="0" smtClean="0">
              <a:latin typeface="Cambria"/>
              <a:cs typeface="Cambria"/>
            </a:endParaRPr>
          </a:p>
          <a:p>
            <a:pPr lvl="1">
              <a:buNone/>
            </a:pPr>
            <a:endParaRPr lang="sk-SK" sz="2000" dirty="0" smtClean="0">
              <a:solidFill>
                <a:schemeClr val="tx1"/>
              </a:solidFill>
              <a:latin typeface="Cambria"/>
              <a:cs typeface="Cambria"/>
            </a:endParaRPr>
          </a:p>
          <a:p>
            <a:endParaRPr lang="sk-SK" dirty="0" smtClean="0">
              <a:latin typeface="Cambria"/>
              <a:cs typeface="Cambria"/>
            </a:endParaRPr>
          </a:p>
          <a:p>
            <a:pPr lvl="1"/>
            <a:endParaRPr lang="sk-SK" dirty="0" smtClean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4071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C00000"/>
                </a:solidFill>
                <a:latin typeface="Cambria"/>
                <a:cs typeface="Cambria"/>
              </a:rPr>
              <a:t>URČTE TYP SYNTAKTICKÉHO SPOJENÍ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805815"/>
            <a:ext cx="8229600" cy="4525963"/>
          </a:xfrm>
        </p:spPr>
        <p:txBody>
          <a:bodyPr>
            <a:normAutofit lnSpcReduction="10000"/>
          </a:bodyPr>
          <a:lstStyle/>
          <a:p>
            <a:pPr marL="809625" indent="-809625">
              <a:buFont typeface="+mj-lt"/>
              <a:buAutoNum type="romanUcPeriod"/>
            </a:pPr>
            <a:r>
              <a:rPr lang="cs-CZ" sz="2400" dirty="0" err="1" smtClean="0">
                <a:latin typeface="Cambria"/>
                <a:cs typeface="Cambria"/>
              </a:rPr>
              <a:t>fractura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400" dirty="0" err="1" smtClean="0">
                <a:latin typeface="Cambria"/>
                <a:cs typeface="Cambria"/>
              </a:rPr>
              <a:t>vertebrae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000" dirty="0" smtClean="0">
                <a:latin typeface="Cambria"/>
                <a:cs typeface="Cambria"/>
              </a:rPr>
              <a:t>(zlomenina obratle)</a:t>
            </a:r>
          </a:p>
          <a:p>
            <a:pPr marL="809625" indent="-809625">
              <a:buFont typeface="+mj-lt"/>
              <a:buAutoNum type="romanUcPeriod"/>
            </a:pPr>
            <a:r>
              <a:rPr lang="cs-CZ" sz="2400" dirty="0" smtClean="0">
                <a:latin typeface="Cambria"/>
                <a:cs typeface="Cambria"/>
              </a:rPr>
              <a:t>influenza </a:t>
            </a:r>
            <a:r>
              <a:rPr lang="cs-CZ" sz="2400" dirty="0" err="1" smtClean="0">
                <a:latin typeface="Cambria"/>
                <a:cs typeface="Cambria"/>
              </a:rPr>
              <a:t>cum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400" dirty="0" err="1" smtClean="0">
                <a:latin typeface="Cambria"/>
                <a:cs typeface="Cambria"/>
              </a:rPr>
              <a:t>pneumonia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000" dirty="0" smtClean="0">
                <a:latin typeface="Cambria"/>
                <a:cs typeface="Cambria"/>
              </a:rPr>
              <a:t>(chřipka se zánětem plic)</a:t>
            </a:r>
          </a:p>
          <a:p>
            <a:pPr marL="809625" indent="-809625">
              <a:buFont typeface="+mj-lt"/>
              <a:buAutoNum type="romanUcPeriod"/>
            </a:pPr>
            <a:r>
              <a:rPr lang="cs-CZ" sz="2400" dirty="0" err="1" smtClean="0">
                <a:latin typeface="Cambria"/>
                <a:cs typeface="Cambria"/>
              </a:rPr>
              <a:t>fracturae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400" dirty="0" err="1" smtClean="0">
                <a:latin typeface="Cambria"/>
                <a:cs typeface="Cambria"/>
              </a:rPr>
              <a:t>multiplices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000" dirty="0" smtClean="0">
                <a:latin typeface="Cambria"/>
                <a:cs typeface="Cambria"/>
              </a:rPr>
              <a:t>(</a:t>
            </a:r>
            <a:r>
              <a:rPr lang="cs-CZ" sz="2000" dirty="0" err="1" smtClean="0">
                <a:latin typeface="Cambria"/>
                <a:cs typeface="Cambria"/>
              </a:rPr>
              <a:t>mnohopočetné</a:t>
            </a:r>
            <a:r>
              <a:rPr lang="cs-CZ" sz="2000" dirty="0" smtClean="0">
                <a:latin typeface="Cambria"/>
                <a:cs typeface="Cambria"/>
              </a:rPr>
              <a:t> zlomeniny)</a:t>
            </a:r>
          </a:p>
          <a:p>
            <a:pPr marL="809625" indent="-809625">
              <a:buFont typeface="+mj-lt"/>
              <a:buAutoNum type="romanUcPeriod"/>
            </a:pPr>
            <a:r>
              <a:rPr lang="cs-CZ" sz="2400" dirty="0" smtClean="0">
                <a:latin typeface="Cambria"/>
                <a:cs typeface="Cambria"/>
              </a:rPr>
              <a:t>ad </a:t>
            </a:r>
            <a:r>
              <a:rPr lang="cs-CZ" sz="2400" dirty="0" err="1" smtClean="0">
                <a:latin typeface="Cambria"/>
                <a:cs typeface="Cambria"/>
              </a:rPr>
              <a:t>nasum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000" dirty="0" smtClean="0">
                <a:latin typeface="Cambria"/>
                <a:cs typeface="Cambria"/>
              </a:rPr>
              <a:t>(do nosu)</a:t>
            </a:r>
          </a:p>
          <a:p>
            <a:pPr marL="809625" indent="-809625">
              <a:buFont typeface="+mj-lt"/>
              <a:buAutoNum type="romanUcPeriod"/>
            </a:pPr>
            <a:r>
              <a:rPr lang="cs-CZ" sz="2400" dirty="0" err="1" smtClean="0">
                <a:latin typeface="Cambria"/>
                <a:cs typeface="Cambria"/>
              </a:rPr>
              <a:t>dorsum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400" dirty="0" err="1" smtClean="0">
                <a:latin typeface="Cambria"/>
                <a:cs typeface="Cambria"/>
              </a:rPr>
              <a:t>nasi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000" dirty="0" smtClean="0">
                <a:latin typeface="Cambria"/>
                <a:cs typeface="Cambria"/>
              </a:rPr>
              <a:t>(hřbet nosu)</a:t>
            </a:r>
          </a:p>
          <a:p>
            <a:pPr marL="809625" indent="-809625">
              <a:buFont typeface="+mj-lt"/>
              <a:buAutoNum type="romanUcPeriod"/>
            </a:pPr>
            <a:r>
              <a:rPr lang="cs-CZ" sz="2400" dirty="0" smtClean="0">
                <a:latin typeface="Cambria"/>
                <a:cs typeface="Cambria"/>
              </a:rPr>
              <a:t>sutura </a:t>
            </a:r>
            <a:r>
              <a:rPr lang="cs-CZ" sz="2400" dirty="0" err="1" smtClean="0">
                <a:latin typeface="Cambria"/>
                <a:cs typeface="Cambria"/>
              </a:rPr>
              <a:t>palatina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400" dirty="0" err="1" smtClean="0">
                <a:latin typeface="Cambria"/>
                <a:cs typeface="Cambria"/>
              </a:rPr>
              <a:t>transversa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000" dirty="0" smtClean="0">
                <a:latin typeface="Cambria"/>
                <a:cs typeface="Cambria"/>
              </a:rPr>
              <a:t>(příční patrový šev)</a:t>
            </a:r>
          </a:p>
          <a:p>
            <a:pPr marL="809625" indent="-809625">
              <a:buFont typeface="+mj-lt"/>
              <a:buAutoNum type="romanUcPeriod"/>
            </a:pPr>
            <a:r>
              <a:rPr lang="cs-CZ" sz="2400" dirty="0" err="1" smtClean="0">
                <a:latin typeface="Cambria"/>
                <a:cs typeface="Cambria"/>
              </a:rPr>
              <a:t>vena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400" dirty="0" err="1" smtClean="0">
                <a:latin typeface="Cambria"/>
                <a:cs typeface="Cambria"/>
              </a:rPr>
              <a:t>profunda</a:t>
            </a:r>
            <a:r>
              <a:rPr lang="cs-CZ" sz="2400" dirty="0" smtClean="0">
                <a:latin typeface="Cambria"/>
                <a:cs typeface="Cambria"/>
              </a:rPr>
              <a:t> linguae </a:t>
            </a:r>
            <a:r>
              <a:rPr lang="cs-CZ" sz="2000" dirty="0" smtClean="0">
                <a:latin typeface="Cambria"/>
                <a:cs typeface="Cambria"/>
              </a:rPr>
              <a:t>(hluboká žíla jazyka)</a:t>
            </a:r>
          </a:p>
          <a:p>
            <a:pPr marL="809625" indent="-809625">
              <a:buFont typeface="+mj-lt"/>
              <a:buAutoNum type="romanUcPeriod"/>
            </a:pPr>
            <a:r>
              <a:rPr lang="cs-CZ" sz="2400" dirty="0" smtClean="0">
                <a:latin typeface="Cambria"/>
                <a:cs typeface="Cambria"/>
              </a:rPr>
              <a:t>in </a:t>
            </a:r>
            <a:r>
              <a:rPr lang="cs-CZ" sz="2400" dirty="0" err="1" smtClean="0">
                <a:latin typeface="Cambria"/>
                <a:cs typeface="Cambria"/>
              </a:rPr>
              <a:t>aquam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400" dirty="0" err="1" smtClean="0">
                <a:latin typeface="Cambria"/>
                <a:cs typeface="Cambria"/>
              </a:rPr>
              <a:t>destillatam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000" dirty="0" smtClean="0">
                <a:latin typeface="Cambria"/>
                <a:cs typeface="Cambria"/>
              </a:rPr>
              <a:t>(do destilované vody)</a:t>
            </a:r>
          </a:p>
          <a:p>
            <a:pPr marL="809625" indent="-809625">
              <a:buFont typeface="+mj-lt"/>
              <a:buAutoNum type="romanUcPeriod"/>
            </a:pPr>
            <a:r>
              <a:rPr lang="cs-CZ" sz="2400" dirty="0" err="1" smtClean="0">
                <a:latin typeface="Cambria"/>
                <a:cs typeface="Cambria"/>
              </a:rPr>
              <a:t>fractura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400" dirty="0" err="1" smtClean="0">
                <a:latin typeface="Cambria"/>
                <a:cs typeface="Cambria"/>
              </a:rPr>
              <a:t>clausa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400" dirty="0" err="1" smtClean="0">
                <a:latin typeface="Cambria"/>
                <a:cs typeface="Cambria"/>
              </a:rPr>
              <a:t>tibiae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000" dirty="0" smtClean="0">
                <a:latin typeface="Cambria"/>
                <a:cs typeface="Cambria"/>
              </a:rPr>
              <a:t>(uzavřená zlomenina holenní kosti)</a:t>
            </a:r>
          </a:p>
          <a:p>
            <a:pPr marL="809625" indent="-809625">
              <a:buFont typeface="+mj-lt"/>
              <a:buAutoNum type="romanUcPeriod"/>
            </a:pPr>
            <a:r>
              <a:rPr lang="cs-CZ" sz="2400" dirty="0" smtClean="0">
                <a:latin typeface="Cambria"/>
                <a:cs typeface="Cambria"/>
              </a:rPr>
              <a:t>post </a:t>
            </a:r>
            <a:r>
              <a:rPr lang="cs-CZ" sz="2400" dirty="0" err="1" smtClean="0">
                <a:latin typeface="Cambria"/>
                <a:cs typeface="Cambria"/>
              </a:rPr>
              <a:t>fracturam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400" dirty="0" err="1" smtClean="0">
                <a:latin typeface="Cambria"/>
                <a:cs typeface="Cambria"/>
              </a:rPr>
              <a:t>fibulae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400" dirty="0" err="1" smtClean="0">
                <a:latin typeface="Cambria"/>
                <a:cs typeface="Cambria"/>
              </a:rPr>
              <a:t>pathologicam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000" dirty="0" smtClean="0">
                <a:latin typeface="Cambria"/>
                <a:cs typeface="Cambria"/>
              </a:rPr>
              <a:t>(po patologické zlomenině lýtkové kosti)</a:t>
            </a:r>
          </a:p>
          <a:p>
            <a:pPr marL="809625" indent="-809625">
              <a:buNone/>
            </a:pP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42833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B10010"/>
                </a:solidFill>
                <a:latin typeface="Cambria"/>
                <a:cs typeface="Cambria"/>
              </a:rPr>
              <a:t>Citátové</a:t>
            </a:r>
            <a:r>
              <a:rPr lang="en-US" dirty="0" smtClean="0">
                <a:solidFill>
                  <a:srgbClr val="B10010"/>
                </a:solidFill>
                <a:latin typeface="Cambria"/>
                <a:cs typeface="Cambria"/>
              </a:rPr>
              <a:t> </a:t>
            </a:r>
            <a:r>
              <a:rPr lang="en-US" dirty="0" err="1" smtClean="0">
                <a:solidFill>
                  <a:srgbClr val="B10010"/>
                </a:solidFill>
                <a:latin typeface="Cambria"/>
                <a:cs typeface="Cambria"/>
              </a:rPr>
              <a:t>fráze</a:t>
            </a:r>
            <a:endParaRPr lang="en-US" dirty="0">
              <a:solidFill>
                <a:srgbClr val="B10010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ambria"/>
                <a:cs typeface="Cambria"/>
              </a:rPr>
              <a:t>C</a:t>
            </a:r>
            <a:r>
              <a:rPr lang="en-US" dirty="0" err="1" smtClean="0">
                <a:latin typeface="Cambria"/>
                <a:cs typeface="Cambria"/>
              </a:rPr>
              <a:t>itátová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slova</a:t>
            </a:r>
            <a:r>
              <a:rPr lang="en-US" dirty="0" smtClean="0">
                <a:latin typeface="Cambria"/>
                <a:cs typeface="Cambria"/>
              </a:rPr>
              <a:t>/</a:t>
            </a:r>
            <a:r>
              <a:rPr lang="en-US" dirty="0" err="1" smtClean="0">
                <a:latin typeface="Cambria"/>
                <a:cs typeface="Cambria"/>
              </a:rPr>
              <a:t>vazby</a:t>
            </a:r>
            <a:r>
              <a:rPr lang="en-US" dirty="0" smtClean="0">
                <a:latin typeface="Cambria"/>
                <a:cs typeface="Cambria"/>
              </a:rPr>
              <a:t> = </a:t>
            </a:r>
            <a:r>
              <a:rPr lang="en-US" dirty="0" err="1" smtClean="0">
                <a:latin typeface="Cambria"/>
                <a:cs typeface="Cambria"/>
              </a:rPr>
              <a:t>nelze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překládat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doslovně</a:t>
            </a:r>
            <a:r>
              <a:rPr lang="en-US" dirty="0" smtClean="0">
                <a:latin typeface="Cambria"/>
                <a:cs typeface="Cambria"/>
              </a:rPr>
              <a:t> </a:t>
            </a:r>
          </a:p>
          <a:p>
            <a:pPr marL="0" indent="0">
              <a:buNone/>
            </a:pPr>
            <a:r>
              <a:rPr lang="en-US" u="sng" dirty="0" err="1" smtClean="0">
                <a:latin typeface="Cambria"/>
                <a:cs typeface="Cambria"/>
              </a:rPr>
              <a:t>Učíme</a:t>
            </a:r>
            <a:r>
              <a:rPr lang="en-US" u="sng" dirty="0" smtClean="0">
                <a:latin typeface="Cambria"/>
                <a:cs typeface="Cambria"/>
              </a:rPr>
              <a:t> se je </a:t>
            </a:r>
            <a:r>
              <a:rPr lang="en-US" u="sng" dirty="0" err="1">
                <a:latin typeface="Cambria"/>
                <a:cs typeface="Cambria"/>
              </a:rPr>
              <a:t>zpaměti</a:t>
            </a:r>
            <a:r>
              <a:rPr lang="en-US" u="sng" dirty="0">
                <a:latin typeface="Cambria"/>
                <a:cs typeface="Cambria"/>
              </a:rPr>
              <a:t> </a:t>
            </a:r>
            <a:r>
              <a:rPr lang="en-US" u="sng" dirty="0" err="1">
                <a:latin typeface="Cambria"/>
                <a:cs typeface="Cambria"/>
              </a:rPr>
              <a:t>jako</a:t>
            </a:r>
            <a:r>
              <a:rPr lang="en-US" u="sng" dirty="0">
                <a:latin typeface="Cambria"/>
                <a:cs typeface="Cambria"/>
              </a:rPr>
              <a:t> </a:t>
            </a:r>
            <a:r>
              <a:rPr lang="en-US" u="sng" dirty="0" err="1">
                <a:latin typeface="Cambria"/>
                <a:cs typeface="Cambria"/>
              </a:rPr>
              <a:t>celky</a:t>
            </a:r>
            <a:r>
              <a:rPr lang="en-US" u="sng" dirty="0">
                <a:latin typeface="Cambria"/>
                <a:cs typeface="Cambria"/>
              </a:rPr>
              <a:t>.</a:t>
            </a:r>
            <a:r>
              <a:rPr lang="en-US" dirty="0">
                <a:latin typeface="Cambria"/>
                <a:cs typeface="Cambria"/>
              </a:rPr>
              <a:t> </a:t>
            </a:r>
            <a:endParaRPr lang="en-US" dirty="0" smtClean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smtClean="0">
                <a:latin typeface="Cambria"/>
                <a:cs typeface="Cambria"/>
              </a:rPr>
              <a:t>KLINIKA</a:t>
            </a:r>
          </a:p>
          <a:p>
            <a:r>
              <a:rPr lang="en-US" sz="2600" b="1" dirty="0" err="1" smtClean="0">
                <a:latin typeface="Cambria"/>
                <a:cs typeface="Cambria"/>
              </a:rPr>
              <a:t>partus</a:t>
            </a:r>
            <a:r>
              <a:rPr lang="en-US" sz="2600" b="1" dirty="0" smtClean="0">
                <a:latin typeface="Cambria"/>
                <a:cs typeface="Cambria"/>
              </a:rPr>
              <a:t> </a:t>
            </a:r>
            <a:r>
              <a:rPr lang="en-US" sz="2600" b="1" dirty="0">
                <a:latin typeface="Cambria"/>
                <a:cs typeface="Cambria"/>
              </a:rPr>
              <a:t>extra </a:t>
            </a:r>
            <a:r>
              <a:rPr lang="en-US" sz="2600" b="1" dirty="0" err="1" smtClean="0">
                <a:latin typeface="Cambria"/>
                <a:cs typeface="Cambria"/>
              </a:rPr>
              <a:t>muros</a:t>
            </a:r>
            <a:r>
              <a:rPr lang="en-US" sz="2600" b="1" dirty="0" smtClean="0">
                <a:latin typeface="Cambria"/>
                <a:cs typeface="Cambria"/>
              </a:rPr>
              <a:t> </a:t>
            </a:r>
            <a:r>
              <a:rPr lang="en-US" sz="2600" dirty="0" smtClean="0">
                <a:latin typeface="Cambria"/>
                <a:cs typeface="Cambria"/>
              </a:rPr>
              <a:t>		    </a:t>
            </a:r>
            <a:r>
              <a:rPr lang="en-US" sz="2600" i="1" dirty="0" err="1" smtClean="0">
                <a:latin typeface="Cambria"/>
                <a:cs typeface="Cambria"/>
              </a:rPr>
              <a:t>doslova</a:t>
            </a:r>
            <a:r>
              <a:rPr lang="en-US" sz="2600" dirty="0" smtClean="0">
                <a:latin typeface="Cambria"/>
                <a:cs typeface="Cambria"/>
              </a:rPr>
              <a:t> </a:t>
            </a:r>
            <a:r>
              <a:rPr lang="en-US" sz="2600" dirty="0">
                <a:latin typeface="Cambria"/>
                <a:cs typeface="Cambria"/>
              </a:rPr>
              <a:t>„</a:t>
            </a:r>
            <a:r>
              <a:rPr lang="en-US" sz="2600" dirty="0" err="1">
                <a:latin typeface="Cambria"/>
                <a:cs typeface="Cambria"/>
              </a:rPr>
              <a:t>porod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mimo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zdi</a:t>
            </a:r>
            <a:r>
              <a:rPr lang="en-US" sz="2600" dirty="0" smtClean="0">
                <a:latin typeface="Cambria"/>
                <a:cs typeface="Cambria"/>
              </a:rPr>
              <a:t>“</a:t>
            </a:r>
          </a:p>
          <a:p>
            <a:pPr marL="914400" lvl="2" indent="0" algn="r">
              <a:buNone/>
            </a:pPr>
            <a:r>
              <a:rPr lang="en-US" sz="2600" dirty="0" smtClean="0">
                <a:latin typeface="Cambria"/>
                <a:cs typeface="Cambria"/>
              </a:rPr>
              <a:t>„</a:t>
            </a:r>
            <a:r>
              <a:rPr lang="en-US" sz="2600" dirty="0" err="1">
                <a:latin typeface="Cambria"/>
                <a:cs typeface="Cambria"/>
              </a:rPr>
              <a:t>porod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mimo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 smtClean="0">
                <a:latin typeface="Cambria"/>
                <a:cs typeface="Cambria"/>
              </a:rPr>
              <a:t>zdravotnické</a:t>
            </a:r>
            <a:r>
              <a:rPr lang="en-US" sz="2600" dirty="0" smtClean="0">
                <a:latin typeface="Cambria"/>
                <a:cs typeface="Cambria"/>
              </a:rPr>
              <a:t> </a:t>
            </a:r>
            <a:r>
              <a:rPr lang="en-US" sz="2600" dirty="0" err="1" smtClean="0">
                <a:latin typeface="Cambria"/>
                <a:cs typeface="Cambria"/>
              </a:rPr>
              <a:t>zařízení</a:t>
            </a:r>
            <a:r>
              <a:rPr lang="en-US" sz="2600" dirty="0" smtClean="0">
                <a:latin typeface="Cambria"/>
                <a:cs typeface="Cambria"/>
              </a:rPr>
              <a:t>“</a:t>
            </a:r>
            <a:r>
              <a:rPr lang="en-US" sz="2600" dirty="0">
                <a:latin typeface="Cambria"/>
                <a:cs typeface="Cambria"/>
              </a:rPr>
              <a:t>. </a:t>
            </a:r>
          </a:p>
          <a:p>
            <a:pPr marL="0" indent="0">
              <a:buNone/>
            </a:pPr>
            <a:r>
              <a:rPr lang="en-US" sz="2600" dirty="0" smtClean="0">
                <a:latin typeface="Cambria"/>
                <a:cs typeface="Cambria"/>
              </a:rPr>
              <a:t>ANATOMIE</a:t>
            </a:r>
          </a:p>
          <a:p>
            <a:r>
              <a:rPr lang="en-US" sz="2600" b="1" dirty="0" err="1" smtClean="0">
                <a:latin typeface="Cambria"/>
                <a:cs typeface="Cambria"/>
              </a:rPr>
              <a:t>dura</a:t>
            </a:r>
            <a:r>
              <a:rPr lang="en-US" sz="2600" b="1" dirty="0" smtClean="0">
                <a:latin typeface="Cambria"/>
                <a:cs typeface="Cambria"/>
              </a:rPr>
              <a:t>/</a:t>
            </a:r>
            <a:r>
              <a:rPr lang="en-US" sz="2600" b="1" dirty="0" err="1" smtClean="0">
                <a:latin typeface="Cambria"/>
                <a:cs typeface="Cambria"/>
              </a:rPr>
              <a:t>pia</a:t>
            </a:r>
            <a:r>
              <a:rPr lang="en-US" sz="2600" b="1" dirty="0" smtClean="0">
                <a:latin typeface="Cambria"/>
                <a:cs typeface="Cambria"/>
              </a:rPr>
              <a:t> mater</a:t>
            </a:r>
            <a:r>
              <a:rPr lang="en-US" sz="2600" dirty="0" smtClean="0">
                <a:latin typeface="Cambria"/>
                <a:cs typeface="Cambria"/>
              </a:rPr>
              <a:t>			 </a:t>
            </a:r>
            <a:r>
              <a:rPr lang="en-US" sz="2600" i="1" dirty="0" err="1" smtClean="0">
                <a:latin typeface="Cambria"/>
                <a:cs typeface="Cambria"/>
              </a:rPr>
              <a:t>doslova</a:t>
            </a:r>
            <a:r>
              <a:rPr lang="en-US" sz="2600" dirty="0" smtClean="0">
                <a:latin typeface="Cambria"/>
                <a:cs typeface="Cambria"/>
              </a:rPr>
              <a:t> „</a:t>
            </a:r>
            <a:r>
              <a:rPr lang="en-US" sz="2600" dirty="0" err="1" smtClean="0">
                <a:latin typeface="Cambria"/>
                <a:cs typeface="Cambria"/>
              </a:rPr>
              <a:t>tvrdá</a:t>
            </a:r>
            <a:r>
              <a:rPr lang="en-US" sz="2600" dirty="0" smtClean="0">
                <a:latin typeface="Cambria"/>
                <a:cs typeface="Cambria"/>
              </a:rPr>
              <a:t>/ </a:t>
            </a:r>
            <a:r>
              <a:rPr lang="en-US" sz="2600" dirty="0" err="1" smtClean="0">
                <a:latin typeface="Cambria"/>
                <a:cs typeface="Cambria"/>
              </a:rPr>
              <a:t>zbožná</a:t>
            </a:r>
            <a:r>
              <a:rPr lang="en-US" sz="2600" dirty="0" smtClean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matka</a:t>
            </a:r>
            <a:r>
              <a:rPr lang="en-US" sz="2600" dirty="0" smtClean="0">
                <a:latin typeface="Cambria"/>
                <a:cs typeface="Cambria"/>
              </a:rPr>
              <a:t>“</a:t>
            </a:r>
          </a:p>
          <a:p>
            <a:pPr marL="0" indent="0" algn="r">
              <a:buNone/>
            </a:pPr>
            <a:r>
              <a:rPr lang="en-US" sz="2600" dirty="0" smtClean="0">
                <a:latin typeface="Cambria"/>
                <a:cs typeface="Cambria"/>
              </a:rPr>
              <a:t>„</a:t>
            </a:r>
            <a:r>
              <a:rPr lang="en-US" sz="2600" dirty="0" err="1" smtClean="0">
                <a:latin typeface="Cambria"/>
                <a:cs typeface="Cambria"/>
              </a:rPr>
              <a:t>tvrdá</a:t>
            </a:r>
            <a:r>
              <a:rPr lang="en-US" sz="2600" dirty="0" smtClean="0">
                <a:latin typeface="Cambria"/>
                <a:cs typeface="Cambria"/>
              </a:rPr>
              <a:t>/</a:t>
            </a:r>
            <a:r>
              <a:rPr lang="en-US" sz="2600" dirty="0" err="1" smtClean="0">
                <a:latin typeface="Cambria"/>
                <a:cs typeface="Cambria"/>
              </a:rPr>
              <a:t>měkká</a:t>
            </a:r>
            <a:r>
              <a:rPr lang="en-US" sz="2600" dirty="0" smtClean="0">
                <a:latin typeface="Cambria"/>
                <a:cs typeface="Cambria"/>
              </a:rPr>
              <a:t> </a:t>
            </a:r>
            <a:r>
              <a:rPr lang="en-US" sz="2600" dirty="0">
                <a:latin typeface="Cambria"/>
                <a:cs typeface="Cambria"/>
              </a:rPr>
              <a:t>plena </a:t>
            </a:r>
            <a:r>
              <a:rPr lang="en-US" sz="2600" dirty="0" err="1" smtClean="0">
                <a:latin typeface="Cambria"/>
                <a:cs typeface="Cambria"/>
              </a:rPr>
              <a:t>mozková</a:t>
            </a:r>
            <a:r>
              <a:rPr lang="en-US" sz="2600" dirty="0" smtClean="0">
                <a:latin typeface="Cambria"/>
                <a:cs typeface="Cambria"/>
              </a:rPr>
              <a:t>”</a:t>
            </a:r>
            <a:endParaRPr lang="en-US" sz="26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927261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B10010"/>
                </a:solidFill>
                <a:latin typeface="Cambria"/>
                <a:cs typeface="Cambria"/>
              </a:rPr>
              <a:t>Zkratky</a:t>
            </a:r>
            <a:endParaRPr lang="en-US" dirty="0">
              <a:solidFill>
                <a:srgbClr val="B10010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>
                <a:latin typeface="Cambria"/>
                <a:cs typeface="Cambria"/>
              </a:rPr>
              <a:t>l</a:t>
            </a:r>
            <a:r>
              <a:rPr lang="en-US" u="sng" dirty="0" err="1" smtClean="0">
                <a:latin typeface="Cambria"/>
                <a:cs typeface="Cambria"/>
              </a:rPr>
              <a:t>atinské</a:t>
            </a:r>
            <a:r>
              <a:rPr lang="en-US" dirty="0" smtClean="0">
                <a:latin typeface="Cambria"/>
                <a:cs typeface="Cambria"/>
              </a:rPr>
              <a:t> – RIA = ramus </a:t>
            </a:r>
            <a:r>
              <a:rPr lang="en-US" dirty="0" err="1" smtClean="0">
                <a:latin typeface="Cambria"/>
                <a:cs typeface="Cambria"/>
              </a:rPr>
              <a:t>interventricularis</a:t>
            </a:r>
            <a:r>
              <a:rPr lang="en-US" dirty="0" smtClean="0">
                <a:latin typeface="Cambria"/>
                <a:cs typeface="Cambria"/>
              </a:rPr>
              <a:t> anterior</a:t>
            </a:r>
          </a:p>
          <a:p>
            <a:r>
              <a:rPr lang="en-US" u="sng" dirty="0" err="1" smtClean="0">
                <a:latin typeface="Cambria"/>
                <a:cs typeface="Cambria"/>
              </a:rPr>
              <a:t>české</a:t>
            </a:r>
            <a:r>
              <a:rPr lang="en-US" dirty="0" smtClean="0">
                <a:latin typeface="Cambria"/>
                <a:cs typeface="Cambria"/>
              </a:rPr>
              <a:t> – ICHS = </a:t>
            </a:r>
            <a:r>
              <a:rPr lang="en-US" dirty="0" err="1" smtClean="0">
                <a:latin typeface="Cambria"/>
                <a:cs typeface="Cambria"/>
              </a:rPr>
              <a:t>ischemická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choroba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srdce</a:t>
            </a:r>
            <a:endParaRPr lang="en-US" dirty="0" smtClean="0">
              <a:latin typeface="Cambria"/>
              <a:cs typeface="Cambria"/>
            </a:endParaRPr>
          </a:p>
          <a:p>
            <a:endParaRPr lang="en-US" dirty="0">
              <a:latin typeface="Cambria"/>
              <a:cs typeface="Cambria"/>
            </a:endParaRPr>
          </a:p>
          <a:p>
            <a:pPr marL="0" indent="0">
              <a:buNone/>
            </a:pPr>
            <a:endParaRPr lang="en-US" dirty="0">
              <a:latin typeface="Cambria"/>
              <a:cs typeface="Cambr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404275"/>
            <a:ext cx="8229600" cy="864082"/>
          </a:xfrm>
          <a:prstGeom prst="rect">
            <a:avLst/>
          </a:prstGeom>
          <a:solidFill>
            <a:srgbClr val="B1001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aseline="30000" dirty="0"/>
              <a:t>ICHS, </a:t>
            </a:r>
            <a:r>
              <a:rPr lang="en-US" sz="2800" baseline="30000" dirty="0" err="1"/>
              <a:t>stp</a:t>
            </a:r>
            <a:r>
              <a:rPr lang="en-US" sz="2800" baseline="30000" dirty="0"/>
              <a:t>. PCI/S RIA v r. 2002 pro NAP, pro in stent </a:t>
            </a:r>
            <a:r>
              <a:rPr lang="en-US" sz="2800" baseline="30000" dirty="0" err="1"/>
              <a:t>restenozu</a:t>
            </a:r>
            <a:r>
              <a:rPr lang="en-US" sz="2800" baseline="30000" dirty="0"/>
              <a:t> v 11/2003 PCI/ES RIA., </a:t>
            </a:r>
            <a:r>
              <a:rPr lang="en-US" sz="2800" baseline="30000" dirty="0" err="1" smtClean="0"/>
              <a:t>t.č</a:t>
            </a:r>
            <a:r>
              <a:rPr lang="en-US" sz="2800" baseline="30000" dirty="0" smtClean="0"/>
              <a:t>. </a:t>
            </a:r>
            <a:r>
              <a:rPr lang="en-US" sz="2800" baseline="30000" dirty="0" err="1"/>
              <a:t>bez</a:t>
            </a:r>
            <a:r>
              <a:rPr lang="en-US" sz="2800" baseline="30000" dirty="0"/>
              <a:t> AP, </a:t>
            </a:r>
            <a:r>
              <a:rPr lang="en-US" sz="2800" baseline="30000" dirty="0" err="1"/>
              <a:t>námahová</a:t>
            </a:r>
            <a:r>
              <a:rPr lang="en-US" sz="2800" baseline="30000" dirty="0"/>
              <a:t> </a:t>
            </a:r>
            <a:r>
              <a:rPr lang="en-US" sz="2800" baseline="30000" dirty="0" err="1"/>
              <a:t>dušnost</a:t>
            </a:r>
            <a:r>
              <a:rPr lang="en-US" sz="2800" baseline="30000" dirty="0"/>
              <a:t> NYHA II, EFLK </a:t>
            </a:r>
            <a:r>
              <a:rPr lang="en-US" sz="2800" baseline="30000" dirty="0" err="1"/>
              <a:t>cca</a:t>
            </a:r>
            <a:r>
              <a:rPr lang="en-US" sz="2800" baseline="30000" dirty="0"/>
              <a:t> 40 %.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57200" y="4268357"/>
            <a:ext cx="8229600" cy="1857806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2400" baseline="30000" dirty="0" err="1" smtClean="0">
                <a:solidFill>
                  <a:srgbClr val="B10010"/>
                </a:solidFill>
              </a:rPr>
              <a:t>Ischemická</a:t>
            </a:r>
            <a:r>
              <a:rPr lang="en-US" sz="2400" baseline="30000" dirty="0" smtClean="0">
                <a:solidFill>
                  <a:srgbClr val="B10010"/>
                </a:solidFill>
              </a:rPr>
              <a:t> </a:t>
            </a:r>
            <a:r>
              <a:rPr lang="en-US" sz="2400" baseline="30000" dirty="0" err="1">
                <a:solidFill>
                  <a:srgbClr val="B10010"/>
                </a:solidFill>
              </a:rPr>
              <a:t>choroba</a:t>
            </a:r>
            <a:r>
              <a:rPr lang="en-US" sz="2400" baseline="30000" dirty="0">
                <a:solidFill>
                  <a:srgbClr val="B10010"/>
                </a:solidFill>
              </a:rPr>
              <a:t> </a:t>
            </a:r>
            <a:r>
              <a:rPr lang="en-US" sz="2400" baseline="30000" dirty="0" err="1">
                <a:solidFill>
                  <a:srgbClr val="B10010"/>
                </a:solidFill>
              </a:rPr>
              <a:t>srdeční</a:t>
            </a:r>
            <a:r>
              <a:rPr lang="en-US" sz="2400" baseline="30000" dirty="0">
                <a:solidFill>
                  <a:srgbClr val="B10010"/>
                </a:solidFill>
              </a:rPr>
              <a:t>, </a:t>
            </a:r>
            <a:r>
              <a:rPr lang="en-US" sz="2400" baseline="30000" dirty="0" err="1">
                <a:solidFill>
                  <a:srgbClr val="B10010"/>
                </a:solidFill>
              </a:rPr>
              <a:t>stav</a:t>
            </a:r>
            <a:r>
              <a:rPr lang="en-US" sz="2400" baseline="30000" dirty="0">
                <a:solidFill>
                  <a:srgbClr val="B10010"/>
                </a:solidFill>
              </a:rPr>
              <a:t> </a:t>
            </a:r>
            <a:r>
              <a:rPr lang="en-US" sz="2400" baseline="30000" dirty="0" err="1">
                <a:solidFill>
                  <a:srgbClr val="B10010"/>
                </a:solidFill>
              </a:rPr>
              <a:t>po</a:t>
            </a:r>
            <a:r>
              <a:rPr lang="en-US" sz="2400" baseline="30000" dirty="0">
                <a:solidFill>
                  <a:srgbClr val="B10010"/>
                </a:solidFill>
              </a:rPr>
              <a:t> </a:t>
            </a:r>
            <a:r>
              <a:rPr lang="en-US" sz="2400" baseline="30000" dirty="0" err="1">
                <a:solidFill>
                  <a:srgbClr val="B10010"/>
                </a:solidFill>
              </a:rPr>
              <a:t>perkutánní</a:t>
            </a:r>
            <a:r>
              <a:rPr lang="en-US" sz="2400" baseline="30000" dirty="0">
                <a:solidFill>
                  <a:srgbClr val="B10010"/>
                </a:solidFill>
              </a:rPr>
              <a:t> </a:t>
            </a:r>
            <a:r>
              <a:rPr lang="en-US" sz="2400" baseline="30000" dirty="0" err="1">
                <a:solidFill>
                  <a:srgbClr val="B10010"/>
                </a:solidFill>
              </a:rPr>
              <a:t>koronární</a:t>
            </a:r>
            <a:r>
              <a:rPr lang="en-US" sz="2400" baseline="30000" dirty="0">
                <a:solidFill>
                  <a:srgbClr val="B10010"/>
                </a:solidFill>
              </a:rPr>
              <a:t> </a:t>
            </a:r>
            <a:r>
              <a:rPr lang="en-US" sz="2400" baseline="30000" dirty="0" err="1">
                <a:solidFill>
                  <a:srgbClr val="B10010"/>
                </a:solidFill>
              </a:rPr>
              <a:t>intervenci</a:t>
            </a:r>
            <a:r>
              <a:rPr lang="en-US" sz="2400" baseline="30000" dirty="0">
                <a:solidFill>
                  <a:srgbClr val="B10010"/>
                </a:solidFill>
              </a:rPr>
              <a:t> – </a:t>
            </a:r>
            <a:r>
              <a:rPr lang="en-US" sz="2400" baseline="30000" dirty="0" err="1" smtClean="0">
                <a:solidFill>
                  <a:srgbClr val="B10010"/>
                </a:solidFill>
              </a:rPr>
              <a:t>zavedení</a:t>
            </a:r>
            <a:r>
              <a:rPr lang="en-US" sz="2400" baseline="30000" dirty="0">
                <a:solidFill>
                  <a:srgbClr val="B10010"/>
                </a:solidFill>
              </a:rPr>
              <a:t> </a:t>
            </a:r>
            <a:r>
              <a:rPr lang="en-US" sz="2400" baseline="30000" dirty="0" err="1" smtClean="0">
                <a:solidFill>
                  <a:srgbClr val="B10010"/>
                </a:solidFill>
              </a:rPr>
              <a:t>stentu</a:t>
            </a:r>
            <a:r>
              <a:rPr lang="en-US" sz="2400" baseline="30000" dirty="0" smtClean="0">
                <a:solidFill>
                  <a:srgbClr val="B10010"/>
                </a:solidFill>
              </a:rPr>
              <a:t> </a:t>
            </a:r>
            <a:r>
              <a:rPr lang="en-US" sz="2400" baseline="30000" dirty="0">
                <a:solidFill>
                  <a:srgbClr val="B10010"/>
                </a:solidFill>
              </a:rPr>
              <a:t>do ramus </a:t>
            </a:r>
            <a:r>
              <a:rPr lang="en-US" sz="2400" baseline="30000" dirty="0" err="1">
                <a:solidFill>
                  <a:srgbClr val="B10010"/>
                </a:solidFill>
              </a:rPr>
              <a:t>interventricularis</a:t>
            </a:r>
            <a:r>
              <a:rPr lang="en-US" sz="2400" baseline="30000" dirty="0">
                <a:solidFill>
                  <a:srgbClr val="B10010"/>
                </a:solidFill>
              </a:rPr>
              <a:t> </a:t>
            </a:r>
            <a:r>
              <a:rPr lang="en-US" sz="2400" baseline="30000" dirty="0" smtClean="0">
                <a:solidFill>
                  <a:srgbClr val="B10010"/>
                </a:solidFill>
              </a:rPr>
              <a:t>anterior</a:t>
            </a:r>
            <a:r>
              <a:rPr lang="en-US" sz="2400" dirty="0" smtClean="0">
                <a:solidFill>
                  <a:srgbClr val="B10010"/>
                </a:solidFill>
              </a:rPr>
              <a:t> </a:t>
            </a:r>
            <a:r>
              <a:rPr lang="en-US" sz="2400" baseline="30000" dirty="0" smtClean="0">
                <a:solidFill>
                  <a:srgbClr val="B10010"/>
                </a:solidFill>
              </a:rPr>
              <a:t>v </a:t>
            </a:r>
            <a:r>
              <a:rPr lang="en-US" sz="2400" baseline="30000" dirty="0" err="1">
                <a:solidFill>
                  <a:srgbClr val="B10010"/>
                </a:solidFill>
              </a:rPr>
              <a:t>roce</a:t>
            </a:r>
            <a:r>
              <a:rPr lang="en-US" sz="2400" baseline="30000" dirty="0">
                <a:solidFill>
                  <a:srgbClr val="B10010"/>
                </a:solidFill>
              </a:rPr>
              <a:t> 2002 pro </a:t>
            </a:r>
            <a:r>
              <a:rPr lang="en-US" sz="2400" baseline="30000" dirty="0" err="1">
                <a:solidFill>
                  <a:srgbClr val="B10010"/>
                </a:solidFill>
              </a:rPr>
              <a:t>námahovou</a:t>
            </a:r>
            <a:r>
              <a:rPr lang="en-US" sz="2400" baseline="30000" dirty="0">
                <a:solidFill>
                  <a:srgbClr val="B10010"/>
                </a:solidFill>
              </a:rPr>
              <a:t> </a:t>
            </a:r>
            <a:r>
              <a:rPr lang="en-US" sz="2400" baseline="30000" dirty="0" err="1" smtClean="0">
                <a:solidFill>
                  <a:srgbClr val="B10010"/>
                </a:solidFill>
              </a:rPr>
              <a:t>anginu</a:t>
            </a:r>
            <a:r>
              <a:rPr lang="en-US" sz="2400" baseline="30000" dirty="0">
                <a:solidFill>
                  <a:srgbClr val="B10010"/>
                </a:solidFill>
              </a:rPr>
              <a:t> </a:t>
            </a:r>
            <a:r>
              <a:rPr lang="en-US" sz="2400" baseline="30000" dirty="0" smtClean="0">
                <a:solidFill>
                  <a:srgbClr val="B10010"/>
                </a:solidFill>
              </a:rPr>
              <a:t>pectoris</a:t>
            </a:r>
            <a:r>
              <a:rPr lang="en-US" sz="2400" baseline="30000" dirty="0">
                <a:solidFill>
                  <a:srgbClr val="B10010"/>
                </a:solidFill>
              </a:rPr>
              <a:t>, pro </a:t>
            </a:r>
            <a:r>
              <a:rPr lang="en-US" sz="2400" baseline="30000" dirty="0" err="1">
                <a:solidFill>
                  <a:srgbClr val="B10010"/>
                </a:solidFill>
              </a:rPr>
              <a:t>opakované</a:t>
            </a:r>
            <a:r>
              <a:rPr lang="en-US" sz="2400" baseline="30000" dirty="0">
                <a:solidFill>
                  <a:srgbClr val="B10010"/>
                </a:solidFill>
              </a:rPr>
              <a:t> </a:t>
            </a:r>
            <a:r>
              <a:rPr lang="en-US" sz="2400" baseline="30000" dirty="0" err="1" smtClean="0">
                <a:solidFill>
                  <a:srgbClr val="B10010"/>
                </a:solidFill>
              </a:rPr>
              <a:t>zúžení</a:t>
            </a:r>
            <a:r>
              <a:rPr lang="en-US" sz="2400" baseline="30000" dirty="0" smtClean="0">
                <a:solidFill>
                  <a:srgbClr val="B10010"/>
                </a:solidFill>
              </a:rPr>
              <a:t> </a:t>
            </a:r>
            <a:r>
              <a:rPr lang="en-US" sz="2400" baseline="30000" dirty="0" err="1" smtClean="0">
                <a:solidFill>
                  <a:srgbClr val="B10010"/>
                </a:solidFill>
              </a:rPr>
              <a:t>uvnitř</a:t>
            </a:r>
            <a:r>
              <a:rPr lang="en-US" sz="2400" baseline="30000" dirty="0" smtClean="0">
                <a:solidFill>
                  <a:srgbClr val="B10010"/>
                </a:solidFill>
              </a:rPr>
              <a:t> </a:t>
            </a:r>
            <a:r>
              <a:rPr lang="en-US" sz="2400" baseline="30000" dirty="0" err="1">
                <a:solidFill>
                  <a:srgbClr val="B10010"/>
                </a:solidFill>
              </a:rPr>
              <a:t>stentu</a:t>
            </a:r>
            <a:r>
              <a:rPr lang="en-US" sz="2400" baseline="30000" dirty="0">
                <a:solidFill>
                  <a:srgbClr val="B10010"/>
                </a:solidFill>
              </a:rPr>
              <a:t> v </a:t>
            </a:r>
            <a:r>
              <a:rPr lang="en-US" sz="2400" baseline="30000" dirty="0" err="1">
                <a:solidFill>
                  <a:srgbClr val="B10010"/>
                </a:solidFill>
              </a:rPr>
              <a:t>listopadu</a:t>
            </a:r>
            <a:r>
              <a:rPr lang="en-US" sz="2400" baseline="30000" dirty="0">
                <a:solidFill>
                  <a:srgbClr val="B10010"/>
                </a:solidFill>
              </a:rPr>
              <a:t> 2003 </a:t>
            </a:r>
            <a:r>
              <a:rPr lang="en-US" sz="2400" baseline="30000" dirty="0" err="1">
                <a:solidFill>
                  <a:srgbClr val="B10010"/>
                </a:solidFill>
              </a:rPr>
              <a:t>perkutánní</a:t>
            </a:r>
            <a:r>
              <a:rPr lang="en-US" sz="2400" baseline="30000" dirty="0">
                <a:solidFill>
                  <a:srgbClr val="B10010"/>
                </a:solidFill>
              </a:rPr>
              <a:t> </a:t>
            </a:r>
            <a:r>
              <a:rPr lang="en-US" sz="2400" baseline="30000" dirty="0" err="1" smtClean="0">
                <a:solidFill>
                  <a:srgbClr val="B10010"/>
                </a:solidFill>
              </a:rPr>
              <a:t>koronární</a:t>
            </a:r>
            <a:r>
              <a:rPr lang="en-US" sz="2400" baseline="30000" dirty="0">
                <a:solidFill>
                  <a:srgbClr val="B10010"/>
                </a:solidFill>
              </a:rPr>
              <a:t> </a:t>
            </a:r>
            <a:r>
              <a:rPr lang="en-US" sz="2400" baseline="30000" dirty="0" err="1" smtClean="0">
                <a:solidFill>
                  <a:srgbClr val="B10010"/>
                </a:solidFill>
              </a:rPr>
              <a:t>intervence</a:t>
            </a:r>
            <a:r>
              <a:rPr lang="en-US" sz="2400" baseline="30000" dirty="0" smtClean="0">
                <a:solidFill>
                  <a:srgbClr val="B10010"/>
                </a:solidFill>
              </a:rPr>
              <a:t> </a:t>
            </a:r>
            <a:r>
              <a:rPr lang="en-US" sz="2400" baseline="30000" dirty="0">
                <a:solidFill>
                  <a:srgbClr val="B10010"/>
                </a:solidFill>
              </a:rPr>
              <a:t>se </a:t>
            </a:r>
            <a:r>
              <a:rPr lang="en-US" sz="2400" baseline="30000" dirty="0" err="1">
                <a:solidFill>
                  <a:srgbClr val="B10010"/>
                </a:solidFill>
              </a:rPr>
              <a:t>zavedením</a:t>
            </a:r>
            <a:r>
              <a:rPr lang="en-US" sz="2400" baseline="30000" dirty="0">
                <a:solidFill>
                  <a:srgbClr val="B10010"/>
                </a:solidFill>
              </a:rPr>
              <a:t> </a:t>
            </a:r>
            <a:r>
              <a:rPr lang="en-US" sz="2400" baseline="30000" dirty="0" err="1">
                <a:solidFill>
                  <a:srgbClr val="B10010"/>
                </a:solidFill>
              </a:rPr>
              <a:t>stentu</a:t>
            </a:r>
            <a:r>
              <a:rPr lang="en-US" sz="2400" baseline="30000" dirty="0">
                <a:solidFill>
                  <a:srgbClr val="B10010"/>
                </a:solidFill>
              </a:rPr>
              <a:t> </a:t>
            </a:r>
            <a:r>
              <a:rPr lang="en-US" sz="2400" baseline="30000" dirty="0" err="1">
                <a:solidFill>
                  <a:srgbClr val="B10010"/>
                </a:solidFill>
              </a:rPr>
              <a:t>uvolňujícího</a:t>
            </a:r>
            <a:r>
              <a:rPr lang="en-US" sz="2400" baseline="30000" dirty="0">
                <a:solidFill>
                  <a:srgbClr val="B10010"/>
                </a:solidFill>
              </a:rPr>
              <a:t> </a:t>
            </a:r>
            <a:r>
              <a:rPr lang="en-US" sz="2400" baseline="30000" dirty="0" err="1">
                <a:solidFill>
                  <a:srgbClr val="B10010"/>
                </a:solidFill>
              </a:rPr>
              <a:t>účinnou</a:t>
            </a:r>
            <a:r>
              <a:rPr lang="en-US" sz="2400" baseline="30000" dirty="0">
                <a:solidFill>
                  <a:srgbClr val="B10010"/>
                </a:solidFill>
              </a:rPr>
              <a:t> </a:t>
            </a:r>
            <a:r>
              <a:rPr lang="en-US" sz="2400" baseline="30000" dirty="0" err="1">
                <a:solidFill>
                  <a:srgbClr val="B10010"/>
                </a:solidFill>
              </a:rPr>
              <a:t>látku</a:t>
            </a:r>
            <a:r>
              <a:rPr lang="en-US" sz="2400" baseline="30000" dirty="0">
                <a:solidFill>
                  <a:srgbClr val="B10010"/>
                </a:solidFill>
              </a:rPr>
              <a:t>, v </a:t>
            </a:r>
            <a:r>
              <a:rPr lang="en-US" sz="2400" baseline="30000" dirty="0" err="1">
                <a:solidFill>
                  <a:srgbClr val="B10010"/>
                </a:solidFill>
              </a:rPr>
              <a:t>současnosti</a:t>
            </a:r>
            <a:r>
              <a:rPr lang="en-US" sz="2400" baseline="30000" dirty="0">
                <a:solidFill>
                  <a:srgbClr val="B10010"/>
                </a:solidFill>
              </a:rPr>
              <a:t> </a:t>
            </a:r>
            <a:r>
              <a:rPr lang="en-US" sz="2400" baseline="30000" dirty="0" err="1" smtClean="0">
                <a:solidFill>
                  <a:srgbClr val="B10010"/>
                </a:solidFill>
              </a:rPr>
              <a:t>bez</a:t>
            </a:r>
            <a:r>
              <a:rPr lang="en-US" sz="2400" baseline="30000" dirty="0">
                <a:solidFill>
                  <a:srgbClr val="B10010"/>
                </a:solidFill>
              </a:rPr>
              <a:t> </a:t>
            </a:r>
            <a:r>
              <a:rPr lang="en-US" sz="2400" baseline="30000" dirty="0" err="1" smtClean="0">
                <a:solidFill>
                  <a:srgbClr val="B10010"/>
                </a:solidFill>
              </a:rPr>
              <a:t>projevů</a:t>
            </a:r>
            <a:r>
              <a:rPr lang="en-US" sz="2400" baseline="30000" dirty="0" smtClean="0">
                <a:solidFill>
                  <a:srgbClr val="B10010"/>
                </a:solidFill>
              </a:rPr>
              <a:t> </a:t>
            </a:r>
            <a:r>
              <a:rPr lang="en-US" sz="2400" baseline="30000" dirty="0" err="1">
                <a:solidFill>
                  <a:srgbClr val="B10010"/>
                </a:solidFill>
              </a:rPr>
              <a:t>anginy</a:t>
            </a:r>
            <a:r>
              <a:rPr lang="en-US" sz="2400" baseline="30000" dirty="0">
                <a:solidFill>
                  <a:srgbClr val="B10010"/>
                </a:solidFill>
              </a:rPr>
              <a:t> pectoris, </a:t>
            </a:r>
            <a:r>
              <a:rPr lang="en-US" sz="2400" baseline="30000" dirty="0" err="1">
                <a:solidFill>
                  <a:srgbClr val="B10010"/>
                </a:solidFill>
              </a:rPr>
              <a:t>námahová</a:t>
            </a:r>
            <a:r>
              <a:rPr lang="en-US" sz="2400" baseline="30000" dirty="0">
                <a:solidFill>
                  <a:srgbClr val="B10010"/>
                </a:solidFill>
              </a:rPr>
              <a:t> </a:t>
            </a:r>
            <a:r>
              <a:rPr lang="en-US" sz="2400" baseline="30000" dirty="0" err="1">
                <a:solidFill>
                  <a:srgbClr val="B10010"/>
                </a:solidFill>
              </a:rPr>
              <a:t>dušnost</a:t>
            </a:r>
            <a:r>
              <a:rPr lang="en-US" sz="2400" baseline="30000" dirty="0">
                <a:solidFill>
                  <a:srgbClr val="B10010"/>
                </a:solidFill>
              </a:rPr>
              <a:t> 2. </a:t>
            </a:r>
            <a:r>
              <a:rPr lang="en-US" sz="2400" baseline="30000" dirty="0" err="1" smtClean="0">
                <a:solidFill>
                  <a:srgbClr val="B10010"/>
                </a:solidFill>
              </a:rPr>
              <a:t>stupně</a:t>
            </a:r>
            <a:r>
              <a:rPr lang="en-US" sz="2400" baseline="30000" dirty="0" smtClean="0">
                <a:solidFill>
                  <a:srgbClr val="B10010"/>
                </a:solidFill>
              </a:rPr>
              <a:t> </a:t>
            </a:r>
            <a:r>
              <a:rPr lang="en-US" sz="2400" baseline="30000" dirty="0" err="1">
                <a:solidFill>
                  <a:srgbClr val="B10010"/>
                </a:solidFill>
              </a:rPr>
              <a:t>dle</a:t>
            </a:r>
            <a:r>
              <a:rPr lang="en-US" sz="2400" baseline="30000" dirty="0">
                <a:solidFill>
                  <a:srgbClr val="B10010"/>
                </a:solidFill>
              </a:rPr>
              <a:t> </a:t>
            </a:r>
            <a:r>
              <a:rPr lang="en-US" sz="2400" baseline="30000" dirty="0" err="1">
                <a:solidFill>
                  <a:srgbClr val="B10010"/>
                </a:solidFill>
              </a:rPr>
              <a:t>klasifikace</a:t>
            </a:r>
            <a:r>
              <a:rPr lang="en-US" sz="2400" baseline="30000" dirty="0">
                <a:solidFill>
                  <a:srgbClr val="B10010"/>
                </a:solidFill>
              </a:rPr>
              <a:t> NYHA, </a:t>
            </a:r>
            <a:r>
              <a:rPr lang="en-US" sz="2400" baseline="30000" dirty="0" err="1" smtClean="0">
                <a:solidFill>
                  <a:srgbClr val="B10010"/>
                </a:solidFill>
              </a:rPr>
              <a:t>ejekční</a:t>
            </a:r>
            <a:r>
              <a:rPr lang="en-US" sz="2400" baseline="30000" dirty="0">
                <a:solidFill>
                  <a:srgbClr val="B10010"/>
                </a:solidFill>
              </a:rPr>
              <a:t> </a:t>
            </a:r>
            <a:r>
              <a:rPr lang="en-US" sz="2400" baseline="30000" dirty="0" err="1" smtClean="0">
                <a:solidFill>
                  <a:srgbClr val="B10010"/>
                </a:solidFill>
              </a:rPr>
              <a:t>frakce</a:t>
            </a:r>
            <a:r>
              <a:rPr lang="en-US" sz="2400" baseline="30000" dirty="0" smtClean="0">
                <a:solidFill>
                  <a:srgbClr val="B10010"/>
                </a:solidFill>
              </a:rPr>
              <a:t> </a:t>
            </a:r>
            <a:r>
              <a:rPr lang="en-US" sz="2400" baseline="30000" dirty="0" err="1">
                <a:solidFill>
                  <a:srgbClr val="B10010"/>
                </a:solidFill>
              </a:rPr>
              <a:t>levé</a:t>
            </a:r>
            <a:r>
              <a:rPr lang="en-US" sz="2400" baseline="30000" dirty="0">
                <a:solidFill>
                  <a:srgbClr val="B10010"/>
                </a:solidFill>
              </a:rPr>
              <a:t> </a:t>
            </a:r>
            <a:r>
              <a:rPr lang="en-US" sz="2400" baseline="30000" dirty="0" err="1">
                <a:solidFill>
                  <a:srgbClr val="B10010"/>
                </a:solidFill>
              </a:rPr>
              <a:t>komory</a:t>
            </a:r>
            <a:r>
              <a:rPr lang="en-US" sz="2400" baseline="30000" dirty="0">
                <a:solidFill>
                  <a:srgbClr val="B10010"/>
                </a:solidFill>
              </a:rPr>
              <a:t> </a:t>
            </a:r>
            <a:r>
              <a:rPr lang="en-US" sz="2400" baseline="30000" dirty="0" err="1">
                <a:solidFill>
                  <a:srgbClr val="B10010"/>
                </a:solidFill>
              </a:rPr>
              <a:t>asi</a:t>
            </a:r>
            <a:r>
              <a:rPr lang="en-US" sz="2400" baseline="30000" dirty="0">
                <a:solidFill>
                  <a:srgbClr val="B10010"/>
                </a:solidFill>
              </a:rPr>
              <a:t> 40 %.</a:t>
            </a:r>
            <a:endParaRPr lang="en-US" sz="2400" dirty="0">
              <a:solidFill>
                <a:srgbClr val="B100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5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54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267CF2"/>
                </a:solidFill>
                <a:latin typeface="Cambria"/>
                <a:cs typeface="Cambria"/>
              </a:rPr>
              <a:t>Latina v </a:t>
            </a:r>
            <a:r>
              <a:rPr lang="en-US" dirty="0" err="1" smtClean="0">
                <a:solidFill>
                  <a:srgbClr val="267CF2"/>
                </a:solidFill>
                <a:latin typeface="Cambria"/>
                <a:cs typeface="Cambria"/>
              </a:rPr>
              <a:t>anatomickém</a:t>
            </a:r>
            <a:r>
              <a:rPr lang="en-US" dirty="0" smtClean="0">
                <a:solidFill>
                  <a:srgbClr val="267CF2"/>
                </a:solidFill>
                <a:latin typeface="Cambria"/>
                <a:cs typeface="Cambria"/>
              </a:rPr>
              <a:t> </a:t>
            </a:r>
            <a:r>
              <a:rPr lang="en-US" dirty="0" err="1" smtClean="0">
                <a:solidFill>
                  <a:srgbClr val="267CF2"/>
                </a:solidFill>
                <a:latin typeface="Cambria"/>
                <a:cs typeface="Cambria"/>
              </a:rPr>
              <a:t>názvosloví</a:t>
            </a:r>
            <a:endParaRPr lang="en-US" dirty="0">
              <a:solidFill>
                <a:srgbClr val="267CF2"/>
              </a:solidFill>
              <a:latin typeface="Cambria"/>
              <a:cs typeface="Cambri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4238" y="1600200"/>
            <a:ext cx="8372562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Cambria"/>
                <a:cs typeface="Cambria"/>
              </a:rPr>
              <a:t>Více-méně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konečný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soubor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termín</a:t>
            </a:r>
            <a:r>
              <a:rPr lang="cs-CZ" dirty="0" err="1" smtClean="0">
                <a:latin typeface="Cambria" pitchFamily="18" charset="0"/>
              </a:rPr>
              <a:t>ů</a:t>
            </a:r>
            <a:r>
              <a:rPr lang="cs-CZ" dirty="0" smtClean="0">
                <a:latin typeface="Cambria" pitchFamily="18" charset="0"/>
              </a:rPr>
              <a:t>, které pojmenovávají části a struktury lidského těla</a:t>
            </a:r>
            <a:endParaRPr lang="en-US" dirty="0" smtClean="0">
              <a:latin typeface="Cambria"/>
              <a:cs typeface="Cambria"/>
            </a:endParaRPr>
          </a:p>
          <a:p>
            <a:r>
              <a:rPr lang="en-US" dirty="0" err="1" smtClean="0">
                <a:latin typeface="Cambria"/>
                <a:cs typeface="Cambria"/>
              </a:rPr>
              <a:t>První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standartní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nomenklaturou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smtClean="0">
                <a:latin typeface="Cambria"/>
                <a:cs typeface="Cambria"/>
              </a:rPr>
              <a:t>se </a:t>
            </a:r>
            <a:r>
              <a:rPr lang="en-US" dirty="0" err="1" smtClean="0">
                <a:latin typeface="Cambria"/>
                <a:cs typeface="Cambria"/>
              </a:rPr>
              <a:t>širokou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platností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byla</a:t>
            </a:r>
            <a:r>
              <a:rPr lang="en-US" dirty="0" smtClean="0">
                <a:latin typeface="Cambria"/>
                <a:cs typeface="Cambria"/>
              </a:rPr>
              <a:t> BNA, </a:t>
            </a:r>
            <a:r>
              <a:rPr lang="en-US" dirty="0" err="1" smtClean="0">
                <a:latin typeface="Cambria"/>
                <a:cs typeface="Cambria"/>
              </a:rPr>
              <a:t>publikována</a:t>
            </a:r>
            <a:r>
              <a:rPr lang="en-US" dirty="0" smtClean="0">
                <a:latin typeface="Cambria"/>
                <a:cs typeface="Cambria"/>
              </a:rPr>
              <a:t> v </a:t>
            </a:r>
            <a:r>
              <a:rPr lang="en-US" dirty="0" err="1" smtClean="0">
                <a:latin typeface="Cambria"/>
                <a:cs typeface="Cambria"/>
              </a:rPr>
              <a:t>roce</a:t>
            </a:r>
            <a:r>
              <a:rPr lang="en-US" dirty="0" smtClean="0">
                <a:latin typeface="Cambria"/>
                <a:cs typeface="Cambria"/>
              </a:rPr>
              <a:t> 1895 </a:t>
            </a:r>
            <a:r>
              <a:rPr lang="en-US" dirty="0" err="1" smtClean="0">
                <a:latin typeface="Cambria"/>
                <a:cs typeface="Cambria"/>
              </a:rPr>
              <a:t>jako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i="1" dirty="0" err="1" smtClean="0">
                <a:latin typeface="Cambria"/>
                <a:cs typeface="Cambria"/>
              </a:rPr>
              <a:t>Basiliensia</a:t>
            </a:r>
            <a:r>
              <a:rPr lang="en-US" i="1" dirty="0" smtClean="0">
                <a:latin typeface="Cambria"/>
                <a:cs typeface="Cambria"/>
              </a:rPr>
              <a:t> </a:t>
            </a:r>
            <a:r>
              <a:rPr lang="en-US" i="1" dirty="0" err="1" smtClean="0">
                <a:latin typeface="Cambria"/>
                <a:cs typeface="Cambria"/>
              </a:rPr>
              <a:t>Nomina</a:t>
            </a:r>
            <a:r>
              <a:rPr lang="en-US" i="1" dirty="0" smtClean="0">
                <a:latin typeface="Cambria"/>
                <a:cs typeface="Cambria"/>
              </a:rPr>
              <a:t> </a:t>
            </a:r>
            <a:r>
              <a:rPr lang="en-US" i="1" dirty="0" err="1" smtClean="0">
                <a:latin typeface="Cambria"/>
                <a:cs typeface="Cambria"/>
              </a:rPr>
              <a:t>Anatomica</a:t>
            </a:r>
            <a:r>
              <a:rPr lang="en-US" dirty="0" smtClean="0">
                <a:latin typeface="Cambria"/>
                <a:cs typeface="Cambria"/>
              </a:rPr>
              <a:t>, </a:t>
            </a:r>
            <a:r>
              <a:rPr lang="en-US" dirty="0" err="1" smtClean="0">
                <a:latin typeface="Cambria"/>
                <a:cs typeface="Cambria"/>
              </a:rPr>
              <a:t>nasledována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několika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většími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úpravami</a:t>
            </a:r>
            <a:r>
              <a:rPr lang="en-US" dirty="0" smtClean="0">
                <a:latin typeface="Cambria"/>
                <a:cs typeface="Cambria"/>
              </a:rPr>
              <a:t> /INA 1935, PNA 1955 (1960)/</a:t>
            </a:r>
          </a:p>
          <a:p>
            <a:r>
              <a:rPr lang="en-US" dirty="0" smtClean="0">
                <a:latin typeface="Cambria"/>
                <a:cs typeface="Cambria"/>
              </a:rPr>
              <a:t>V </a:t>
            </a:r>
            <a:r>
              <a:rPr lang="en-US" dirty="0" err="1" smtClean="0">
                <a:latin typeface="Cambria"/>
                <a:cs typeface="Cambria"/>
              </a:rPr>
              <a:t>současnosti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používáme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terminologii</a:t>
            </a:r>
            <a:r>
              <a:rPr lang="en-US" dirty="0" smtClean="0">
                <a:latin typeface="Cambria"/>
                <a:cs typeface="Cambria"/>
              </a:rPr>
              <a:t>, </a:t>
            </a:r>
            <a:r>
              <a:rPr lang="en-US" dirty="0" err="1" smtClean="0">
                <a:latin typeface="Cambria"/>
                <a:cs typeface="Cambria"/>
              </a:rPr>
              <a:t>kterou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schválila</a:t>
            </a:r>
            <a:r>
              <a:rPr lang="en-US" dirty="0" smtClean="0">
                <a:latin typeface="Cambria"/>
                <a:cs typeface="Cambria"/>
              </a:rPr>
              <a:t> FICAT a </a:t>
            </a:r>
            <a:r>
              <a:rPr lang="en-US" dirty="0" err="1" smtClean="0">
                <a:latin typeface="Cambria"/>
                <a:cs typeface="Cambria"/>
              </a:rPr>
              <a:t>publikovala</a:t>
            </a:r>
            <a:r>
              <a:rPr lang="en-US" dirty="0" smtClean="0">
                <a:latin typeface="Cambria"/>
                <a:cs typeface="Cambria"/>
              </a:rPr>
              <a:t> v </a:t>
            </a:r>
            <a:r>
              <a:rPr lang="en-US" dirty="0" err="1" smtClean="0">
                <a:latin typeface="Cambria"/>
                <a:cs typeface="Cambria"/>
              </a:rPr>
              <a:t>roce</a:t>
            </a:r>
            <a:r>
              <a:rPr lang="en-US" dirty="0" smtClean="0">
                <a:latin typeface="Cambria"/>
                <a:cs typeface="Cambria"/>
              </a:rPr>
              <a:t> 1998 </a:t>
            </a:r>
            <a:r>
              <a:rPr lang="en-US" dirty="0" err="1" smtClean="0">
                <a:latin typeface="Cambria"/>
                <a:cs typeface="Cambria"/>
              </a:rPr>
              <a:t>jako</a:t>
            </a:r>
            <a:r>
              <a:rPr lang="en-US" dirty="0" smtClean="0">
                <a:latin typeface="Cambria"/>
                <a:cs typeface="Cambria"/>
              </a:rPr>
              <a:t> TERMINOLOGIA ANATOMICA (</a:t>
            </a:r>
            <a:r>
              <a:rPr lang="en-US" dirty="0" smtClean="0">
                <a:latin typeface="Cambria"/>
                <a:cs typeface="Cambria"/>
                <a:hlinkClick r:id="rId2"/>
              </a:rPr>
              <a:t>TA</a:t>
            </a:r>
            <a:r>
              <a:rPr lang="en-US" dirty="0" smtClean="0">
                <a:latin typeface="Cambria"/>
                <a:cs typeface="Cambria"/>
              </a:rPr>
              <a:t>), CZ </a:t>
            </a:r>
            <a:r>
              <a:rPr lang="en-US" dirty="0" err="1" smtClean="0">
                <a:latin typeface="Cambria"/>
                <a:cs typeface="Cambria"/>
              </a:rPr>
              <a:t>oficiální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překlad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není</a:t>
            </a:r>
            <a:r>
              <a:rPr lang="en-US" dirty="0" smtClean="0">
                <a:latin typeface="Cambria"/>
                <a:cs typeface="Cambria"/>
              </a:rPr>
              <a:t>, SK polo-</a:t>
            </a:r>
            <a:r>
              <a:rPr lang="en-US" dirty="0" err="1" smtClean="0">
                <a:latin typeface="Cambria"/>
                <a:cs typeface="Cambria"/>
              </a:rPr>
              <a:t>oficiální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překlad</a:t>
            </a:r>
            <a:r>
              <a:rPr lang="en-US" dirty="0" smtClean="0">
                <a:latin typeface="Cambria"/>
                <a:cs typeface="Cambria"/>
              </a:rPr>
              <a:t> (</a:t>
            </a:r>
            <a:r>
              <a:rPr lang="en-US" dirty="0" smtClean="0">
                <a:latin typeface="Cambria"/>
                <a:cs typeface="Cambria"/>
                <a:hlinkClick r:id="rId3"/>
              </a:rPr>
              <a:t>SAN</a:t>
            </a:r>
            <a:r>
              <a:rPr lang="en-US" dirty="0" smtClean="0">
                <a:latin typeface="Cambria"/>
                <a:cs typeface="Cambria"/>
              </a:rPr>
              <a:t>)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8955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0"/>
            <a:ext cx="4544235" cy="6858000"/>
          </a:xfrm>
          <a:prstGeom prst="rect">
            <a:avLst/>
          </a:prstGeom>
        </p:spPr>
      </p:pic>
      <p:pic>
        <p:nvPicPr>
          <p:cNvPr id="5" name="Picture 4" descr="BNA porovnani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9144000" cy="634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0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LO SVALY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" y="0"/>
            <a:ext cx="586248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3580" y="2032000"/>
            <a:ext cx="1791514" cy="54864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bg1"/>
                </a:solidFill>
                <a:latin typeface="Cambria"/>
                <a:cs typeface="Cambria"/>
              </a:rPr>
              <a:t>Muscul</a:t>
            </a:r>
            <a:r>
              <a:rPr lang="en-US" dirty="0" err="1" smtClean="0">
                <a:solidFill>
                  <a:srgbClr val="FF0000"/>
                </a:solidFill>
                <a:latin typeface="Cambria"/>
                <a:cs typeface="Cambria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mbria"/>
                <a:cs typeface="Cambria"/>
              </a:rPr>
              <a:t>obliqu</a:t>
            </a:r>
            <a:r>
              <a:rPr lang="en-US" dirty="0" err="1" smtClean="0">
                <a:solidFill>
                  <a:srgbClr val="FF0000"/>
                </a:solidFill>
                <a:latin typeface="Cambria"/>
                <a:cs typeface="Cambria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mbria"/>
                <a:cs typeface="Cambria"/>
              </a:rPr>
              <a:t>abdom</a:t>
            </a:r>
            <a:r>
              <a:rPr lang="en-US" dirty="0" err="1" smtClean="0">
                <a:solidFill>
                  <a:srgbClr val="FF0000"/>
                </a:solidFill>
                <a:latin typeface="Cambria"/>
                <a:cs typeface="Cambria"/>
              </a:rPr>
              <a:t>inis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579" y="2692400"/>
            <a:ext cx="2201319" cy="579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atin typeface="Cambria"/>
                <a:cs typeface="Cambria"/>
              </a:rPr>
              <a:t>Muscul</a:t>
            </a:r>
            <a:r>
              <a:rPr lang="en-US" dirty="0" err="1" smtClean="0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r>
              <a:rPr lang="en-US" dirty="0" smtClean="0">
                <a:latin typeface="Cambria"/>
                <a:cs typeface="Cambria"/>
              </a:rPr>
              <a:t> rect</a:t>
            </a: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abdom</a:t>
            </a:r>
            <a:r>
              <a:rPr lang="en-US" dirty="0" err="1" smtClean="0">
                <a:solidFill>
                  <a:srgbClr val="FF0000"/>
                </a:solidFill>
                <a:latin typeface="Cambria"/>
                <a:cs typeface="Cambria"/>
              </a:rPr>
              <a:t>inis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3580" y="3373120"/>
            <a:ext cx="2289926" cy="1026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atin typeface="Cambria"/>
                <a:cs typeface="Cambria"/>
              </a:rPr>
              <a:t>Muscul</a:t>
            </a:r>
            <a:r>
              <a:rPr lang="en-US" dirty="0" err="1" smtClean="0">
                <a:solidFill>
                  <a:srgbClr val="FF0000"/>
                </a:solidFill>
                <a:latin typeface="Cambria"/>
                <a:cs typeface="Cambria"/>
              </a:rPr>
              <a:t>i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mbria"/>
                <a:cs typeface="Cambria"/>
              </a:rPr>
              <a:t>ad</a:t>
            </a:r>
            <a:r>
              <a:rPr lang="en-US" dirty="0" err="1" smtClean="0">
                <a:latin typeface="Cambria"/>
                <a:cs typeface="Cambria"/>
              </a:rPr>
              <a:t>ductor</a:t>
            </a:r>
            <a:r>
              <a:rPr lang="en-US" dirty="0" err="1" smtClean="0">
                <a:solidFill>
                  <a:srgbClr val="FF0000"/>
                </a:solidFill>
                <a:latin typeface="Cambria"/>
                <a:cs typeface="Cambria"/>
              </a:rPr>
              <a:t>es</a:t>
            </a:r>
            <a:endParaRPr lang="en-US" dirty="0" smtClean="0">
              <a:solidFill>
                <a:srgbClr val="FF0000"/>
              </a:solidFill>
              <a:latin typeface="Cambria"/>
              <a:cs typeface="Cambria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"/>
                <a:cs typeface="Cambria"/>
              </a:rPr>
              <a:t>m. adduct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or</a:t>
            </a:r>
            <a:r>
              <a:rPr lang="en-US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mbria"/>
                <a:cs typeface="Cambria"/>
              </a:rPr>
              <a:t>long</a:t>
            </a:r>
            <a:r>
              <a:rPr lang="en-US" dirty="0" err="1" smtClean="0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endParaRPr lang="en-US" dirty="0" smtClean="0">
              <a:solidFill>
                <a:srgbClr val="FF0000"/>
              </a:solidFill>
              <a:latin typeface="Cambria"/>
              <a:cs typeface="Cambria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"/>
                <a:cs typeface="Cambria"/>
              </a:rPr>
              <a:t>m. adduct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or</a:t>
            </a:r>
            <a:r>
              <a:rPr lang="en-US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mbria"/>
                <a:cs typeface="Cambria"/>
              </a:rPr>
              <a:t>brev</a:t>
            </a:r>
            <a:r>
              <a:rPr lang="en-US" dirty="0" err="1" smtClean="0">
                <a:solidFill>
                  <a:srgbClr val="FF0000"/>
                </a:solidFill>
                <a:latin typeface="Cambria"/>
                <a:cs typeface="Cambria"/>
              </a:rPr>
              <a:t>is</a:t>
            </a:r>
            <a:endParaRPr lang="en-US" dirty="0" smtClean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399" y="822439"/>
            <a:ext cx="2281619" cy="43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ambria"/>
                <a:cs typeface="Cambria"/>
              </a:rPr>
              <a:t>Muscul</a:t>
            </a:r>
            <a:r>
              <a:rPr lang="en-US" dirty="0" err="1" smtClean="0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delt</a:t>
            </a:r>
            <a:r>
              <a:rPr lang="en-US" dirty="0" err="1" smtClean="0">
                <a:solidFill>
                  <a:srgbClr val="F3A373"/>
                </a:solidFill>
                <a:latin typeface="Cambria"/>
                <a:cs typeface="Cambria"/>
              </a:rPr>
              <a:t>oid</a:t>
            </a:r>
            <a:r>
              <a:rPr lang="en-US" dirty="0" err="1" smtClean="0">
                <a:latin typeface="Cambria"/>
                <a:cs typeface="Cambria"/>
              </a:rPr>
              <a:t>e</a:t>
            </a:r>
            <a:r>
              <a:rPr lang="en-US" dirty="0" err="1" smtClean="0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1341120"/>
            <a:ext cx="2863602" cy="416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atin typeface="Cambria"/>
                <a:cs typeface="Cambria"/>
              </a:rPr>
              <a:t>Muscul</a:t>
            </a:r>
            <a:r>
              <a:rPr lang="en-US" dirty="0" err="1" smtClean="0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pector</a:t>
            </a:r>
            <a:r>
              <a:rPr lang="en-US" dirty="0" err="1" smtClean="0">
                <a:solidFill>
                  <a:srgbClr val="F3A373"/>
                </a:solidFill>
                <a:latin typeface="Cambria"/>
                <a:cs typeface="Cambria"/>
              </a:rPr>
              <a:t>al</a:t>
            </a:r>
            <a:r>
              <a:rPr lang="en-US" dirty="0" err="1" smtClean="0">
                <a:solidFill>
                  <a:srgbClr val="FF0000"/>
                </a:solidFill>
                <a:latin typeface="Cambria"/>
                <a:cs typeface="Cambria"/>
              </a:rPr>
              <a:t>is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smtClean="0">
                <a:solidFill>
                  <a:srgbClr val="52C17E"/>
                </a:solidFill>
                <a:latin typeface="Cambria"/>
                <a:cs typeface="Cambria"/>
              </a:rPr>
              <a:t>maj</a:t>
            </a: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or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399" y="1828549"/>
            <a:ext cx="2647121" cy="416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atin typeface="Cambria"/>
                <a:cs typeface="Cambria"/>
              </a:rPr>
              <a:t>Muscul</a:t>
            </a:r>
            <a:r>
              <a:rPr lang="en-US" dirty="0" err="1" smtClean="0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ambria"/>
                <a:cs typeface="Cambria"/>
              </a:rPr>
              <a:t>bi</a:t>
            </a:r>
            <a:r>
              <a:rPr lang="en-US" dirty="0" smtClean="0">
                <a:latin typeface="Cambria"/>
                <a:cs typeface="Cambria"/>
              </a:rPr>
              <a:t>ceps </a:t>
            </a:r>
            <a:r>
              <a:rPr lang="en-US" dirty="0" err="1" smtClean="0">
                <a:latin typeface="Cambria"/>
                <a:cs typeface="Cambria"/>
              </a:rPr>
              <a:t>brachi</a:t>
            </a:r>
            <a:r>
              <a:rPr lang="en-US" dirty="0" err="1" smtClean="0">
                <a:solidFill>
                  <a:srgbClr val="FF0000"/>
                </a:solidFill>
                <a:latin typeface="Cambria"/>
                <a:cs typeface="Cambria"/>
              </a:rPr>
              <a:t>i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2399" y="2333788"/>
            <a:ext cx="2649301" cy="386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ambria"/>
                <a:cs typeface="Cambria"/>
              </a:rPr>
              <a:t>Muscul</a:t>
            </a:r>
            <a:r>
              <a:rPr lang="en-US" dirty="0" err="1" smtClean="0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r>
              <a:rPr lang="en-US" dirty="0" smtClean="0">
                <a:latin typeface="Cambria"/>
                <a:cs typeface="Cambria"/>
              </a:rPr>
              <a:t> flex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or</a:t>
            </a:r>
            <a:r>
              <a:rPr lang="en-US" dirty="0" smtClean="0">
                <a:latin typeface="Cambria"/>
                <a:cs typeface="Cambria"/>
              </a:rPr>
              <a:t> carp</a:t>
            </a: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i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20640" y="3267253"/>
            <a:ext cx="2431645" cy="579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atin typeface="Cambria"/>
                <a:cs typeface="Cambria"/>
              </a:rPr>
              <a:t>Musculus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ambria"/>
                <a:cs typeface="Cambria"/>
              </a:rPr>
              <a:t>quadri</a:t>
            </a:r>
            <a:r>
              <a:rPr lang="en-US" dirty="0" smtClean="0">
                <a:latin typeface="Cambria"/>
                <a:cs typeface="Cambria"/>
              </a:rPr>
              <a:t>ceps </a:t>
            </a:r>
            <a:r>
              <a:rPr lang="en-US" dirty="0" err="1" smtClean="0">
                <a:latin typeface="Cambria"/>
                <a:cs typeface="Cambria"/>
              </a:rPr>
              <a:t>femor</a:t>
            </a:r>
            <a:r>
              <a:rPr lang="en-US" dirty="0" err="1" smtClean="0">
                <a:solidFill>
                  <a:srgbClr val="FF0000"/>
                </a:solidFill>
                <a:latin typeface="Cambria"/>
                <a:cs typeface="Cambria"/>
              </a:rPr>
              <a:t>is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3270" y="4666572"/>
            <a:ext cx="213360" cy="213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93270" y="4966292"/>
            <a:ext cx="213360" cy="2133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93270" y="5296492"/>
            <a:ext cx="213360" cy="2133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93270" y="5641932"/>
            <a:ext cx="213360" cy="2133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93270" y="5977212"/>
            <a:ext cx="213360" cy="213360"/>
          </a:xfrm>
          <a:prstGeom prst="rect">
            <a:avLst/>
          </a:prstGeom>
          <a:solidFill>
            <a:srgbClr val="52C1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062203" y="4576138"/>
            <a:ext cx="296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mbria"/>
                <a:cs typeface="Cambria"/>
              </a:rPr>
              <a:t>Relační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morfémy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62203" y="4884703"/>
            <a:ext cx="106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mbria"/>
                <a:cs typeface="Cambria"/>
              </a:rPr>
              <a:t>Prefixy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62203" y="5217855"/>
            <a:ext cx="343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mbria"/>
                <a:cs typeface="Cambria"/>
              </a:rPr>
              <a:t>Základy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slov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62203" y="5555954"/>
            <a:ext cx="104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mbria"/>
                <a:cs typeface="Cambria"/>
              </a:rPr>
              <a:t>Sufixy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62203" y="5894053"/>
            <a:ext cx="1655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mbria"/>
                <a:cs typeface="Cambria"/>
              </a:rPr>
              <a:t>Zvláštní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tvary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74275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Latina v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klinické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terminologii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>
                <a:latin typeface="Cambria"/>
                <a:cs typeface="Cambria"/>
              </a:rPr>
              <a:t>Neustálený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soubor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termín</a:t>
            </a:r>
            <a:r>
              <a:rPr lang="cs-CZ" dirty="0" err="1" smtClean="0">
                <a:latin typeface="Cambria" pitchFamily="18" charset="0"/>
              </a:rPr>
              <a:t>ů</a:t>
            </a:r>
            <a:r>
              <a:rPr lang="cs-CZ" dirty="0" smtClean="0">
                <a:latin typeface="Cambria" pitchFamily="18" charset="0"/>
              </a:rPr>
              <a:t> označujících nemoci, chorobní stavy a příčiny smrti</a:t>
            </a:r>
          </a:p>
          <a:p>
            <a:r>
              <a:rPr lang="en-US" dirty="0" err="1" smtClean="0">
                <a:latin typeface="Cambria"/>
                <a:cs typeface="Cambria"/>
              </a:rPr>
              <a:t>První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autoritativní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seznamy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nemocí</a:t>
            </a:r>
            <a:r>
              <a:rPr lang="en-US" dirty="0" smtClean="0">
                <a:latin typeface="Cambria"/>
                <a:cs typeface="Cambria"/>
              </a:rPr>
              <a:t> a </a:t>
            </a:r>
            <a:r>
              <a:rPr lang="en-US" dirty="0" err="1" smtClean="0">
                <a:latin typeface="Cambria"/>
                <a:cs typeface="Cambria"/>
              </a:rPr>
              <a:t>příčin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smrti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jsou</a:t>
            </a:r>
            <a:r>
              <a:rPr lang="en-US" dirty="0" smtClean="0">
                <a:latin typeface="Cambria"/>
                <a:cs typeface="Cambria"/>
              </a:rPr>
              <a:t> 1868 (</a:t>
            </a:r>
            <a:r>
              <a:rPr lang="en-US" i="1" dirty="0" smtClean="0">
                <a:latin typeface="Cambria"/>
                <a:cs typeface="Cambria"/>
              </a:rPr>
              <a:t>Nomenclature of diseases</a:t>
            </a:r>
            <a:r>
              <a:rPr lang="en-US" dirty="0" smtClean="0">
                <a:latin typeface="Cambria"/>
                <a:cs typeface="Cambria"/>
              </a:rPr>
              <a:t>), 1893 </a:t>
            </a:r>
            <a:r>
              <a:rPr lang="en-US" dirty="0" err="1" smtClean="0">
                <a:latin typeface="Cambria"/>
                <a:cs typeface="Cambria"/>
              </a:rPr>
              <a:t>Bertillonova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klasifikace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nemocí</a:t>
            </a:r>
            <a:r>
              <a:rPr lang="en-US" dirty="0" smtClean="0">
                <a:latin typeface="Cambria"/>
                <a:cs typeface="Cambria"/>
              </a:rPr>
              <a:t> </a:t>
            </a:r>
          </a:p>
          <a:p>
            <a:r>
              <a:rPr lang="en-US" dirty="0" smtClean="0">
                <a:latin typeface="Cambria"/>
                <a:cs typeface="Cambria"/>
              </a:rPr>
              <a:t>V </a:t>
            </a:r>
            <a:r>
              <a:rPr lang="en-US" dirty="0" err="1" smtClean="0">
                <a:latin typeface="Cambria"/>
                <a:cs typeface="Cambria"/>
              </a:rPr>
              <a:t>současnosti</a:t>
            </a:r>
            <a:r>
              <a:rPr lang="en-US" dirty="0" smtClean="0">
                <a:latin typeface="Cambria"/>
                <a:cs typeface="Cambria"/>
              </a:rPr>
              <a:t> se </a:t>
            </a:r>
            <a:r>
              <a:rPr lang="en-US" dirty="0" err="1" smtClean="0">
                <a:latin typeface="Cambria"/>
                <a:cs typeface="Cambria"/>
              </a:rPr>
              <a:t>užívá</a:t>
            </a:r>
            <a:r>
              <a:rPr lang="en-US" dirty="0" smtClean="0">
                <a:latin typeface="Cambria"/>
                <a:cs typeface="Cambria"/>
              </a:rPr>
              <a:t> MKN-10 </a:t>
            </a:r>
            <a:r>
              <a:rPr lang="en-US" dirty="0" err="1" smtClean="0">
                <a:latin typeface="Cambria"/>
                <a:cs typeface="Cambria"/>
              </a:rPr>
              <a:t>kterou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schvaluje</a:t>
            </a:r>
            <a:r>
              <a:rPr lang="en-US" dirty="0" smtClean="0">
                <a:latin typeface="Cambria"/>
                <a:cs typeface="Cambria"/>
              </a:rPr>
              <a:t> WHO a </a:t>
            </a:r>
            <a:r>
              <a:rPr lang="en-US" dirty="0" err="1" smtClean="0">
                <a:latin typeface="Cambria"/>
                <a:cs typeface="Cambria"/>
              </a:rPr>
              <a:t>publikuje</a:t>
            </a:r>
            <a:r>
              <a:rPr lang="en-US" dirty="0" smtClean="0">
                <a:latin typeface="Cambria"/>
                <a:cs typeface="Cambria"/>
              </a:rPr>
              <a:t> ± </a:t>
            </a:r>
            <a:r>
              <a:rPr lang="en-US" dirty="0" err="1" smtClean="0">
                <a:latin typeface="Cambria"/>
                <a:cs typeface="Cambria"/>
              </a:rPr>
              <a:t>každých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deset</a:t>
            </a:r>
            <a:r>
              <a:rPr lang="en-US" dirty="0" smtClean="0">
                <a:latin typeface="Cambria"/>
                <a:cs typeface="Cambria"/>
              </a:rPr>
              <a:t> let</a:t>
            </a:r>
            <a:endParaRPr lang="en-US" dirty="0" smtClean="0">
              <a:solidFill>
                <a:srgbClr val="267CF2"/>
              </a:solidFill>
              <a:latin typeface="Cambria"/>
              <a:ea typeface="Lucida Grande"/>
              <a:cs typeface="Cambria"/>
            </a:endParaRPr>
          </a:p>
          <a:p>
            <a:r>
              <a:rPr lang="en-US" dirty="0" smtClean="0">
                <a:latin typeface="Cambria"/>
                <a:ea typeface="Lucida Grande"/>
                <a:cs typeface="Cambria"/>
              </a:rPr>
              <a:t>Latina se </a:t>
            </a:r>
            <a:r>
              <a:rPr lang="en-US" dirty="0" err="1" smtClean="0">
                <a:latin typeface="Cambria"/>
                <a:ea typeface="Lucida Grande"/>
                <a:cs typeface="Cambria"/>
              </a:rPr>
              <a:t>stále</a:t>
            </a:r>
            <a:r>
              <a:rPr lang="en-US" dirty="0" smtClean="0">
                <a:latin typeface="Cambria"/>
                <a:ea typeface="Lucida Grande"/>
                <a:cs typeface="Cambria"/>
              </a:rPr>
              <a:t> </a:t>
            </a:r>
            <a:r>
              <a:rPr lang="en-US" dirty="0" err="1" smtClean="0">
                <a:latin typeface="Cambria"/>
                <a:ea typeface="Lucida Grande"/>
                <a:cs typeface="Cambria"/>
              </a:rPr>
              <a:t>hodně</a:t>
            </a:r>
            <a:r>
              <a:rPr lang="en-US" dirty="0" smtClean="0">
                <a:latin typeface="Cambria"/>
                <a:ea typeface="Lucida Grande"/>
                <a:cs typeface="Cambria"/>
              </a:rPr>
              <a:t> </a:t>
            </a:r>
            <a:r>
              <a:rPr lang="en-US" dirty="0" err="1" smtClean="0">
                <a:latin typeface="Cambria"/>
                <a:ea typeface="Lucida Grande"/>
                <a:cs typeface="Cambria"/>
              </a:rPr>
              <a:t>užívá</a:t>
            </a:r>
            <a:r>
              <a:rPr lang="en-US" dirty="0" smtClean="0">
                <a:latin typeface="Cambria"/>
                <a:ea typeface="Lucida Grande"/>
                <a:cs typeface="Cambria"/>
              </a:rPr>
              <a:t> v </a:t>
            </a:r>
            <a:r>
              <a:rPr lang="en-US" dirty="0" err="1" smtClean="0">
                <a:latin typeface="Cambria"/>
                <a:ea typeface="Lucida Grande"/>
                <a:cs typeface="Cambria"/>
              </a:rPr>
              <a:t>lékařské</a:t>
            </a:r>
            <a:r>
              <a:rPr lang="en-US" dirty="0" smtClean="0">
                <a:latin typeface="Cambria"/>
                <a:ea typeface="Lucida Grande"/>
                <a:cs typeface="Cambria"/>
              </a:rPr>
              <a:t> </a:t>
            </a:r>
            <a:r>
              <a:rPr lang="en-US" dirty="0" err="1" smtClean="0">
                <a:latin typeface="Cambria"/>
                <a:ea typeface="Lucida Grande"/>
                <a:cs typeface="Cambria"/>
              </a:rPr>
              <a:t>dokumentaci</a:t>
            </a:r>
            <a:r>
              <a:rPr lang="en-US" dirty="0" smtClean="0">
                <a:latin typeface="Cambria"/>
                <a:ea typeface="Lucida Grande"/>
                <a:cs typeface="Cambria"/>
              </a:rPr>
              <a:t> (</a:t>
            </a:r>
            <a:r>
              <a:rPr lang="en-US" dirty="0" err="1" smtClean="0">
                <a:latin typeface="Cambria"/>
                <a:ea typeface="Lucida Grande"/>
                <a:cs typeface="Cambria"/>
              </a:rPr>
              <a:t>hospitalizační</a:t>
            </a:r>
            <a:r>
              <a:rPr lang="en-US" dirty="0" smtClean="0">
                <a:latin typeface="Cambria"/>
                <a:ea typeface="Lucida Grande"/>
                <a:cs typeface="Cambria"/>
              </a:rPr>
              <a:t> a </a:t>
            </a:r>
            <a:r>
              <a:rPr lang="en-US" dirty="0" err="1" smtClean="0">
                <a:latin typeface="Cambria"/>
                <a:ea typeface="Lucida Grande"/>
                <a:cs typeface="Cambria"/>
              </a:rPr>
              <a:t>operační</a:t>
            </a:r>
            <a:r>
              <a:rPr lang="en-US" dirty="0" smtClean="0">
                <a:latin typeface="Cambria"/>
                <a:ea typeface="Lucida Grande"/>
                <a:cs typeface="Cambria"/>
              </a:rPr>
              <a:t> </a:t>
            </a:r>
            <a:r>
              <a:rPr lang="en-US" dirty="0" err="1" smtClean="0">
                <a:latin typeface="Cambria"/>
                <a:ea typeface="Lucida Grande"/>
                <a:cs typeface="Cambria"/>
              </a:rPr>
              <a:t>diagnozy</a:t>
            </a:r>
            <a:r>
              <a:rPr lang="en-US" dirty="0" smtClean="0">
                <a:latin typeface="Cambria"/>
                <a:ea typeface="Lucida Grande"/>
                <a:cs typeface="Cambria"/>
              </a:rPr>
              <a:t>, </a:t>
            </a:r>
            <a:r>
              <a:rPr lang="en-US" dirty="0" err="1" smtClean="0">
                <a:latin typeface="Cambria"/>
                <a:ea typeface="Lucida Grande"/>
                <a:cs typeface="Cambria"/>
              </a:rPr>
              <a:t>patologické</a:t>
            </a:r>
            <a:r>
              <a:rPr lang="en-US" dirty="0" smtClean="0">
                <a:latin typeface="Cambria"/>
                <a:ea typeface="Lucida Grande"/>
                <a:cs typeface="Cambria"/>
              </a:rPr>
              <a:t> a </a:t>
            </a:r>
            <a:r>
              <a:rPr lang="en-US" dirty="0" err="1" smtClean="0">
                <a:latin typeface="Cambria"/>
                <a:ea typeface="Lucida Grande"/>
                <a:cs typeface="Cambria"/>
              </a:rPr>
              <a:t>lékařské</a:t>
            </a:r>
            <a:r>
              <a:rPr lang="en-US" dirty="0" smtClean="0">
                <a:latin typeface="Cambria"/>
                <a:ea typeface="Lucida Grande"/>
                <a:cs typeface="Cambria"/>
              </a:rPr>
              <a:t> </a:t>
            </a:r>
            <a:r>
              <a:rPr lang="en-US" dirty="0" err="1" smtClean="0">
                <a:latin typeface="Cambria"/>
                <a:ea typeface="Lucida Grande"/>
                <a:cs typeface="Cambria"/>
              </a:rPr>
              <a:t>zprávy</a:t>
            </a:r>
            <a:r>
              <a:rPr lang="en-US" dirty="0" smtClean="0">
                <a:latin typeface="Cambria"/>
                <a:ea typeface="Lucida Grande"/>
                <a:cs typeface="Cambria"/>
              </a:rPr>
              <a:t>), ale je </a:t>
            </a:r>
            <a:r>
              <a:rPr lang="en-US" dirty="0" err="1" smtClean="0">
                <a:latin typeface="Cambria"/>
                <a:ea typeface="Lucida Grande"/>
                <a:cs typeface="Cambria"/>
              </a:rPr>
              <a:t>přítomna</a:t>
            </a:r>
            <a:r>
              <a:rPr lang="en-US" dirty="0" smtClean="0">
                <a:latin typeface="Cambria"/>
                <a:ea typeface="Lucida Grande"/>
                <a:cs typeface="Cambria"/>
              </a:rPr>
              <a:t> </a:t>
            </a:r>
            <a:r>
              <a:rPr lang="en-US" dirty="0" err="1" smtClean="0">
                <a:latin typeface="Cambria"/>
                <a:ea typeface="Lucida Grande"/>
                <a:cs typeface="Cambria"/>
              </a:rPr>
              <a:t>i</a:t>
            </a:r>
            <a:r>
              <a:rPr lang="en-US" dirty="0" smtClean="0">
                <a:latin typeface="Cambria"/>
                <a:ea typeface="Lucida Grande"/>
                <a:cs typeface="Cambria"/>
              </a:rPr>
              <a:t> v </a:t>
            </a:r>
            <a:r>
              <a:rPr lang="en-US" dirty="0" err="1" smtClean="0">
                <a:latin typeface="Cambria"/>
                <a:ea typeface="Lucida Grande"/>
                <a:cs typeface="Cambria"/>
              </a:rPr>
              <a:t>počeštěné</a:t>
            </a:r>
            <a:r>
              <a:rPr lang="en-US" dirty="0" smtClean="0">
                <a:latin typeface="Cambria"/>
                <a:ea typeface="Lucida Grande"/>
                <a:cs typeface="Cambria"/>
              </a:rPr>
              <a:t>/</a:t>
            </a:r>
            <a:r>
              <a:rPr lang="en-US" dirty="0" err="1" smtClean="0">
                <a:latin typeface="Cambria"/>
                <a:ea typeface="Lucida Grande"/>
                <a:cs typeface="Cambria"/>
              </a:rPr>
              <a:t>poslovenčenej</a:t>
            </a:r>
            <a:r>
              <a:rPr lang="en-US" dirty="0" smtClean="0">
                <a:latin typeface="Cambria"/>
                <a:ea typeface="Lucida Grande"/>
                <a:cs typeface="Cambria"/>
              </a:rPr>
              <a:t> </a:t>
            </a:r>
            <a:r>
              <a:rPr lang="en-US" dirty="0" err="1" smtClean="0">
                <a:latin typeface="Cambria"/>
                <a:ea typeface="Lucida Grande"/>
                <a:cs typeface="Cambria"/>
              </a:rPr>
              <a:t>podobě</a:t>
            </a:r>
            <a:r>
              <a:rPr lang="en-US" dirty="0" smtClean="0">
                <a:latin typeface="Cambria"/>
                <a:ea typeface="Lucida Grande"/>
                <a:cs typeface="Cambria"/>
              </a:rPr>
              <a:t> </a:t>
            </a:r>
            <a:r>
              <a:rPr lang="en-US" dirty="0" err="1" smtClean="0">
                <a:latin typeface="Cambria"/>
                <a:ea typeface="Lucida Grande"/>
                <a:cs typeface="Cambria"/>
              </a:rPr>
              <a:t>jako</a:t>
            </a:r>
            <a:r>
              <a:rPr lang="en-US" dirty="0" smtClean="0">
                <a:latin typeface="Cambria"/>
                <a:ea typeface="Lucida Grande"/>
                <a:cs typeface="Cambria"/>
              </a:rPr>
              <a:t> </a:t>
            </a:r>
            <a:r>
              <a:rPr lang="en-US" dirty="0" err="1" smtClean="0">
                <a:latin typeface="Cambria"/>
                <a:ea typeface="Lucida Grande"/>
                <a:cs typeface="Cambria"/>
              </a:rPr>
              <a:t>lékařský</a:t>
            </a:r>
            <a:r>
              <a:rPr lang="en-US" dirty="0" smtClean="0">
                <a:latin typeface="Cambria"/>
                <a:ea typeface="Lucida Grande"/>
                <a:cs typeface="Cambria"/>
              </a:rPr>
              <a:t> </a:t>
            </a:r>
            <a:r>
              <a:rPr lang="en-US" dirty="0" err="1" smtClean="0">
                <a:latin typeface="Cambria"/>
                <a:ea typeface="Lucida Grande"/>
                <a:cs typeface="Cambria"/>
              </a:rPr>
              <a:t>sociolekt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2719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_Dg_padak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r="12281"/>
          <a:stretch/>
        </p:blipFill>
        <p:spPr>
          <a:xfrm>
            <a:off x="9468" y="944649"/>
            <a:ext cx="9134531" cy="37286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954" y="4897799"/>
            <a:ext cx="8134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MKN </a:t>
            </a:r>
            <a:r>
              <a:rPr lang="en-US" sz="2400" dirty="0" err="1" smtClean="0">
                <a:latin typeface="Cambria"/>
                <a:cs typeface="Cambria"/>
              </a:rPr>
              <a:t>Zlomenina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err="1" smtClean="0">
                <a:latin typeface="Cambria"/>
                <a:cs typeface="Cambria"/>
              </a:rPr>
              <a:t>horního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err="1" smtClean="0">
                <a:latin typeface="Cambria"/>
                <a:cs typeface="Cambria"/>
              </a:rPr>
              <a:t>konce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err="1" smtClean="0">
                <a:latin typeface="Cambria"/>
                <a:cs typeface="Cambria"/>
              </a:rPr>
              <a:t>pažní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err="1" smtClean="0">
                <a:latin typeface="Cambria"/>
                <a:cs typeface="Cambria"/>
              </a:rPr>
              <a:t>kosti</a:t>
            </a:r>
            <a:r>
              <a:rPr lang="en-US" sz="2400" dirty="0" smtClean="0">
                <a:latin typeface="Cambria"/>
                <a:cs typeface="Cambria"/>
              </a:rPr>
              <a:t> - </a:t>
            </a:r>
            <a:r>
              <a:rPr lang="en-US" sz="2400" dirty="0" err="1" smtClean="0">
                <a:latin typeface="Cambria"/>
                <a:cs typeface="Cambria"/>
              </a:rPr>
              <a:t>humeru</a:t>
            </a:r>
            <a:r>
              <a:rPr lang="en-US" sz="2400" dirty="0" smtClean="0">
                <a:latin typeface="Cambria"/>
                <a:cs typeface="Cambria"/>
              </a:rPr>
              <a:t> : S 42. </a:t>
            </a:r>
            <a:r>
              <a:rPr lang="en-US" sz="2400" dirty="0">
                <a:latin typeface="Cambria"/>
                <a:cs typeface="Cambria"/>
              </a:rPr>
              <a:t>2 </a:t>
            </a:r>
            <a:endParaRPr lang="en-US" sz="2400" dirty="0" smtClean="0"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974" y="976155"/>
            <a:ext cx="1427355" cy="3705184"/>
          </a:xfrm>
          <a:prstGeom prst="rect">
            <a:avLst/>
          </a:prstGeom>
          <a:noFill/>
          <a:ln w="28575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22300" y="1905000"/>
            <a:ext cx="85216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41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ulnusScissum-01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9144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430301" y="3022926"/>
            <a:ext cx="5373575" cy="314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2287" y="4198508"/>
            <a:ext cx="61607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62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rgbClr val="267CF2"/>
                </a:solidFill>
                <a:latin typeface="Cambria"/>
                <a:cs typeface="Cambria"/>
              </a:rPr>
              <a:t>Přepis</a:t>
            </a:r>
            <a:r>
              <a:rPr lang="en-US" dirty="0" smtClean="0">
                <a:solidFill>
                  <a:srgbClr val="267CF2"/>
                </a:solidFill>
                <a:latin typeface="Cambria"/>
                <a:cs typeface="Cambria"/>
              </a:rPr>
              <a:t> </a:t>
            </a:r>
            <a:r>
              <a:rPr lang="en-US" dirty="0" err="1" smtClean="0">
                <a:solidFill>
                  <a:srgbClr val="267CF2"/>
                </a:solidFill>
                <a:latin typeface="Cambria"/>
                <a:cs typeface="Cambria"/>
              </a:rPr>
              <a:t>lékařské</a:t>
            </a:r>
            <a:r>
              <a:rPr lang="en-US" dirty="0" smtClean="0">
                <a:solidFill>
                  <a:srgbClr val="267CF2"/>
                </a:solidFill>
                <a:latin typeface="Cambria"/>
                <a:cs typeface="Cambria"/>
              </a:rPr>
              <a:t> </a:t>
            </a:r>
            <a:r>
              <a:rPr lang="en-US" dirty="0" err="1" smtClean="0">
                <a:solidFill>
                  <a:srgbClr val="267CF2"/>
                </a:solidFill>
                <a:latin typeface="Cambria"/>
                <a:cs typeface="Cambria"/>
              </a:rPr>
              <a:t>zprávy</a:t>
            </a:r>
            <a:endParaRPr lang="en-US" dirty="0">
              <a:solidFill>
                <a:srgbClr val="267CF2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Dg.:</a:t>
            </a:r>
            <a:r>
              <a:rPr lang="en-US" dirty="0" smtClean="0">
                <a:latin typeface="Cambria"/>
                <a:cs typeface="Cambria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Cambria"/>
                <a:cs typeface="Cambria"/>
              </a:rPr>
              <a:t>S610		</a:t>
            </a:r>
            <a:r>
              <a:rPr lang="en-US" dirty="0" err="1" smtClean="0">
                <a:latin typeface="Cambria"/>
                <a:cs typeface="Cambria"/>
              </a:rPr>
              <a:t>Vulnus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scissum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digiti</a:t>
            </a:r>
            <a:r>
              <a:rPr lang="en-US" dirty="0" smtClean="0">
                <a:latin typeface="Cambria"/>
                <a:cs typeface="Cambria"/>
              </a:rPr>
              <a:t> II </a:t>
            </a:r>
            <a:r>
              <a:rPr lang="en-US" dirty="0" err="1" smtClean="0">
                <a:latin typeface="Cambria"/>
                <a:cs typeface="Cambria"/>
              </a:rPr>
              <a:t>manus</a:t>
            </a:r>
            <a:r>
              <a:rPr lang="en-US" dirty="0" smtClean="0">
                <a:latin typeface="Cambria"/>
                <a:cs typeface="Cambria"/>
              </a:rPr>
              <a:t> l. sin</a:t>
            </a:r>
          </a:p>
          <a:p>
            <a:pPr marL="0" indent="0">
              <a:buNone/>
            </a:pPr>
            <a:r>
              <a:rPr lang="en-US" dirty="0" smtClean="0">
                <a:latin typeface="Cambria"/>
                <a:cs typeface="Cambria"/>
              </a:rPr>
              <a:t>W268	</a:t>
            </a:r>
            <a:r>
              <a:rPr lang="en-US" dirty="0" err="1" smtClean="0">
                <a:latin typeface="Cambria"/>
                <a:cs typeface="Cambria"/>
              </a:rPr>
              <a:t>Kontakt</a:t>
            </a:r>
            <a:r>
              <a:rPr lang="en-US" dirty="0" smtClean="0">
                <a:latin typeface="Cambria"/>
                <a:cs typeface="Cambria"/>
              </a:rPr>
              <a:t> s </a:t>
            </a:r>
            <a:r>
              <a:rPr lang="en-US" dirty="0" err="1" smtClean="0">
                <a:latin typeface="Cambria"/>
                <a:cs typeface="Cambria"/>
              </a:rPr>
              <a:t>nožem</a:t>
            </a:r>
            <a:r>
              <a:rPr lang="en-US" dirty="0" smtClean="0">
                <a:latin typeface="Cambria"/>
                <a:cs typeface="Cambria"/>
              </a:rPr>
              <a:t>, </a:t>
            </a:r>
            <a:r>
              <a:rPr lang="en-US" dirty="0" err="1" smtClean="0">
                <a:latin typeface="Cambria"/>
                <a:cs typeface="Cambria"/>
              </a:rPr>
              <a:t>mečem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nebo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dýkou</a:t>
            </a:r>
            <a:endParaRPr lang="en-US" dirty="0" smtClean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dirty="0" err="1" smtClean="0">
                <a:latin typeface="Cambria"/>
                <a:cs typeface="Cambria"/>
              </a:rPr>
              <a:t>Před</a:t>
            </a:r>
            <a:r>
              <a:rPr lang="en-US" dirty="0" smtClean="0">
                <a:latin typeface="Cambria"/>
                <a:cs typeface="Cambria"/>
              </a:rPr>
              <a:t> 8 </a:t>
            </a:r>
            <a:r>
              <a:rPr lang="en-US" dirty="0" err="1" smtClean="0">
                <a:latin typeface="Cambria"/>
                <a:cs typeface="Cambria"/>
              </a:rPr>
              <a:t>hod</a:t>
            </a:r>
            <a:r>
              <a:rPr lang="en-US" dirty="0" smtClean="0">
                <a:latin typeface="Cambria"/>
                <a:cs typeface="Cambria"/>
              </a:rPr>
              <a:t>. </a:t>
            </a:r>
            <a:r>
              <a:rPr lang="en-US" dirty="0" err="1" smtClean="0">
                <a:latin typeface="Cambria"/>
                <a:cs typeface="Cambria"/>
              </a:rPr>
              <a:t>si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seřízl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dorsolater</a:t>
            </a:r>
            <a:r>
              <a:rPr lang="en-US" dirty="0" smtClean="0">
                <a:latin typeface="Cambria"/>
                <a:cs typeface="Cambria"/>
              </a:rPr>
              <a:t>. </a:t>
            </a:r>
            <a:r>
              <a:rPr lang="en-US" dirty="0" err="1">
                <a:latin typeface="Cambria"/>
                <a:cs typeface="Cambria"/>
              </a:rPr>
              <a:t>s</a:t>
            </a:r>
            <a:r>
              <a:rPr lang="en-US" dirty="0" err="1" smtClean="0">
                <a:latin typeface="Cambria"/>
                <a:cs typeface="Cambria"/>
              </a:rPr>
              <a:t>tranu</a:t>
            </a:r>
            <a:r>
              <a:rPr lang="en-US" dirty="0" smtClean="0">
                <a:latin typeface="Cambria"/>
                <a:cs typeface="Cambria"/>
              </a:rPr>
              <a:t> II </a:t>
            </a:r>
            <a:r>
              <a:rPr lang="en-US" dirty="0" err="1" smtClean="0">
                <a:latin typeface="Cambria"/>
                <a:cs typeface="Cambria"/>
              </a:rPr>
              <a:t>prstu</a:t>
            </a:r>
            <a:r>
              <a:rPr lang="en-US" dirty="0" smtClean="0">
                <a:latin typeface="Cambria"/>
                <a:cs typeface="Cambria"/>
              </a:rPr>
              <a:t> L. </a:t>
            </a:r>
            <a:r>
              <a:rPr lang="en-US" dirty="0" err="1" smtClean="0">
                <a:latin typeface="Cambria"/>
                <a:cs typeface="Cambria"/>
              </a:rPr>
              <a:t>ruky</a:t>
            </a:r>
            <a:endParaRPr lang="en-US" dirty="0" smtClean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267CF2"/>
                </a:solidFill>
                <a:latin typeface="Cambria"/>
                <a:cs typeface="Cambria"/>
              </a:rPr>
              <a:t>Th.:</a:t>
            </a:r>
            <a:r>
              <a:rPr lang="en-US" dirty="0" smtClean="0">
                <a:latin typeface="Cambria"/>
                <a:cs typeface="Cambria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Cambria"/>
                <a:cs typeface="Cambria"/>
              </a:rPr>
              <a:t>V LA </a:t>
            </a:r>
            <a:r>
              <a:rPr lang="en-US" dirty="0" err="1" smtClean="0">
                <a:latin typeface="Cambria"/>
                <a:cs typeface="Cambria"/>
              </a:rPr>
              <a:t>mesokainem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revisio</a:t>
            </a:r>
            <a:r>
              <a:rPr lang="en-US" dirty="0" smtClean="0">
                <a:latin typeface="Cambria"/>
                <a:cs typeface="Cambria"/>
              </a:rPr>
              <a:t> et </a:t>
            </a:r>
            <a:r>
              <a:rPr lang="en-US" dirty="0" err="1" smtClean="0">
                <a:latin typeface="Cambria"/>
                <a:cs typeface="Cambria"/>
              </a:rPr>
              <a:t>revitalisatio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marginum</a:t>
            </a:r>
            <a:r>
              <a:rPr lang="en-US" dirty="0" smtClean="0">
                <a:latin typeface="Cambria"/>
                <a:cs typeface="Cambria"/>
              </a:rPr>
              <a:t>, </a:t>
            </a:r>
            <a:r>
              <a:rPr lang="en-US" dirty="0" err="1" smtClean="0">
                <a:latin typeface="Cambria"/>
                <a:cs typeface="Cambria"/>
              </a:rPr>
              <a:t>sutura</a:t>
            </a:r>
            <a:r>
              <a:rPr lang="en-US" dirty="0" smtClean="0">
                <a:latin typeface="Cambria"/>
                <a:cs typeface="Cambria"/>
              </a:rPr>
              <a:t>, </a:t>
            </a:r>
            <a:r>
              <a:rPr lang="en-US" dirty="0" err="1" smtClean="0">
                <a:latin typeface="Cambria"/>
                <a:cs typeface="Cambria"/>
              </a:rPr>
              <a:t>krytí</a:t>
            </a:r>
            <a:r>
              <a:rPr lang="en-US" dirty="0" smtClean="0">
                <a:latin typeface="Cambria"/>
                <a:cs typeface="Cambria"/>
              </a:rPr>
              <a:t> a </a:t>
            </a:r>
            <a:r>
              <a:rPr lang="en-US" dirty="0" err="1" smtClean="0">
                <a:latin typeface="Cambria"/>
                <a:cs typeface="Cambria"/>
              </a:rPr>
              <a:t>obvaz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20634" y="2729030"/>
            <a:ext cx="625517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98696" y="3883620"/>
            <a:ext cx="1868157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5819" y="5542030"/>
            <a:ext cx="3914734" cy="0"/>
          </a:xfrm>
          <a:prstGeom prst="line">
            <a:avLst/>
          </a:prstGeom>
          <a:ln>
            <a:solidFill>
              <a:srgbClr val="30B9F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6003866"/>
            <a:ext cx="1872749" cy="0"/>
          </a:xfrm>
          <a:prstGeom prst="line">
            <a:avLst/>
          </a:prstGeom>
          <a:ln>
            <a:solidFill>
              <a:srgbClr val="30B9F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08368" y="6003866"/>
            <a:ext cx="1122994" cy="0"/>
          </a:xfrm>
          <a:prstGeom prst="line">
            <a:avLst/>
          </a:prstGeom>
          <a:ln>
            <a:solidFill>
              <a:srgbClr val="30B9F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97640" y="5059203"/>
            <a:ext cx="619221" cy="556302"/>
          </a:xfrm>
          <a:prstGeom prst="ellipse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67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ŽLTA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ŽLTA.thmx</Template>
  <TotalTime>5966</TotalTime>
  <Words>2035</Words>
  <Application>Microsoft Macintosh PowerPoint</Application>
  <PresentationFormat>On-screen Show (4:3)</PresentationFormat>
  <Paragraphs>424</Paragraphs>
  <Slides>29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ŽLTA</vt:lpstr>
      <vt:lpstr>Základy lékařské terminologie</vt:lpstr>
      <vt:lpstr>Cíl kurzu</vt:lpstr>
      <vt:lpstr>Latina v anatomickém názvosloví</vt:lpstr>
      <vt:lpstr>PowerPoint Presentation</vt:lpstr>
      <vt:lpstr>PowerPoint Presentation</vt:lpstr>
      <vt:lpstr>Latina v klinické terminologii</vt:lpstr>
      <vt:lpstr>PowerPoint Presentation</vt:lpstr>
      <vt:lpstr>PowerPoint Presentation</vt:lpstr>
      <vt:lpstr>Přepis lékařské zprávy</vt:lpstr>
      <vt:lpstr>Latina ve farmakologické terminologii</vt:lpstr>
      <vt:lpstr>PowerPoint Presentation</vt:lpstr>
      <vt:lpstr>Historické pozadí</vt:lpstr>
      <vt:lpstr>PowerPoint Presentation</vt:lpstr>
      <vt:lpstr>Části slov, spojující samohlásky, a pravidla slovotvorby</vt:lpstr>
      <vt:lpstr>ABECEDA  a Výslovnost</vt:lpstr>
      <vt:lpstr>LATINSKÁ ABECEDA</vt:lpstr>
      <vt:lpstr>LATINSKÁ VÝSLOVNOST – Samohlásky</vt:lpstr>
      <vt:lpstr>LATINSKÁ VÝSLOVNOST – Souhlásky</vt:lpstr>
      <vt:lpstr>LATINSKÁ VÝSLOVNOST – Souhlásky</vt:lpstr>
      <vt:lpstr>ČTĚTE A PŘELOŽTE</vt:lpstr>
      <vt:lpstr>Odhadněte český ekvivalent</vt:lpstr>
      <vt:lpstr>ČTĚTE A PŘELOŽTE</vt:lpstr>
      <vt:lpstr>MORFOLOGIE (TVAROSLOVÍ)</vt:lpstr>
      <vt:lpstr>PŘEHLED LATINSKÝCH DEKLINACÍ</vt:lpstr>
      <vt:lpstr>Vyhledejte všechna substantiva v popiscích obrázku a pokuste se je rozřadit do jednotlivých latinských deklinací.</vt:lpstr>
      <vt:lpstr>SYNTAKTICKÉ MINIMUM</vt:lpstr>
      <vt:lpstr>URČTE TYP SYNTAKTICKÉHO SPOJENÍ</vt:lpstr>
      <vt:lpstr>Citátové fráze</vt:lpstr>
      <vt:lpstr>Zkratky</vt:lpstr>
    </vt:vector>
  </TitlesOfParts>
  <Company>Hokkaido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terminology</dc:title>
  <dc:creator>Pepina Artimová</dc:creator>
  <cp:lastModifiedBy>Pepina Artimová</cp:lastModifiedBy>
  <cp:revision>82</cp:revision>
  <dcterms:created xsi:type="dcterms:W3CDTF">2013-09-12T07:30:36Z</dcterms:created>
  <dcterms:modified xsi:type="dcterms:W3CDTF">2014-09-16T09:41:43Z</dcterms:modified>
</cp:coreProperties>
</file>