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63" r:id="rId4"/>
    <p:sldId id="27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20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EFEE6-3A2D-2445-AEA9-B1C869C4A76D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BF7EC-DD5E-A34D-8FF8-AD85A357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4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F737-5C9E-AD48-A5FD-8666F51857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8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9B9EB-B190-8443-AABC-84EF7277A601}" type="datetimeFigureOut">
              <a:rPr lang="en-US" smtClean="0"/>
              <a:t>7.10.2014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0F7C2-F731-7745-A844-3BCC9BB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jpg"/><Relationship Id="rId13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9" Type="http://schemas.openxmlformats.org/officeDocument/2006/relationships/image" Target="../media/image20.jpg"/><Relationship Id="rId10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microsoft.com/office/2007/relationships/hdphoto" Target="../media/hdphoto5.wdp"/><Relationship Id="rId13" Type="http://schemas.openxmlformats.org/officeDocument/2006/relationships/image" Target="../media/image10.png"/><Relationship Id="rId14" Type="http://schemas.microsoft.com/office/2007/relationships/hdphoto" Target="../media/hdphoto6.wdp"/><Relationship Id="rId15" Type="http://schemas.openxmlformats.org/officeDocument/2006/relationships/image" Target="../media/image11.png"/><Relationship Id="rId16" Type="http://schemas.microsoft.com/office/2007/relationships/hdphoto" Target="../media/hdphoto7.wdp"/><Relationship Id="rId17" Type="http://schemas.openxmlformats.org/officeDocument/2006/relationships/image" Target="../media/image12.png"/><Relationship Id="rId18" Type="http://schemas.microsoft.com/office/2007/relationships/hdphoto" Target="../media/hdphoto8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openxmlformats.org/officeDocument/2006/relationships/image" Target="../media/image7.png"/><Relationship Id="rId8" Type="http://schemas.microsoft.com/office/2007/relationships/hdphoto" Target="../media/hdphoto3.wdp"/><Relationship Id="rId9" Type="http://schemas.openxmlformats.org/officeDocument/2006/relationships/image" Target="../media/image8.png"/><Relationship Id="rId10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I. a II. </a:t>
            </a:r>
            <a:r>
              <a:rPr lang="en-US" dirty="0" err="1"/>
              <a:t>d</a:t>
            </a:r>
            <a:r>
              <a:rPr lang="en-US" dirty="0" err="1" smtClean="0"/>
              <a:t>eklinace</a:t>
            </a:r>
            <a:r>
              <a:rPr lang="en-US" dirty="0" smtClean="0"/>
              <a:t> </a:t>
            </a:r>
            <a:r>
              <a:rPr lang="en-US" dirty="0" err="1" smtClean="0"/>
              <a:t>revize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7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Osobitosti III. </a:t>
            </a:r>
            <a:r>
              <a:rPr lang="sk-SK" sz="3600" dirty="0"/>
              <a:t>d</a:t>
            </a:r>
            <a:r>
              <a:rPr lang="sk-SK" sz="3600" dirty="0" smtClean="0"/>
              <a:t>eklinace </a:t>
            </a:r>
            <a:br>
              <a:rPr lang="sk-SK" sz="3600" dirty="0" smtClean="0"/>
            </a:br>
            <a:r>
              <a:rPr lang="sk-SK" sz="3600" dirty="0" smtClean="0"/>
              <a:t>: </a:t>
            </a:r>
            <a:r>
              <a:rPr lang="sk-SK" sz="3600" dirty="0"/>
              <a:t>g</a:t>
            </a:r>
            <a:r>
              <a:rPr lang="sk-SK" sz="3600" dirty="0" smtClean="0"/>
              <a:t>enitiv/základ slova</a:t>
            </a:r>
            <a:endParaRPr lang="en-GB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>
                <a:latin typeface="+mj-lt"/>
              </a:rPr>
              <a:t>I.; II.; IV; a V. </a:t>
            </a:r>
            <a:r>
              <a:rPr lang="sk-SK" dirty="0" err="1" smtClean="0">
                <a:latin typeface="+mj-lt"/>
              </a:rPr>
              <a:t>deklinace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zůstává</a:t>
            </a:r>
            <a:r>
              <a:rPr lang="sk-SK" dirty="0" smtClean="0">
                <a:latin typeface="+mj-lt"/>
              </a:rPr>
              <a:t> základ slova </a:t>
            </a:r>
            <a:r>
              <a:rPr lang="sk-SK" dirty="0" err="1" smtClean="0">
                <a:latin typeface="+mj-lt"/>
              </a:rPr>
              <a:t>mezi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nom</a:t>
            </a:r>
            <a:r>
              <a:rPr lang="sk-SK" dirty="0" smtClean="0">
                <a:latin typeface="+mj-lt"/>
              </a:rPr>
              <a:t>. a gen. </a:t>
            </a:r>
            <a:r>
              <a:rPr lang="sk-SK" dirty="0" err="1" smtClean="0">
                <a:latin typeface="+mj-lt"/>
              </a:rPr>
              <a:t>stejný</a:t>
            </a:r>
            <a:endParaRPr lang="sk-SK" dirty="0" smtClean="0">
              <a:latin typeface="+mj-lt"/>
            </a:endParaRPr>
          </a:p>
          <a:p>
            <a:pPr>
              <a:buNone/>
            </a:pPr>
            <a:r>
              <a:rPr lang="sk-SK" dirty="0" smtClean="0">
                <a:latin typeface="+mj-lt"/>
              </a:rPr>
              <a:t>     </a:t>
            </a:r>
            <a:r>
              <a:rPr lang="sk-SK" dirty="0" err="1" smtClean="0">
                <a:latin typeface="+mj-lt"/>
              </a:rPr>
              <a:t>Ven-a</a:t>
            </a:r>
            <a:r>
              <a:rPr lang="sk-SK" dirty="0" smtClean="0">
                <a:latin typeface="+mj-lt"/>
              </a:rPr>
              <a:t>/</a:t>
            </a:r>
            <a:r>
              <a:rPr lang="sk-SK" dirty="0" err="1" smtClean="0">
                <a:latin typeface="+mj-lt"/>
              </a:rPr>
              <a:t>ven-ae</a:t>
            </a:r>
            <a:r>
              <a:rPr lang="sk-SK" dirty="0" smtClean="0">
                <a:latin typeface="+mj-lt"/>
              </a:rPr>
              <a:t> // </a:t>
            </a:r>
            <a:r>
              <a:rPr lang="sk-SK" dirty="0" err="1" smtClean="0">
                <a:latin typeface="+mj-lt"/>
              </a:rPr>
              <a:t>nerv-us</a:t>
            </a:r>
            <a:r>
              <a:rPr lang="sk-SK" dirty="0" smtClean="0">
                <a:latin typeface="+mj-lt"/>
              </a:rPr>
              <a:t>/</a:t>
            </a:r>
            <a:r>
              <a:rPr lang="sk-SK" dirty="0" err="1" smtClean="0">
                <a:latin typeface="+mj-lt"/>
              </a:rPr>
              <a:t>nerv-i</a:t>
            </a:r>
            <a:endParaRPr lang="sk-SK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sk-SK" dirty="0" smtClean="0">
                <a:latin typeface="+mj-lt"/>
              </a:rPr>
              <a:t>	</a:t>
            </a:r>
            <a:r>
              <a:rPr lang="sk-SK" sz="800" dirty="0" smtClean="0">
                <a:latin typeface="+mj-lt"/>
              </a:rPr>
              <a:t>    </a:t>
            </a:r>
            <a:r>
              <a:rPr lang="sk-SK" dirty="0" err="1" smtClean="0">
                <a:solidFill>
                  <a:srgbClr val="00B0F0"/>
                </a:solidFill>
                <a:latin typeface="+mj-lt"/>
              </a:rPr>
              <a:t>diamet-er</a:t>
            </a:r>
            <a:r>
              <a:rPr lang="sk-SK" dirty="0" smtClean="0">
                <a:solidFill>
                  <a:srgbClr val="00B0F0"/>
                </a:solidFill>
                <a:latin typeface="+mj-lt"/>
              </a:rPr>
              <a:t>/</a:t>
            </a:r>
            <a:r>
              <a:rPr lang="sk-SK" dirty="0" err="1" smtClean="0">
                <a:solidFill>
                  <a:srgbClr val="00B0F0"/>
                </a:solidFill>
                <a:latin typeface="+mj-lt"/>
              </a:rPr>
              <a:t>diametr-i</a:t>
            </a:r>
            <a:endParaRPr lang="sk-SK" dirty="0" smtClean="0">
              <a:solidFill>
                <a:srgbClr val="00B0F0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sk-SK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sk-SK" dirty="0" smtClean="0">
                <a:latin typeface="+mj-lt"/>
              </a:rPr>
              <a:t>III. </a:t>
            </a:r>
            <a:r>
              <a:rPr lang="sk-SK" dirty="0" err="1" smtClean="0">
                <a:latin typeface="+mj-lt"/>
              </a:rPr>
              <a:t>Deklinace</a:t>
            </a:r>
            <a:r>
              <a:rPr lang="sk-SK" dirty="0" smtClean="0">
                <a:latin typeface="+mj-lt"/>
              </a:rPr>
              <a:t> – </a:t>
            </a:r>
            <a:r>
              <a:rPr lang="sk-SK" dirty="0" err="1" smtClean="0">
                <a:latin typeface="+mj-lt"/>
              </a:rPr>
              <a:t>mezi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nom</a:t>
            </a:r>
            <a:r>
              <a:rPr lang="sk-SK" dirty="0" smtClean="0">
                <a:latin typeface="+mj-lt"/>
              </a:rPr>
              <a:t>. </a:t>
            </a:r>
            <a:r>
              <a:rPr lang="sk-SK" dirty="0" err="1" smtClean="0">
                <a:latin typeface="+mj-lt"/>
              </a:rPr>
              <a:t>sg</a:t>
            </a:r>
            <a:r>
              <a:rPr lang="sk-SK" dirty="0" smtClean="0">
                <a:latin typeface="+mj-lt"/>
              </a:rPr>
              <a:t>. a gen. </a:t>
            </a:r>
            <a:r>
              <a:rPr lang="sk-SK" dirty="0" err="1" smtClean="0">
                <a:latin typeface="+mj-lt"/>
              </a:rPr>
              <a:t>sg</a:t>
            </a:r>
            <a:r>
              <a:rPr lang="sk-SK" dirty="0" smtClean="0">
                <a:latin typeface="+mj-lt"/>
              </a:rPr>
              <a:t>. obvykle </a:t>
            </a:r>
            <a:r>
              <a:rPr lang="sk-SK" b="1" dirty="0" err="1" smtClean="0">
                <a:solidFill>
                  <a:srgbClr val="DB0213"/>
                </a:solidFill>
                <a:latin typeface="+mj-lt"/>
              </a:rPr>
              <a:t>dochází</a:t>
            </a:r>
            <a:r>
              <a:rPr lang="sk-SK" b="1" dirty="0" smtClean="0">
                <a:solidFill>
                  <a:srgbClr val="DB0213"/>
                </a:solidFill>
                <a:latin typeface="+mj-lt"/>
              </a:rPr>
              <a:t> </a:t>
            </a:r>
            <a:r>
              <a:rPr lang="sk-SK" b="1" dirty="0" err="1" smtClean="0">
                <a:solidFill>
                  <a:srgbClr val="DB0213"/>
                </a:solidFill>
                <a:latin typeface="+mj-lt"/>
              </a:rPr>
              <a:t>ke</a:t>
            </a:r>
            <a:r>
              <a:rPr lang="sk-SK" b="1" dirty="0" smtClean="0">
                <a:solidFill>
                  <a:srgbClr val="DB0213"/>
                </a:solidFill>
                <a:latin typeface="+mj-lt"/>
              </a:rPr>
              <a:t> </a:t>
            </a:r>
            <a:r>
              <a:rPr lang="sk-SK" b="1" dirty="0" err="1" smtClean="0">
                <a:solidFill>
                  <a:srgbClr val="DB0213"/>
                </a:solidFill>
                <a:latin typeface="+mj-lt"/>
              </a:rPr>
              <a:t>změne</a:t>
            </a:r>
            <a:r>
              <a:rPr lang="sk-SK" b="1" dirty="0" smtClean="0">
                <a:solidFill>
                  <a:srgbClr val="DB0213"/>
                </a:solidFill>
                <a:latin typeface="+mj-lt"/>
              </a:rPr>
              <a:t> kmene</a:t>
            </a:r>
          </a:p>
          <a:p>
            <a:pPr>
              <a:spcBef>
                <a:spcPts val="0"/>
              </a:spcBef>
              <a:buNone/>
            </a:pPr>
            <a:r>
              <a:rPr lang="sk-SK" dirty="0" smtClean="0">
                <a:latin typeface="+mj-lt"/>
              </a:rPr>
              <a:t>	</a:t>
            </a:r>
            <a:r>
              <a:rPr lang="sk-SK" dirty="0" smtClean="0">
                <a:solidFill>
                  <a:srgbClr val="DB0213"/>
                </a:solidFill>
                <a:latin typeface="+mj-lt"/>
              </a:rPr>
              <a:t>pulm</a:t>
            </a:r>
            <a:r>
              <a:rPr lang="sk-SK" dirty="0" smtClean="0">
                <a:latin typeface="+mj-lt"/>
              </a:rPr>
              <a:t>-o 			</a:t>
            </a:r>
            <a:r>
              <a:rPr lang="sk-SK" dirty="0" smtClean="0">
                <a:solidFill>
                  <a:srgbClr val="DB0213"/>
                </a:solidFill>
                <a:latin typeface="+mj-lt"/>
              </a:rPr>
              <a:t>pulmon</a:t>
            </a:r>
            <a:r>
              <a:rPr lang="sk-SK" dirty="0" smtClean="0">
                <a:latin typeface="+mj-lt"/>
              </a:rPr>
              <a:t>-is</a:t>
            </a:r>
          </a:p>
          <a:p>
            <a:pPr>
              <a:spcBef>
                <a:spcPts val="0"/>
              </a:spcBef>
              <a:buNone/>
            </a:pPr>
            <a:r>
              <a:rPr lang="sk-SK" dirty="0" smtClean="0">
                <a:latin typeface="+mj-lt"/>
              </a:rPr>
              <a:t>	</a:t>
            </a:r>
            <a:r>
              <a:rPr lang="sk-SK" dirty="0" smtClean="0">
                <a:solidFill>
                  <a:srgbClr val="DB0213"/>
                </a:solidFill>
                <a:latin typeface="+mj-lt"/>
              </a:rPr>
              <a:t>ord</a:t>
            </a:r>
            <a:r>
              <a:rPr lang="sk-SK" dirty="0" smtClean="0">
                <a:latin typeface="+mj-lt"/>
              </a:rPr>
              <a:t>-o				</a:t>
            </a:r>
            <a:r>
              <a:rPr lang="sk-SK" dirty="0" smtClean="0">
                <a:solidFill>
                  <a:srgbClr val="DB0213"/>
                </a:solidFill>
                <a:latin typeface="+mj-lt"/>
              </a:rPr>
              <a:t>ordin</a:t>
            </a:r>
            <a:r>
              <a:rPr lang="sk-SK" dirty="0" smtClean="0">
                <a:latin typeface="+mj-lt"/>
              </a:rPr>
              <a:t>-is</a:t>
            </a:r>
          </a:p>
          <a:p>
            <a:pPr>
              <a:spcBef>
                <a:spcPts val="0"/>
              </a:spcBef>
              <a:buNone/>
            </a:pPr>
            <a:r>
              <a:rPr lang="sk-SK" dirty="0" smtClean="0">
                <a:latin typeface="+mj-lt"/>
              </a:rPr>
              <a:t>	</a:t>
            </a:r>
            <a:r>
              <a:rPr lang="sk-SK" dirty="0" smtClean="0">
                <a:solidFill>
                  <a:srgbClr val="DB0213"/>
                </a:solidFill>
                <a:latin typeface="+mj-lt"/>
              </a:rPr>
              <a:t>extremit</a:t>
            </a:r>
            <a:r>
              <a:rPr lang="sk-SK" dirty="0" smtClean="0">
                <a:latin typeface="+mj-lt"/>
              </a:rPr>
              <a:t>-as		</a:t>
            </a:r>
            <a:r>
              <a:rPr lang="sk-SK" dirty="0" smtClean="0">
                <a:solidFill>
                  <a:srgbClr val="DB0213"/>
                </a:solidFill>
                <a:latin typeface="+mj-lt"/>
              </a:rPr>
              <a:t>extremitat</a:t>
            </a:r>
            <a:r>
              <a:rPr lang="sk-SK" dirty="0" smtClean="0">
                <a:latin typeface="+mj-lt"/>
              </a:rPr>
              <a:t>-is 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157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solidFill>
                  <a:srgbClr val="DB0213"/>
                </a:solidFill>
                <a:ea typeface="ＭＳ Ｐゴシック" pitchFamily="34" charset="-128"/>
              </a:rPr>
              <a:t>SLOVNÍKOVÉ</a:t>
            </a:r>
            <a:r>
              <a:rPr lang="sk-SK" dirty="0" smtClean="0">
                <a:solidFill>
                  <a:srgbClr val="C00000"/>
                </a:solidFill>
                <a:ea typeface="ＭＳ Ｐゴシック" pitchFamily="34" charset="-128"/>
              </a:rPr>
              <a:t> HESLO</a:t>
            </a:r>
            <a:endParaRPr lang="en-GB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numCol="2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Articulatio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</a:t>
            </a: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onis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f.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Abductor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</a:t>
            </a: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oris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Cavitas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</a:t>
            </a: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atis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f.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Hallux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</a:t>
            </a: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ucis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m.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k-SK" dirty="0" smtClean="0">
              <a:solidFill>
                <a:srgbClr val="DB0213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Femur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</a:t>
            </a: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oris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Calcar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</a:t>
            </a: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aris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Pes, </a:t>
            </a: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pedis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Os, </a:t>
            </a: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ossis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Os, </a:t>
            </a: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oris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k-SK" dirty="0" smtClean="0">
              <a:solidFill>
                <a:srgbClr val="DB0213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Pelvis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</a:t>
            </a: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f.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Auris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</a:t>
            </a:r>
            <a:r>
              <a:rPr lang="sk-SK" dirty="0" err="1" smtClean="0">
                <a:solidFill>
                  <a:srgbClr val="DB0213"/>
                </a:solidFill>
                <a:ea typeface="+mn-ea"/>
                <a:cs typeface="+mn-cs"/>
              </a:rPr>
              <a:t>is</a:t>
            </a:r>
            <a:r>
              <a:rPr lang="sk-SK" dirty="0" smtClean="0">
                <a:solidFill>
                  <a:srgbClr val="DB0213"/>
                </a:solidFill>
                <a:ea typeface="+mn-ea"/>
                <a:cs typeface="+mn-cs"/>
              </a:rPr>
              <a:t>, f.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sk-SK" dirty="0" smtClean="0">
              <a:solidFill>
                <a:srgbClr val="DB0213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01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Pojmenujte</a:t>
            </a:r>
            <a:r>
              <a:rPr lang="en-US" dirty="0" smtClean="0"/>
              <a:t> </a:t>
            </a:r>
            <a:r>
              <a:rPr lang="en-US" dirty="0" err="1" smtClean="0"/>
              <a:t>orgány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" y="1358898"/>
            <a:ext cx="2261173" cy="1695880"/>
          </a:xfrm>
          <a:prstGeom prst="rect">
            <a:avLst/>
          </a:prstGeom>
        </p:spPr>
      </p:pic>
      <p:pic>
        <p:nvPicPr>
          <p:cNvPr id="5" name="Picture 4" descr="gall-blad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64" y="1358898"/>
            <a:ext cx="2236740" cy="1677555"/>
          </a:xfrm>
          <a:prstGeom prst="rect">
            <a:avLst/>
          </a:prstGeom>
        </p:spPr>
      </p:pic>
      <p:pic>
        <p:nvPicPr>
          <p:cNvPr id="6" name="Picture 5" descr="he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72" y="1358898"/>
            <a:ext cx="2238061" cy="1678546"/>
          </a:xfrm>
          <a:prstGeom prst="rect">
            <a:avLst/>
          </a:prstGeom>
        </p:spPr>
      </p:pic>
      <p:pic>
        <p:nvPicPr>
          <p:cNvPr id="7" name="Picture 6" descr="kidney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79" y="1358898"/>
            <a:ext cx="2261173" cy="1695880"/>
          </a:xfrm>
          <a:prstGeom prst="rect">
            <a:avLst/>
          </a:prstGeom>
        </p:spPr>
      </p:pic>
      <p:pic>
        <p:nvPicPr>
          <p:cNvPr id="8" name="Picture 7" descr="large-intesti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" y="3054778"/>
            <a:ext cx="2261173" cy="1695880"/>
          </a:xfrm>
          <a:prstGeom prst="rect">
            <a:avLst/>
          </a:prstGeom>
        </p:spPr>
      </p:pic>
      <p:pic>
        <p:nvPicPr>
          <p:cNvPr id="9" name="Picture 8" descr="larynx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21" y="3036453"/>
            <a:ext cx="2285607" cy="1714205"/>
          </a:xfrm>
          <a:prstGeom prst="rect">
            <a:avLst/>
          </a:prstGeom>
        </p:spPr>
      </p:pic>
      <p:pic>
        <p:nvPicPr>
          <p:cNvPr id="10" name="Picture 9" descr="liv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20" y="3036453"/>
            <a:ext cx="2286000" cy="1714500"/>
          </a:xfrm>
          <a:prstGeom prst="rect">
            <a:avLst/>
          </a:prstGeom>
        </p:spPr>
      </p:pic>
      <p:pic>
        <p:nvPicPr>
          <p:cNvPr id="11" name="Picture 10" descr="lung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89" y="4750953"/>
            <a:ext cx="2285607" cy="1714205"/>
          </a:xfrm>
          <a:prstGeom prst="rect">
            <a:avLst/>
          </a:prstGeom>
        </p:spPr>
      </p:pic>
      <p:pic>
        <p:nvPicPr>
          <p:cNvPr id="12" name="Picture 11" descr="pancrea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44" y="3036452"/>
            <a:ext cx="2295043" cy="1721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2" y="4746189"/>
            <a:ext cx="2292542" cy="1726045"/>
          </a:xfrm>
          <a:prstGeom prst="rect">
            <a:avLst/>
          </a:prstGeom>
        </p:spPr>
      </p:pic>
      <p:pic>
        <p:nvPicPr>
          <p:cNvPr id="14" name="Picture 13" descr="stomach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19" y="4746189"/>
            <a:ext cx="2291959" cy="1718969"/>
          </a:xfrm>
          <a:prstGeom prst="rect">
            <a:avLst/>
          </a:prstGeom>
        </p:spPr>
      </p:pic>
      <p:pic>
        <p:nvPicPr>
          <p:cNvPr id="15" name="Picture 14" descr="urinary-bladd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8" y="4746189"/>
            <a:ext cx="2291959" cy="17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ĺžnik 21"/>
          <p:cNvSpPr/>
          <p:nvPr/>
        </p:nvSpPr>
        <p:spPr>
          <a:xfrm>
            <a:off x="4495800" y="1676400"/>
            <a:ext cx="4495800" cy="495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dĺžnik 20"/>
          <p:cNvSpPr/>
          <p:nvPr/>
        </p:nvSpPr>
        <p:spPr>
          <a:xfrm>
            <a:off x="152400" y="1676400"/>
            <a:ext cx="3962400" cy="4953000"/>
          </a:xfrm>
          <a:prstGeom prst="rect">
            <a:avLst/>
          </a:prstGeom>
          <a:solidFill>
            <a:srgbClr val="6FA8F7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TYPY SUBSTANTIV III. DEKLINACE </a:t>
            </a:r>
            <a:endParaRPr lang="en-GB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SOUHLÁSKOVÉ KMENY</a:t>
            </a:r>
            <a:endParaRPr lang="en-GB" dirty="0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457200" y="2070970"/>
            <a:ext cx="4040188" cy="3951288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M+F			               N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PULMO	        CORPUS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DB0213"/>
                </a:solidFill>
              </a:rPr>
              <a:t>Různoslabičná</a:t>
            </a:r>
            <a:endParaRPr lang="sk-SK" dirty="0" smtClean="0">
              <a:solidFill>
                <a:srgbClr val="DB0213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DB0213"/>
                </a:solidFill>
              </a:rPr>
              <a:t>Nom. sg. – r</a:t>
            </a:r>
            <a:r>
              <a:rPr lang="sk-SK" dirty="0">
                <a:solidFill>
                  <a:srgbClr val="DB0213"/>
                </a:solidFill>
              </a:rPr>
              <a:t>ů</a:t>
            </a:r>
            <a:r>
              <a:rPr lang="sk-SK" dirty="0" smtClean="0">
                <a:solidFill>
                  <a:srgbClr val="DB0213"/>
                </a:solidFill>
              </a:rPr>
              <a:t>zné koncovky</a:t>
            </a:r>
            <a:endParaRPr lang="en-GB" dirty="0">
              <a:solidFill>
                <a:srgbClr val="DB0213"/>
              </a:solidFill>
            </a:endParaRPr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smtClean="0">
                <a:solidFill>
                  <a:srgbClr val="FFFFFF"/>
                </a:solidFill>
              </a:rPr>
              <a:t>SAMOHLÁSKOVÉ KMENY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Zástupný symbol obsahu 13"/>
          <p:cNvSpPr>
            <a:spLocks noGrp="1"/>
          </p:cNvSpPr>
          <p:nvPr>
            <p:ph sz="quarter" idx="4"/>
          </p:nvPr>
        </p:nvSpPr>
        <p:spPr>
          <a:xfrm>
            <a:off x="4507345" y="2417320"/>
            <a:ext cx="4498975" cy="3951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</a:t>
            </a:r>
            <a:r>
              <a:rPr lang="sk-SK" sz="3100" dirty="0" smtClean="0">
                <a:solidFill>
                  <a:srgbClr val="FFFFFF"/>
                </a:solidFill>
              </a:rPr>
              <a:t>M+F	</a:t>
            </a:r>
            <a:r>
              <a:rPr lang="sk-SK" dirty="0" smtClean="0">
                <a:solidFill>
                  <a:srgbClr val="FFFFFF"/>
                </a:solidFill>
              </a:rPr>
              <a:t>		                        </a:t>
            </a:r>
            <a:r>
              <a:rPr lang="sk-SK" sz="3100" dirty="0" smtClean="0">
                <a:solidFill>
                  <a:srgbClr val="FFFFFF"/>
                </a:solidFill>
              </a:rPr>
              <a:t>N</a:t>
            </a:r>
          </a:p>
          <a:p>
            <a:pPr>
              <a:buNone/>
            </a:pPr>
            <a:endParaRPr lang="sk-SK" sz="31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sk-SK" sz="3100" dirty="0" smtClean="0">
                <a:solidFill>
                  <a:srgbClr val="FFFFFF"/>
                </a:solidFill>
              </a:rPr>
              <a:t>AURIS</a:t>
            </a:r>
            <a:r>
              <a:rPr lang="sk-SK" sz="2800" dirty="0" smtClean="0"/>
              <a:t>		                  </a:t>
            </a:r>
            <a:r>
              <a:rPr lang="sk-SK" sz="3100" dirty="0" smtClean="0">
                <a:solidFill>
                  <a:srgbClr val="FFFFFF"/>
                </a:solidFill>
              </a:rPr>
              <a:t>ANIMAL</a:t>
            </a:r>
          </a:p>
          <a:p>
            <a:pPr>
              <a:buNone/>
            </a:pPr>
            <a:r>
              <a:rPr lang="sk-SK" sz="2800" dirty="0" smtClean="0">
                <a:solidFill>
                  <a:srgbClr val="DB0213"/>
                </a:solidFill>
              </a:rPr>
              <a:t>Stejnoslabičná               Různoslabičná</a:t>
            </a:r>
          </a:p>
          <a:p>
            <a:pPr>
              <a:buNone/>
            </a:pPr>
            <a:r>
              <a:rPr lang="sk-SK" sz="2800" dirty="0" err="1" smtClean="0">
                <a:solidFill>
                  <a:srgbClr val="FFFFFF"/>
                </a:solidFill>
              </a:rPr>
              <a:t>Nom</a:t>
            </a:r>
            <a:r>
              <a:rPr lang="sk-SK" sz="2800" dirty="0" smtClean="0">
                <a:solidFill>
                  <a:srgbClr val="FFFFFF"/>
                </a:solidFill>
              </a:rPr>
              <a:t>. </a:t>
            </a:r>
            <a:r>
              <a:rPr lang="sk-SK" sz="2800" dirty="0" err="1" smtClean="0">
                <a:solidFill>
                  <a:srgbClr val="FFFFFF"/>
                </a:solidFill>
              </a:rPr>
              <a:t>sg</a:t>
            </a:r>
            <a:r>
              <a:rPr lang="sk-SK" sz="2800" dirty="0" smtClean="0">
                <a:solidFill>
                  <a:srgbClr val="FFFFFF"/>
                </a:solidFill>
              </a:rPr>
              <a:t>. na -ES/-IS 	         -AR/-E/-AL</a:t>
            </a:r>
          </a:p>
          <a:p>
            <a:pPr>
              <a:buNone/>
            </a:pPr>
            <a:r>
              <a:rPr lang="sk-SK" sz="28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anebo</a:t>
            </a:r>
            <a:endParaRPr lang="sk-SK" sz="28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sk-SK" sz="2800" dirty="0" err="1" smtClean="0">
                <a:solidFill>
                  <a:srgbClr val="DB0213"/>
                </a:solidFill>
              </a:rPr>
              <a:t>Různoslabičná</a:t>
            </a:r>
            <a:r>
              <a:rPr lang="sk-SK" sz="2800" dirty="0" smtClean="0"/>
              <a:t> </a:t>
            </a:r>
            <a:r>
              <a:rPr lang="sk-SK" sz="2800" dirty="0" smtClean="0">
                <a:solidFill>
                  <a:srgbClr val="FFFFFF"/>
                </a:solidFill>
              </a:rPr>
              <a:t>slova </a:t>
            </a:r>
          </a:p>
          <a:p>
            <a:pPr marL="0" indent="0">
              <a:buNone/>
            </a:pPr>
            <a:r>
              <a:rPr lang="sk-SK" sz="2800" dirty="0" err="1" smtClean="0">
                <a:solidFill>
                  <a:srgbClr val="FFFFFF"/>
                </a:solidFill>
              </a:rPr>
              <a:t>Nom</a:t>
            </a:r>
            <a:r>
              <a:rPr lang="sk-SK" sz="2800" dirty="0" smtClean="0">
                <a:solidFill>
                  <a:srgbClr val="FFFFFF"/>
                </a:solidFill>
              </a:rPr>
              <a:t>. </a:t>
            </a:r>
            <a:r>
              <a:rPr lang="sk-SK" sz="2800" dirty="0" err="1" smtClean="0">
                <a:solidFill>
                  <a:srgbClr val="FFFFFF"/>
                </a:solidFill>
              </a:rPr>
              <a:t>sg</a:t>
            </a:r>
            <a:r>
              <a:rPr lang="sk-SK" sz="2800" dirty="0" smtClean="0">
                <a:solidFill>
                  <a:srgbClr val="FFFFFF"/>
                </a:solidFill>
              </a:rPr>
              <a:t>. na –S 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FFFFFF"/>
                </a:solidFill>
              </a:rPr>
              <a:t>(kt. </a:t>
            </a:r>
            <a:r>
              <a:rPr lang="sk-SK" sz="2800" dirty="0" err="1" smtClean="0">
                <a:solidFill>
                  <a:srgbClr val="FFFFFF"/>
                </a:solidFill>
              </a:rPr>
              <a:t>předchází</a:t>
            </a:r>
            <a:r>
              <a:rPr lang="sk-SK" sz="2800" dirty="0" smtClean="0">
                <a:solidFill>
                  <a:srgbClr val="FFFFFF"/>
                </a:solidFill>
              </a:rPr>
              <a:t> </a:t>
            </a:r>
            <a:r>
              <a:rPr lang="sk-SK" sz="2800" dirty="0" err="1" smtClean="0">
                <a:solidFill>
                  <a:srgbClr val="FFFFFF"/>
                </a:solidFill>
              </a:rPr>
              <a:t>jiná</a:t>
            </a:r>
            <a:r>
              <a:rPr lang="sk-SK" sz="2800" dirty="0" smtClean="0">
                <a:solidFill>
                  <a:srgbClr val="FFFFFF"/>
                </a:solidFill>
              </a:rPr>
              <a:t> </a:t>
            </a:r>
            <a:r>
              <a:rPr lang="sk-SK" sz="2800" dirty="0" err="1" smtClean="0">
                <a:solidFill>
                  <a:srgbClr val="FFFFFF"/>
                </a:solidFill>
              </a:rPr>
              <a:t>souhl</a:t>
            </a:r>
            <a:r>
              <a:rPr lang="sk-SK" sz="2800" dirty="0" smtClean="0">
                <a:solidFill>
                  <a:schemeClr val="bg1"/>
                </a:solidFill>
              </a:rPr>
              <a:t>.)</a:t>
            </a:r>
          </a:p>
          <a:p>
            <a:pPr>
              <a:buNone/>
            </a:pPr>
            <a:endParaRPr lang="en-GB" dirty="0"/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1828800" y="1143000"/>
            <a:ext cx="2819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4724400" y="1143000"/>
            <a:ext cx="2743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>
            <a:off x="914400" y="21336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5562600" y="2133600"/>
            <a:ext cx="6858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2667000" y="2133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>
            <a:off x="7543800" y="2133600"/>
            <a:ext cx="6096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8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SKLOŇOVÁNÍ</a:t>
            </a:r>
            <a:endParaRPr lang="en-GB" dirty="0"/>
          </a:p>
        </p:txBody>
      </p:sp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91719"/>
              </p:ext>
            </p:extLst>
          </p:nvPr>
        </p:nvGraphicFramePr>
        <p:xfrm>
          <a:off x="1" y="5"/>
          <a:ext cx="9143998" cy="7004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66"/>
                <a:gridCol w="1083733"/>
                <a:gridCol w="2057400"/>
                <a:gridCol w="1905000"/>
                <a:gridCol w="1524000"/>
                <a:gridCol w="1981199"/>
              </a:tblGrid>
              <a:tr h="692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PULMO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CORPUS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AURIS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b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ANIMAL</a:t>
                      </a:r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SG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Nom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pulm-o</a:t>
                      </a:r>
                      <a:endParaRPr lang="en-GB" sz="2800" dirty="0"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corp-us</a:t>
                      </a:r>
                      <a:endParaRPr lang="en-GB" sz="2800" dirty="0"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8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aur-is</a:t>
                      </a:r>
                      <a:endParaRPr lang="en-GB" sz="28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8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anim-al</a:t>
                      </a:r>
                      <a:endParaRPr lang="en-GB" sz="28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Gen.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pulmon-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corpor-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aur-</a:t>
                      </a:r>
                      <a:r>
                        <a:rPr lang="sk-SK" sz="28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is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8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animal-</a:t>
                      </a:r>
                      <a:r>
                        <a:rPr lang="sk-SK" sz="28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is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Ak.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smtClean="0">
                          <a:latin typeface="Cambria"/>
                          <a:cs typeface="Cambria"/>
                        </a:rPr>
                        <a:t>pulmon-</a:t>
                      </a:r>
                      <a:r>
                        <a:rPr lang="sk-SK" sz="28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em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smtClean="0">
                          <a:latin typeface="Cambria"/>
                          <a:cs typeface="Cambria"/>
                        </a:rPr>
                        <a:t>corp-</a:t>
                      </a:r>
                      <a:r>
                        <a:rPr lang="sk-SK" sz="28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us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aur-</a:t>
                      </a:r>
                      <a:r>
                        <a:rPr lang="sk-SK" sz="28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em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anim-</a:t>
                      </a:r>
                      <a:r>
                        <a:rPr lang="sk-SK" sz="28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al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Abl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pulmon-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e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corpor-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e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aur-</a:t>
                      </a:r>
                      <a:r>
                        <a:rPr lang="sk-SK" sz="28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e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animal-</a:t>
                      </a:r>
                      <a:r>
                        <a:rPr lang="sk-SK" sz="2800" b="1" dirty="0" err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"/>
                          <a:cs typeface="Cambria"/>
                        </a:rPr>
                        <a:t>i</a:t>
                      </a:r>
                      <a:endParaRPr lang="en-GB" sz="2800" b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PL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Nom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pulmon-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corpor-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aur-</a:t>
                      </a:r>
                      <a:r>
                        <a:rPr lang="sk-SK" sz="28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animal-</a:t>
                      </a:r>
                      <a:r>
                        <a:rPr lang="sk-SK" sz="28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sk-SK" sz="28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Gen.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pulmon-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um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corpor-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um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aur-</a:t>
                      </a:r>
                      <a:r>
                        <a:rPr lang="sk-SK" sz="28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sk-SK" sz="28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um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animal-</a:t>
                      </a:r>
                      <a:r>
                        <a:rPr lang="sk-SK" sz="28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sk-SK" sz="28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um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Ak.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pulmon-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corpor-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aur-</a:t>
                      </a:r>
                      <a:r>
                        <a:rPr lang="sk-SK" sz="28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animal-</a:t>
                      </a:r>
                      <a:r>
                        <a:rPr lang="sk-SK" sz="28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sk-SK" sz="28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Abl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pulmon-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ibus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latin typeface="Cambria"/>
                          <a:cs typeface="Cambria"/>
                        </a:rPr>
                        <a:t>corpor-</a:t>
                      </a:r>
                      <a:r>
                        <a:rPr lang="sk-SK" sz="2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ibus</a:t>
                      </a:r>
                      <a:endParaRPr lang="en-GB" sz="28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aur-</a:t>
                      </a:r>
                      <a:r>
                        <a:rPr lang="sk-SK" sz="28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ibus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marT="45715" marB="4571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animal-</a:t>
                      </a:r>
                      <a:r>
                        <a:rPr lang="sk-SK" sz="28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ibus</a:t>
                      </a:r>
                      <a:endParaRPr lang="en-GB" sz="2800" b="1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Rovná spojovacia šípka 10"/>
          <p:cNvCxnSpPr/>
          <p:nvPr/>
        </p:nvCxnSpPr>
        <p:spPr>
          <a:xfrm flipH="1">
            <a:off x="5257800" y="2667000"/>
            <a:ext cx="228600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flipV="1">
            <a:off x="5486400" y="1066800"/>
            <a:ext cx="0" cy="160020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flipH="1">
            <a:off x="5029200" y="1066800"/>
            <a:ext cx="457200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H="1">
            <a:off x="5334000" y="5715000"/>
            <a:ext cx="228600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 flipV="1">
            <a:off x="5562600" y="4114800"/>
            <a:ext cx="0" cy="160020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/>
          <p:cNvCxnSpPr/>
          <p:nvPr/>
        </p:nvCxnSpPr>
        <p:spPr>
          <a:xfrm flipH="1">
            <a:off x="5105400" y="4114800"/>
            <a:ext cx="457200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 flipH="1">
            <a:off x="8839200" y="5715000"/>
            <a:ext cx="228600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/>
          <p:cNvCxnSpPr/>
          <p:nvPr/>
        </p:nvCxnSpPr>
        <p:spPr>
          <a:xfrm flipV="1">
            <a:off x="9067800" y="4114800"/>
            <a:ext cx="0" cy="160020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 flipH="1">
            <a:off x="8610600" y="4114800"/>
            <a:ext cx="457200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/>
          <p:nvPr/>
        </p:nvCxnSpPr>
        <p:spPr>
          <a:xfrm flipH="1">
            <a:off x="8839200" y="2667000"/>
            <a:ext cx="228600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 flipV="1">
            <a:off x="9067800" y="1066800"/>
            <a:ext cx="0" cy="160020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/>
          <p:nvPr/>
        </p:nvCxnSpPr>
        <p:spPr>
          <a:xfrm flipH="1">
            <a:off x="8610600" y="1066800"/>
            <a:ext cx="457200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ál 37"/>
          <p:cNvSpPr/>
          <p:nvPr/>
        </p:nvSpPr>
        <p:spPr>
          <a:xfrm>
            <a:off x="8229600" y="3200400"/>
            <a:ext cx="457200" cy="4572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ál 38"/>
          <p:cNvSpPr/>
          <p:nvPr/>
        </p:nvSpPr>
        <p:spPr>
          <a:xfrm>
            <a:off x="8229600" y="3962400"/>
            <a:ext cx="457200" cy="4572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ál 39"/>
          <p:cNvSpPr/>
          <p:nvPr/>
        </p:nvSpPr>
        <p:spPr>
          <a:xfrm>
            <a:off x="8229600" y="5486400"/>
            <a:ext cx="457200" cy="4572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ál 40"/>
          <p:cNvSpPr/>
          <p:nvPr/>
        </p:nvSpPr>
        <p:spPr>
          <a:xfrm>
            <a:off x="8229600" y="4724400"/>
            <a:ext cx="685800" cy="4572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ál 41"/>
          <p:cNvSpPr/>
          <p:nvPr/>
        </p:nvSpPr>
        <p:spPr>
          <a:xfrm>
            <a:off x="6248400" y="4724400"/>
            <a:ext cx="685800" cy="4572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6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8820"/>
            <a:ext cx="8229600" cy="660544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Rozlište</a:t>
            </a:r>
            <a:r>
              <a:rPr lang="en-US" sz="4000" dirty="0" smtClean="0"/>
              <a:t> </a:t>
            </a:r>
            <a:r>
              <a:rPr lang="en-US" sz="4000" dirty="0" err="1" smtClean="0"/>
              <a:t>rostliny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6" y="2445014"/>
            <a:ext cx="2296837" cy="2833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362" y="2445013"/>
            <a:ext cx="2295805" cy="2833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473" y="2445013"/>
            <a:ext cx="2141889" cy="2833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073" y="2445013"/>
            <a:ext cx="2006009" cy="2833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636" y="5460999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Beladonna</a:t>
            </a:r>
            <a:r>
              <a:rPr lang="en-US" sz="2000" dirty="0" smtClean="0">
                <a:latin typeface="+mj-lt"/>
              </a:rPr>
              <a:t>  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399" y="5460999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Chamomilla</a:t>
            </a:r>
            <a:r>
              <a:rPr lang="en-US" sz="2000" dirty="0" smtClean="0">
                <a:latin typeface="+mj-lt"/>
              </a:rPr>
              <a:t>  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0036" y="5460999"/>
            <a:ext cx="1297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</a:rPr>
              <a:t>S</a:t>
            </a:r>
            <a:r>
              <a:rPr lang="en-US" sz="2000" dirty="0" err="1" smtClean="0">
                <a:latin typeface="+mj-lt"/>
              </a:rPr>
              <a:t>ambucus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2324" y="5460999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Valeriana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22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Rozepište</a:t>
            </a:r>
            <a:r>
              <a:rPr lang="sk-SK" dirty="0" smtClean="0"/>
              <a:t> </a:t>
            </a:r>
            <a:r>
              <a:rPr lang="sk-SK" dirty="0" err="1" smtClean="0"/>
              <a:t>zkratky</a:t>
            </a:r>
            <a:r>
              <a:rPr lang="sk-SK" dirty="0" smtClean="0"/>
              <a:t> (zdvojené písmeno znamená plurál)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28600" y="1646237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 smtClean="0">
                <a:latin typeface="+mj-lt"/>
              </a:rPr>
              <a:t>Fractura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ulnae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dx</a:t>
            </a:r>
            <a:r>
              <a:rPr lang="sk-SK" dirty="0" smtClean="0">
                <a:latin typeface="+mj-lt"/>
              </a:rPr>
              <a:t>.</a:t>
            </a:r>
          </a:p>
          <a:p>
            <a:r>
              <a:rPr lang="sk-SK" dirty="0" err="1" smtClean="0">
                <a:latin typeface="+mj-lt"/>
              </a:rPr>
              <a:t>Aa</a:t>
            </a:r>
            <a:r>
              <a:rPr lang="sk-SK" dirty="0" smtClean="0">
                <a:latin typeface="+mj-lt"/>
              </a:rPr>
              <a:t>. </a:t>
            </a:r>
            <a:r>
              <a:rPr lang="sk-SK" dirty="0" err="1" smtClean="0">
                <a:latin typeface="+mj-lt"/>
              </a:rPr>
              <a:t>coronariae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Mamma</a:t>
            </a:r>
            <a:r>
              <a:rPr lang="sk-SK" dirty="0" smtClean="0">
                <a:latin typeface="+mj-lt"/>
              </a:rPr>
              <a:t> sin.</a:t>
            </a:r>
          </a:p>
          <a:p>
            <a:r>
              <a:rPr lang="sk-SK" dirty="0" err="1" smtClean="0">
                <a:latin typeface="+mj-lt"/>
              </a:rPr>
              <a:t>Vv</a:t>
            </a:r>
            <a:r>
              <a:rPr lang="sk-SK" dirty="0" smtClean="0">
                <a:latin typeface="+mj-lt"/>
              </a:rPr>
              <a:t>. </a:t>
            </a:r>
            <a:r>
              <a:rPr lang="sk-SK" dirty="0" err="1" smtClean="0">
                <a:latin typeface="+mj-lt"/>
              </a:rPr>
              <a:t>hepaticae</a:t>
            </a:r>
            <a:r>
              <a:rPr lang="sk-SK" dirty="0" smtClean="0">
                <a:latin typeface="+mj-lt"/>
              </a:rPr>
              <a:t> (</a:t>
            </a:r>
            <a:r>
              <a:rPr lang="sk-SK" dirty="0" err="1" smtClean="0">
                <a:latin typeface="+mj-lt"/>
              </a:rPr>
              <a:t>hepaticus</a:t>
            </a:r>
            <a:r>
              <a:rPr lang="sk-SK" dirty="0" smtClean="0">
                <a:latin typeface="+mj-lt"/>
              </a:rPr>
              <a:t>, a, um </a:t>
            </a:r>
            <a:r>
              <a:rPr lang="sk-SK" i="1" dirty="0" err="1" smtClean="0">
                <a:latin typeface="+mj-lt"/>
              </a:rPr>
              <a:t>jaterní</a:t>
            </a:r>
            <a:r>
              <a:rPr lang="sk-SK" i="1" dirty="0" smtClean="0">
                <a:latin typeface="+mj-lt"/>
              </a:rPr>
              <a:t>)</a:t>
            </a:r>
          </a:p>
          <a:p>
            <a:r>
              <a:rPr lang="sk-SK" dirty="0" smtClean="0">
                <a:latin typeface="+mj-lt"/>
              </a:rPr>
              <a:t>in v. </a:t>
            </a:r>
            <a:r>
              <a:rPr lang="sk-SK" dirty="0" err="1" smtClean="0">
                <a:latin typeface="+mj-lt"/>
              </a:rPr>
              <a:t>hepatica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dx</a:t>
            </a:r>
            <a:r>
              <a:rPr lang="sk-SK" dirty="0" smtClean="0">
                <a:latin typeface="+mj-lt"/>
              </a:rPr>
              <a:t>.</a:t>
            </a:r>
          </a:p>
          <a:p>
            <a:r>
              <a:rPr lang="sk-SK" dirty="0" err="1" smtClean="0">
                <a:latin typeface="+mj-lt"/>
              </a:rPr>
              <a:t>Ruptura</a:t>
            </a:r>
            <a:r>
              <a:rPr lang="sk-SK" dirty="0" smtClean="0">
                <a:latin typeface="+mj-lt"/>
              </a:rPr>
              <a:t> a. </a:t>
            </a:r>
            <a:r>
              <a:rPr lang="sk-SK" dirty="0" err="1" smtClean="0">
                <a:latin typeface="+mj-lt"/>
              </a:rPr>
              <a:t>hepaticae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int</a:t>
            </a:r>
            <a:r>
              <a:rPr lang="sk-SK" dirty="0" smtClean="0">
                <a:latin typeface="+mj-lt"/>
              </a:rPr>
              <a:t>.</a:t>
            </a:r>
          </a:p>
          <a:p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Ruptura</a:t>
            </a:r>
            <a:r>
              <a:rPr lang="sk-SK" dirty="0" smtClean="0">
                <a:latin typeface="+mj-lt"/>
              </a:rPr>
              <a:t> m. </a:t>
            </a:r>
            <a:r>
              <a:rPr lang="sk-SK" dirty="0" err="1" smtClean="0">
                <a:latin typeface="+mj-lt"/>
              </a:rPr>
              <a:t>longi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colli</a:t>
            </a:r>
            <a:endParaRPr lang="sk-SK" dirty="0" smtClean="0">
              <a:latin typeface="+mj-lt"/>
            </a:endParaRPr>
          </a:p>
          <a:p>
            <a:endParaRPr lang="sk-SK" dirty="0" smtClean="0">
              <a:latin typeface="+mj-lt"/>
            </a:endParaRPr>
          </a:p>
          <a:p>
            <a:endParaRPr lang="sk-SK" dirty="0" smtClean="0">
              <a:latin typeface="+mj-lt"/>
            </a:endParaRPr>
          </a:p>
          <a:p>
            <a:pPr>
              <a:buNone/>
            </a:pPr>
            <a:endParaRPr lang="sk-SK" dirty="0" smtClean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>
                <a:latin typeface="+mj-lt"/>
              </a:rPr>
              <a:t>Fractura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ulnae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dextrae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Arteriae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coronariae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Mamma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sinistra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Venae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hepaticae</a:t>
            </a:r>
            <a:endParaRPr lang="sk-SK" dirty="0" smtClean="0">
              <a:latin typeface="+mj-lt"/>
            </a:endParaRPr>
          </a:p>
          <a:p>
            <a:endParaRPr lang="sk-SK" dirty="0" smtClean="0">
              <a:latin typeface="+mj-lt"/>
            </a:endParaRPr>
          </a:p>
          <a:p>
            <a:r>
              <a:rPr lang="sk-SK" dirty="0" smtClean="0">
                <a:latin typeface="+mj-lt"/>
              </a:rPr>
              <a:t>In vena </a:t>
            </a:r>
            <a:r>
              <a:rPr lang="sk-SK" dirty="0" err="1" smtClean="0">
                <a:latin typeface="+mj-lt"/>
              </a:rPr>
              <a:t>hepatica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dextra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Ruptura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arteriae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hepaticae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internae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Ruptura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musculi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longi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colli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45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6444" l="9778" r="89778"/>
                    </a14:imgEffect>
                  </a14:imgLayer>
                </a14:imgProps>
              </a:ext>
            </a:extLst>
          </a:blip>
          <a:srcRect l="28911" r="30095"/>
          <a:stretch/>
        </p:blipFill>
        <p:spPr>
          <a:xfrm>
            <a:off x="361250" y="-72159"/>
            <a:ext cx="1171395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" b="93852" l="6311" r="966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610" y="81626"/>
            <a:ext cx="2240157" cy="2653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672" l="459" r="97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8765" y="306386"/>
            <a:ext cx="2180224" cy="2320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935" l="2591" r="34197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686304" y="107649"/>
            <a:ext cx="1862690" cy="251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5337" l="1205" r="981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4577" y="3575347"/>
            <a:ext cx="2274692" cy="2644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56" b="97333" l="9778" r="89778"/>
                    </a14:imgEffect>
                  </a14:imgLayer>
                </a14:imgProps>
              </a:ext>
            </a:extLst>
          </a:blip>
          <a:srcRect l="37196" r="36332"/>
          <a:stretch/>
        </p:blipFill>
        <p:spPr>
          <a:xfrm>
            <a:off x="2888045" y="3396237"/>
            <a:ext cx="756451" cy="2857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67" b="96889" l="4000" r="95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250" y="3761696"/>
            <a:ext cx="2425654" cy="24256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86523" y="120409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40763" y="120409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77618" y="120409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34944" y="120409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67903" y="5616991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78832" y="5616991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92086" y="5616991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74279" y="5616991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7143" l="417" r="995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3297" y="3575347"/>
            <a:ext cx="2621280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ŽIVÁ SLOVA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 smtClean="0">
                <a:latin typeface="+mj-lt"/>
              </a:rPr>
              <a:t>Medicina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humana</a:t>
            </a:r>
            <a:endParaRPr lang="sk-SK" dirty="0" smtClean="0">
              <a:latin typeface="+mj-lt"/>
            </a:endParaRPr>
          </a:p>
          <a:p>
            <a:r>
              <a:rPr lang="sk-SK" dirty="0" smtClean="0">
                <a:latin typeface="+mj-lt"/>
              </a:rPr>
              <a:t>In </a:t>
            </a:r>
            <a:r>
              <a:rPr lang="sk-SK" dirty="0" err="1" smtClean="0">
                <a:latin typeface="+mj-lt"/>
              </a:rPr>
              <a:t>natura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Contra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naturam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Intra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vitam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Pro</a:t>
            </a:r>
            <a:r>
              <a:rPr lang="sk-SK" dirty="0" smtClean="0">
                <a:latin typeface="+mj-lt"/>
              </a:rPr>
              <a:t> forma</a:t>
            </a:r>
          </a:p>
          <a:p>
            <a:r>
              <a:rPr lang="sk-SK" dirty="0" smtClean="0">
                <a:latin typeface="+mj-lt"/>
              </a:rPr>
              <a:t>Sine mora</a:t>
            </a:r>
          </a:p>
          <a:p>
            <a:endParaRPr lang="sk-SK" dirty="0" smtClean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>
                <a:latin typeface="+mj-lt"/>
              </a:rPr>
              <a:t>In </a:t>
            </a:r>
            <a:r>
              <a:rPr lang="sk-SK" dirty="0" err="1" smtClean="0">
                <a:latin typeface="+mj-lt"/>
              </a:rPr>
              <a:t>vitro</a:t>
            </a:r>
            <a:endParaRPr lang="sk-SK" dirty="0" smtClean="0">
              <a:latin typeface="+mj-lt"/>
            </a:endParaRPr>
          </a:p>
          <a:p>
            <a:r>
              <a:rPr lang="sk-SK" dirty="0" smtClean="0">
                <a:latin typeface="+mj-lt"/>
              </a:rPr>
              <a:t>In </a:t>
            </a:r>
            <a:r>
              <a:rPr lang="sk-SK" dirty="0" err="1" smtClean="0">
                <a:latin typeface="+mj-lt"/>
              </a:rPr>
              <a:t>vivo</a:t>
            </a:r>
            <a:endParaRPr lang="sk-SK" dirty="0" smtClean="0">
              <a:latin typeface="+mj-lt"/>
            </a:endParaRPr>
          </a:p>
          <a:p>
            <a:r>
              <a:rPr lang="sk-SK" dirty="0" smtClean="0">
                <a:latin typeface="+mj-lt"/>
              </a:rPr>
              <a:t>Post </a:t>
            </a:r>
            <a:r>
              <a:rPr lang="sk-SK" dirty="0" err="1" smtClean="0">
                <a:latin typeface="+mj-lt"/>
              </a:rPr>
              <a:t>cibum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Ab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ovo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Loco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typico</a:t>
            </a:r>
            <a:endParaRPr lang="sk-SK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Periculum</a:t>
            </a:r>
            <a:r>
              <a:rPr lang="sk-SK" dirty="0" smtClean="0">
                <a:latin typeface="+mj-lt"/>
              </a:rPr>
              <a:t> in mora</a:t>
            </a:r>
          </a:p>
          <a:p>
            <a:r>
              <a:rPr lang="sk-SK" dirty="0" smtClean="0">
                <a:latin typeface="+mj-lt"/>
              </a:rPr>
              <a:t>Curriculum vitae</a:t>
            </a:r>
          </a:p>
          <a:p>
            <a:r>
              <a:rPr lang="sk-SK" dirty="0" smtClean="0">
                <a:latin typeface="+mj-lt"/>
              </a:rPr>
              <a:t>Ad absurdum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809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rgbClr val="C00000"/>
                </a:solidFill>
                <a:ea typeface="+mj-ea"/>
                <a:cs typeface="+mj-cs"/>
              </a:rPr>
              <a:t>3. </a:t>
            </a:r>
            <a:r>
              <a:rPr lang="sk-SK" dirty="0" err="1" smtClean="0">
                <a:solidFill>
                  <a:srgbClr val="C00000"/>
                </a:solidFill>
                <a:ea typeface="+mj-ea"/>
                <a:cs typeface="+mj-cs"/>
              </a:rPr>
              <a:t>DEKLiNACE</a:t>
            </a:r>
            <a:r>
              <a:rPr lang="sk-SK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br>
              <a:rPr lang="sk-SK" dirty="0" smtClean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sk-SK" dirty="0" smtClean="0">
                <a:solidFill>
                  <a:srgbClr val="C00000"/>
                </a:solidFill>
                <a:ea typeface="+mj-ea"/>
                <a:cs typeface="+mj-cs"/>
              </a:rPr>
              <a:t>I-KMENY/</a:t>
            </a:r>
            <a:r>
              <a:rPr lang="sk-SK" dirty="0" err="1" smtClean="0">
                <a:solidFill>
                  <a:srgbClr val="C00000"/>
                </a:solidFill>
                <a:ea typeface="+mj-ea"/>
                <a:cs typeface="+mj-cs"/>
              </a:rPr>
              <a:t>souhláskové</a:t>
            </a:r>
            <a:r>
              <a:rPr lang="sk-SK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ea typeface="+mj-ea"/>
                <a:cs typeface="+mj-cs"/>
              </a:rPr>
              <a:t>kmeny</a:t>
            </a:r>
            <a:endParaRPr lang="en-GB" dirty="0">
              <a:solidFill>
                <a:srgbClr val="C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619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ea typeface="ＭＳ Ｐゴシック" pitchFamily="34" charset="-128"/>
              </a:rPr>
              <a:t>3. DEKLINACE</a:t>
            </a:r>
            <a:endParaRPr lang="en-GB" dirty="0" smtClean="0">
              <a:ea typeface="ＭＳ Ｐゴシック" pitchFamily="34" charset="-128"/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591445"/>
              </p:ext>
            </p:extLst>
          </p:nvPr>
        </p:nvGraphicFramePr>
        <p:xfrm>
          <a:off x="219366" y="1600200"/>
          <a:ext cx="8467434" cy="4577762"/>
        </p:xfrm>
        <a:graphic>
          <a:graphicData uri="http://schemas.openxmlformats.org/drawingml/2006/table">
            <a:tbl>
              <a:tblPr/>
              <a:tblGrid>
                <a:gridCol w="1411239"/>
                <a:gridCol w="1411239"/>
                <a:gridCol w="1411239"/>
                <a:gridCol w="1411239"/>
                <a:gridCol w="1411239"/>
                <a:gridCol w="141123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DEKLINACE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I.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II.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III.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IV.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V.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ROD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&gt;F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M+N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M+F+N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M+N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&gt;F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NOM. SG.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-a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-us (er)/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-um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?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-us/-u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-es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GEN. SG.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-ae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-i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-(?)is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-us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-ei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KMEN. SAMOHLÁSKA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O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Cons. /I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U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4468095" y="1981200"/>
            <a:ext cx="1371600" cy="4191000"/>
          </a:xfrm>
          <a:prstGeom prst="rect">
            <a:avLst/>
          </a:prstGeom>
          <a:noFill/>
          <a:ln w="38100">
            <a:solidFill>
              <a:srgbClr val="DB0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DB0213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4043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4876785" y="3408210"/>
            <a:ext cx="13716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dirty="0">
                <a:latin typeface="Cambria"/>
                <a:cs typeface="Cambria"/>
              </a:rPr>
              <a:t>M + N</a:t>
            </a:r>
            <a:endParaRPr lang="en-GB" sz="3200" b="1" dirty="0">
              <a:latin typeface="Cambria"/>
              <a:cs typeface="Cambria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4876785" y="2265210"/>
            <a:ext cx="6096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dirty="0" smtClean="0">
                <a:latin typeface="Cambria"/>
                <a:cs typeface="Cambria"/>
              </a:rPr>
              <a:t>F</a:t>
            </a:r>
            <a:endParaRPr lang="en-GB" sz="3200" dirty="0">
              <a:latin typeface="Cambria"/>
              <a:cs typeface="Cambria"/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Osobitosti III. </a:t>
            </a:r>
            <a:r>
              <a:rPr lang="sk-SK" dirty="0"/>
              <a:t>d</a:t>
            </a:r>
            <a:r>
              <a:rPr lang="sk-SK" dirty="0" smtClean="0"/>
              <a:t>eklinace - rod</a:t>
            </a:r>
            <a:endParaRPr lang="en-GB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457199" y="1600200"/>
            <a:ext cx="3837709" cy="4525963"/>
          </a:xfrm>
        </p:spPr>
        <p:txBody>
          <a:bodyPr/>
          <a:lstStyle/>
          <a:p>
            <a:endParaRPr lang="sk-SK" dirty="0" smtClean="0">
              <a:latin typeface="Cambria"/>
              <a:cs typeface="Cambria"/>
            </a:endParaRPr>
          </a:p>
          <a:p>
            <a:r>
              <a:rPr lang="sk-SK" dirty="0" smtClean="0">
                <a:latin typeface="Cambria"/>
                <a:cs typeface="Cambria"/>
              </a:rPr>
              <a:t>I. a V. deklinace </a:t>
            </a:r>
          </a:p>
          <a:p>
            <a:pPr marL="0" indent="0">
              <a:buNone/>
            </a:pPr>
            <a:r>
              <a:rPr lang="sk-SK" dirty="0" smtClean="0">
                <a:latin typeface="Cambria"/>
                <a:cs typeface="Cambria"/>
              </a:rPr>
              <a:t>		</a:t>
            </a:r>
          </a:p>
          <a:p>
            <a:r>
              <a:rPr lang="sk-SK" dirty="0" smtClean="0">
                <a:latin typeface="Cambria"/>
                <a:cs typeface="Cambria"/>
              </a:rPr>
              <a:t>II. A IV. </a:t>
            </a:r>
            <a:r>
              <a:rPr lang="sk-SK" dirty="0" err="1" smtClean="0">
                <a:latin typeface="Cambria"/>
                <a:cs typeface="Cambria"/>
              </a:rPr>
              <a:t>deklinace</a:t>
            </a:r>
            <a:endParaRPr lang="sk-SK" dirty="0" smtClean="0">
              <a:latin typeface="Cambria"/>
              <a:cs typeface="Cambria"/>
            </a:endParaRPr>
          </a:p>
          <a:p>
            <a:endParaRPr lang="sk-SK" dirty="0" smtClean="0">
              <a:latin typeface="Cambria"/>
              <a:cs typeface="Cambria"/>
            </a:endParaRPr>
          </a:p>
          <a:p>
            <a:r>
              <a:rPr lang="sk-SK" dirty="0" smtClean="0">
                <a:solidFill>
                  <a:srgbClr val="DB0213"/>
                </a:solidFill>
                <a:latin typeface="Cambria"/>
                <a:cs typeface="Cambria"/>
              </a:rPr>
              <a:t>III. </a:t>
            </a:r>
            <a:r>
              <a:rPr lang="sk-SK" dirty="0" err="1" smtClean="0">
                <a:solidFill>
                  <a:srgbClr val="DB0213"/>
                </a:solidFill>
                <a:latin typeface="Cambria"/>
                <a:cs typeface="Cambria"/>
              </a:rPr>
              <a:t>deklinace</a:t>
            </a:r>
            <a:r>
              <a:rPr lang="sk-SK" dirty="0" smtClean="0">
                <a:solidFill>
                  <a:srgbClr val="DB0213"/>
                </a:solidFill>
                <a:latin typeface="Cambria"/>
                <a:cs typeface="Cambria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Cambria"/>
                <a:cs typeface="Cambria"/>
              </a:rPr>
              <a:t>	</a:t>
            </a:r>
            <a:endParaRPr lang="en-GB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876785" y="4627410"/>
            <a:ext cx="22098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dirty="0">
                <a:latin typeface="Cambria"/>
                <a:cs typeface="Cambria"/>
              </a:rPr>
              <a:t>M + </a:t>
            </a:r>
            <a:r>
              <a:rPr lang="sk-SK" sz="3200" b="1" dirty="0" smtClean="0">
                <a:latin typeface="Cambria"/>
                <a:cs typeface="Cambria"/>
              </a:rPr>
              <a:t>F + N</a:t>
            </a:r>
            <a:endParaRPr lang="en-GB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091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Osobitosti III. deklinace – </a:t>
            </a:r>
            <a:r>
              <a:rPr lang="sk-SK" sz="3600" dirty="0"/>
              <a:t>n</a:t>
            </a:r>
            <a:r>
              <a:rPr lang="sk-SK" sz="3600" dirty="0" smtClean="0"/>
              <a:t>ominativ sg.</a:t>
            </a:r>
            <a:endParaRPr lang="en-GB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latin typeface="+mj-lt"/>
              </a:rPr>
              <a:t>I.; II.; IV; a V. </a:t>
            </a:r>
            <a:r>
              <a:rPr lang="sk-SK" dirty="0" err="1" smtClean="0">
                <a:latin typeface="+mj-lt"/>
              </a:rPr>
              <a:t>deklinace</a:t>
            </a:r>
            <a:r>
              <a:rPr lang="sk-SK" dirty="0" smtClean="0">
                <a:latin typeface="+mj-lt"/>
              </a:rPr>
              <a:t> má v </a:t>
            </a:r>
            <a:r>
              <a:rPr lang="sk-SK" dirty="0" err="1" smtClean="0">
                <a:latin typeface="+mj-lt"/>
              </a:rPr>
              <a:t>nom</a:t>
            </a:r>
            <a:r>
              <a:rPr lang="sk-SK" dirty="0" smtClean="0">
                <a:latin typeface="+mj-lt"/>
              </a:rPr>
              <a:t>. </a:t>
            </a:r>
            <a:r>
              <a:rPr lang="sk-SK" dirty="0" err="1" smtClean="0">
                <a:latin typeface="+mj-lt"/>
              </a:rPr>
              <a:t>sg</a:t>
            </a:r>
            <a:r>
              <a:rPr lang="sk-SK" dirty="0" smtClean="0">
                <a:latin typeface="+mj-lt"/>
              </a:rPr>
              <a:t>. určitou koncovku:</a:t>
            </a:r>
          </a:p>
          <a:p>
            <a:pPr>
              <a:buNone/>
            </a:pPr>
            <a:r>
              <a:rPr lang="sk-SK" dirty="0" smtClean="0">
                <a:latin typeface="+mj-lt"/>
              </a:rPr>
              <a:t>	-a/</a:t>
            </a:r>
          </a:p>
          <a:p>
            <a:pPr>
              <a:buNone/>
            </a:pPr>
            <a:r>
              <a:rPr lang="sk-SK" dirty="0">
                <a:latin typeface="+mj-lt"/>
              </a:rPr>
              <a:t>	</a:t>
            </a:r>
            <a:r>
              <a:rPr lang="sk-SK" dirty="0" smtClean="0">
                <a:latin typeface="+mj-lt"/>
              </a:rPr>
              <a:t>-us(-er)/um</a:t>
            </a:r>
            <a:endParaRPr lang="sk-SK" dirty="0">
              <a:latin typeface="+mj-lt"/>
            </a:endParaRPr>
          </a:p>
          <a:p>
            <a:pPr>
              <a:buNone/>
            </a:pPr>
            <a:r>
              <a:rPr lang="sk-SK" dirty="0" smtClean="0">
                <a:latin typeface="+mj-lt"/>
              </a:rPr>
              <a:t>	us/u</a:t>
            </a:r>
          </a:p>
          <a:p>
            <a:pPr>
              <a:buNone/>
            </a:pPr>
            <a:r>
              <a:rPr lang="sk-SK" dirty="0">
                <a:latin typeface="+mj-lt"/>
              </a:rPr>
              <a:t>	</a:t>
            </a:r>
            <a:r>
              <a:rPr lang="sk-SK" dirty="0" smtClean="0">
                <a:latin typeface="+mj-lt"/>
              </a:rPr>
              <a:t>es</a:t>
            </a:r>
          </a:p>
          <a:p>
            <a:pPr>
              <a:buNone/>
            </a:pPr>
            <a:endParaRPr lang="sk-SK" dirty="0" smtClean="0">
              <a:latin typeface="+mj-lt"/>
            </a:endParaRPr>
          </a:p>
          <a:p>
            <a:r>
              <a:rPr lang="sk-SK" dirty="0" smtClean="0">
                <a:solidFill>
                  <a:srgbClr val="DB0213"/>
                </a:solidFill>
                <a:latin typeface="+mj-lt"/>
              </a:rPr>
              <a:t>III. Nom. sg. je zakončen různě : (samohláskou/nebo i souhláskou </a:t>
            </a:r>
            <a:endParaRPr lang="en-GB" dirty="0">
              <a:solidFill>
                <a:srgbClr val="DB021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49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ŽLTA2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503</Words>
  <Application>Microsoft Macintosh PowerPoint</Application>
  <PresentationFormat>On-screen Show (4:3)</PresentationFormat>
  <Paragraphs>190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ŽLTA2</vt:lpstr>
      <vt:lpstr>I. a II. deklinace revize</vt:lpstr>
      <vt:lpstr>Rozlište rostliny:</vt:lpstr>
      <vt:lpstr>Rozepište zkratky (zdvojené písmeno znamená plurál)</vt:lpstr>
      <vt:lpstr>PowerPoint Presentation</vt:lpstr>
      <vt:lpstr>ŽIVÁ SLOVA</vt:lpstr>
      <vt:lpstr>3. DEKLiNACE  I-KMENY/souhláskové kmeny</vt:lpstr>
      <vt:lpstr>3. DEKLINACE</vt:lpstr>
      <vt:lpstr>Osobitosti III. deklinace - rod</vt:lpstr>
      <vt:lpstr>Osobitosti III. deklinace – nominativ sg.</vt:lpstr>
      <vt:lpstr>Osobitosti III. deklinace  : genitiv/základ slova</vt:lpstr>
      <vt:lpstr>SLOVNÍKOVÉ HESLO</vt:lpstr>
      <vt:lpstr>Pojmenujte orgány:</vt:lpstr>
      <vt:lpstr>TYPY SUBSTANTIV III. DEKLINACE </vt:lpstr>
      <vt:lpstr>SKLOŇOVÁNÍ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a II. deklinace revize</dc:title>
  <dc:creator>Pepina Artimová</dc:creator>
  <cp:lastModifiedBy>Pepina Artimová</cp:lastModifiedBy>
  <cp:revision>10</cp:revision>
  <dcterms:created xsi:type="dcterms:W3CDTF">2013-10-07T22:31:11Z</dcterms:created>
  <dcterms:modified xsi:type="dcterms:W3CDTF">2014-10-07T05:14:13Z</dcterms:modified>
</cp:coreProperties>
</file>