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7" r:id="rId4"/>
    <p:sldId id="258" r:id="rId5"/>
    <p:sldId id="259" r:id="rId6"/>
    <p:sldId id="265" r:id="rId7"/>
    <p:sldId id="261" r:id="rId8"/>
    <p:sldId id="260" r:id="rId9"/>
    <p:sldId id="266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20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30.9.2013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30.9.2013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30.9.2013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30.9.2013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30.9.2013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30.9.2013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30.9.2013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30.9.2013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30.9.2013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30.9.2013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30.9.2013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CA413-D315-3A4E-9895-3F6D5B07CE70}" type="datetimeFigureOut">
              <a:rPr lang="en-US" smtClean="0"/>
              <a:t>30.9.2013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medical terminology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5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267CF2"/>
                </a:solidFill>
              </a:rPr>
              <a:t>Overview of the 1</a:t>
            </a:r>
            <a:r>
              <a:rPr lang="en-US" baseline="30000" dirty="0" smtClean="0">
                <a:solidFill>
                  <a:srgbClr val="267CF2"/>
                </a:solidFill>
              </a:rPr>
              <a:t>st</a:t>
            </a:r>
            <a:r>
              <a:rPr lang="en-US" dirty="0" smtClean="0">
                <a:solidFill>
                  <a:srgbClr val="267CF2"/>
                </a:solidFill>
              </a:rPr>
              <a:t> declension</a:t>
            </a:r>
            <a:endParaRPr lang="en-US" dirty="0">
              <a:solidFill>
                <a:srgbClr val="267CF2"/>
              </a:solidFill>
            </a:endParaRPr>
          </a:p>
        </p:txBody>
      </p:sp>
      <p:pic>
        <p:nvPicPr>
          <p:cNvPr id="4" name="Content Placeholder 3" descr="Ist declension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09" r="-32309"/>
          <a:stretch>
            <a:fillRect/>
          </a:stretch>
        </p:blipFill>
        <p:spPr>
          <a:xfrm>
            <a:off x="-526990" y="1412924"/>
            <a:ext cx="4681326" cy="524625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59081" y="1417638"/>
            <a:ext cx="5626164" cy="196536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Paradigm VENA : -a/-</a:t>
            </a:r>
            <a:r>
              <a:rPr lang="en-US" dirty="0" err="1" smtClean="0"/>
              <a:t>ae</a:t>
            </a:r>
            <a:r>
              <a:rPr lang="en-US" dirty="0"/>
              <a:t>;</a:t>
            </a:r>
            <a:r>
              <a:rPr lang="en-US" dirty="0" smtClean="0"/>
              <a:t> &gt;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</a:p>
          <a:p>
            <a:r>
              <a:rPr lang="en-US" dirty="0" smtClean="0"/>
              <a:t>Paradigm DIABETES : -</a:t>
            </a:r>
            <a:r>
              <a:rPr lang="en-US" dirty="0" err="1" smtClean="0"/>
              <a:t>es</a:t>
            </a:r>
            <a:r>
              <a:rPr lang="en-US" dirty="0" smtClean="0"/>
              <a:t>/-</a:t>
            </a:r>
            <a:r>
              <a:rPr lang="en-US" dirty="0" err="1" smtClean="0"/>
              <a:t>ae</a:t>
            </a:r>
            <a:r>
              <a:rPr lang="en-US" dirty="0" smtClean="0"/>
              <a:t>;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Paradigm SYSTOLE: -e/-</a:t>
            </a:r>
            <a:r>
              <a:rPr lang="en-US" dirty="0" err="1" smtClean="0">
                <a:solidFill>
                  <a:srgbClr val="000000"/>
                </a:solidFill>
              </a:rPr>
              <a:t>es</a:t>
            </a:r>
            <a:r>
              <a:rPr lang="en-US" dirty="0" smtClean="0">
                <a:solidFill>
                  <a:srgbClr val="000000"/>
                </a:solidFill>
              </a:rPr>
              <a:t>;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--------------------------------------------------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6302" y="4843036"/>
            <a:ext cx="1982214" cy="180426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380911" y="3350539"/>
            <a:ext cx="5626164" cy="578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Plural forms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379001" y="3787819"/>
            <a:ext cx="5626164" cy="578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8000"/>
                </a:solidFill>
              </a:rPr>
              <a:t>Diabetes singular forms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6343" y="3003157"/>
            <a:ext cx="712173" cy="1744918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6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build="p"/>
      <p:bldP spid="8" grpId="0" build="p"/>
      <p:bldP spid="8" grpId="1" build="allAtOnce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Adjectives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Function : to qualify a noun</a:t>
            </a:r>
          </a:p>
          <a:p>
            <a:r>
              <a:rPr lang="en-US" dirty="0" smtClean="0">
                <a:latin typeface="+mj-lt"/>
              </a:rPr>
              <a:t>Forms : Alternate to reflect the gender, number and case of the noun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Gender &gt; </a:t>
            </a:r>
            <a:r>
              <a:rPr lang="en-US" dirty="0" smtClean="0">
                <a:solidFill>
                  <a:srgbClr val="267CF2"/>
                </a:solidFill>
                <a:latin typeface="+mj-lt"/>
              </a:rPr>
              <a:t>Male (m.)</a:t>
            </a:r>
            <a:r>
              <a:rPr lang="en-US" dirty="0" smtClean="0">
                <a:latin typeface="+mj-lt"/>
              </a:rPr>
              <a:t> &gt;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Female (f.)</a:t>
            </a:r>
            <a:r>
              <a:rPr lang="en-US" dirty="0" smtClean="0">
                <a:latin typeface="+mj-lt"/>
              </a:rPr>
              <a:t> &gt; 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Neuter (n.)</a:t>
            </a: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839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Adjectives of the 1</a:t>
            </a:r>
            <a:r>
              <a:rPr lang="en-US" sz="36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2</a:t>
            </a:r>
            <a:r>
              <a:rPr lang="en-US" sz="36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nd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declension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+mj-lt"/>
              </a:rPr>
              <a:t>Magnus, a, um	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Magnus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magna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magnum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     </a:t>
            </a:r>
            <a:r>
              <a:rPr lang="en-US" dirty="0" smtClean="0">
                <a:solidFill>
                  <a:srgbClr val="267CF2"/>
                </a:solidFill>
                <a:latin typeface="+mj-lt"/>
              </a:rPr>
              <a:t> m.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            f.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 	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      n.</a:t>
            </a:r>
          </a:p>
          <a:p>
            <a:pPr marL="514350" indent="-514350">
              <a:buAutoNum type="alphaLcPeriod" startAt="13"/>
            </a:pPr>
            <a:endParaRPr lang="en-US" dirty="0" smtClean="0">
              <a:solidFill>
                <a:srgbClr val="008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err="1" smtClean="0">
                <a:latin typeface="+mj-lt"/>
              </a:rPr>
              <a:t>coxa</a:t>
            </a:r>
            <a:r>
              <a:rPr lang="en-US" dirty="0" smtClean="0">
                <a:latin typeface="+mj-lt"/>
              </a:rPr>
              <a:t>			cervix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oculus		sulcus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rus			</a:t>
            </a:r>
            <a:r>
              <a:rPr lang="en-US" dirty="0" err="1" smtClean="0">
                <a:latin typeface="+mj-lt"/>
              </a:rPr>
              <a:t>arcus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latin typeface="+mj-lt"/>
              </a:rPr>
              <a:t>b</a:t>
            </a:r>
            <a:r>
              <a:rPr lang="en-US" dirty="0" err="1" smtClean="0">
                <a:latin typeface="+mj-lt"/>
              </a:rPr>
              <a:t>ucca</a:t>
            </a:r>
            <a:r>
              <a:rPr lang="en-US" dirty="0" smtClean="0">
                <a:latin typeface="+mj-lt"/>
              </a:rPr>
              <a:t>			metatarsus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fibula			hallux		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+mj-lt"/>
              </a:rPr>
              <a:t>Dexter, a, um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267CF2"/>
                </a:solidFill>
                <a:latin typeface="+mj-lt"/>
              </a:rPr>
              <a:t>Dexter</a:t>
            </a:r>
            <a:r>
              <a:rPr lang="en-US" dirty="0" smtClean="0">
                <a:latin typeface="+mj-lt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dextra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+mj-lt"/>
              </a:rPr>
              <a:t>dextrum</a:t>
            </a:r>
            <a:endParaRPr lang="en-US" dirty="0" smtClean="0">
              <a:solidFill>
                <a:srgbClr val="008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67CF2"/>
                </a:solidFill>
                <a:latin typeface="+mj-lt"/>
              </a:rPr>
              <a:t>     m.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		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f.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		    n.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latin typeface="+mj-lt"/>
              </a:rPr>
              <a:t>coxa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			cervix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oculus		sulcus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crus			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arcus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latin typeface="+mj-lt"/>
              </a:rPr>
              <a:t>bucca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			metatarsus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fibula			hallux	</a:t>
            </a:r>
          </a:p>
        </p:txBody>
      </p:sp>
    </p:spTree>
    <p:extLst>
      <p:ext uri="{BB962C8B-B14F-4D97-AF65-F5344CB8AC3E}">
        <p14:creationId xmlns:p14="http://schemas.microsoft.com/office/powerpoint/2010/main" val="374352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67CF2"/>
                </a:solidFill>
              </a:rPr>
              <a:t>Read and explain your pronunciation</a:t>
            </a:r>
            <a:endParaRPr lang="en-US" dirty="0">
              <a:solidFill>
                <a:srgbClr val="267CF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+mj-lt"/>
              </a:rPr>
              <a:t>Musculus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latissimus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dorsi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Pars </a:t>
            </a:r>
            <a:r>
              <a:rPr lang="en-US" dirty="0" err="1" smtClean="0">
                <a:latin typeface="+mj-lt"/>
              </a:rPr>
              <a:t>respiratoria</a:t>
            </a:r>
            <a:r>
              <a:rPr lang="en-US" dirty="0" smtClean="0">
                <a:latin typeface="+mj-lt"/>
              </a:rPr>
              <a:t> tunicae mucosae </a:t>
            </a:r>
            <a:r>
              <a:rPr lang="en-US" dirty="0" err="1" smtClean="0">
                <a:latin typeface="+mj-lt"/>
              </a:rPr>
              <a:t>nasi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Vena </a:t>
            </a:r>
            <a:r>
              <a:rPr lang="en-US" dirty="0" err="1" smtClean="0">
                <a:latin typeface="+mj-lt"/>
              </a:rPr>
              <a:t>aquaeductus</a:t>
            </a:r>
            <a:r>
              <a:rPr lang="en-US" dirty="0" smtClean="0">
                <a:latin typeface="+mj-lt"/>
              </a:rPr>
              <a:t> cochleae</a:t>
            </a:r>
          </a:p>
          <a:p>
            <a:r>
              <a:rPr lang="en-US" dirty="0" smtClean="0">
                <a:latin typeface="+mj-lt"/>
              </a:rPr>
              <a:t>Hiatus </a:t>
            </a:r>
            <a:r>
              <a:rPr lang="en-US" dirty="0" err="1" smtClean="0">
                <a:latin typeface="+mj-lt"/>
              </a:rPr>
              <a:t>oesophageus</a:t>
            </a:r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Protuberantia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occipitalis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externa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Myometrium</a:t>
            </a:r>
          </a:p>
          <a:p>
            <a:r>
              <a:rPr lang="en-US" dirty="0" smtClean="0">
                <a:latin typeface="+mj-lt"/>
              </a:rPr>
              <a:t>Nucleus </a:t>
            </a:r>
            <a:r>
              <a:rPr lang="en-US" dirty="0" err="1" smtClean="0">
                <a:latin typeface="+mj-lt"/>
              </a:rPr>
              <a:t>rhapes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medianus</a:t>
            </a:r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055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267CF2"/>
                </a:solidFill>
              </a:rPr>
              <a:t>Read and guess the meaning</a:t>
            </a:r>
            <a:endParaRPr lang="en-US" dirty="0">
              <a:solidFill>
                <a:srgbClr val="267CF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22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+mj-lt"/>
              </a:rPr>
              <a:t>Corpus </a:t>
            </a:r>
            <a:r>
              <a:rPr lang="en-US" dirty="0" err="1" smtClean="0">
                <a:latin typeface="+mj-lt"/>
              </a:rPr>
              <a:t>humanum</a:t>
            </a:r>
            <a:r>
              <a:rPr lang="en-US" dirty="0" smtClean="0">
                <a:latin typeface="+mj-lt"/>
              </a:rPr>
              <a:t> e </a:t>
            </a:r>
            <a:r>
              <a:rPr lang="en-US" dirty="0" err="1" smtClean="0">
                <a:latin typeface="+mj-lt"/>
              </a:rPr>
              <a:t>capite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collo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trunco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membris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constat</a:t>
            </a:r>
            <a:r>
              <a:rPr lang="en-US" dirty="0" smtClean="0">
                <a:latin typeface="+mj-lt"/>
              </a:rPr>
              <a:t>. </a:t>
            </a:r>
            <a:r>
              <a:rPr lang="en-US" i="1" dirty="0" smtClean="0">
                <a:latin typeface="+mj-lt"/>
              </a:rPr>
              <a:t>Corpus </a:t>
            </a:r>
            <a:r>
              <a:rPr lang="en-US" i="1" dirty="0" err="1" smtClean="0">
                <a:latin typeface="+mj-lt"/>
              </a:rPr>
              <a:t>hominis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quattuor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membra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habet</a:t>
            </a:r>
            <a:r>
              <a:rPr lang="en-US" i="1" dirty="0" smtClean="0">
                <a:latin typeface="+mj-lt"/>
              </a:rPr>
              <a:t>: duo </a:t>
            </a:r>
            <a:r>
              <a:rPr lang="en-US" i="1" dirty="0" err="1" smtClean="0">
                <a:latin typeface="+mj-lt"/>
              </a:rPr>
              <a:t>membra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superiora</a:t>
            </a:r>
            <a:r>
              <a:rPr lang="en-US" i="1" dirty="0" smtClean="0">
                <a:latin typeface="+mj-lt"/>
              </a:rPr>
              <a:t> et duo </a:t>
            </a:r>
            <a:r>
              <a:rPr lang="en-US" i="1" dirty="0" err="1" smtClean="0">
                <a:latin typeface="+mj-lt"/>
              </a:rPr>
              <a:t>membra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inferiora</a:t>
            </a:r>
            <a:r>
              <a:rPr lang="en-US" i="1" dirty="0" smtClean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Membrum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superius</a:t>
            </a:r>
            <a:r>
              <a:rPr lang="en-US" dirty="0" smtClean="0">
                <a:latin typeface="+mj-lt"/>
              </a:rPr>
              <a:t> ex </a:t>
            </a:r>
            <a:r>
              <a:rPr lang="en-US" dirty="0" err="1" smtClean="0">
                <a:latin typeface="+mj-lt"/>
              </a:rPr>
              <a:t>brachio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cubito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antebrachio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manu</a:t>
            </a:r>
            <a:r>
              <a:rPr lang="en-US" dirty="0" smtClean="0">
                <a:latin typeface="+mj-lt"/>
              </a:rPr>
              <a:t> et </a:t>
            </a:r>
            <a:r>
              <a:rPr lang="en-US" dirty="0" err="1" smtClean="0">
                <a:latin typeface="+mj-lt"/>
              </a:rPr>
              <a:t>digitis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manus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constat</a:t>
            </a:r>
            <a:r>
              <a:rPr lang="en-US" dirty="0" smtClean="0">
                <a:latin typeface="+mj-lt"/>
              </a:rPr>
              <a:t>. </a:t>
            </a:r>
            <a:r>
              <a:rPr lang="en-US" i="1" dirty="0" err="1" smtClean="0">
                <a:latin typeface="+mj-lt"/>
              </a:rPr>
              <a:t>Membrum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inferius</a:t>
            </a:r>
            <a:r>
              <a:rPr lang="en-US" i="1" dirty="0" smtClean="0">
                <a:latin typeface="+mj-lt"/>
              </a:rPr>
              <a:t> femur, genu, crus et </a:t>
            </a:r>
            <a:r>
              <a:rPr lang="en-US" i="1" dirty="0" err="1" smtClean="0">
                <a:latin typeface="+mj-lt"/>
              </a:rPr>
              <a:t>pedem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continet</a:t>
            </a:r>
            <a:r>
              <a:rPr lang="en-US" i="1" dirty="0" smtClean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Collum</a:t>
            </a:r>
            <a:r>
              <a:rPr lang="en-US" dirty="0" smtClean="0">
                <a:latin typeface="+mj-lt"/>
              </a:rPr>
              <a:t> caput cum </a:t>
            </a:r>
            <a:r>
              <a:rPr lang="en-US" dirty="0" err="1" smtClean="0">
                <a:latin typeface="+mj-lt"/>
              </a:rPr>
              <a:t>trunco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corporis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iungit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ubi</a:t>
            </a:r>
            <a:r>
              <a:rPr lang="en-US" dirty="0" smtClean="0">
                <a:latin typeface="+mj-lt"/>
              </a:rPr>
              <a:t> viscera </a:t>
            </a:r>
            <a:r>
              <a:rPr lang="en-US" dirty="0" err="1" smtClean="0">
                <a:latin typeface="+mj-lt"/>
              </a:rPr>
              <a:t>locata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sunt</a:t>
            </a:r>
            <a:r>
              <a:rPr lang="en-US" dirty="0" smtClean="0">
                <a:latin typeface="+mj-lt"/>
              </a:rPr>
              <a:t>. </a:t>
            </a:r>
            <a:r>
              <a:rPr lang="en-US" i="1" dirty="0" err="1" smtClean="0">
                <a:latin typeface="+mj-lt"/>
              </a:rPr>
              <a:t>Partes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trunci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sunt</a:t>
            </a:r>
            <a:r>
              <a:rPr lang="en-US" i="1" dirty="0" smtClean="0">
                <a:latin typeface="+mj-lt"/>
              </a:rPr>
              <a:t>: thorax, abdomen, pelvis. In </a:t>
            </a:r>
            <a:r>
              <a:rPr lang="en-US" i="1" dirty="0" err="1" smtClean="0">
                <a:latin typeface="+mj-lt"/>
              </a:rPr>
              <a:t>cavitate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thoracis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cor</a:t>
            </a:r>
            <a:r>
              <a:rPr lang="en-US" i="1" dirty="0" smtClean="0">
                <a:latin typeface="+mj-lt"/>
              </a:rPr>
              <a:t> et </a:t>
            </a:r>
            <a:r>
              <a:rPr lang="en-US" i="1" dirty="0" err="1" smtClean="0">
                <a:latin typeface="+mj-lt"/>
              </a:rPr>
              <a:t>pulmones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sunt</a:t>
            </a:r>
            <a:r>
              <a:rPr lang="en-US" i="1" dirty="0" smtClean="0">
                <a:latin typeface="+mj-lt"/>
              </a:rPr>
              <a:t>.</a:t>
            </a:r>
          </a:p>
          <a:p>
            <a:r>
              <a:rPr lang="en-US" dirty="0" err="1">
                <a:latin typeface="+mj-lt"/>
              </a:rPr>
              <a:t>Medicamenta</a:t>
            </a:r>
            <a:r>
              <a:rPr lang="en-US" dirty="0">
                <a:latin typeface="+mj-lt"/>
              </a:rPr>
              <a:t> in </a:t>
            </a:r>
            <a:r>
              <a:rPr lang="en-US" dirty="0" err="1">
                <a:latin typeface="+mj-lt"/>
              </a:rPr>
              <a:t>organismum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humanum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viis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variis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introducuntur</a:t>
            </a:r>
            <a:r>
              <a:rPr lang="en-US" dirty="0">
                <a:latin typeface="+mj-lt"/>
              </a:rPr>
              <a:t>: per </a:t>
            </a:r>
            <a:r>
              <a:rPr lang="en-US" dirty="0" err="1">
                <a:latin typeface="+mj-lt"/>
              </a:rPr>
              <a:t>os</a:t>
            </a:r>
            <a:r>
              <a:rPr lang="en-US" dirty="0">
                <a:latin typeface="+mj-lt"/>
              </a:rPr>
              <a:t>, per rectum, </a:t>
            </a:r>
            <a:r>
              <a:rPr lang="en-US" dirty="0" smtClean="0">
                <a:latin typeface="+mj-lt"/>
              </a:rPr>
              <a:t>sub </a:t>
            </a:r>
            <a:r>
              <a:rPr lang="en-US" dirty="0" err="1" smtClean="0">
                <a:latin typeface="+mj-lt"/>
              </a:rPr>
              <a:t>linguam</a:t>
            </a:r>
            <a:r>
              <a:rPr lang="en-US" dirty="0">
                <a:latin typeface="+mj-lt"/>
              </a:rPr>
              <a:t>, sub </a:t>
            </a:r>
            <a:r>
              <a:rPr lang="en-US" dirty="0" err="1">
                <a:latin typeface="+mj-lt"/>
              </a:rPr>
              <a:t>cutem</a:t>
            </a:r>
            <a:r>
              <a:rPr lang="en-US" dirty="0">
                <a:latin typeface="+mj-lt"/>
              </a:rPr>
              <a:t>, intra </a:t>
            </a:r>
            <a:r>
              <a:rPr lang="en-US" dirty="0" err="1">
                <a:latin typeface="+mj-lt"/>
              </a:rPr>
              <a:t>musculos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636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Questions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case expresses the state of dependency?</a:t>
            </a:r>
          </a:p>
          <a:p>
            <a:r>
              <a:rPr lang="en-US" dirty="0">
                <a:latin typeface="+mj-lt"/>
              </a:rPr>
              <a:t>How is it usually translated into English?</a:t>
            </a:r>
          </a:p>
          <a:p>
            <a:r>
              <a:rPr lang="en-US" dirty="0" smtClean="0">
                <a:latin typeface="+mj-lt"/>
              </a:rPr>
              <a:t>What cases are used </a:t>
            </a:r>
            <a:r>
              <a:rPr lang="en-US" dirty="0" smtClean="0">
                <a:latin typeface="+mj-lt"/>
              </a:rPr>
              <a:t>with </a:t>
            </a:r>
            <a:r>
              <a:rPr lang="en-US" dirty="0" smtClean="0">
                <a:latin typeface="+mj-lt"/>
              </a:rPr>
              <a:t>prepositions in medical terminology?</a:t>
            </a:r>
          </a:p>
          <a:p>
            <a:r>
              <a:rPr lang="en-US" dirty="0" smtClean="0">
                <a:latin typeface="+mj-lt"/>
              </a:rPr>
              <a:t>Are there any prepositions connected with two cases?</a:t>
            </a: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433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267CF2"/>
                </a:solidFill>
              </a:rPr>
              <a:t>Noun(s) in apposition</a:t>
            </a:r>
            <a:endParaRPr lang="en-US" dirty="0">
              <a:solidFill>
                <a:srgbClr val="267CF2"/>
              </a:solidFill>
            </a:endParaRPr>
          </a:p>
        </p:txBody>
      </p:sp>
      <p:pic>
        <p:nvPicPr>
          <p:cNvPr id="4" name="Picture 1" descr="koncovk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/>
          <a:stretch>
            <a:fillRect/>
          </a:stretch>
        </p:blipFill>
        <p:spPr bwMode="auto">
          <a:xfrm>
            <a:off x="0" y="1701800"/>
            <a:ext cx="9144000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0862" y="3527791"/>
            <a:ext cx="8210939" cy="412176"/>
          </a:xfrm>
          <a:prstGeom prst="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0862" y="5106098"/>
            <a:ext cx="8210939" cy="412176"/>
          </a:xfrm>
          <a:prstGeom prst="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0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ut femo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00" y="383454"/>
            <a:ext cx="3128499" cy="2655314"/>
          </a:xfrm>
          <a:prstGeom prst="rect">
            <a:avLst/>
          </a:prstGeom>
        </p:spPr>
      </p:pic>
      <p:pic>
        <p:nvPicPr>
          <p:cNvPr id="6" name="Picture 5" descr="caput fibula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89" y="0"/>
            <a:ext cx="1465898" cy="6858000"/>
          </a:xfrm>
          <a:prstGeom prst="rect">
            <a:avLst/>
          </a:prstGeom>
        </p:spPr>
      </p:pic>
      <p:pic>
        <p:nvPicPr>
          <p:cNvPr id="7" name="Picture 6" descr="caput radi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r="19133"/>
          <a:stretch/>
        </p:blipFill>
        <p:spPr>
          <a:xfrm>
            <a:off x="4035607" y="0"/>
            <a:ext cx="1982214" cy="6858000"/>
          </a:xfrm>
          <a:prstGeom prst="rect">
            <a:avLst/>
          </a:prstGeom>
        </p:spPr>
      </p:pic>
      <p:pic>
        <p:nvPicPr>
          <p:cNvPr id="8" name="Picture 7" descr="caput humer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7308"/>
            <a:ext cx="2860226" cy="2504610"/>
          </a:xfrm>
          <a:prstGeom prst="rect">
            <a:avLst/>
          </a:prstGeom>
        </p:spPr>
      </p:pic>
      <p:pic>
        <p:nvPicPr>
          <p:cNvPr id="9" name="Picture 8" descr="caput tal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26" y="3537308"/>
            <a:ext cx="3541574" cy="2368427"/>
          </a:xfrm>
          <a:prstGeom prst="rect">
            <a:avLst/>
          </a:prstGeom>
        </p:spPr>
      </p:pic>
      <p:pic>
        <p:nvPicPr>
          <p:cNvPr id="4" name="Picture 3" descr="caput costa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" y="321610"/>
            <a:ext cx="2561812" cy="2890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082" y="415461"/>
            <a:ext cx="40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j-lt"/>
              </a:rPr>
              <a:t>A</a:t>
            </a:r>
            <a:endParaRPr lang="en-US" sz="28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290" y="5382515"/>
            <a:ext cx="404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j-lt"/>
              </a:rPr>
              <a:t>B</a:t>
            </a:r>
            <a:endParaRPr lang="en-US" sz="28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2597" y="60000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02426" y="62494"/>
            <a:ext cx="422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j-lt"/>
              </a:rPr>
              <a:t>D</a:t>
            </a:r>
            <a:endParaRPr lang="en-US" sz="28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21763" y="2515548"/>
            <a:ext cx="391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j-lt"/>
              </a:rPr>
              <a:t>E</a:t>
            </a:r>
            <a:endParaRPr lang="en-US" sz="28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19853" y="3570068"/>
            <a:ext cx="391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j-lt"/>
              </a:rPr>
              <a:t>F</a:t>
            </a:r>
            <a:endParaRPr lang="en-US" sz="2800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58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267CF2"/>
                </a:solidFill>
              </a:rPr>
              <a:t>Prepositions</a:t>
            </a:r>
            <a:endParaRPr lang="en-US" dirty="0">
              <a:solidFill>
                <a:srgbClr val="267CF2"/>
              </a:solidFill>
            </a:endParaRPr>
          </a:p>
        </p:txBody>
      </p:sp>
      <p:pic>
        <p:nvPicPr>
          <p:cNvPr id="4" name="Picture 1" descr="koncovk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/>
          <a:stretch>
            <a:fillRect/>
          </a:stretch>
        </p:blipFill>
        <p:spPr bwMode="auto">
          <a:xfrm>
            <a:off x="0" y="1701800"/>
            <a:ext cx="9144000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0862" y="3906551"/>
            <a:ext cx="8210939" cy="412176"/>
          </a:xfrm>
          <a:prstGeom prst="rect">
            <a:avLst/>
          </a:prstGeom>
          <a:noFill/>
          <a:ln w="28575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0862" y="5495998"/>
            <a:ext cx="8210939" cy="412176"/>
          </a:xfrm>
          <a:prstGeom prst="rect">
            <a:avLst/>
          </a:prstGeom>
          <a:noFill/>
          <a:ln w="28575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7288" y="4315171"/>
            <a:ext cx="8210939" cy="412176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7288" y="5904618"/>
            <a:ext cx="8210939" cy="412176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7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267CF2"/>
                </a:solidFill>
              </a:rPr>
              <a:t>Read and guess the meaning</a:t>
            </a:r>
            <a:endParaRPr lang="en-US" dirty="0">
              <a:solidFill>
                <a:srgbClr val="267CF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22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+mj-lt"/>
              </a:rPr>
              <a:t>Corpus </a:t>
            </a:r>
            <a:r>
              <a:rPr lang="en-US" dirty="0" err="1" smtClean="0">
                <a:latin typeface="+mj-lt"/>
              </a:rPr>
              <a:t>humanum</a:t>
            </a:r>
            <a:r>
              <a:rPr lang="en-US" dirty="0" smtClean="0">
                <a:latin typeface="+mj-lt"/>
              </a:rPr>
              <a:t> e </a:t>
            </a:r>
            <a:r>
              <a:rPr lang="en-US" dirty="0" err="1" smtClean="0">
                <a:latin typeface="+mj-lt"/>
              </a:rPr>
              <a:t>capite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collo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trunco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membris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constat</a:t>
            </a:r>
            <a:r>
              <a:rPr lang="en-US" dirty="0" smtClean="0">
                <a:latin typeface="+mj-lt"/>
              </a:rPr>
              <a:t>. </a:t>
            </a:r>
            <a:r>
              <a:rPr lang="en-US" i="1" dirty="0" smtClean="0">
                <a:latin typeface="+mj-lt"/>
              </a:rPr>
              <a:t>Corpus </a:t>
            </a:r>
            <a:r>
              <a:rPr lang="en-US" i="1" dirty="0" err="1" smtClean="0">
                <a:latin typeface="+mj-lt"/>
              </a:rPr>
              <a:t>hominis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quattuor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membra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habet</a:t>
            </a:r>
            <a:r>
              <a:rPr lang="en-US" i="1" dirty="0" smtClean="0">
                <a:latin typeface="+mj-lt"/>
              </a:rPr>
              <a:t>: duo </a:t>
            </a:r>
            <a:r>
              <a:rPr lang="en-US" i="1" dirty="0" err="1" smtClean="0">
                <a:latin typeface="+mj-lt"/>
              </a:rPr>
              <a:t>membra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superiora</a:t>
            </a:r>
            <a:r>
              <a:rPr lang="en-US" i="1" dirty="0" smtClean="0">
                <a:latin typeface="+mj-lt"/>
              </a:rPr>
              <a:t> et duo </a:t>
            </a:r>
            <a:r>
              <a:rPr lang="en-US" i="1" dirty="0" err="1" smtClean="0">
                <a:latin typeface="+mj-lt"/>
              </a:rPr>
              <a:t>membra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inferiora</a:t>
            </a:r>
            <a:r>
              <a:rPr lang="en-US" i="1" dirty="0" smtClean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Membrum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superius</a:t>
            </a:r>
            <a:r>
              <a:rPr lang="en-US" dirty="0" smtClean="0">
                <a:latin typeface="+mj-lt"/>
              </a:rPr>
              <a:t> ex </a:t>
            </a:r>
            <a:r>
              <a:rPr lang="en-US" dirty="0" err="1" smtClean="0">
                <a:latin typeface="+mj-lt"/>
              </a:rPr>
              <a:t>brachio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cubito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antebrachio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manu</a:t>
            </a:r>
            <a:r>
              <a:rPr lang="en-US" dirty="0" smtClean="0">
                <a:latin typeface="+mj-lt"/>
              </a:rPr>
              <a:t> et </a:t>
            </a:r>
            <a:r>
              <a:rPr lang="en-US" dirty="0" err="1" smtClean="0">
                <a:latin typeface="+mj-lt"/>
              </a:rPr>
              <a:t>digitis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manus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constat</a:t>
            </a:r>
            <a:r>
              <a:rPr lang="en-US" dirty="0" smtClean="0">
                <a:latin typeface="+mj-lt"/>
              </a:rPr>
              <a:t>. </a:t>
            </a:r>
            <a:r>
              <a:rPr lang="en-US" i="1" dirty="0" err="1" smtClean="0">
                <a:latin typeface="+mj-lt"/>
              </a:rPr>
              <a:t>Membrum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inferius</a:t>
            </a:r>
            <a:r>
              <a:rPr lang="en-US" i="1" dirty="0" smtClean="0">
                <a:latin typeface="+mj-lt"/>
              </a:rPr>
              <a:t> femur, genu, crus et </a:t>
            </a:r>
            <a:r>
              <a:rPr lang="en-US" i="1" dirty="0" err="1" smtClean="0">
                <a:latin typeface="+mj-lt"/>
              </a:rPr>
              <a:t>pedem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continet</a:t>
            </a:r>
            <a:r>
              <a:rPr lang="en-US" i="1" dirty="0" smtClean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Collum</a:t>
            </a:r>
            <a:r>
              <a:rPr lang="en-US" dirty="0" smtClean="0">
                <a:latin typeface="+mj-lt"/>
              </a:rPr>
              <a:t> caput cum </a:t>
            </a:r>
            <a:r>
              <a:rPr lang="en-US" dirty="0" err="1" smtClean="0">
                <a:latin typeface="+mj-lt"/>
              </a:rPr>
              <a:t>trunco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corporis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iungit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ubi</a:t>
            </a:r>
            <a:r>
              <a:rPr lang="en-US" dirty="0" smtClean="0">
                <a:latin typeface="+mj-lt"/>
              </a:rPr>
              <a:t> viscera </a:t>
            </a:r>
            <a:r>
              <a:rPr lang="en-US" dirty="0" err="1" smtClean="0">
                <a:latin typeface="+mj-lt"/>
              </a:rPr>
              <a:t>locata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sunt</a:t>
            </a:r>
            <a:r>
              <a:rPr lang="en-US" dirty="0" smtClean="0">
                <a:latin typeface="+mj-lt"/>
              </a:rPr>
              <a:t>. </a:t>
            </a:r>
            <a:r>
              <a:rPr lang="en-US" i="1" dirty="0" err="1" smtClean="0">
                <a:latin typeface="+mj-lt"/>
              </a:rPr>
              <a:t>Partes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trunci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sunt</a:t>
            </a:r>
            <a:r>
              <a:rPr lang="en-US" i="1" dirty="0" smtClean="0">
                <a:latin typeface="+mj-lt"/>
              </a:rPr>
              <a:t>: thorax, abdomen, pelvis. In </a:t>
            </a:r>
            <a:r>
              <a:rPr lang="en-US" i="1" dirty="0" err="1" smtClean="0">
                <a:latin typeface="+mj-lt"/>
              </a:rPr>
              <a:t>cavitate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thoracis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cor</a:t>
            </a:r>
            <a:r>
              <a:rPr lang="en-US" i="1" dirty="0" smtClean="0">
                <a:latin typeface="+mj-lt"/>
              </a:rPr>
              <a:t> et </a:t>
            </a:r>
            <a:r>
              <a:rPr lang="en-US" i="1" dirty="0" err="1" smtClean="0">
                <a:latin typeface="+mj-lt"/>
              </a:rPr>
              <a:t>pulmones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sunt</a:t>
            </a:r>
            <a:r>
              <a:rPr lang="en-US" i="1" dirty="0" smtClean="0">
                <a:latin typeface="+mj-lt"/>
              </a:rPr>
              <a:t>.</a:t>
            </a:r>
          </a:p>
          <a:p>
            <a:r>
              <a:rPr lang="en-US" dirty="0" err="1">
                <a:latin typeface="+mj-lt"/>
              </a:rPr>
              <a:t>Medicamenta</a:t>
            </a:r>
            <a:r>
              <a:rPr lang="en-US" dirty="0">
                <a:latin typeface="+mj-lt"/>
              </a:rPr>
              <a:t> in </a:t>
            </a:r>
            <a:r>
              <a:rPr lang="en-US" dirty="0" err="1">
                <a:latin typeface="+mj-lt"/>
              </a:rPr>
              <a:t>organismum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humanum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viis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variis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introducuntur</a:t>
            </a:r>
            <a:r>
              <a:rPr lang="en-US" dirty="0">
                <a:latin typeface="+mj-lt"/>
              </a:rPr>
              <a:t>: per </a:t>
            </a:r>
            <a:r>
              <a:rPr lang="en-US" dirty="0" err="1">
                <a:latin typeface="+mj-lt"/>
              </a:rPr>
              <a:t>os</a:t>
            </a:r>
            <a:r>
              <a:rPr lang="en-US" dirty="0">
                <a:latin typeface="+mj-lt"/>
              </a:rPr>
              <a:t>, per rectum, </a:t>
            </a:r>
            <a:r>
              <a:rPr lang="en-US" dirty="0" smtClean="0">
                <a:latin typeface="+mj-lt"/>
              </a:rPr>
              <a:t>sub </a:t>
            </a:r>
            <a:r>
              <a:rPr lang="en-US" dirty="0" err="1" smtClean="0">
                <a:latin typeface="+mj-lt"/>
              </a:rPr>
              <a:t>linguam</a:t>
            </a:r>
            <a:r>
              <a:rPr lang="en-US" dirty="0">
                <a:latin typeface="+mj-lt"/>
              </a:rPr>
              <a:t>, sub </a:t>
            </a:r>
            <a:r>
              <a:rPr lang="en-US" dirty="0" err="1">
                <a:latin typeface="+mj-lt"/>
              </a:rPr>
              <a:t>cutem</a:t>
            </a:r>
            <a:r>
              <a:rPr lang="en-US" dirty="0">
                <a:latin typeface="+mj-lt"/>
              </a:rPr>
              <a:t>, intra </a:t>
            </a:r>
            <a:r>
              <a:rPr lang="en-US" dirty="0" err="1">
                <a:latin typeface="+mj-lt"/>
              </a:rPr>
              <a:t>musculos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418" y="1655260"/>
            <a:ext cx="345372" cy="360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45790" y="2781015"/>
            <a:ext cx="345372" cy="360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6499" y="3883030"/>
            <a:ext cx="666541" cy="360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60532" y="4256801"/>
            <a:ext cx="429150" cy="360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80548" y="5085802"/>
            <a:ext cx="429150" cy="360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06071" y="5469531"/>
            <a:ext cx="573489" cy="360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55552" y="5469531"/>
            <a:ext cx="573489" cy="360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10341" y="5453557"/>
            <a:ext cx="573489" cy="360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66912" y="5469531"/>
            <a:ext cx="573489" cy="360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82758" y="5829953"/>
            <a:ext cx="811629" cy="360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93472" y="2384983"/>
            <a:ext cx="345372" cy="360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6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pula a clavicula FENE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9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ŽLTA2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ŽLTA2.thmx</Template>
  <TotalTime>2836</TotalTime>
  <Words>452</Words>
  <Application>Microsoft Macintosh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ŽLTA2</vt:lpstr>
      <vt:lpstr>Basic medical terminology 3</vt:lpstr>
      <vt:lpstr>Read and explain your pronunciation</vt:lpstr>
      <vt:lpstr>Read and guess the meaning</vt:lpstr>
      <vt:lpstr>Questions</vt:lpstr>
      <vt:lpstr>Noun(s) in apposition</vt:lpstr>
      <vt:lpstr>PowerPoint Presentation</vt:lpstr>
      <vt:lpstr>Prepositions</vt:lpstr>
      <vt:lpstr>Read and guess the meaning</vt:lpstr>
      <vt:lpstr>PowerPoint Presentation</vt:lpstr>
      <vt:lpstr>Overview of the 1st declension</vt:lpstr>
      <vt:lpstr>Adjectives</vt:lpstr>
      <vt:lpstr>Adjectives of the 1st and 2nd declension</vt:lpstr>
    </vt:vector>
  </TitlesOfParts>
  <Company>Hokkaido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terminology 3</dc:title>
  <dc:creator>Pepina Artimová</dc:creator>
  <cp:lastModifiedBy>Pepina Artimová</cp:lastModifiedBy>
  <cp:revision>13</cp:revision>
  <dcterms:created xsi:type="dcterms:W3CDTF">2013-09-27T19:35:37Z</dcterms:created>
  <dcterms:modified xsi:type="dcterms:W3CDTF">2013-09-30T07:39:48Z</dcterms:modified>
</cp:coreProperties>
</file>