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0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86CF-82FF-734D-9D5C-5CF57BC74613}" type="datetimeFigureOut">
              <a:rPr lang="en-US" smtClean="0"/>
              <a:t>20.10.2014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69EE4-1547-F940-B1D7-CDC9CBBC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Latin and Greek declension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8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Fill in missing endings: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90" r="-12490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3226280" y="1659077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8261" y="2406457"/>
            <a:ext cx="610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um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5895" y="2406457"/>
            <a:ext cx="485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4188" y="3150182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2392" y="31501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25858" y="3897561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9189" y="4656382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6221" y="4656382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7526" y="4656382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9013" y="5415204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86926" y="5433478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0064" y="3912179"/>
            <a:ext cx="486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us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018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A) Fill in missing endings</a:t>
            </a:r>
            <a:br>
              <a:rPr lang="en-US" dirty="0" smtClean="0">
                <a:solidFill>
                  <a:srgbClr val="1782BF"/>
                </a:solidFill>
              </a:rPr>
            </a:br>
            <a:r>
              <a:rPr lang="en-US" dirty="0" smtClean="0">
                <a:solidFill>
                  <a:srgbClr val="1782BF"/>
                </a:solidFill>
              </a:rPr>
              <a:t>B) Change into the plural</a:t>
            </a:r>
            <a:endParaRPr lang="en-US" dirty="0">
              <a:solidFill>
                <a:srgbClr val="1782BF"/>
              </a:solidFill>
            </a:endParaRPr>
          </a:p>
        </p:txBody>
      </p:sp>
      <p:pic>
        <p:nvPicPr>
          <p:cNvPr id="4" name="Content Placeholder 3" descr="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508" b="-40508"/>
          <a:stretch>
            <a:fillRect/>
          </a:stretch>
        </p:blipFill>
        <p:spPr>
          <a:xfrm>
            <a:off x="457200" y="639072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2278163" y="16393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+mj-lt"/>
              </a:rPr>
              <a:t>a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6094" y="2253429"/>
            <a:ext cx="485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5363" y="2253429"/>
            <a:ext cx="485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28494" y="29048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2340" y="351891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83457" y="16393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52734" y="2260261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er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38531" y="2874326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er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24137" y="3524984"/>
            <a:ext cx="486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us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9746" y="4297119"/>
            <a:ext cx="2705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+mj-lt"/>
              </a:rPr>
              <a:t>a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perturae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externae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9746" y="4906088"/>
            <a:ext cx="3815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upturae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venarum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cavarum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746" y="5515057"/>
            <a:ext cx="237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unicae mucosae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9746" y="6124027"/>
            <a:ext cx="2074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ostae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spuriae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76858" y="4305732"/>
            <a:ext cx="200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ostae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liberae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76858" y="4914701"/>
            <a:ext cx="1727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uclei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rubri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76858" y="5523670"/>
            <a:ext cx="2519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-/ bronchi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sinistri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76858" y="6111197"/>
            <a:ext cx="2118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- /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nasi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externi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21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Translate the legend to the image:</a:t>
            </a:r>
            <a:endParaRPr lang="en-US" dirty="0">
              <a:solidFill>
                <a:srgbClr val="1782BF"/>
              </a:solidFill>
            </a:endParaRPr>
          </a:p>
        </p:txBody>
      </p:sp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06" r="-25906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5150236" y="2003952"/>
            <a:ext cx="242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Ligamentum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medianum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7032" y="2373284"/>
            <a:ext cx="2478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Corpus </a:t>
            </a:r>
            <a:r>
              <a:rPr lang="en-US" dirty="0" err="1" smtClean="0">
                <a:solidFill>
                  <a:srgbClr val="FF0000"/>
                </a:solidFill>
              </a:rPr>
              <a:t>vesicae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urinariae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257" y="3693329"/>
            <a:ext cx="2501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Fundus </a:t>
            </a:r>
            <a:r>
              <a:rPr lang="en-US" dirty="0" err="1" smtClean="0">
                <a:solidFill>
                  <a:srgbClr val="FF0000"/>
                </a:solidFill>
              </a:rPr>
              <a:t>vesicae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urinariae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98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47" r="-37447"/>
          <a:stretch/>
        </p:blipFill>
        <p:spPr/>
      </p:pic>
      <p:sp>
        <p:nvSpPr>
          <p:cNvPr id="3" name="TextBox 2"/>
          <p:cNvSpPr txBox="1"/>
          <p:nvPr/>
        </p:nvSpPr>
        <p:spPr>
          <a:xfrm>
            <a:off x="5977537" y="1716175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Fundus </a:t>
            </a:r>
            <a:r>
              <a:rPr lang="en-US" dirty="0" err="1" smtClean="0">
                <a:solidFill>
                  <a:srgbClr val="FF0000"/>
                </a:solidFill>
              </a:rPr>
              <a:t>gastricus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6253" y="2566689"/>
            <a:ext cx="1891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Ostium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cardiacum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180" y="3590220"/>
            <a:ext cx="204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Curvatura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56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483" r="-57483"/>
          <a:stretch>
            <a:fillRect/>
          </a:stretch>
        </p:blipFill>
        <p:spPr>
          <a:xfrm>
            <a:off x="-684469" y="1243990"/>
            <a:ext cx="10061301" cy="5533328"/>
          </a:xfrm>
        </p:spPr>
      </p:pic>
      <p:sp>
        <p:nvSpPr>
          <p:cNvPr id="3" name="TextBox 2"/>
          <p:cNvSpPr txBox="1"/>
          <p:nvPr/>
        </p:nvSpPr>
        <p:spPr>
          <a:xfrm>
            <a:off x="2283815" y="2260271"/>
            <a:ext cx="226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Collum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vesicae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felleae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8061" y="5535917"/>
            <a:ext cx="226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Corpus </a:t>
            </a:r>
            <a:r>
              <a:rPr lang="en-US" dirty="0" err="1" smtClean="0">
                <a:solidFill>
                  <a:srgbClr val="FF0000"/>
                </a:solidFill>
              </a:rPr>
              <a:t>vesicae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felleae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5561" y="5951852"/>
            <a:ext cx="22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Fundus </a:t>
            </a:r>
            <a:r>
              <a:rPr lang="en-US" dirty="0" err="1" smtClean="0">
                <a:solidFill>
                  <a:srgbClr val="FF0000"/>
                </a:solidFill>
              </a:rPr>
              <a:t>vesicae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felleae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8497" y="6321184"/>
            <a:ext cx="251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Plicae</a:t>
            </a:r>
            <a:r>
              <a:rPr lang="en-US" dirty="0" smtClean="0">
                <a:solidFill>
                  <a:srgbClr val="FF0000"/>
                </a:solidFill>
              </a:rPr>
              <a:t> (tunicae) mucosae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0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Translate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9023"/>
            <a:ext cx="9143999" cy="5460234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 err="1" smtClean="0">
                <a:latin typeface="+mj-lt"/>
              </a:rPr>
              <a:t>Musculi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Musculus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antebrachii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antebrachii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dorsi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magni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dorsi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Musculus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colli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colli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longi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colli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Musculus</a:t>
            </a:r>
            <a:r>
              <a:rPr lang="en-US" dirty="0" smtClean="0">
                <a:latin typeface="+mj-lt"/>
              </a:rPr>
              <a:t> linguae</a:t>
            </a: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linguae</a:t>
            </a: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profundi</a:t>
            </a:r>
            <a:r>
              <a:rPr lang="en-US" dirty="0" smtClean="0">
                <a:latin typeface="+mj-lt"/>
              </a:rPr>
              <a:t> linguae</a:t>
            </a: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bulbi</a:t>
            </a:r>
            <a:r>
              <a:rPr lang="en-US" dirty="0" smtClean="0">
                <a:latin typeface="+mj-lt"/>
              </a:rPr>
              <a:t>) oculi</a:t>
            </a: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recti et </a:t>
            </a:r>
            <a:r>
              <a:rPr lang="en-US" dirty="0" err="1" smtClean="0">
                <a:latin typeface="+mj-lt"/>
              </a:rPr>
              <a:t>obliqui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bulbi</a:t>
            </a:r>
            <a:r>
              <a:rPr lang="en-US" dirty="0" smtClean="0">
                <a:latin typeface="+mj-lt"/>
              </a:rPr>
              <a:t>) oculi</a:t>
            </a: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coccygei</a:t>
            </a:r>
            <a:r>
              <a:rPr lang="en-US" dirty="0" smtClean="0">
                <a:latin typeface="+mj-lt"/>
              </a:rPr>
              <a:t> et </a:t>
            </a:r>
            <a:r>
              <a:rPr lang="en-US" dirty="0" err="1" smtClean="0">
                <a:latin typeface="+mj-lt"/>
              </a:rPr>
              <a:t>thoracici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digitorum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Musculi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longi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digitorum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Ligamentum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Ligamenta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888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782BF"/>
                </a:solidFill>
              </a:rPr>
              <a:t>Translate 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864" y="1809918"/>
            <a:ext cx="9144000" cy="5607330"/>
          </a:xfrm>
        </p:spPr>
        <p:txBody>
          <a:bodyPr numCol="1">
            <a:normAutofit/>
          </a:bodyPr>
          <a:lstStyle/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radiatum</a:t>
            </a:r>
            <a:r>
              <a:rPr lang="en-US" dirty="0" smtClean="0">
                <a:latin typeface="+mj-lt"/>
              </a:rPr>
              <a:t> costae</a:t>
            </a:r>
          </a:p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transversum</a:t>
            </a:r>
            <a:r>
              <a:rPr lang="en-US" dirty="0" smtClean="0">
                <a:latin typeface="+mj-lt"/>
              </a:rPr>
              <a:t> carpi</a:t>
            </a:r>
          </a:p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proprium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ovarii</a:t>
            </a:r>
            <a:endParaRPr lang="en-US" dirty="0" smtClean="0">
              <a:latin typeface="+mj-lt"/>
            </a:endParaRPr>
          </a:p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latum</a:t>
            </a:r>
            <a:r>
              <a:rPr lang="en-US" dirty="0" smtClean="0">
                <a:latin typeface="+mj-lt"/>
              </a:rPr>
              <a:t> uteri</a:t>
            </a:r>
          </a:p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transversum</a:t>
            </a:r>
            <a:r>
              <a:rPr lang="en-US" dirty="0" smtClean="0">
                <a:latin typeface="+mj-lt"/>
              </a:rPr>
              <a:t> scapulae</a:t>
            </a:r>
          </a:p>
          <a:p>
            <a:r>
              <a:rPr lang="en-US" dirty="0" err="1" smtClean="0">
                <a:latin typeface="+mj-lt"/>
              </a:rPr>
              <a:t>Ligamentum</a:t>
            </a:r>
            <a:r>
              <a:rPr lang="en-US" dirty="0" smtClean="0">
                <a:latin typeface="+mj-lt"/>
              </a:rPr>
              <a:t> venae </a:t>
            </a:r>
            <a:r>
              <a:rPr lang="en-US" dirty="0" err="1" smtClean="0">
                <a:latin typeface="+mj-lt"/>
              </a:rPr>
              <a:t>cavae</a:t>
            </a: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2779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Translate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3975"/>
            <a:ext cx="9144000" cy="5584025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 err="1">
                <a:solidFill>
                  <a:srgbClr val="9F000E"/>
                </a:solidFill>
                <a:latin typeface="+mj-lt"/>
              </a:rPr>
              <a:t>Collum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anatomicum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humeri </a:t>
            </a:r>
          </a:p>
          <a:p>
            <a:r>
              <a:rPr lang="en-US" dirty="0" err="1">
                <a:solidFill>
                  <a:srgbClr val="9F000E"/>
                </a:solidFill>
                <a:latin typeface="+mj-lt"/>
              </a:rPr>
              <a:t>Fractura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colli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anatomici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humeri</a:t>
            </a:r>
          </a:p>
          <a:p>
            <a:r>
              <a:rPr lang="en-US" dirty="0">
                <a:solidFill>
                  <a:srgbClr val="9F000E"/>
                </a:solidFill>
                <a:latin typeface="+mj-lt"/>
              </a:rPr>
              <a:t>Cancer coli /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intestini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crassi</a:t>
            </a:r>
            <a:endParaRPr lang="en-US" dirty="0">
              <a:solidFill>
                <a:srgbClr val="9F000E"/>
              </a:solidFill>
              <a:latin typeface="+mj-lt"/>
            </a:endParaRPr>
          </a:p>
          <a:p>
            <a:r>
              <a:rPr lang="en-US" dirty="0" err="1">
                <a:solidFill>
                  <a:srgbClr val="9F000E"/>
                </a:solidFill>
                <a:latin typeface="+mj-lt"/>
              </a:rPr>
              <a:t>Therapia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chirurgica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cancri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coli/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intestini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crassi</a:t>
            </a:r>
            <a:endParaRPr lang="en-US" dirty="0">
              <a:solidFill>
                <a:srgbClr val="9F000E"/>
              </a:solidFill>
              <a:latin typeface="+mj-lt"/>
            </a:endParaRPr>
          </a:p>
          <a:p>
            <a:r>
              <a:rPr lang="en-US" dirty="0">
                <a:solidFill>
                  <a:srgbClr val="9F000E"/>
                </a:solidFill>
                <a:latin typeface="+mj-lt"/>
              </a:rPr>
              <a:t>Fundus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vesicae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urinariae</a:t>
            </a:r>
            <a:endParaRPr lang="en-US" dirty="0">
              <a:solidFill>
                <a:srgbClr val="9F000E"/>
              </a:solidFill>
              <a:latin typeface="+mj-lt"/>
            </a:endParaRPr>
          </a:p>
          <a:p>
            <a:r>
              <a:rPr lang="en-US" dirty="0" err="1">
                <a:solidFill>
                  <a:srgbClr val="9F000E"/>
                </a:solidFill>
                <a:latin typeface="+mj-lt"/>
              </a:rPr>
              <a:t>Anomalia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congenita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organi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interni</a:t>
            </a:r>
            <a:endParaRPr lang="en-US" dirty="0">
              <a:solidFill>
                <a:srgbClr val="9F000E"/>
              </a:solidFill>
              <a:latin typeface="+mj-lt"/>
            </a:endParaRPr>
          </a:p>
          <a:p>
            <a:r>
              <a:rPr lang="en-US" dirty="0" err="1">
                <a:solidFill>
                  <a:srgbClr val="9F000E"/>
                </a:solidFill>
                <a:latin typeface="+mj-lt"/>
              </a:rPr>
              <a:t>Anomaliae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congenitae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organorum</a:t>
            </a:r>
            <a:r>
              <a:rPr lang="en-US" dirty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9F000E"/>
                </a:solidFill>
                <a:latin typeface="+mj-lt"/>
              </a:rPr>
              <a:t>internorum</a:t>
            </a:r>
            <a:endParaRPr lang="en-US" dirty="0">
              <a:solidFill>
                <a:srgbClr val="9F000E"/>
              </a:solidFill>
              <a:latin typeface="+mj-lt"/>
            </a:endParaRPr>
          </a:p>
          <a:p>
            <a:r>
              <a:rPr lang="en-US" dirty="0" err="1" smtClean="0">
                <a:solidFill>
                  <a:srgbClr val="9F000E"/>
                </a:solidFill>
                <a:latin typeface="+mj-lt"/>
              </a:rPr>
              <a:t>Organa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accessoria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bulbi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oculi </a:t>
            </a:r>
          </a:p>
          <a:p>
            <a:r>
              <a:rPr lang="en-US" dirty="0" err="1" smtClean="0">
                <a:solidFill>
                  <a:srgbClr val="9F000E"/>
                </a:solidFill>
                <a:latin typeface="+mj-lt"/>
              </a:rPr>
              <a:t>Nervus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accessorius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et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vagus</a:t>
            </a:r>
            <a:endParaRPr lang="en-US" dirty="0" smtClean="0">
              <a:solidFill>
                <a:srgbClr val="9F000E"/>
              </a:solidFill>
              <a:latin typeface="+mj-lt"/>
            </a:endParaRPr>
          </a:p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Nervi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symphatici</a:t>
            </a:r>
            <a:endParaRPr lang="en-US" dirty="0" smtClean="0">
              <a:solidFill>
                <a:srgbClr val="9F000E"/>
              </a:solidFill>
              <a:latin typeface="+mj-lt"/>
            </a:endParaRPr>
          </a:p>
          <a:p>
            <a:r>
              <a:rPr lang="en-US" dirty="0" err="1" smtClean="0">
                <a:solidFill>
                  <a:srgbClr val="9F000E"/>
                </a:solidFill>
                <a:latin typeface="+mj-lt"/>
              </a:rPr>
              <a:t>Digitus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tertius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/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medius</a:t>
            </a:r>
            <a:endParaRPr lang="en-US" dirty="0" smtClean="0">
              <a:solidFill>
                <a:srgbClr val="9F000E"/>
              </a:solidFill>
              <a:latin typeface="+mj-lt"/>
            </a:endParaRPr>
          </a:p>
          <a:p>
            <a:r>
              <a:rPr lang="en-US" dirty="0" err="1" smtClean="0">
                <a:solidFill>
                  <a:srgbClr val="9F000E"/>
                </a:solidFill>
                <a:latin typeface="+mj-lt"/>
              </a:rPr>
              <a:t>Tuberculum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costae</a:t>
            </a:r>
          </a:p>
          <a:p>
            <a:r>
              <a:rPr lang="en-US" dirty="0" err="1" smtClean="0">
                <a:solidFill>
                  <a:srgbClr val="9F000E"/>
                </a:solidFill>
                <a:latin typeface="+mj-lt"/>
              </a:rPr>
              <a:t>Tuberculum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thyreoideum</a:t>
            </a:r>
            <a:endParaRPr lang="en-US" dirty="0" smtClean="0">
              <a:solidFill>
                <a:srgbClr val="9F000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861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Translate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Morbus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contagiosus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contagiosi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Periculum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rupturae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Signum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Signa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morborum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Signa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epidemici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Morbus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neonati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neonatorum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adulti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8000"/>
                </a:solidFill>
                <a:latin typeface="+mj-lt"/>
              </a:rPr>
              <a:t>adultorum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bronchorum</a:t>
            </a:r>
            <a:endParaRPr lang="en-US" sz="2800" dirty="0" smtClean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oesophagi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ventriculi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et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jejuni</a:t>
            </a:r>
            <a:endParaRPr lang="en-US" sz="2800" dirty="0" smtClean="0">
              <a:solidFill>
                <a:srgbClr val="008000"/>
              </a:solidFill>
              <a:latin typeface="+mj-lt"/>
            </a:endParaRPr>
          </a:p>
          <a:p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Morbi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novi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et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methodi</a:t>
            </a:r>
            <a:r>
              <a:rPr lang="en-US" sz="2800" dirty="0" smtClean="0">
                <a:solidFill>
                  <a:srgbClr val="008000"/>
                </a:solidFill>
                <a:latin typeface="+mj-lt"/>
              </a:rPr>
              <a:t> novae </a:t>
            </a:r>
            <a:r>
              <a:rPr lang="en-US" sz="2800" dirty="0" err="1" smtClean="0">
                <a:solidFill>
                  <a:srgbClr val="008000"/>
                </a:solidFill>
                <a:latin typeface="+mj-lt"/>
              </a:rPr>
              <a:t>therapiae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7655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1782BF"/>
                </a:solidFill>
              </a:rPr>
              <a:t>Can you recognize the anatomical object named after the object on the picture?</a:t>
            </a:r>
            <a:endParaRPr lang="en-US" sz="3200" dirty="0">
              <a:solidFill>
                <a:srgbClr val="1782B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86" y="2258006"/>
            <a:ext cx="4259476" cy="31946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400" y="1593242"/>
            <a:ext cx="3835400" cy="2120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6270" t="3430" r="9996" b="4248"/>
          <a:stretch/>
        </p:blipFill>
        <p:spPr>
          <a:xfrm>
            <a:off x="5802755" y="3821489"/>
            <a:ext cx="1736166" cy="288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Uterus                 </a:t>
            </a:r>
            <a:r>
              <a:rPr lang="en-US" sz="2400" dirty="0" err="1" smtClean="0">
                <a:latin typeface="+mj-lt"/>
              </a:rPr>
              <a:t>Ligamentum</a:t>
            </a:r>
            <a:r>
              <a:rPr lang="en-US" sz="2400" dirty="0" smtClean="0">
                <a:latin typeface="+mj-lt"/>
              </a:rPr>
              <a:t> </a:t>
            </a: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Latus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Cerebrum     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issura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Antebrachium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Membrana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Interosseus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Anomalia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Bulbus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Congenitus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culus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Ligamentum</a:t>
            </a:r>
            <a:r>
              <a:rPr lang="en-US" sz="2400" dirty="0"/>
              <a:t> </a:t>
            </a:r>
            <a:r>
              <a:rPr lang="en-US" sz="2400" dirty="0" err="1" smtClean="0"/>
              <a:t>latum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+mj-lt"/>
              </a:rPr>
              <a:t>uteri</a:t>
            </a:r>
            <a:endParaRPr lang="en-US" sz="24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Fissura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transversa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cerebri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</a:rPr>
              <a:t>Membrana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interossea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antebrachii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Anomalia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</a:t>
            </a:r>
            <a:r>
              <a:rPr lang="en-US" sz="2400" dirty="0" err="1" smtClean="0">
                <a:solidFill>
                  <a:schemeClr val="bg1"/>
                </a:solidFill>
              </a:rPr>
              <a:t>ongenita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bulbi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oculi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21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Tunica               </a:t>
            </a:r>
            <a:r>
              <a:rPr lang="en-US" sz="2400" dirty="0" err="1" smtClean="0">
                <a:latin typeface="+mj-lt"/>
              </a:rPr>
              <a:t>Vesica</a:t>
            </a:r>
            <a:endParaRPr lang="en-US" sz="2400" dirty="0" smtClean="0">
              <a:latin typeface="+mj-lt"/>
            </a:endParaRP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Mucosus</a:t>
            </a:r>
            <a:r>
              <a:rPr lang="en-US" sz="2400" dirty="0" smtClean="0">
                <a:latin typeface="+mj-lt"/>
              </a:rPr>
              <a:t>, a, um</a:t>
            </a: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Felleus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Sinister,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Thyreoideus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Lobus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Glandula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Truncus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Accessorius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Nervus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Plica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(pl.)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ectum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Tunica   </a:t>
            </a:r>
            <a:r>
              <a:rPr lang="en-US" sz="2400" dirty="0" smtClean="0"/>
              <a:t>mucosa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vesicae</a:t>
            </a:r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felleae</a:t>
            </a:r>
            <a:endParaRPr lang="en-US" sz="24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Lobus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sinister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g</a:t>
            </a:r>
            <a:r>
              <a:rPr lang="en-US" sz="2400" dirty="0" err="1" smtClean="0">
                <a:solidFill>
                  <a:schemeClr val="tx1"/>
                </a:solidFill>
              </a:rPr>
              <a:t>landulae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thyreoideae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Truncus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nervi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accessorii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Plicae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transversae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recti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730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Collum</a:t>
            </a:r>
            <a:r>
              <a:rPr lang="en-US" sz="2400" dirty="0" smtClean="0">
                <a:latin typeface="+mj-lt"/>
              </a:rPr>
              <a:t> </a:t>
            </a: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vesica</a:t>
            </a:r>
            <a:endParaRPr lang="en-US" sz="2400" dirty="0" smtClean="0">
              <a:latin typeface="+mj-lt"/>
            </a:endParaRP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Felleus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Musculus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(pl.)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Dorsum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Ventriculus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Quartus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Medianus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Congenitus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Durus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Palatum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Fissura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Collum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vesicae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felleae</a:t>
            </a:r>
            <a:endParaRPr lang="en-US" sz="24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Musculi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transversi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dorsi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en-US" sz="2400" dirty="0" err="1">
                <a:solidFill>
                  <a:srgbClr val="000000"/>
                </a:solidFill>
              </a:rPr>
              <a:t>m</a:t>
            </a:r>
            <a:r>
              <a:rPr lang="en-US" sz="2400" dirty="0" err="1" smtClean="0">
                <a:solidFill>
                  <a:srgbClr val="000000"/>
                </a:solidFill>
              </a:rPr>
              <a:t>ediana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ventriculi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quarti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Fissura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congenita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bg1"/>
                </a:solidFill>
              </a:rPr>
              <a:t>p</a:t>
            </a:r>
            <a:r>
              <a:rPr lang="en-US" sz="2400" dirty="0" err="1" smtClean="0">
                <a:solidFill>
                  <a:schemeClr val="bg1"/>
                </a:solidFill>
              </a:rPr>
              <a:t>alati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duri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816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3351</TotalTime>
  <Words>448</Words>
  <Application>Microsoft Macintosh PowerPoint</Application>
  <PresentationFormat>On-screen Show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ŽLTA2</vt:lpstr>
      <vt:lpstr>1st and 2nd Latin and Greek declension</vt:lpstr>
      <vt:lpstr>Translate</vt:lpstr>
      <vt:lpstr>Translate </vt:lpstr>
      <vt:lpstr>Translate</vt:lpstr>
      <vt:lpstr>Translate</vt:lpstr>
      <vt:lpstr>Can you recognize the anatomical object named after the object on the picture?</vt:lpstr>
      <vt:lpstr>Form phrases from words in boxes</vt:lpstr>
      <vt:lpstr>Form phrases from words in boxes</vt:lpstr>
      <vt:lpstr>Form phrases from words in boxes</vt:lpstr>
      <vt:lpstr>Fill in missing endings:</vt:lpstr>
      <vt:lpstr>A) Fill in missing endings B) Change into the plural</vt:lpstr>
      <vt:lpstr>Translate the legend to the image:</vt:lpstr>
      <vt:lpstr>Translate the legend to the image:</vt:lpstr>
      <vt:lpstr>Translate the legend to the image: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declension</dc:title>
  <dc:creator>Pepina Artimová</dc:creator>
  <cp:lastModifiedBy>Pepina Artimová</cp:lastModifiedBy>
  <cp:revision>7</cp:revision>
  <dcterms:created xsi:type="dcterms:W3CDTF">2014-10-17T22:22:46Z</dcterms:created>
  <dcterms:modified xsi:type="dcterms:W3CDTF">2014-10-20T15:50:01Z</dcterms:modified>
</cp:coreProperties>
</file>