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61" r:id="rId4"/>
    <p:sldId id="259" r:id="rId5"/>
    <p:sldId id="258" r:id="rId6"/>
    <p:sldId id="260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B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3" d="100"/>
          <a:sy n="103" d="100"/>
        </p:scale>
        <p:origin x="-65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EA327-1512-484B-99D4-22DD81942665}" type="datetimeFigureOut">
              <a:rPr lang="en-US" smtClean="0"/>
              <a:t>9.11.14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42101-C06A-4E47-A2AF-08D996152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EA327-1512-484B-99D4-22DD81942665}" type="datetimeFigureOut">
              <a:rPr lang="en-US" smtClean="0"/>
              <a:t>9.11.14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42101-C06A-4E47-A2AF-08D996152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EA327-1512-484B-99D4-22DD81942665}" type="datetimeFigureOut">
              <a:rPr lang="en-US" smtClean="0"/>
              <a:t>9.11.14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42101-C06A-4E47-A2AF-08D996152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EA327-1512-484B-99D4-22DD81942665}" type="datetimeFigureOut">
              <a:rPr lang="en-US" smtClean="0"/>
              <a:t>9.11.14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42101-C06A-4E47-A2AF-08D996152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EA327-1512-484B-99D4-22DD81942665}" type="datetimeFigureOut">
              <a:rPr lang="en-US" smtClean="0"/>
              <a:t>9.11.14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42101-C06A-4E47-A2AF-08D996152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EA327-1512-484B-99D4-22DD81942665}" type="datetimeFigureOut">
              <a:rPr lang="en-US" smtClean="0"/>
              <a:t>9.11.14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42101-C06A-4E47-A2AF-08D996152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EA327-1512-484B-99D4-22DD81942665}" type="datetimeFigureOut">
              <a:rPr lang="en-US" smtClean="0"/>
              <a:t>9.11.14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42101-C06A-4E47-A2AF-08D996152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EA327-1512-484B-99D4-22DD81942665}" type="datetimeFigureOut">
              <a:rPr lang="en-US" smtClean="0"/>
              <a:t>9.11.14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42101-C06A-4E47-A2AF-08D996152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EA327-1512-484B-99D4-22DD81942665}" type="datetimeFigureOut">
              <a:rPr lang="en-US" smtClean="0"/>
              <a:t>9.11.14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42101-C06A-4E47-A2AF-08D996152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EA327-1512-484B-99D4-22DD81942665}" type="datetimeFigureOut">
              <a:rPr lang="en-US" smtClean="0"/>
              <a:t>9.11.14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42101-C06A-4E47-A2AF-08D996152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EA327-1512-484B-99D4-22DD81942665}" type="datetimeFigureOut">
              <a:rPr lang="en-US" smtClean="0"/>
              <a:t>9.11.14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42101-C06A-4E47-A2AF-08D996152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EA327-1512-484B-99D4-22DD81942665}" type="datetimeFigureOut">
              <a:rPr lang="en-US" smtClean="0"/>
              <a:t>9.11.14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142101-C06A-4E47-A2AF-08D996152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declension/II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I-stems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2543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3677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CB0202"/>
                </a:solidFill>
              </a:rPr>
              <a:t>Endings</a:t>
            </a:r>
            <a:endParaRPr lang="en-US" dirty="0">
              <a:solidFill>
                <a:srgbClr val="CB0202"/>
              </a:solidFill>
            </a:endParaRPr>
          </a:p>
        </p:txBody>
      </p:sp>
      <p:graphicFrame>
        <p:nvGraphicFramePr>
          <p:cNvPr id="4" name="Zástupný symbol obsahu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242574"/>
              </p:ext>
            </p:extLst>
          </p:nvPr>
        </p:nvGraphicFramePr>
        <p:xfrm>
          <a:off x="87300" y="1526226"/>
          <a:ext cx="9056700" cy="515115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91530"/>
                <a:gridCol w="515400"/>
                <a:gridCol w="1173069"/>
                <a:gridCol w="1208309"/>
                <a:gridCol w="2354969"/>
                <a:gridCol w="1502713"/>
                <a:gridCol w="1710710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endParaRPr lang="en-US" sz="1800" dirty="0">
                        <a:latin typeface="+mj-lt"/>
                      </a:endParaRP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endParaRPr lang="en-US" sz="1800" dirty="0">
                        <a:latin typeface="+mj-lt"/>
                      </a:endParaRP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sk-SK" sz="1800" dirty="0" smtClean="0">
                          <a:latin typeface="+mj-lt"/>
                        </a:rPr>
                        <a:t>3: M+F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sk-SK" sz="1800" dirty="0" smtClean="0">
                          <a:latin typeface="+mj-lt"/>
                        </a:rPr>
                        <a:t>3: M+F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sk-SK" sz="1800" dirty="0" smtClean="0">
                          <a:latin typeface="+mj-lt"/>
                        </a:rPr>
                        <a:t>3: F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sk-SK" sz="1800" dirty="0" smtClean="0">
                          <a:latin typeface="+mj-lt"/>
                        </a:rPr>
                        <a:t>2: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sk-SK" sz="1800" dirty="0" smtClean="0">
                          <a:latin typeface="+mj-lt"/>
                        </a:rPr>
                        <a:t>2: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T="45722" marB="45722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endParaRPr lang="en-US" sz="1800" dirty="0">
                        <a:latin typeface="+mj-lt"/>
                      </a:endParaRP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endParaRPr lang="en-US" sz="1800" dirty="0">
                        <a:latin typeface="+mj-lt"/>
                      </a:endParaRP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sk-SK" sz="1800" dirty="0" smtClean="0">
                          <a:latin typeface="+mj-lt"/>
                        </a:rPr>
                        <a:t>DOLOR</a:t>
                      </a:r>
                      <a:endParaRPr lang="en-US" sz="1800" b="1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T="45722" marB="45722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sk-SK" sz="1800" dirty="0" smtClean="0">
                          <a:latin typeface="+mj-lt"/>
                        </a:rPr>
                        <a:t>PELVIS</a:t>
                      </a:r>
                      <a:endParaRPr lang="en-US" sz="1800" b="1" dirty="0">
                        <a:solidFill>
                          <a:srgbClr val="0070C0"/>
                        </a:solidFill>
                        <a:latin typeface="+mj-lt"/>
                      </a:endParaRPr>
                    </a:p>
                  </a:txBody>
                  <a:tcPr marT="45722" marB="45722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sk-SK" sz="1800" dirty="0" smtClean="0">
                          <a:latin typeface="+mj-lt"/>
                        </a:rPr>
                        <a:t>DOSIS</a:t>
                      </a:r>
                      <a:endParaRPr lang="en-US" sz="1800" b="1" dirty="0">
                        <a:solidFill>
                          <a:srgbClr val="0070C0"/>
                        </a:solidFill>
                        <a:latin typeface="+mj-lt"/>
                      </a:endParaRPr>
                    </a:p>
                  </a:txBody>
                  <a:tcPr marT="45722" marB="45722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sk-SK" sz="1800" dirty="0" smtClean="0">
                          <a:latin typeface="+mj-lt"/>
                        </a:rPr>
                        <a:t>CORPUS</a:t>
                      </a:r>
                      <a:endParaRPr lang="en-US" sz="1800" b="1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T="45722" marB="45722">
                    <a:solidFill>
                      <a:srgbClr val="FFF5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sk-SK" sz="1800" dirty="0" smtClean="0">
                          <a:latin typeface="+mj-lt"/>
                        </a:rPr>
                        <a:t>RETE</a:t>
                      </a:r>
                      <a:endParaRPr lang="en-US" sz="1800" b="1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T="45722" marB="45722">
                    <a:solidFill>
                      <a:srgbClr val="FFE06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sk-SK" sz="1800" dirty="0" smtClean="0">
                          <a:latin typeface="+mj-lt"/>
                        </a:rPr>
                        <a:t>SG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sk-SK" sz="1800" dirty="0" smtClean="0">
                          <a:latin typeface="+mj-lt"/>
                        </a:rPr>
                        <a:t>1.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algn="l"/>
                      <a:r>
                        <a:rPr lang="sk-SK" sz="2800" dirty="0" smtClean="0">
                          <a:latin typeface="+mj-lt"/>
                        </a:rPr>
                        <a:t>-?</a:t>
                      </a:r>
                      <a:endParaRPr lang="en-GB" sz="2800" dirty="0">
                        <a:latin typeface="+mj-lt"/>
                      </a:endParaRPr>
                    </a:p>
                  </a:txBody>
                  <a:tcPr marT="45722" marB="45722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800" dirty="0" smtClean="0">
                          <a:latin typeface="+mj-lt"/>
                        </a:rPr>
                        <a:t>-is/-es</a:t>
                      </a:r>
                      <a:endParaRPr lang="en-GB" sz="2800" dirty="0">
                        <a:solidFill>
                          <a:srgbClr val="0070C0"/>
                        </a:solidFill>
                        <a:latin typeface="+mj-lt"/>
                      </a:endParaRPr>
                    </a:p>
                  </a:txBody>
                  <a:tcPr marT="45722" marB="45722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800" dirty="0" smtClean="0">
                          <a:latin typeface="+mj-lt"/>
                        </a:rPr>
                        <a:t>-sis/-xis/-osis</a:t>
                      </a:r>
                      <a:endParaRPr lang="en-GB" sz="2800" dirty="0">
                        <a:solidFill>
                          <a:srgbClr val="0070C0"/>
                        </a:solidFill>
                        <a:latin typeface="+mj-lt"/>
                      </a:endParaRPr>
                    </a:p>
                  </a:txBody>
                  <a:tcPr marT="45722" marB="45722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sk-SK" sz="2800" dirty="0" smtClean="0">
                          <a:latin typeface="+mj-lt"/>
                        </a:rPr>
                        <a:t>-?</a:t>
                      </a:r>
                      <a:endParaRPr lang="en-GB" sz="2800" dirty="0">
                        <a:latin typeface="+mj-lt"/>
                      </a:endParaRPr>
                    </a:p>
                  </a:txBody>
                  <a:tcPr marT="45722" marB="45722">
                    <a:solidFill>
                      <a:srgbClr val="FFF5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800" dirty="0" smtClean="0">
                          <a:latin typeface="+mj-lt"/>
                        </a:rPr>
                        <a:t>-ar/-e/-al</a:t>
                      </a:r>
                      <a:endParaRPr lang="en-GB" sz="2800" dirty="0">
                        <a:latin typeface="+mj-lt"/>
                      </a:endParaRPr>
                    </a:p>
                  </a:txBody>
                  <a:tcPr marT="45722" marB="45722">
                    <a:solidFill>
                      <a:srgbClr val="FFE06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endParaRPr lang="en-US" sz="1800" dirty="0">
                        <a:latin typeface="+mj-lt"/>
                      </a:endParaRP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sk-SK" sz="1800" dirty="0" smtClean="0">
                          <a:latin typeface="+mj-lt"/>
                        </a:rPr>
                        <a:t>2.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algn="l"/>
                      <a:r>
                        <a:rPr lang="sk-SK" sz="2800" dirty="0" smtClean="0">
                          <a:latin typeface="+mj-lt"/>
                        </a:rPr>
                        <a:t>-(?)is</a:t>
                      </a:r>
                      <a:endParaRPr lang="en-GB" sz="2800" dirty="0">
                        <a:latin typeface="+mj-lt"/>
                      </a:endParaRPr>
                    </a:p>
                  </a:txBody>
                  <a:tcPr marT="45722" marB="45722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800" dirty="0" smtClean="0">
                          <a:latin typeface="+mj-lt"/>
                        </a:rPr>
                        <a:t>-is</a:t>
                      </a:r>
                      <a:endParaRPr lang="en-GB" sz="2800" dirty="0">
                        <a:solidFill>
                          <a:srgbClr val="0070C0"/>
                        </a:solidFill>
                        <a:latin typeface="+mj-lt"/>
                      </a:endParaRPr>
                    </a:p>
                  </a:txBody>
                  <a:tcPr marT="45722" marB="45722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800" dirty="0" smtClean="0">
                          <a:latin typeface="+mj-lt"/>
                        </a:rPr>
                        <a:t>-is/-eos</a:t>
                      </a:r>
                      <a:endParaRPr lang="en-GB" sz="2800" dirty="0">
                        <a:solidFill>
                          <a:srgbClr val="0070C0"/>
                        </a:solidFill>
                        <a:latin typeface="+mj-lt"/>
                      </a:endParaRPr>
                    </a:p>
                  </a:txBody>
                  <a:tcPr marT="45722" marB="45722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2800" dirty="0" smtClean="0">
                          <a:latin typeface="+mj-lt"/>
                        </a:rPr>
                        <a:t>-(?)is</a:t>
                      </a:r>
                      <a:endParaRPr lang="en-GB" sz="2800" dirty="0" smtClean="0">
                        <a:latin typeface="+mj-lt"/>
                      </a:endParaRPr>
                    </a:p>
                  </a:txBody>
                  <a:tcPr marT="45722" marB="45722">
                    <a:solidFill>
                      <a:srgbClr val="FFF5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800" dirty="0" smtClean="0">
                          <a:latin typeface="+mj-lt"/>
                        </a:rPr>
                        <a:t>-</a:t>
                      </a:r>
                      <a:r>
                        <a:rPr lang="sk-SK" sz="2800" dirty="0" smtClean="0">
                          <a:latin typeface="+mj-lt"/>
                        </a:rPr>
                        <a:t>is</a:t>
                      </a:r>
                      <a:endParaRPr lang="en-GB" sz="2800" dirty="0">
                        <a:latin typeface="+mj-lt"/>
                      </a:endParaRPr>
                    </a:p>
                  </a:txBody>
                  <a:tcPr marT="45722" marB="45722">
                    <a:solidFill>
                      <a:srgbClr val="FFE06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endParaRPr lang="en-US" sz="1800" dirty="0">
                        <a:latin typeface="+mj-lt"/>
                      </a:endParaRP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sk-SK" sz="1800" dirty="0" smtClean="0">
                          <a:latin typeface="+mj-lt"/>
                        </a:rPr>
                        <a:t>4.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algn="l"/>
                      <a:r>
                        <a:rPr lang="sk-SK" sz="2800" dirty="0" smtClean="0">
                          <a:latin typeface="+mj-lt"/>
                        </a:rPr>
                        <a:t>-em</a:t>
                      </a:r>
                      <a:endParaRPr lang="en-GB" sz="2800" dirty="0">
                        <a:latin typeface="+mj-lt"/>
                      </a:endParaRPr>
                    </a:p>
                  </a:txBody>
                  <a:tcPr marT="45722" marB="45722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800" dirty="0" smtClean="0">
                          <a:latin typeface="+mj-lt"/>
                        </a:rPr>
                        <a:t>-</a:t>
                      </a:r>
                      <a:r>
                        <a:rPr lang="sk-SK" sz="2800" dirty="0" smtClean="0">
                          <a:latin typeface="+mj-lt"/>
                        </a:rPr>
                        <a:t>em</a:t>
                      </a:r>
                      <a:endParaRPr lang="en-GB" sz="2800" dirty="0">
                        <a:solidFill>
                          <a:srgbClr val="0070C0"/>
                        </a:solidFill>
                        <a:latin typeface="+mj-lt"/>
                      </a:endParaRPr>
                    </a:p>
                  </a:txBody>
                  <a:tcPr marT="45722" marB="45722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800" dirty="0" smtClean="0">
                          <a:solidFill>
                            <a:srgbClr val="CB0202"/>
                          </a:solidFill>
                          <a:latin typeface="+mj-lt"/>
                        </a:rPr>
                        <a:t>-im</a:t>
                      </a:r>
                      <a:r>
                        <a:rPr lang="sk-SK" sz="2800" dirty="0" smtClean="0">
                          <a:latin typeface="+mj-lt"/>
                        </a:rPr>
                        <a:t>/-in</a:t>
                      </a:r>
                      <a:endParaRPr lang="en-GB" sz="2800" dirty="0">
                        <a:solidFill>
                          <a:srgbClr val="0070C0"/>
                        </a:solidFill>
                        <a:latin typeface="+mj-lt"/>
                      </a:endParaRPr>
                    </a:p>
                  </a:txBody>
                  <a:tcPr marT="45722" marB="45722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2800" dirty="0" smtClean="0">
                          <a:latin typeface="+mj-lt"/>
                        </a:rPr>
                        <a:t>=</a:t>
                      </a:r>
                      <a:r>
                        <a:rPr lang="sk-SK" sz="2800" baseline="0" dirty="0" smtClean="0">
                          <a:latin typeface="+mj-lt"/>
                        </a:rPr>
                        <a:t> 1</a:t>
                      </a:r>
                      <a:endParaRPr lang="en-GB" sz="2800" dirty="0" smtClean="0">
                        <a:latin typeface="+mj-lt"/>
                      </a:endParaRPr>
                    </a:p>
                  </a:txBody>
                  <a:tcPr marT="45722" marB="45722">
                    <a:solidFill>
                      <a:srgbClr val="FFF5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2800" dirty="0" smtClean="0">
                          <a:latin typeface="+mj-lt"/>
                        </a:rPr>
                        <a:t>=</a:t>
                      </a:r>
                      <a:r>
                        <a:rPr lang="sk-SK" sz="2800" baseline="0" dirty="0" smtClean="0">
                          <a:latin typeface="+mj-lt"/>
                        </a:rPr>
                        <a:t> 1</a:t>
                      </a:r>
                      <a:endParaRPr lang="en-GB" sz="2800" dirty="0" smtClean="0">
                        <a:latin typeface="+mj-lt"/>
                      </a:endParaRPr>
                    </a:p>
                  </a:txBody>
                  <a:tcPr marT="45722" marB="45722">
                    <a:solidFill>
                      <a:srgbClr val="FFE06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endParaRPr lang="en-US" sz="1800" dirty="0">
                        <a:latin typeface="+mj-lt"/>
                      </a:endParaRP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sk-SK" sz="1800" dirty="0" smtClean="0">
                          <a:latin typeface="+mj-lt"/>
                        </a:rPr>
                        <a:t>6.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algn="l"/>
                      <a:r>
                        <a:rPr lang="sk-SK" sz="2800" dirty="0" smtClean="0">
                          <a:latin typeface="+mj-lt"/>
                        </a:rPr>
                        <a:t>-e</a:t>
                      </a:r>
                      <a:endParaRPr lang="en-GB" sz="2800" dirty="0">
                        <a:latin typeface="+mj-lt"/>
                      </a:endParaRPr>
                    </a:p>
                  </a:txBody>
                  <a:tcPr marT="45722" marB="45722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800" dirty="0" smtClean="0">
                          <a:latin typeface="+mj-lt"/>
                        </a:rPr>
                        <a:t>-e</a:t>
                      </a:r>
                      <a:endParaRPr lang="en-GB" sz="2800" dirty="0">
                        <a:solidFill>
                          <a:srgbClr val="0070C0"/>
                        </a:solidFill>
                        <a:latin typeface="+mj-lt"/>
                      </a:endParaRPr>
                    </a:p>
                  </a:txBody>
                  <a:tcPr marT="45722" marB="45722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800" dirty="0" smtClean="0">
                          <a:solidFill>
                            <a:srgbClr val="CB0202"/>
                          </a:solidFill>
                          <a:latin typeface="+mj-lt"/>
                        </a:rPr>
                        <a:t>-i</a:t>
                      </a:r>
                      <a:endParaRPr lang="en-GB" sz="2800" dirty="0">
                        <a:solidFill>
                          <a:srgbClr val="CB0202"/>
                        </a:solidFill>
                        <a:latin typeface="+mj-lt"/>
                      </a:endParaRPr>
                    </a:p>
                  </a:txBody>
                  <a:tcPr marT="45722" marB="45722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2800" dirty="0" smtClean="0">
                          <a:latin typeface="+mj-lt"/>
                        </a:rPr>
                        <a:t>-e</a:t>
                      </a:r>
                      <a:endParaRPr lang="en-GB" sz="2800" dirty="0" smtClean="0">
                        <a:latin typeface="+mj-lt"/>
                      </a:endParaRPr>
                    </a:p>
                  </a:txBody>
                  <a:tcPr marT="45722" marB="45722">
                    <a:solidFill>
                      <a:srgbClr val="FFF5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800" dirty="0" smtClean="0">
                          <a:latin typeface="+mj-lt"/>
                        </a:rPr>
                        <a:t>-</a:t>
                      </a:r>
                      <a:r>
                        <a:rPr lang="sk-SK" sz="2800" dirty="0" smtClean="0">
                          <a:solidFill>
                            <a:srgbClr val="CB0202"/>
                          </a:solidFill>
                          <a:latin typeface="+mj-lt"/>
                        </a:rPr>
                        <a:t>i</a:t>
                      </a:r>
                      <a:endParaRPr lang="en-GB" sz="2800" dirty="0">
                        <a:solidFill>
                          <a:srgbClr val="CB0202"/>
                        </a:solidFill>
                        <a:latin typeface="+mj-lt"/>
                      </a:endParaRPr>
                    </a:p>
                  </a:txBody>
                  <a:tcPr marT="45722" marB="45722">
                    <a:solidFill>
                      <a:srgbClr val="FFE06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sk-SK" sz="1800" dirty="0" smtClean="0">
                          <a:latin typeface="+mj-lt"/>
                        </a:rPr>
                        <a:t>PL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sk-SK" sz="1800" dirty="0" smtClean="0">
                          <a:latin typeface="+mj-lt"/>
                        </a:rPr>
                        <a:t>1.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algn="l"/>
                      <a:r>
                        <a:rPr lang="sk-SK" sz="2800" dirty="0" smtClean="0">
                          <a:latin typeface="+mj-lt"/>
                        </a:rPr>
                        <a:t>-es</a:t>
                      </a:r>
                      <a:endParaRPr lang="en-GB" sz="2800" dirty="0">
                        <a:latin typeface="+mj-lt"/>
                      </a:endParaRPr>
                    </a:p>
                  </a:txBody>
                  <a:tcPr marT="45722" marB="45722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800" dirty="0" smtClean="0">
                          <a:latin typeface="+mj-lt"/>
                        </a:rPr>
                        <a:t>-es</a:t>
                      </a:r>
                      <a:endParaRPr lang="en-GB" sz="2800" dirty="0">
                        <a:solidFill>
                          <a:srgbClr val="0070C0"/>
                        </a:solidFill>
                        <a:latin typeface="+mj-lt"/>
                      </a:endParaRPr>
                    </a:p>
                  </a:txBody>
                  <a:tcPr marT="45722" marB="45722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800" dirty="0" smtClean="0">
                          <a:latin typeface="+mj-lt"/>
                        </a:rPr>
                        <a:t>-es</a:t>
                      </a:r>
                      <a:endParaRPr lang="en-GB" sz="2800" dirty="0">
                        <a:solidFill>
                          <a:srgbClr val="0070C0"/>
                        </a:solidFill>
                        <a:latin typeface="+mj-lt"/>
                      </a:endParaRPr>
                    </a:p>
                  </a:txBody>
                  <a:tcPr marT="45722" marB="45722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2800" dirty="0" smtClean="0">
                          <a:latin typeface="+mj-lt"/>
                        </a:rPr>
                        <a:t>-a</a:t>
                      </a:r>
                      <a:endParaRPr lang="en-GB" sz="2800" dirty="0" smtClean="0">
                        <a:latin typeface="+mj-lt"/>
                      </a:endParaRPr>
                    </a:p>
                  </a:txBody>
                  <a:tcPr marT="45722" marB="45722">
                    <a:solidFill>
                      <a:srgbClr val="FFF5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800" dirty="0" smtClean="0">
                          <a:latin typeface="+mj-lt"/>
                        </a:rPr>
                        <a:t>-</a:t>
                      </a:r>
                      <a:r>
                        <a:rPr lang="sk-SK" sz="2800" dirty="0" smtClean="0">
                          <a:solidFill>
                            <a:srgbClr val="CB0202"/>
                          </a:solidFill>
                          <a:latin typeface="+mj-lt"/>
                        </a:rPr>
                        <a:t>i</a:t>
                      </a:r>
                      <a:r>
                        <a:rPr lang="sk-SK" sz="2800" dirty="0" smtClean="0">
                          <a:latin typeface="+mj-lt"/>
                        </a:rPr>
                        <a:t>a</a:t>
                      </a:r>
                      <a:endParaRPr lang="en-GB" sz="2800" dirty="0">
                        <a:latin typeface="+mj-lt"/>
                      </a:endParaRPr>
                    </a:p>
                  </a:txBody>
                  <a:tcPr marT="45722" marB="45722">
                    <a:solidFill>
                      <a:srgbClr val="FFE06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endParaRPr lang="en-US" sz="1800" dirty="0">
                        <a:latin typeface="+mj-lt"/>
                      </a:endParaRP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sk-SK" sz="1800" dirty="0" smtClean="0">
                          <a:latin typeface="+mj-lt"/>
                        </a:rPr>
                        <a:t>2.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algn="l"/>
                      <a:r>
                        <a:rPr lang="sk-SK" sz="2800" dirty="0" smtClean="0">
                          <a:latin typeface="+mj-lt"/>
                        </a:rPr>
                        <a:t>-um</a:t>
                      </a:r>
                      <a:endParaRPr lang="en-GB" sz="2800" dirty="0">
                        <a:latin typeface="+mj-lt"/>
                      </a:endParaRPr>
                    </a:p>
                  </a:txBody>
                  <a:tcPr marT="45722" marB="45722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800" dirty="0" smtClean="0">
                          <a:latin typeface="+mj-lt"/>
                        </a:rPr>
                        <a:t>-</a:t>
                      </a:r>
                      <a:r>
                        <a:rPr lang="sk-SK" sz="2800" dirty="0" smtClean="0">
                          <a:solidFill>
                            <a:srgbClr val="CB0202"/>
                          </a:solidFill>
                          <a:latin typeface="+mj-lt"/>
                        </a:rPr>
                        <a:t>i</a:t>
                      </a:r>
                      <a:r>
                        <a:rPr lang="sk-SK" sz="2800" dirty="0" smtClean="0">
                          <a:latin typeface="+mj-lt"/>
                        </a:rPr>
                        <a:t>um</a:t>
                      </a:r>
                      <a:endParaRPr lang="en-GB" sz="2800" dirty="0">
                        <a:solidFill>
                          <a:srgbClr val="0070C0"/>
                        </a:solidFill>
                        <a:latin typeface="+mj-lt"/>
                      </a:endParaRPr>
                    </a:p>
                  </a:txBody>
                  <a:tcPr marT="45722" marB="45722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800" dirty="0" smtClean="0">
                          <a:latin typeface="+mj-lt"/>
                        </a:rPr>
                        <a:t>-</a:t>
                      </a:r>
                      <a:r>
                        <a:rPr lang="sk-SK" sz="2800" dirty="0" smtClean="0">
                          <a:solidFill>
                            <a:srgbClr val="CB0202"/>
                          </a:solidFill>
                          <a:latin typeface="+mj-lt"/>
                        </a:rPr>
                        <a:t>i</a:t>
                      </a:r>
                      <a:r>
                        <a:rPr lang="sk-SK" sz="2800" dirty="0" smtClean="0">
                          <a:latin typeface="+mj-lt"/>
                        </a:rPr>
                        <a:t>um</a:t>
                      </a:r>
                      <a:endParaRPr lang="en-GB" sz="2800" dirty="0">
                        <a:solidFill>
                          <a:srgbClr val="0070C0"/>
                        </a:solidFill>
                        <a:latin typeface="+mj-lt"/>
                      </a:endParaRPr>
                    </a:p>
                  </a:txBody>
                  <a:tcPr marT="45722" marB="45722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2800" dirty="0" smtClean="0">
                          <a:latin typeface="+mj-lt"/>
                        </a:rPr>
                        <a:t>-um</a:t>
                      </a:r>
                      <a:endParaRPr lang="en-GB" sz="2800" dirty="0" smtClean="0">
                        <a:latin typeface="+mj-lt"/>
                      </a:endParaRPr>
                    </a:p>
                  </a:txBody>
                  <a:tcPr marT="45722" marB="45722">
                    <a:solidFill>
                      <a:srgbClr val="FFF5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800" dirty="0" smtClean="0">
                          <a:latin typeface="+mj-lt"/>
                        </a:rPr>
                        <a:t>-</a:t>
                      </a:r>
                      <a:r>
                        <a:rPr lang="sk-SK" sz="2800" dirty="0" smtClean="0">
                          <a:solidFill>
                            <a:srgbClr val="CB0202"/>
                          </a:solidFill>
                          <a:latin typeface="+mj-lt"/>
                        </a:rPr>
                        <a:t>i</a:t>
                      </a:r>
                      <a:r>
                        <a:rPr lang="sk-SK" sz="2800" dirty="0" smtClean="0">
                          <a:latin typeface="+mj-lt"/>
                        </a:rPr>
                        <a:t>um</a:t>
                      </a:r>
                      <a:endParaRPr lang="en-GB" sz="2800" dirty="0">
                        <a:latin typeface="+mj-lt"/>
                      </a:endParaRPr>
                    </a:p>
                  </a:txBody>
                  <a:tcPr marT="45722" marB="45722">
                    <a:solidFill>
                      <a:srgbClr val="FFE06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endParaRPr lang="en-US" sz="1800" dirty="0">
                        <a:latin typeface="+mj-lt"/>
                      </a:endParaRP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sk-SK" sz="1800" dirty="0" smtClean="0">
                          <a:latin typeface="+mj-lt"/>
                        </a:rPr>
                        <a:t>4.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algn="l"/>
                      <a:r>
                        <a:rPr lang="sk-SK" sz="2800" dirty="0" smtClean="0">
                          <a:latin typeface="+mj-lt"/>
                        </a:rPr>
                        <a:t>-es</a:t>
                      </a:r>
                      <a:endParaRPr lang="en-GB" sz="2800" dirty="0">
                        <a:latin typeface="+mj-lt"/>
                      </a:endParaRPr>
                    </a:p>
                  </a:txBody>
                  <a:tcPr marT="45722" marB="45722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800" dirty="0" smtClean="0">
                          <a:latin typeface="+mj-lt"/>
                        </a:rPr>
                        <a:t>-es</a:t>
                      </a:r>
                      <a:endParaRPr lang="en-GB" sz="2800" dirty="0">
                        <a:solidFill>
                          <a:srgbClr val="0070C0"/>
                        </a:solidFill>
                        <a:latin typeface="+mj-lt"/>
                      </a:endParaRPr>
                    </a:p>
                  </a:txBody>
                  <a:tcPr marT="45722" marB="45722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800" dirty="0" smtClean="0">
                          <a:latin typeface="+mj-lt"/>
                        </a:rPr>
                        <a:t>-es</a:t>
                      </a:r>
                      <a:endParaRPr lang="en-GB" sz="2800" dirty="0">
                        <a:solidFill>
                          <a:srgbClr val="0070C0"/>
                        </a:solidFill>
                        <a:latin typeface="+mj-lt"/>
                      </a:endParaRPr>
                    </a:p>
                  </a:txBody>
                  <a:tcPr marT="45722" marB="45722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2800" dirty="0" smtClean="0">
                          <a:latin typeface="+mj-lt"/>
                        </a:rPr>
                        <a:t>=</a:t>
                      </a:r>
                      <a:r>
                        <a:rPr lang="sk-SK" sz="2800" baseline="0" dirty="0" smtClean="0">
                          <a:latin typeface="+mj-lt"/>
                        </a:rPr>
                        <a:t> 1</a:t>
                      </a:r>
                      <a:endParaRPr lang="en-GB" sz="2800" dirty="0" smtClean="0">
                        <a:latin typeface="+mj-lt"/>
                      </a:endParaRPr>
                    </a:p>
                  </a:txBody>
                  <a:tcPr marT="45722" marB="45722">
                    <a:solidFill>
                      <a:srgbClr val="FFF5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2800" dirty="0" smtClean="0">
                          <a:latin typeface="+mj-lt"/>
                        </a:rPr>
                        <a:t>=</a:t>
                      </a:r>
                      <a:r>
                        <a:rPr lang="sk-SK" sz="2800" baseline="0" dirty="0" smtClean="0">
                          <a:latin typeface="+mj-lt"/>
                        </a:rPr>
                        <a:t> 1</a:t>
                      </a:r>
                      <a:endParaRPr lang="en-GB" sz="2800" dirty="0" smtClean="0">
                        <a:latin typeface="+mj-lt"/>
                      </a:endParaRPr>
                    </a:p>
                  </a:txBody>
                  <a:tcPr marT="45722" marB="45722">
                    <a:solidFill>
                      <a:srgbClr val="FFE06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endParaRPr lang="en-US" sz="1800" dirty="0">
                        <a:latin typeface="+mj-lt"/>
                      </a:endParaRP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sk-SK" sz="1800" dirty="0" smtClean="0">
                          <a:latin typeface="+mj-lt"/>
                        </a:rPr>
                        <a:t>6.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algn="l"/>
                      <a:r>
                        <a:rPr lang="sk-SK" sz="2800" dirty="0" smtClean="0">
                          <a:latin typeface="+mj-lt"/>
                        </a:rPr>
                        <a:t>-</a:t>
                      </a:r>
                      <a:r>
                        <a:rPr lang="sk-SK" sz="2800" dirty="0" smtClean="0">
                          <a:latin typeface="+mj-lt"/>
                        </a:rPr>
                        <a:t>ibus</a:t>
                      </a:r>
                      <a:endParaRPr lang="en-GB" sz="2800" dirty="0">
                        <a:latin typeface="+mj-lt"/>
                      </a:endParaRPr>
                    </a:p>
                  </a:txBody>
                  <a:tcPr marT="45722" marB="45722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800" dirty="0" smtClean="0">
                          <a:latin typeface="+mj-lt"/>
                        </a:rPr>
                        <a:t>-</a:t>
                      </a:r>
                      <a:r>
                        <a:rPr lang="sk-SK" sz="2800" dirty="0" smtClean="0">
                          <a:latin typeface="+mj-lt"/>
                        </a:rPr>
                        <a:t>ibus</a:t>
                      </a:r>
                      <a:endParaRPr lang="en-GB" sz="2800" dirty="0">
                        <a:solidFill>
                          <a:srgbClr val="0070C0"/>
                        </a:solidFill>
                        <a:latin typeface="+mj-lt"/>
                      </a:endParaRPr>
                    </a:p>
                  </a:txBody>
                  <a:tcPr marT="45722" marB="45722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800" dirty="0" smtClean="0">
                          <a:latin typeface="+mj-lt"/>
                        </a:rPr>
                        <a:t>-</a:t>
                      </a:r>
                      <a:r>
                        <a:rPr lang="sk-SK" sz="2800" dirty="0" smtClean="0">
                          <a:latin typeface="+mj-lt"/>
                        </a:rPr>
                        <a:t>ibus</a:t>
                      </a:r>
                      <a:endParaRPr lang="en-GB" sz="2800" dirty="0">
                        <a:solidFill>
                          <a:srgbClr val="0070C0"/>
                        </a:solidFill>
                        <a:latin typeface="+mj-lt"/>
                      </a:endParaRPr>
                    </a:p>
                  </a:txBody>
                  <a:tcPr marT="45722" marB="45722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2800" dirty="0" smtClean="0">
                          <a:latin typeface="+mj-lt"/>
                        </a:rPr>
                        <a:t>-</a:t>
                      </a:r>
                      <a:r>
                        <a:rPr lang="sk-SK" sz="2800" dirty="0" smtClean="0">
                          <a:latin typeface="+mj-lt"/>
                        </a:rPr>
                        <a:t>ibus</a:t>
                      </a:r>
                      <a:endParaRPr lang="en-GB" sz="2800" dirty="0" smtClean="0">
                        <a:latin typeface="+mj-lt"/>
                      </a:endParaRPr>
                    </a:p>
                  </a:txBody>
                  <a:tcPr marT="45722" marB="45722">
                    <a:solidFill>
                      <a:srgbClr val="FFF5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800" dirty="0" smtClean="0">
                          <a:latin typeface="+mj-lt"/>
                        </a:rPr>
                        <a:t>-</a:t>
                      </a:r>
                      <a:r>
                        <a:rPr lang="sk-SK" sz="2800" dirty="0" smtClean="0">
                          <a:latin typeface="+mj-lt"/>
                        </a:rPr>
                        <a:t>ibus</a:t>
                      </a:r>
                      <a:endParaRPr lang="en-GB" sz="2800" dirty="0">
                        <a:latin typeface="+mj-lt"/>
                      </a:endParaRPr>
                    </a:p>
                  </a:txBody>
                  <a:tcPr marT="45722" marB="45722">
                    <a:solidFill>
                      <a:srgbClr val="FFE066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00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Find</a:t>
            </a:r>
            <a:r>
              <a:rPr lang="sk-SK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Greek</a:t>
            </a:r>
            <a:r>
              <a:rPr lang="sk-SK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sk-SK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Latin</a:t>
            </a:r>
            <a:r>
              <a:rPr lang="sk-SK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synonymes</a:t>
            </a:r>
            <a:endParaRPr lang="en-GB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176462"/>
            <a:ext cx="8534400" cy="5135284"/>
          </a:xfrm>
        </p:spPr>
        <p:txBody>
          <a:bodyPr numCol="1">
            <a:normAutofit/>
          </a:bodyPr>
          <a:lstStyle/>
          <a:p>
            <a:pPr>
              <a:buNone/>
              <a:tabLst>
                <a:tab pos="2852738" algn="l"/>
                <a:tab pos="6005513" algn="l"/>
              </a:tabLst>
            </a:pPr>
            <a:r>
              <a:rPr lang="sk-SK" sz="2800" b="1" cap="small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English</a:t>
            </a:r>
            <a:r>
              <a:rPr lang="sk-SK" sz="2800" b="1" cap="small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sk-SK" sz="2800" b="1" cap="small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Latin</a:t>
            </a:r>
            <a:r>
              <a:rPr lang="sk-SK" sz="2800" b="1" cap="small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sk-SK" sz="2800" b="1" cap="small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Greek</a:t>
            </a:r>
            <a:endParaRPr lang="sk-SK" sz="2800" b="1" cap="small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tabLst>
                <a:tab pos="2852738" algn="l"/>
                <a:tab pos="6005513" algn="l"/>
              </a:tabLst>
            </a:pPr>
            <a:endParaRPr lang="sk-SK" sz="2800" b="1" cap="small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tabLst>
                <a:tab pos="2852738" algn="l"/>
                <a:tab pos="6005513" algn="l"/>
              </a:tabLst>
            </a:pPr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_____________	Os, </a:t>
            </a:r>
            <a:r>
              <a:rPr lang="sk-SK" sz="2800" dirty="0" err="1" smtClean="0">
                <a:latin typeface="Times New Roman" pitchFamily="18" charset="0"/>
                <a:cs typeface="Times New Roman" pitchFamily="18" charset="0"/>
              </a:rPr>
              <a:t>oris</a:t>
            </a:r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	_____________</a:t>
            </a:r>
          </a:p>
          <a:p>
            <a:pPr>
              <a:buNone/>
              <a:tabLst>
                <a:tab pos="2852738" algn="l"/>
                <a:tab pos="6005513" algn="l"/>
              </a:tabLst>
            </a:pPr>
            <a:r>
              <a:rPr lang="sk-SK" sz="2800" dirty="0" err="1" smtClean="0">
                <a:latin typeface="Times New Roman" pitchFamily="18" charset="0"/>
                <a:cs typeface="Times New Roman" pitchFamily="18" charset="0"/>
              </a:rPr>
              <a:t>Kidney</a:t>
            </a:r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	_____________	_____________</a:t>
            </a:r>
          </a:p>
          <a:p>
            <a:pPr>
              <a:buNone/>
              <a:tabLst>
                <a:tab pos="2852738" algn="l"/>
                <a:tab pos="6005513" algn="l"/>
              </a:tabLst>
            </a:pPr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_____________ 	_____________ 	</a:t>
            </a:r>
            <a:r>
              <a:rPr lang="sk-SK" sz="2800" dirty="0" err="1" smtClean="0">
                <a:latin typeface="Times New Roman" pitchFamily="18" charset="0"/>
                <a:cs typeface="Times New Roman" pitchFamily="18" charset="0"/>
              </a:rPr>
              <a:t>Colon</a:t>
            </a:r>
            <a:endParaRPr lang="sk-SK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tabLst>
                <a:tab pos="2852738" algn="l"/>
                <a:tab pos="6005513" algn="l"/>
              </a:tabLst>
            </a:pPr>
            <a:r>
              <a:rPr lang="sk-SK" sz="2800" dirty="0" err="1" smtClean="0">
                <a:latin typeface="Times New Roman" pitchFamily="18" charset="0"/>
                <a:cs typeface="Times New Roman" pitchFamily="18" charset="0"/>
              </a:rPr>
              <a:t>Brain</a:t>
            </a:r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	 _____________	_____________</a:t>
            </a:r>
          </a:p>
          <a:p>
            <a:pPr>
              <a:buNone/>
              <a:tabLst>
                <a:tab pos="2852738" algn="l"/>
                <a:tab pos="6005513" algn="l"/>
              </a:tabLst>
            </a:pPr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_____________	</a:t>
            </a:r>
            <a:r>
              <a:rPr lang="sk-SK" sz="2800" dirty="0" err="1" smtClean="0">
                <a:latin typeface="Times New Roman" pitchFamily="18" charset="0"/>
                <a:cs typeface="Times New Roman" pitchFamily="18" charset="0"/>
              </a:rPr>
              <a:t>Organum</a:t>
            </a:r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	_____________</a:t>
            </a:r>
          </a:p>
          <a:p>
            <a:pPr>
              <a:buNone/>
              <a:tabLst>
                <a:tab pos="2852738" algn="l"/>
                <a:tab pos="6005513" algn="l"/>
              </a:tabLst>
            </a:pPr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_____________	_____________	</a:t>
            </a:r>
            <a:r>
              <a:rPr lang="sk-SK" sz="2800" dirty="0" err="1" smtClean="0">
                <a:latin typeface="Times New Roman" pitchFamily="18" charset="0"/>
                <a:cs typeface="Times New Roman" pitchFamily="18" charset="0"/>
              </a:rPr>
              <a:t>Hepar</a:t>
            </a:r>
            <a:endParaRPr lang="sk-SK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tabLst>
                <a:tab pos="2852738" algn="l"/>
                <a:tab pos="6005513" algn="l"/>
              </a:tabLst>
            </a:pPr>
            <a:r>
              <a:rPr lang="sk-SK" sz="2800" dirty="0" err="1" smtClean="0">
                <a:latin typeface="Times New Roman" pitchFamily="18" charset="0"/>
                <a:cs typeface="Times New Roman" pitchFamily="18" charset="0"/>
              </a:rPr>
              <a:t>Stitch</a:t>
            </a:r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	 _____________	_____________</a:t>
            </a:r>
          </a:p>
          <a:p>
            <a:pPr>
              <a:buNone/>
              <a:tabLst>
                <a:tab pos="2852738" algn="l"/>
                <a:tab pos="6005513" algn="l"/>
              </a:tabLst>
            </a:pPr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_____________	</a:t>
            </a:r>
            <a:r>
              <a:rPr lang="sk-SK" sz="2800" dirty="0" err="1" smtClean="0">
                <a:latin typeface="Times New Roman" pitchFamily="18" charset="0"/>
                <a:cs typeface="Times New Roman" pitchFamily="18" charset="0"/>
              </a:rPr>
              <a:t>Vulnus</a:t>
            </a:r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	_____________</a:t>
            </a: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UNIT4, TASK 4 (BOOK)</a:t>
            </a:r>
            <a:endParaRPr lang="en-US" dirty="0"/>
          </a:p>
        </p:txBody>
      </p:sp>
      <p:sp>
        <p:nvSpPr>
          <p:cNvPr id="6" name="BlokTextu 5"/>
          <p:cNvSpPr txBox="1"/>
          <p:nvPr/>
        </p:nvSpPr>
        <p:spPr>
          <a:xfrm>
            <a:off x="3332161" y="3223588"/>
            <a:ext cx="31448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Intestinum</a:t>
            </a:r>
            <a:r>
              <a:rPr lang="sk-SK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crassum</a:t>
            </a:r>
            <a:endParaRPr lang="en-GB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BlokTextu 6"/>
          <p:cNvSpPr txBox="1"/>
          <p:nvPr/>
        </p:nvSpPr>
        <p:spPr>
          <a:xfrm>
            <a:off x="3352800" y="3746808"/>
            <a:ext cx="16193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Cerebrum</a:t>
            </a:r>
            <a:endParaRPr lang="en-GB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BlokTextu 7"/>
          <p:cNvSpPr txBox="1"/>
          <p:nvPr/>
        </p:nvSpPr>
        <p:spPr>
          <a:xfrm>
            <a:off x="6500020" y="4280217"/>
            <a:ext cx="14345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Organon</a:t>
            </a:r>
            <a:endParaRPr lang="en-GB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BlokTextu 8"/>
          <p:cNvSpPr txBox="1"/>
          <p:nvPr/>
        </p:nvSpPr>
        <p:spPr>
          <a:xfrm>
            <a:off x="6510351" y="5280988"/>
            <a:ext cx="15199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R(h)</a:t>
            </a:r>
            <a:r>
              <a:rPr lang="sk-SK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aphe</a:t>
            </a:r>
            <a:endParaRPr lang="en-GB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BlokTextu 9"/>
          <p:cNvSpPr txBox="1"/>
          <p:nvPr/>
        </p:nvSpPr>
        <p:spPr>
          <a:xfrm>
            <a:off x="6477000" y="2757094"/>
            <a:ext cx="14013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Nephros</a:t>
            </a:r>
            <a:endParaRPr lang="en-GB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BlokTextu 11"/>
          <p:cNvSpPr txBox="1"/>
          <p:nvPr/>
        </p:nvSpPr>
        <p:spPr>
          <a:xfrm>
            <a:off x="6500020" y="3756988"/>
            <a:ext cx="18774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Encephalon</a:t>
            </a:r>
            <a:endParaRPr lang="en-GB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BlokTextu 12"/>
          <p:cNvSpPr txBox="1"/>
          <p:nvPr/>
        </p:nvSpPr>
        <p:spPr>
          <a:xfrm>
            <a:off x="3352800" y="5280988"/>
            <a:ext cx="11224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Sutura</a:t>
            </a:r>
            <a:endParaRPr lang="en-GB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BlokTextu 13"/>
          <p:cNvSpPr txBox="1"/>
          <p:nvPr/>
        </p:nvSpPr>
        <p:spPr>
          <a:xfrm>
            <a:off x="457200" y="4256944"/>
            <a:ext cx="10758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Organ</a:t>
            </a:r>
            <a:endParaRPr lang="en-GB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BlokTextu 14"/>
          <p:cNvSpPr txBox="1"/>
          <p:nvPr/>
        </p:nvSpPr>
        <p:spPr>
          <a:xfrm>
            <a:off x="457200" y="3213408"/>
            <a:ext cx="23181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Large</a:t>
            </a:r>
            <a:r>
              <a:rPr lang="sk-SK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intestine</a:t>
            </a:r>
            <a:endParaRPr lang="en-GB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BlokTextu 15"/>
          <p:cNvSpPr txBox="1"/>
          <p:nvPr/>
        </p:nvSpPr>
        <p:spPr>
          <a:xfrm>
            <a:off x="3320601" y="2756208"/>
            <a:ext cx="7617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Ren</a:t>
            </a:r>
            <a:endParaRPr lang="en-GB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BlokTextu 16"/>
          <p:cNvSpPr txBox="1"/>
          <p:nvPr/>
        </p:nvSpPr>
        <p:spPr>
          <a:xfrm>
            <a:off x="486939" y="4777327"/>
            <a:ext cx="9621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Liver</a:t>
            </a:r>
            <a:endParaRPr lang="en-GB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BlokTextu 17"/>
          <p:cNvSpPr txBox="1"/>
          <p:nvPr/>
        </p:nvSpPr>
        <p:spPr>
          <a:xfrm>
            <a:off x="3348852" y="4781135"/>
            <a:ext cx="9220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Iecur</a:t>
            </a:r>
            <a:endParaRPr lang="en-GB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BlokTextu 18"/>
          <p:cNvSpPr txBox="1"/>
          <p:nvPr/>
        </p:nvSpPr>
        <p:spPr>
          <a:xfrm>
            <a:off x="516678" y="5788354"/>
            <a:ext cx="21971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Injury</a:t>
            </a:r>
            <a:r>
              <a:rPr lang="sk-SK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k-SK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wound</a:t>
            </a:r>
            <a:endParaRPr lang="en-GB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BlokTextu 19"/>
          <p:cNvSpPr txBox="1"/>
          <p:nvPr/>
        </p:nvSpPr>
        <p:spPr>
          <a:xfrm>
            <a:off x="6517788" y="5812522"/>
            <a:ext cx="12877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Trauma</a:t>
            </a:r>
          </a:p>
        </p:txBody>
      </p:sp>
      <p:sp>
        <p:nvSpPr>
          <p:cNvPr id="21" name="BlokTextu 20"/>
          <p:cNvSpPr txBox="1"/>
          <p:nvPr/>
        </p:nvSpPr>
        <p:spPr>
          <a:xfrm>
            <a:off x="483225" y="2194944"/>
            <a:ext cx="11416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Mouth</a:t>
            </a:r>
            <a:endParaRPr lang="en-GB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BlokTextu 21"/>
          <p:cNvSpPr txBox="1"/>
          <p:nvPr/>
        </p:nvSpPr>
        <p:spPr>
          <a:xfrm>
            <a:off x="6475143" y="2194944"/>
            <a:ext cx="11015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Stoma</a:t>
            </a:r>
            <a:endParaRPr lang="en-GB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91277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B0202"/>
                </a:solidFill>
              </a:rPr>
              <a:t>Find opposites</a:t>
            </a:r>
            <a:endParaRPr lang="en-US" dirty="0">
              <a:solidFill>
                <a:srgbClr val="CB020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941905" cy="4525963"/>
          </a:xfrm>
        </p:spPr>
        <p:txBody>
          <a:bodyPr/>
          <a:lstStyle/>
          <a:p>
            <a:r>
              <a:rPr lang="en-US" u="sng" dirty="0" smtClean="0"/>
              <a:t>Dura</a:t>
            </a:r>
            <a:r>
              <a:rPr lang="en-US" dirty="0" smtClean="0"/>
              <a:t> mater </a:t>
            </a:r>
            <a:r>
              <a:rPr lang="en-US" dirty="0" err="1" smtClean="0"/>
              <a:t>encephali</a:t>
            </a:r>
            <a:endParaRPr lang="en-US" dirty="0" smtClean="0"/>
          </a:p>
          <a:p>
            <a:r>
              <a:rPr lang="en-US" dirty="0" smtClean="0"/>
              <a:t>Tumor </a:t>
            </a:r>
            <a:r>
              <a:rPr lang="en-US" u="sng" dirty="0" err="1" smtClean="0"/>
              <a:t>malignus</a:t>
            </a:r>
            <a:endParaRPr lang="en-US" u="sng" dirty="0" smtClean="0"/>
          </a:p>
          <a:p>
            <a:r>
              <a:rPr lang="en-US" dirty="0" err="1" smtClean="0"/>
              <a:t>Pes</a:t>
            </a:r>
            <a:r>
              <a:rPr lang="en-US" dirty="0" smtClean="0"/>
              <a:t> </a:t>
            </a:r>
            <a:r>
              <a:rPr lang="en-US" u="sng" dirty="0" err="1" smtClean="0"/>
              <a:t>dexter</a:t>
            </a:r>
            <a:endParaRPr lang="en-US" u="sng" dirty="0" smtClean="0"/>
          </a:p>
          <a:p>
            <a:r>
              <a:rPr lang="en-US" dirty="0" smtClean="0"/>
              <a:t>Medulla </a:t>
            </a:r>
            <a:r>
              <a:rPr lang="en-US" dirty="0" err="1" smtClean="0"/>
              <a:t>ossium</a:t>
            </a:r>
            <a:r>
              <a:rPr lang="en-US" dirty="0" smtClean="0"/>
              <a:t> </a:t>
            </a:r>
            <a:r>
              <a:rPr lang="en-US" u="sng" dirty="0" err="1" smtClean="0"/>
              <a:t>flava</a:t>
            </a:r>
            <a:endParaRPr lang="en-US" u="sng" dirty="0" smtClean="0"/>
          </a:p>
          <a:p>
            <a:r>
              <a:rPr lang="en-US" dirty="0" err="1" smtClean="0"/>
              <a:t>Vitium</a:t>
            </a:r>
            <a:r>
              <a:rPr lang="en-US" dirty="0" smtClean="0"/>
              <a:t> </a:t>
            </a:r>
            <a:r>
              <a:rPr lang="en-US" u="sng" dirty="0" err="1" smtClean="0"/>
              <a:t>congenitum</a:t>
            </a:r>
            <a:endParaRPr lang="en-US" u="sng" dirty="0" smtClean="0"/>
          </a:p>
          <a:p>
            <a:r>
              <a:rPr lang="en-US" dirty="0" err="1" smtClean="0"/>
              <a:t>Regio</a:t>
            </a:r>
            <a:r>
              <a:rPr lang="en-US" dirty="0" smtClean="0"/>
              <a:t> </a:t>
            </a:r>
            <a:r>
              <a:rPr lang="en-US" u="sng" dirty="0" err="1" smtClean="0"/>
              <a:t>parva</a:t>
            </a:r>
            <a:endParaRPr lang="en-US" u="sng" dirty="0" smtClean="0"/>
          </a:p>
          <a:p>
            <a:r>
              <a:rPr lang="en-US" dirty="0" err="1" smtClean="0"/>
              <a:t>Sanatio</a:t>
            </a:r>
            <a:r>
              <a:rPr lang="en-US" dirty="0" smtClean="0"/>
              <a:t> per </a:t>
            </a:r>
            <a:r>
              <a:rPr lang="en-US" u="sng" dirty="0" err="1" smtClean="0"/>
              <a:t>primam</a:t>
            </a:r>
            <a:r>
              <a:rPr lang="en-US" dirty="0" smtClean="0"/>
              <a:t> </a:t>
            </a:r>
            <a:r>
              <a:rPr lang="en-US" dirty="0" err="1" smtClean="0"/>
              <a:t>intentionem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355238" y="1629115"/>
            <a:ext cx="2793389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rgbClr val="CB0202"/>
                </a:solidFill>
              </a:rPr>
              <a:t>PIA</a:t>
            </a:r>
          </a:p>
          <a:p>
            <a:r>
              <a:rPr lang="en-US" dirty="0" smtClean="0">
                <a:solidFill>
                  <a:srgbClr val="CB0202"/>
                </a:solidFill>
              </a:rPr>
              <a:t>BENIGNUS</a:t>
            </a:r>
          </a:p>
          <a:p>
            <a:r>
              <a:rPr lang="en-US" dirty="0" smtClean="0">
                <a:solidFill>
                  <a:srgbClr val="CB0202"/>
                </a:solidFill>
              </a:rPr>
              <a:t>SINISTER</a:t>
            </a:r>
            <a:endParaRPr lang="en-US" u="sng" dirty="0" smtClean="0">
              <a:solidFill>
                <a:srgbClr val="CB0202"/>
              </a:solidFill>
            </a:endParaRPr>
          </a:p>
          <a:p>
            <a:r>
              <a:rPr lang="en-US" dirty="0" smtClean="0">
                <a:solidFill>
                  <a:srgbClr val="CB0202"/>
                </a:solidFill>
              </a:rPr>
              <a:t>RUBRA</a:t>
            </a:r>
            <a:endParaRPr lang="en-US" u="sng" dirty="0" smtClean="0">
              <a:solidFill>
                <a:srgbClr val="CB0202"/>
              </a:solidFill>
            </a:endParaRPr>
          </a:p>
          <a:p>
            <a:r>
              <a:rPr lang="en-US" dirty="0" smtClean="0">
                <a:solidFill>
                  <a:srgbClr val="CB0202"/>
                </a:solidFill>
              </a:rPr>
              <a:t>ACQUISITUM</a:t>
            </a:r>
            <a:endParaRPr lang="en-US" u="sng" dirty="0" smtClean="0">
              <a:solidFill>
                <a:srgbClr val="CB0202"/>
              </a:solidFill>
            </a:endParaRPr>
          </a:p>
          <a:p>
            <a:r>
              <a:rPr lang="en-US" dirty="0" smtClean="0">
                <a:solidFill>
                  <a:srgbClr val="CB0202"/>
                </a:solidFill>
              </a:rPr>
              <a:t>MAGNA</a:t>
            </a:r>
            <a:endParaRPr lang="en-US" u="sng" dirty="0" smtClean="0">
              <a:solidFill>
                <a:srgbClr val="CB0202"/>
              </a:solidFill>
            </a:endParaRPr>
          </a:p>
          <a:p>
            <a:r>
              <a:rPr lang="en-US" dirty="0" smtClean="0">
                <a:solidFill>
                  <a:srgbClr val="CB0202"/>
                </a:solidFill>
              </a:rPr>
              <a:t>SECUNDAM</a:t>
            </a:r>
            <a:endParaRPr lang="en-US" dirty="0">
              <a:solidFill>
                <a:srgbClr val="CB0202"/>
              </a:solidFill>
            </a:endParaRP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UNIT 4,TASK 8 (BOOK)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0799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Change</a:t>
            </a:r>
            <a:r>
              <a:rPr lang="sk-SK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sk-SK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nominative</a:t>
            </a:r>
            <a:r>
              <a:rPr lang="sk-SK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plural</a:t>
            </a:r>
            <a:endParaRPr lang="en-GB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sk-SK" dirty="0" err="1" smtClean="0"/>
              <a:t>sphincter</a:t>
            </a:r>
            <a:endParaRPr lang="sk-SK" dirty="0" smtClean="0"/>
          </a:p>
          <a:p>
            <a:r>
              <a:rPr lang="sk-SK" dirty="0" err="1" smtClean="0"/>
              <a:t>foramen</a:t>
            </a:r>
            <a:r>
              <a:rPr lang="sk-SK" dirty="0" smtClean="0"/>
              <a:t> </a:t>
            </a:r>
            <a:r>
              <a:rPr lang="sk-SK" dirty="0" err="1" smtClean="0"/>
              <a:t>nutricium</a:t>
            </a:r>
            <a:endParaRPr lang="sk-SK" dirty="0" smtClean="0"/>
          </a:p>
          <a:p>
            <a:r>
              <a:rPr lang="sk-SK" dirty="0" err="1" smtClean="0"/>
              <a:t>dolor</a:t>
            </a:r>
            <a:r>
              <a:rPr lang="sk-SK" dirty="0" smtClean="0"/>
              <a:t> </a:t>
            </a:r>
            <a:r>
              <a:rPr lang="sk-SK" dirty="0" err="1" smtClean="0"/>
              <a:t>chronicus</a:t>
            </a:r>
            <a:endParaRPr lang="sk-SK" dirty="0" smtClean="0"/>
          </a:p>
          <a:p>
            <a:r>
              <a:rPr lang="sk-SK" dirty="0" err="1" smtClean="0"/>
              <a:t>vas</a:t>
            </a:r>
            <a:r>
              <a:rPr lang="sk-SK" dirty="0" smtClean="0"/>
              <a:t> </a:t>
            </a:r>
            <a:r>
              <a:rPr lang="sk-SK" dirty="0" err="1" smtClean="0"/>
              <a:t>longum</a:t>
            </a:r>
            <a:endParaRPr lang="sk-SK" dirty="0" smtClean="0"/>
          </a:p>
          <a:p>
            <a:r>
              <a:rPr lang="sk-SK" dirty="0" err="1" smtClean="0"/>
              <a:t>musculus</a:t>
            </a:r>
            <a:r>
              <a:rPr lang="sk-SK" dirty="0" smtClean="0"/>
              <a:t> </a:t>
            </a:r>
            <a:r>
              <a:rPr lang="sk-SK" dirty="0" err="1" smtClean="0"/>
              <a:t>adductor</a:t>
            </a:r>
            <a:endParaRPr lang="sk-SK" dirty="0" smtClean="0"/>
          </a:p>
          <a:p>
            <a:r>
              <a:rPr lang="sk-SK" dirty="0" err="1" smtClean="0"/>
              <a:t>femur</a:t>
            </a:r>
            <a:r>
              <a:rPr lang="sk-SK" dirty="0" smtClean="0"/>
              <a:t> </a:t>
            </a:r>
            <a:r>
              <a:rPr lang="sk-SK" dirty="0" err="1" smtClean="0"/>
              <a:t>fractum</a:t>
            </a:r>
            <a:endParaRPr lang="sk-SK" dirty="0" smtClean="0"/>
          </a:p>
          <a:p>
            <a:r>
              <a:rPr lang="sk-SK" dirty="0" err="1" smtClean="0"/>
              <a:t>cartilago</a:t>
            </a:r>
            <a:r>
              <a:rPr lang="sk-SK" dirty="0" smtClean="0"/>
              <a:t> </a:t>
            </a:r>
            <a:r>
              <a:rPr lang="sk-SK" dirty="0" err="1" smtClean="0"/>
              <a:t>thyreoidea</a:t>
            </a:r>
            <a:endParaRPr lang="sk-SK" dirty="0" smtClean="0"/>
          </a:p>
          <a:p>
            <a:r>
              <a:rPr lang="sk-SK" dirty="0" err="1" smtClean="0"/>
              <a:t>vulnus</a:t>
            </a:r>
            <a:r>
              <a:rPr lang="sk-SK" dirty="0" smtClean="0"/>
              <a:t> </a:t>
            </a:r>
            <a:r>
              <a:rPr lang="sk-SK" dirty="0" err="1" smtClean="0"/>
              <a:t>punctum</a:t>
            </a:r>
            <a:endParaRPr lang="sk-SK" dirty="0" smtClean="0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33653"/>
            <a:ext cx="4350834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k-SK" b="1" dirty="0" err="1" smtClean="0">
                <a:solidFill>
                  <a:srgbClr val="C00000"/>
                </a:solidFill>
                <a:latin typeface="Viner Hand ITC" pitchFamily="66" charset="0"/>
              </a:rPr>
              <a:t>sphincteres</a:t>
            </a:r>
            <a:endParaRPr lang="sk-SK" b="1" dirty="0" smtClean="0">
              <a:solidFill>
                <a:srgbClr val="C00000"/>
              </a:solidFill>
              <a:latin typeface="Viner Hand ITC" pitchFamily="66" charset="0"/>
            </a:endParaRPr>
          </a:p>
          <a:p>
            <a:pPr>
              <a:buNone/>
            </a:pPr>
            <a:r>
              <a:rPr lang="sk-SK" b="1" dirty="0" err="1" smtClean="0">
                <a:solidFill>
                  <a:srgbClr val="C00000"/>
                </a:solidFill>
                <a:latin typeface="Viner Hand ITC" pitchFamily="66" charset="0"/>
              </a:rPr>
              <a:t>foramina</a:t>
            </a:r>
            <a:r>
              <a:rPr lang="sk-SK" b="1" dirty="0" smtClean="0">
                <a:solidFill>
                  <a:srgbClr val="C00000"/>
                </a:solidFill>
                <a:latin typeface="Viner Hand ITC" pitchFamily="66" charset="0"/>
              </a:rPr>
              <a:t> </a:t>
            </a:r>
            <a:r>
              <a:rPr lang="sk-SK" b="1" dirty="0" err="1" smtClean="0">
                <a:solidFill>
                  <a:srgbClr val="C00000"/>
                </a:solidFill>
                <a:latin typeface="Viner Hand ITC" pitchFamily="66" charset="0"/>
              </a:rPr>
              <a:t>nutricia</a:t>
            </a:r>
            <a:endParaRPr lang="sk-SK" b="1" dirty="0" smtClean="0">
              <a:solidFill>
                <a:srgbClr val="C00000"/>
              </a:solidFill>
              <a:latin typeface="Viner Hand ITC" pitchFamily="66" charset="0"/>
            </a:endParaRPr>
          </a:p>
          <a:p>
            <a:pPr>
              <a:buNone/>
            </a:pPr>
            <a:r>
              <a:rPr lang="sk-SK" b="1" dirty="0" err="1" smtClean="0">
                <a:solidFill>
                  <a:srgbClr val="C00000"/>
                </a:solidFill>
                <a:latin typeface="Viner Hand ITC" pitchFamily="66" charset="0"/>
              </a:rPr>
              <a:t>dolores</a:t>
            </a:r>
            <a:r>
              <a:rPr lang="sk-SK" b="1" dirty="0" smtClean="0">
                <a:solidFill>
                  <a:srgbClr val="C00000"/>
                </a:solidFill>
                <a:latin typeface="Viner Hand ITC" pitchFamily="66" charset="0"/>
              </a:rPr>
              <a:t> </a:t>
            </a:r>
            <a:r>
              <a:rPr lang="sk-SK" b="1" dirty="0" err="1" smtClean="0">
                <a:solidFill>
                  <a:srgbClr val="C00000"/>
                </a:solidFill>
                <a:latin typeface="Viner Hand ITC" pitchFamily="66" charset="0"/>
              </a:rPr>
              <a:t>chronici</a:t>
            </a:r>
            <a:endParaRPr lang="sk-SK" b="1" dirty="0" smtClean="0">
              <a:solidFill>
                <a:srgbClr val="C00000"/>
              </a:solidFill>
              <a:latin typeface="Viner Hand ITC" pitchFamily="66" charset="0"/>
            </a:endParaRPr>
          </a:p>
          <a:p>
            <a:pPr>
              <a:buNone/>
            </a:pPr>
            <a:r>
              <a:rPr lang="sk-SK" b="1" dirty="0" err="1" smtClean="0">
                <a:solidFill>
                  <a:srgbClr val="C00000"/>
                </a:solidFill>
                <a:latin typeface="Viner Hand ITC" pitchFamily="66" charset="0"/>
              </a:rPr>
              <a:t>vasa</a:t>
            </a:r>
            <a:r>
              <a:rPr lang="sk-SK" b="1" dirty="0" smtClean="0">
                <a:solidFill>
                  <a:srgbClr val="C00000"/>
                </a:solidFill>
                <a:latin typeface="Viner Hand ITC" pitchFamily="66" charset="0"/>
              </a:rPr>
              <a:t> </a:t>
            </a:r>
            <a:r>
              <a:rPr lang="sk-SK" b="1" dirty="0" err="1" smtClean="0">
                <a:solidFill>
                  <a:srgbClr val="C00000"/>
                </a:solidFill>
                <a:latin typeface="Viner Hand ITC" pitchFamily="66" charset="0"/>
              </a:rPr>
              <a:t>longa</a:t>
            </a:r>
            <a:endParaRPr lang="sk-SK" b="1" dirty="0" smtClean="0">
              <a:solidFill>
                <a:srgbClr val="C00000"/>
              </a:solidFill>
              <a:latin typeface="Viner Hand ITC" pitchFamily="66" charset="0"/>
            </a:endParaRPr>
          </a:p>
          <a:p>
            <a:pPr>
              <a:buNone/>
            </a:pPr>
            <a:r>
              <a:rPr lang="sk-SK" b="1" dirty="0" err="1" smtClean="0">
                <a:solidFill>
                  <a:srgbClr val="C00000"/>
                </a:solidFill>
                <a:latin typeface="Viner Hand ITC" pitchFamily="66" charset="0"/>
              </a:rPr>
              <a:t>musculi</a:t>
            </a:r>
            <a:r>
              <a:rPr lang="sk-SK" b="1" dirty="0" smtClean="0">
                <a:solidFill>
                  <a:srgbClr val="C00000"/>
                </a:solidFill>
                <a:latin typeface="Viner Hand ITC" pitchFamily="66" charset="0"/>
              </a:rPr>
              <a:t> </a:t>
            </a:r>
            <a:r>
              <a:rPr lang="sk-SK" b="1" dirty="0" err="1" smtClean="0">
                <a:solidFill>
                  <a:srgbClr val="C00000"/>
                </a:solidFill>
                <a:latin typeface="Viner Hand ITC" pitchFamily="66" charset="0"/>
              </a:rPr>
              <a:t>adductores</a:t>
            </a:r>
            <a:endParaRPr lang="sk-SK" b="1" dirty="0" smtClean="0">
              <a:solidFill>
                <a:srgbClr val="C00000"/>
              </a:solidFill>
              <a:latin typeface="Viner Hand ITC" pitchFamily="66" charset="0"/>
            </a:endParaRPr>
          </a:p>
          <a:p>
            <a:pPr>
              <a:buNone/>
            </a:pPr>
            <a:r>
              <a:rPr lang="sk-SK" b="1" dirty="0" err="1" smtClean="0">
                <a:solidFill>
                  <a:srgbClr val="C00000"/>
                </a:solidFill>
                <a:latin typeface="Viner Hand ITC" pitchFamily="66" charset="0"/>
              </a:rPr>
              <a:t>femora</a:t>
            </a:r>
            <a:r>
              <a:rPr lang="sk-SK" b="1" dirty="0" smtClean="0">
                <a:solidFill>
                  <a:srgbClr val="C00000"/>
                </a:solidFill>
                <a:latin typeface="Viner Hand ITC" pitchFamily="66" charset="0"/>
              </a:rPr>
              <a:t> </a:t>
            </a:r>
            <a:r>
              <a:rPr lang="sk-SK" b="1" dirty="0" err="1" smtClean="0">
                <a:solidFill>
                  <a:srgbClr val="C00000"/>
                </a:solidFill>
                <a:latin typeface="Viner Hand ITC" pitchFamily="66" charset="0"/>
              </a:rPr>
              <a:t>fracta</a:t>
            </a:r>
            <a:endParaRPr lang="sk-SK" b="1" dirty="0" smtClean="0">
              <a:solidFill>
                <a:srgbClr val="C00000"/>
              </a:solidFill>
              <a:latin typeface="Viner Hand ITC" pitchFamily="66" charset="0"/>
            </a:endParaRPr>
          </a:p>
          <a:p>
            <a:pPr>
              <a:buNone/>
            </a:pPr>
            <a:r>
              <a:rPr lang="sk-SK" b="1" dirty="0" err="1" smtClean="0">
                <a:solidFill>
                  <a:srgbClr val="C00000"/>
                </a:solidFill>
                <a:latin typeface="Viner Hand ITC" pitchFamily="66" charset="0"/>
              </a:rPr>
              <a:t>cartilagines</a:t>
            </a:r>
            <a:r>
              <a:rPr lang="sk-SK" b="1" dirty="0" smtClean="0">
                <a:solidFill>
                  <a:srgbClr val="C00000"/>
                </a:solidFill>
                <a:latin typeface="Viner Hand ITC" pitchFamily="66" charset="0"/>
              </a:rPr>
              <a:t> </a:t>
            </a:r>
            <a:r>
              <a:rPr lang="sk-SK" b="1" dirty="0" err="1" smtClean="0">
                <a:solidFill>
                  <a:srgbClr val="C00000"/>
                </a:solidFill>
                <a:latin typeface="Viner Hand ITC" pitchFamily="66" charset="0"/>
              </a:rPr>
              <a:t>thyreoideae</a:t>
            </a:r>
            <a:endParaRPr lang="sk-SK" b="1" dirty="0" smtClean="0">
              <a:solidFill>
                <a:srgbClr val="C00000"/>
              </a:solidFill>
              <a:latin typeface="Viner Hand ITC" pitchFamily="66" charset="0"/>
            </a:endParaRPr>
          </a:p>
          <a:p>
            <a:pPr>
              <a:buNone/>
            </a:pPr>
            <a:r>
              <a:rPr lang="sk-SK" b="1" dirty="0" err="1" smtClean="0">
                <a:solidFill>
                  <a:srgbClr val="C00000"/>
                </a:solidFill>
                <a:latin typeface="Viner Hand ITC" pitchFamily="66" charset="0"/>
              </a:rPr>
              <a:t>vulnera</a:t>
            </a:r>
            <a:r>
              <a:rPr lang="sk-SK" b="1" dirty="0" smtClean="0">
                <a:solidFill>
                  <a:srgbClr val="C00000"/>
                </a:solidFill>
                <a:latin typeface="Viner Hand ITC" pitchFamily="66" charset="0"/>
              </a:rPr>
              <a:t> </a:t>
            </a:r>
            <a:r>
              <a:rPr lang="sk-SK" b="1" dirty="0" err="1" smtClean="0">
                <a:solidFill>
                  <a:srgbClr val="C00000"/>
                </a:solidFill>
                <a:latin typeface="Viner Hand ITC" pitchFamily="66" charset="0"/>
              </a:rPr>
              <a:t>puncta</a:t>
            </a:r>
            <a:endParaRPr lang="en-GB" b="1" dirty="0">
              <a:solidFill>
                <a:srgbClr val="C00000"/>
              </a:solidFill>
              <a:latin typeface="Viner Hand ITC" pitchFamily="66" charset="0"/>
            </a:endParaRPr>
          </a:p>
        </p:txBody>
      </p:sp>
      <p:sp>
        <p:nvSpPr>
          <p:cNvPr id="6" name="Zástupný symbol čísla snímky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UNIT 4,TASK 7 (BOOK)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108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9F000E"/>
                </a:solidFill>
              </a:rPr>
              <a:t>Add loose attributes</a:t>
            </a:r>
            <a:endParaRPr lang="en-US" dirty="0">
              <a:solidFill>
                <a:srgbClr val="9F000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58095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 err="1" smtClean="0">
                <a:latin typeface="+mj-lt"/>
              </a:rPr>
              <a:t>Cavitas</a:t>
            </a:r>
            <a:r>
              <a:rPr lang="en-US" sz="2400" dirty="0" smtClean="0">
                <a:latin typeface="+mj-lt"/>
              </a:rPr>
              <a:t> + septum </a:t>
            </a:r>
            <a:r>
              <a:rPr lang="en-US" sz="2400" dirty="0" err="1" smtClean="0">
                <a:latin typeface="+mj-lt"/>
              </a:rPr>
              <a:t>nasi</a:t>
            </a:r>
            <a:endParaRPr lang="en-US" sz="2400" dirty="0" smtClean="0">
              <a:latin typeface="+mj-lt"/>
            </a:endParaRPr>
          </a:p>
          <a:p>
            <a:r>
              <a:rPr lang="en-US" sz="2400" dirty="0" err="1" smtClean="0">
                <a:latin typeface="+mj-lt"/>
              </a:rPr>
              <a:t>Operatio</a:t>
            </a:r>
            <a:r>
              <a:rPr lang="en-US" sz="2400" dirty="0" smtClean="0">
                <a:latin typeface="+mj-lt"/>
              </a:rPr>
              <a:t> + cervix uteri</a:t>
            </a:r>
          </a:p>
          <a:p>
            <a:r>
              <a:rPr lang="en-US" sz="2400" dirty="0" smtClean="0">
                <a:latin typeface="+mj-lt"/>
              </a:rPr>
              <a:t>Corpus + vertebra </a:t>
            </a:r>
            <a:r>
              <a:rPr lang="en-US" sz="2400" dirty="0" err="1" smtClean="0">
                <a:latin typeface="+mj-lt"/>
              </a:rPr>
              <a:t>thoracica</a:t>
            </a:r>
            <a:endParaRPr lang="en-US" sz="2400" dirty="0" smtClean="0">
              <a:latin typeface="+mj-lt"/>
            </a:endParaRPr>
          </a:p>
          <a:p>
            <a:r>
              <a:rPr lang="en-US" sz="2400" dirty="0" err="1" smtClean="0">
                <a:latin typeface="+mj-lt"/>
              </a:rPr>
              <a:t>Fractura</a:t>
            </a:r>
            <a:r>
              <a:rPr lang="en-US" sz="2400" dirty="0" smtClean="0">
                <a:latin typeface="+mj-lt"/>
              </a:rPr>
              <a:t> + </a:t>
            </a:r>
            <a:r>
              <a:rPr lang="en-US" sz="2400" dirty="0" err="1" smtClean="0">
                <a:latin typeface="+mj-lt"/>
              </a:rPr>
              <a:t>os</a:t>
            </a:r>
            <a:r>
              <a:rPr lang="en-US" sz="2400" dirty="0" smtClean="0">
                <a:latin typeface="+mj-lt"/>
              </a:rPr>
              <a:t> sacrum</a:t>
            </a:r>
          </a:p>
          <a:p>
            <a:r>
              <a:rPr lang="en-US" sz="2400" dirty="0" err="1" smtClean="0">
                <a:latin typeface="+mj-lt"/>
              </a:rPr>
              <a:t>Luxatio</a:t>
            </a:r>
            <a:r>
              <a:rPr lang="en-US" sz="2400" dirty="0" smtClean="0">
                <a:latin typeface="+mj-lt"/>
              </a:rPr>
              <a:t> + crus</a:t>
            </a:r>
          </a:p>
          <a:p>
            <a:r>
              <a:rPr lang="en-US" sz="2400" dirty="0" err="1" smtClean="0">
                <a:latin typeface="+mj-lt"/>
              </a:rPr>
              <a:t>Morbus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infectiosus</a:t>
            </a:r>
            <a:r>
              <a:rPr lang="en-US" sz="2400" dirty="0" smtClean="0">
                <a:latin typeface="+mj-lt"/>
              </a:rPr>
              <a:t> + abdomen</a:t>
            </a:r>
          </a:p>
          <a:p>
            <a:r>
              <a:rPr lang="en-US" sz="2400" dirty="0" smtClean="0">
                <a:latin typeface="+mj-lt"/>
              </a:rPr>
              <a:t>Dolor </a:t>
            </a:r>
            <a:r>
              <a:rPr lang="en-US" sz="2400" dirty="0" err="1" smtClean="0">
                <a:latin typeface="+mj-lt"/>
              </a:rPr>
              <a:t>acutus</a:t>
            </a:r>
            <a:r>
              <a:rPr lang="en-US" sz="2400" dirty="0" smtClean="0">
                <a:latin typeface="+mj-lt"/>
              </a:rPr>
              <a:t> + caput</a:t>
            </a:r>
            <a:endParaRPr lang="en-US" sz="2400" dirty="0">
              <a:latin typeface="+mj-lt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601287" y="1958095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err="1" smtClean="0">
                <a:latin typeface="+mj-lt"/>
              </a:rPr>
              <a:t>Cavitas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sept</a:t>
            </a:r>
            <a:r>
              <a:rPr lang="en-US" sz="2400" b="1" dirty="0" err="1" smtClean="0">
                <a:solidFill>
                  <a:srgbClr val="CB0202"/>
                </a:solidFill>
                <a:latin typeface="+mj-lt"/>
              </a:rPr>
              <a:t>i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nasi</a:t>
            </a:r>
            <a:endParaRPr lang="en-US" sz="2400" dirty="0" smtClean="0">
              <a:latin typeface="+mj-lt"/>
            </a:endParaRPr>
          </a:p>
          <a:p>
            <a:r>
              <a:rPr lang="en-US" sz="2400" dirty="0" err="1" smtClean="0">
                <a:latin typeface="+mj-lt"/>
              </a:rPr>
              <a:t>Operatio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cervic</a:t>
            </a:r>
            <a:r>
              <a:rPr lang="en-US" sz="2400" b="1" dirty="0" err="1" smtClean="0">
                <a:solidFill>
                  <a:srgbClr val="CB0202"/>
                </a:solidFill>
                <a:latin typeface="+mj-lt"/>
              </a:rPr>
              <a:t>is</a:t>
            </a:r>
            <a:r>
              <a:rPr lang="en-US" sz="2400" dirty="0" smtClean="0">
                <a:latin typeface="+mj-lt"/>
              </a:rPr>
              <a:t> uteri</a:t>
            </a:r>
          </a:p>
          <a:p>
            <a:r>
              <a:rPr lang="en-US" sz="2400" dirty="0" smtClean="0">
                <a:latin typeface="+mj-lt"/>
              </a:rPr>
              <a:t>Corpus vertebr</a:t>
            </a:r>
            <a:r>
              <a:rPr lang="en-US" sz="2400" b="1" dirty="0" smtClean="0">
                <a:solidFill>
                  <a:srgbClr val="CB0202"/>
                </a:solidFill>
                <a:latin typeface="+mj-lt"/>
              </a:rPr>
              <a:t>ae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thoracic</a:t>
            </a:r>
            <a:r>
              <a:rPr lang="en-US" sz="2400" b="1" dirty="0" err="1" smtClean="0">
                <a:solidFill>
                  <a:srgbClr val="CB0202"/>
                </a:solidFill>
                <a:latin typeface="+mj-lt"/>
              </a:rPr>
              <a:t>ae</a:t>
            </a:r>
            <a:endParaRPr lang="en-US" sz="2400" b="1" dirty="0" smtClean="0">
              <a:solidFill>
                <a:srgbClr val="CB0202"/>
              </a:solidFill>
              <a:latin typeface="+mj-lt"/>
            </a:endParaRPr>
          </a:p>
          <a:p>
            <a:r>
              <a:rPr lang="en-US" sz="2400" dirty="0" err="1" smtClean="0">
                <a:latin typeface="+mj-lt"/>
              </a:rPr>
              <a:t>Fractura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oss</a:t>
            </a:r>
            <a:r>
              <a:rPr lang="en-US" sz="2400" b="1" dirty="0" err="1" smtClean="0">
                <a:solidFill>
                  <a:srgbClr val="CB0202"/>
                </a:solidFill>
                <a:latin typeface="+mj-lt"/>
              </a:rPr>
              <a:t>is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sacr</a:t>
            </a:r>
            <a:r>
              <a:rPr lang="en-US" sz="2400" b="1" dirty="0" err="1" smtClean="0">
                <a:solidFill>
                  <a:srgbClr val="CB0202"/>
                </a:solidFill>
                <a:latin typeface="+mj-lt"/>
              </a:rPr>
              <a:t>i</a:t>
            </a:r>
            <a:endParaRPr lang="en-US" sz="2400" b="1" dirty="0" smtClean="0">
              <a:solidFill>
                <a:srgbClr val="CB0202"/>
              </a:solidFill>
              <a:latin typeface="+mj-lt"/>
            </a:endParaRPr>
          </a:p>
          <a:p>
            <a:r>
              <a:rPr lang="en-US" sz="2400" dirty="0" err="1" smtClean="0">
                <a:latin typeface="+mj-lt"/>
              </a:rPr>
              <a:t>Luxatio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crur</a:t>
            </a:r>
            <a:r>
              <a:rPr lang="en-US" sz="2400" b="1" dirty="0" err="1" smtClean="0">
                <a:solidFill>
                  <a:srgbClr val="CB0202"/>
                </a:solidFill>
                <a:latin typeface="+mj-lt"/>
              </a:rPr>
              <a:t>is</a:t>
            </a:r>
            <a:endParaRPr lang="en-US" sz="2400" b="1" dirty="0" smtClean="0">
              <a:solidFill>
                <a:srgbClr val="CB0202"/>
              </a:solidFill>
              <a:latin typeface="+mj-lt"/>
            </a:endParaRPr>
          </a:p>
          <a:p>
            <a:r>
              <a:rPr lang="en-US" sz="2400" dirty="0" err="1" smtClean="0">
                <a:latin typeface="+mj-lt"/>
              </a:rPr>
              <a:t>Morbus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infectiosus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abdomin</a:t>
            </a:r>
            <a:r>
              <a:rPr lang="en-US" sz="2400" b="1" dirty="0" err="1" smtClean="0">
                <a:solidFill>
                  <a:srgbClr val="CB0202"/>
                </a:solidFill>
                <a:latin typeface="+mj-lt"/>
              </a:rPr>
              <a:t>is</a:t>
            </a:r>
            <a:endParaRPr lang="en-US" sz="2400" b="1" dirty="0" smtClean="0">
              <a:solidFill>
                <a:srgbClr val="CB0202"/>
              </a:solidFill>
              <a:latin typeface="+mj-lt"/>
            </a:endParaRPr>
          </a:p>
          <a:p>
            <a:r>
              <a:rPr lang="en-US" sz="2400" dirty="0" smtClean="0">
                <a:latin typeface="+mj-lt"/>
              </a:rPr>
              <a:t>Dolor </a:t>
            </a:r>
            <a:r>
              <a:rPr lang="en-US" sz="2400" dirty="0" err="1" smtClean="0">
                <a:latin typeface="+mj-lt"/>
              </a:rPr>
              <a:t>acutus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capit</a:t>
            </a:r>
            <a:r>
              <a:rPr lang="en-US" sz="2400" b="1" dirty="0" err="1" smtClean="0">
                <a:solidFill>
                  <a:srgbClr val="CB0202"/>
                </a:solidFill>
                <a:latin typeface="+mj-lt"/>
              </a:rPr>
              <a:t>is</a:t>
            </a:r>
            <a:endParaRPr lang="en-US" sz="2400" b="1" dirty="0">
              <a:solidFill>
                <a:srgbClr val="CB0202"/>
              </a:solidFill>
              <a:latin typeface="+mj-lt"/>
            </a:endParaRP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UNIT 4,TASK 5 (BOOK)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902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CB0202"/>
                </a:solidFill>
              </a:rPr>
              <a:t>Connect expressions with prepositions</a:t>
            </a:r>
            <a:endParaRPr lang="en-US" dirty="0">
              <a:solidFill>
                <a:srgbClr val="CB020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-23670" y="1834451"/>
            <a:ext cx="1700494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Inter</a:t>
            </a:r>
          </a:p>
          <a:p>
            <a:r>
              <a:rPr lang="en-US" dirty="0" smtClean="0"/>
              <a:t>Post</a:t>
            </a:r>
          </a:p>
          <a:p>
            <a:r>
              <a:rPr lang="en-US" dirty="0" smtClean="0"/>
              <a:t>Sub</a:t>
            </a:r>
          </a:p>
          <a:p>
            <a:r>
              <a:rPr lang="en-US" dirty="0" smtClean="0"/>
              <a:t>Propter</a:t>
            </a:r>
          </a:p>
          <a:p>
            <a:r>
              <a:rPr lang="en-US" dirty="0" smtClean="0"/>
              <a:t>Ad</a:t>
            </a:r>
          </a:p>
          <a:p>
            <a:r>
              <a:rPr lang="en-US" dirty="0" smtClean="0"/>
              <a:t>Pro</a:t>
            </a:r>
          </a:p>
          <a:p>
            <a:r>
              <a:rPr lang="en-US" dirty="0" smtClean="0"/>
              <a:t>Per</a:t>
            </a:r>
          </a:p>
          <a:p>
            <a:r>
              <a:rPr lang="en-US" dirty="0" smtClean="0"/>
              <a:t>Cum</a:t>
            </a:r>
          </a:p>
          <a:p>
            <a:r>
              <a:rPr lang="en-US" dirty="0" smtClean="0"/>
              <a:t>Contra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6824" y="1834451"/>
            <a:ext cx="3563278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CB0202"/>
                </a:solidFill>
              </a:rPr>
              <a:t>Phalanges </a:t>
            </a:r>
            <a:r>
              <a:rPr lang="en-US" dirty="0" err="1" smtClean="0">
                <a:solidFill>
                  <a:srgbClr val="CB0202"/>
                </a:solidFill>
              </a:rPr>
              <a:t>digitorum</a:t>
            </a:r>
            <a:endParaRPr lang="en-US" dirty="0" smtClean="0">
              <a:solidFill>
                <a:srgbClr val="CB0202"/>
              </a:solidFill>
            </a:endParaRPr>
          </a:p>
          <a:p>
            <a:pPr marL="0" indent="0">
              <a:buNone/>
            </a:pPr>
            <a:r>
              <a:rPr lang="en-US" dirty="0" err="1" smtClean="0">
                <a:solidFill>
                  <a:srgbClr val="CB0202"/>
                </a:solidFill>
              </a:rPr>
              <a:t>Operatio</a:t>
            </a:r>
            <a:r>
              <a:rPr lang="en-US" dirty="0" smtClean="0">
                <a:solidFill>
                  <a:srgbClr val="CB0202"/>
                </a:solidFill>
              </a:rPr>
              <a:t> </a:t>
            </a:r>
            <a:r>
              <a:rPr lang="en-US" dirty="0" err="1" smtClean="0">
                <a:solidFill>
                  <a:srgbClr val="CB0202"/>
                </a:solidFill>
              </a:rPr>
              <a:t>carcinomatis</a:t>
            </a:r>
            <a:endParaRPr lang="en-US" dirty="0" smtClean="0">
              <a:solidFill>
                <a:srgbClr val="CB0202"/>
              </a:solidFill>
            </a:endParaRPr>
          </a:p>
          <a:p>
            <a:pPr marL="0" indent="0">
              <a:buNone/>
            </a:pPr>
            <a:r>
              <a:rPr lang="en-US" dirty="0" err="1" smtClean="0">
                <a:solidFill>
                  <a:srgbClr val="CB0202"/>
                </a:solidFill>
              </a:rPr>
              <a:t>Lobus</a:t>
            </a:r>
            <a:r>
              <a:rPr lang="en-US" dirty="0" smtClean="0">
                <a:solidFill>
                  <a:srgbClr val="CB0202"/>
                </a:solidFill>
              </a:rPr>
              <a:t> </a:t>
            </a:r>
            <a:r>
              <a:rPr lang="en-US" dirty="0" err="1" smtClean="0">
                <a:solidFill>
                  <a:srgbClr val="CB0202"/>
                </a:solidFill>
              </a:rPr>
              <a:t>dexter</a:t>
            </a:r>
            <a:r>
              <a:rPr lang="en-US" dirty="0" smtClean="0">
                <a:solidFill>
                  <a:srgbClr val="CB0202"/>
                </a:solidFill>
              </a:rPr>
              <a:t> </a:t>
            </a:r>
            <a:r>
              <a:rPr lang="en-US" dirty="0" err="1" smtClean="0">
                <a:solidFill>
                  <a:srgbClr val="CB0202"/>
                </a:solidFill>
              </a:rPr>
              <a:t>pulmonis</a:t>
            </a:r>
            <a:endParaRPr lang="en-US" dirty="0" smtClean="0">
              <a:solidFill>
                <a:srgbClr val="CB0202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CB0202"/>
                </a:solidFill>
              </a:rPr>
              <a:t>Dolor </a:t>
            </a:r>
            <a:r>
              <a:rPr lang="en-US" dirty="0" err="1" smtClean="0">
                <a:solidFill>
                  <a:srgbClr val="CB0202"/>
                </a:solidFill>
              </a:rPr>
              <a:t>acutus</a:t>
            </a:r>
            <a:r>
              <a:rPr lang="en-US" dirty="0" smtClean="0">
                <a:solidFill>
                  <a:srgbClr val="CB0202"/>
                </a:solidFill>
              </a:rPr>
              <a:t> </a:t>
            </a:r>
            <a:r>
              <a:rPr lang="en-US" dirty="0" err="1" smtClean="0">
                <a:solidFill>
                  <a:srgbClr val="CB0202"/>
                </a:solidFill>
              </a:rPr>
              <a:t>cordis</a:t>
            </a:r>
            <a:endParaRPr lang="en-US" dirty="0" smtClean="0">
              <a:solidFill>
                <a:srgbClr val="CB0202"/>
              </a:solidFill>
            </a:endParaRPr>
          </a:p>
          <a:p>
            <a:pPr marL="0" indent="0">
              <a:buNone/>
            </a:pPr>
            <a:r>
              <a:rPr lang="en-US" dirty="0" err="1" smtClean="0">
                <a:solidFill>
                  <a:srgbClr val="CB0202"/>
                </a:solidFill>
              </a:rPr>
              <a:t>Cavitas</a:t>
            </a:r>
            <a:r>
              <a:rPr lang="en-US" dirty="0" smtClean="0">
                <a:solidFill>
                  <a:srgbClr val="CB0202"/>
                </a:solidFill>
              </a:rPr>
              <a:t> </a:t>
            </a:r>
            <a:r>
              <a:rPr lang="en-US" dirty="0" err="1" smtClean="0">
                <a:solidFill>
                  <a:srgbClr val="CB0202"/>
                </a:solidFill>
              </a:rPr>
              <a:t>nasi</a:t>
            </a:r>
            <a:endParaRPr lang="en-US" dirty="0" smtClean="0">
              <a:solidFill>
                <a:srgbClr val="CB0202"/>
              </a:solidFill>
            </a:endParaRPr>
          </a:p>
          <a:p>
            <a:pPr marL="0" indent="0">
              <a:buNone/>
            </a:pPr>
            <a:r>
              <a:rPr lang="en-US" dirty="0" err="1" smtClean="0">
                <a:solidFill>
                  <a:srgbClr val="CB0202"/>
                </a:solidFill>
              </a:rPr>
              <a:t>Injectio</a:t>
            </a:r>
            <a:r>
              <a:rPr lang="en-US" dirty="0" smtClean="0">
                <a:solidFill>
                  <a:srgbClr val="CB0202"/>
                </a:solidFill>
              </a:rPr>
              <a:t> </a:t>
            </a:r>
            <a:r>
              <a:rPr lang="en-US" dirty="0" err="1" smtClean="0">
                <a:solidFill>
                  <a:srgbClr val="CB0202"/>
                </a:solidFill>
              </a:rPr>
              <a:t>subcutanea</a:t>
            </a:r>
            <a:endParaRPr lang="en-US" dirty="0" smtClean="0">
              <a:solidFill>
                <a:srgbClr val="CB0202"/>
              </a:solidFill>
            </a:endParaRPr>
          </a:p>
          <a:p>
            <a:pPr marL="0" indent="0">
              <a:buNone/>
            </a:pPr>
            <a:r>
              <a:rPr lang="en-US" dirty="0" err="1" smtClean="0">
                <a:solidFill>
                  <a:srgbClr val="CB0202"/>
                </a:solidFill>
              </a:rPr>
              <a:t>Os</a:t>
            </a:r>
            <a:endParaRPr lang="en-US" dirty="0" smtClean="0">
              <a:solidFill>
                <a:srgbClr val="CB0202"/>
              </a:solidFill>
            </a:endParaRPr>
          </a:p>
          <a:p>
            <a:pPr marL="0" indent="0">
              <a:buNone/>
            </a:pPr>
            <a:r>
              <a:rPr lang="en-US" dirty="0" err="1" smtClean="0">
                <a:solidFill>
                  <a:srgbClr val="CB0202"/>
                </a:solidFill>
              </a:rPr>
              <a:t>Vulnus</a:t>
            </a:r>
            <a:r>
              <a:rPr lang="en-US" dirty="0" smtClean="0">
                <a:solidFill>
                  <a:srgbClr val="CB0202"/>
                </a:solidFill>
              </a:rPr>
              <a:t> </a:t>
            </a:r>
            <a:r>
              <a:rPr lang="en-US" dirty="0" err="1" smtClean="0">
                <a:solidFill>
                  <a:srgbClr val="CB0202"/>
                </a:solidFill>
              </a:rPr>
              <a:t>sectum</a:t>
            </a:r>
            <a:endParaRPr lang="en-US" dirty="0" smtClean="0">
              <a:solidFill>
                <a:srgbClr val="CB0202"/>
              </a:solidFill>
            </a:endParaRPr>
          </a:p>
          <a:p>
            <a:pPr marL="0" indent="0">
              <a:buNone/>
            </a:pPr>
            <a:r>
              <a:rPr lang="en-US" dirty="0" err="1" smtClean="0">
                <a:solidFill>
                  <a:srgbClr val="CB0202"/>
                </a:solidFill>
              </a:rPr>
              <a:t>Ulcus</a:t>
            </a:r>
            <a:r>
              <a:rPr lang="en-US" dirty="0" smtClean="0">
                <a:solidFill>
                  <a:srgbClr val="CB0202"/>
                </a:solidFill>
              </a:rPr>
              <a:t> </a:t>
            </a:r>
            <a:r>
              <a:rPr lang="en-US" dirty="0" err="1" smtClean="0">
                <a:solidFill>
                  <a:srgbClr val="CB0202"/>
                </a:solidFill>
              </a:rPr>
              <a:t>ventriculi</a:t>
            </a:r>
            <a:endParaRPr lang="en-US" dirty="0" smtClean="0">
              <a:solidFill>
                <a:srgbClr val="CB0202"/>
              </a:solidFill>
            </a:endParaRP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5240102" y="1811677"/>
            <a:ext cx="3903898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dirty="0" smtClean="0">
                <a:solidFill>
                  <a:srgbClr val="3366FF"/>
                </a:solidFill>
              </a:rPr>
              <a:t>Phalanges </a:t>
            </a:r>
            <a:r>
              <a:rPr lang="en-US" dirty="0" err="1" smtClean="0">
                <a:solidFill>
                  <a:srgbClr val="3366FF"/>
                </a:solidFill>
              </a:rPr>
              <a:t>digitorum</a:t>
            </a:r>
            <a:endParaRPr lang="en-US" dirty="0" smtClean="0">
              <a:solidFill>
                <a:srgbClr val="3366FF"/>
              </a:solidFill>
            </a:endParaRPr>
          </a:p>
          <a:p>
            <a:pPr marL="0" indent="0">
              <a:buFont typeface="Arial"/>
              <a:buNone/>
            </a:pPr>
            <a:r>
              <a:rPr lang="en-US" dirty="0" err="1" smtClean="0">
                <a:solidFill>
                  <a:srgbClr val="3366FF"/>
                </a:solidFill>
              </a:rPr>
              <a:t>Operationem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carcinomatis</a:t>
            </a:r>
            <a:endParaRPr lang="en-US" dirty="0" smtClean="0">
              <a:solidFill>
                <a:srgbClr val="3366FF"/>
              </a:solidFill>
            </a:endParaRPr>
          </a:p>
          <a:p>
            <a:pPr marL="0" indent="0">
              <a:buFont typeface="Arial"/>
              <a:buNone/>
            </a:pPr>
            <a:r>
              <a:rPr lang="en-US" dirty="0" err="1" smtClean="0">
                <a:solidFill>
                  <a:srgbClr val="3366FF"/>
                </a:solidFill>
              </a:rPr>
              <a:t>Lobum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dextrum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pulmonis</a:t>
            </a:r>
            <a:endParaRPr lang="en-US" dirty="0" smtClean="0">
              <a:solidFill>
                <a:srgbClr val="3366FF"/>
              </a:solidFill>
            </a:endParaRPr>
          </a:p>
          <a:p>
            <a:pPr marL="0" indent="0">
              <a:buFont typeface="Arial"/>
              <a:buNone/>
            </a:pPr>
            <a:r>
              <a:rPr lang="en-US" dirty="0" err="1" smtClean="0">
                <a:solidFill>
                  <a:srgbClr val="3366FF"/>
                </a:solidFill>
              </a:rPr>
              <a:t>Dolorem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acutum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cordis</a:t>
            </a:r>
            <a:endParaRPr lang="en-US" dirty="0" smtClean="0">
              <a:solidFill>
                <a:srgbClr val="3366FF"/>
              </a:solidFill>
            </a:endParaRPr>
          </a:p>
          <a:p>
            <a:pPr marL="0" indent="0">
              <a:buFont typeface="Arial"/>
              <a:buNone/>
            </a:pPr>
            <a:r>
              <a:rPr lang="en-US" dirty="0" err="1" smtClean="0">
                <a:solidFill>
                  <a:srgbClr val="3366FF"/>
                </a:solidFill>
              </a:rPr>
              <a:t>Cavitatem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nasi</a:t>
            </a:r>
            <a:endParaRPr lang="en-US" dirty="0" smtClean="0">
              <a:solidFill>
                <a:srgbClr val="3366FF"/>
              </a:solidFill>
            </a:endParaRPr>
          </a:p>
          <a:p>
            <a:pPr marL="0" indent="0">
              <a:buFont typeface="Arial"/>
              <a:buNone/>
            </a:pPr>
            <a:r>
              <a:rPr lang="en-US" dirty="0" err="1" smtClean="0">
                <a:solidFill>
                  <a:srgbClr val="3366FF"/>
                </a:solidFill>
              </a:rPr>
              <a:t>Injectione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subcutanea</a:t>
            </a:r>
            <a:endParaRPr lang="en-US" dirty="0" smtClean="0">
              <a:solidFill>
                <a:srgbClr val="3366FF"/>
              </a:solidFill>
            </a:endParaRPr>
          </a:p>
          <a:p>
            <a:pPr marL="0" indent="0">
              <a:buFont typeface="Arial"/>
              <a:buNone/>
            </a:pPr>
            <a:r>
              <a:rPr lang="en-US" dirty="0" err="1" smtClean="0">
                <a:solidFill>
                  <a:srgbClr val="3366FF"/>
                </a:solidFill>
              </a:rPr>
              <a:t>Os</a:t>
            </a:r>
            <a:endParaRPr lang="en-US" dirty="0" smtClean="0">
              <a:solidFill>
                <a:srgbClr val="3366FF"/>
              </a:solidFill>
            </a:endParaRPr>
          </a:p>
          <a:p>
            <a:pPr marL="0" indent="0">
              <a:buFont typeface="Arial"/>
              <a:buNone/>
            </a:pPr>
            <a:r>
              <a:rPr lang="en-US" dirty="0" err="1" smtClean="0">
                <a:solidFill>
                  <a:srgbClr val="3366FF"/>
                </a:solidFill>
              </a:rPr>
              <a:t>Vulnere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secto</a:t>
            </a:r>
            <a:endParaRPr lang="en-US" dirty="0" smtClean="0">
              <a:solidFill>
                <a:srgbClr val="3366FF"/>
              </a:solidFill>
            </a:endParaRPr>
          </a:p>
          <a:p>
            <a:pPr marL="0" indent="0">
              <a:buFont typeface="Arial"/>
              <a:buNone/>
            </a:pPr>
            <a:r>
              <a:rPr lang="en-US" dirty="0" err="1" smtClean="0">
                <a:solidFill>
                  <a:srgbClr val="3366FF"/>
                </a:solidFill>
              </a:rPr>
              <a:t>Ulcus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err="1" smtClean="0">
                <a:solidFill>
                  <a:srgbClr val="3366FF"/>
                </a:solidFill>
              </a:rPr>
              <a:t>ventriculi</a:t>
            </a:r>
            <a:endParaRPr lang="en-US" dirty="0" smtClean="0">
              <a:solidFill>
                <a:srgbClr val="3366FF"/>
              </a:solidFill>
            </a:endParaRPr>
          </a:p>
        </p:txBody>
      </p:sp>
      <p:sp>
        <p:nvSpPr>
          <p:cNvPr id="7" name="Zástupný symbol čísla snímky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UNIT 4,TASK 6 (BOOK)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7844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B0202"/>
                </a:solidFill>
              </a:rPr>
              <a:t>3</a:t>
            </a:r>
            <a:r>
              <a:rPr lang="en-US" baseline="30000" dirty="0" smtClean="0">
                <a:solidFill>
                  <a:srgbClr val="CB0202"/>
                </a:solidFill>
              </a:rPr>
              <a:t>rd</a:t>
            </a:r>
            <a:r>
              <a:rPr lang="en-US" dirty="0" smtClean="0">
                <a:solidFill>
                  <a:srgbClr val="CB0202"/>
                </a:solidFill>
              </a:rPr>
              <a:t> Declension</a:t>
            </a:r>
            <a:endParaRPr lang="en-US" dirty="0">
              <a:solidFill>
                <a:srgbClr val="CB020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Paradigms</a:t>
            </a:r>
          </a:p>
          <a:p>
            <a:pPr lvl="1"/>
            <a:r>
              <a:rPr lang="en-US" dirty="0"/>
              <a:t>Dolor (M+F)</a:t>
            </a:r>
          </a:p>
          <a:p>
            <a:pPr lvl="1"/>
            <a:r>
              <a:rPr lang="en-US" dirty="0"/>
              <a:t>Corpus (N</a:t>
            </a:r>
            <a:r>
              <a:rPr lang="en-US" dirty="0" smtClean="0"/>
              <a:t>)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Characteristics</a:t>
            </a:r>
          </a:p>
          <a:p>
            <a:pPr lvl="1"/>
            <a:r>
              <a:rPr lang="en-US" dirty="0" smtClean="0"/>
              <a:t>Change in the stem</a:t>
            </a:r>
          </a:p>
          <a:p>
            <a:pPr lvl="1"/>
            <a:r>
              <a:rPr lang="en-US" dirty="0" smtClean="0"/>
              <a:t>Genitive form longer than nominative form</a:t>
            </a:r>
          </a:p>
          <a:p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Paradigms</a:t>
            </a:r>
          </a:p>
          <a:p>
            <a:pPr lvl="1"/>
            <a:r>
              <a:rPr lang="en-US" dirty="0" smtClean="0"/>
              <a:t>Pelvis (M+F)</a:t>
            </a:r>
          </a:p>
          <a:p>
            <a:pPr lvl="1"/>
            <a:r>
              <a:rPr lang="en-US" dirty="0" smtClean="0"/>
              <a:t>Rete (N)</a:t>
            </a:r>
          </a:p>
          <a:p>
            <a:pPr lvl="1"/>
            <a:r>
              <a:rPr lang="en-US" dirty="0" err="1" smtClean="0"/>
              <a:t>Dosis</a:t>
            </a:r>
            <a:r>
              <a:rPr lang="en-US" dirty="0" smtClean="0"/>
              <a:t> (F)</a:t>
            </a:r>
          </a:p>
          <a:p>
            <a:r>
              <a:rPr lang="en-US" dirty="0"/>
              <a:t>Characteristics</a:t>
            </a:r>
          </a:p>
          <a:p>
            <a:pPr lvl="1"/>
            <a:r>
              <a:rPr lang="en-US" dirty="0" smtClean="0"/>
              <a:t>Occasional change </a:t>
            </a:r>
            <a:r>
              <a:rPr lang="en-US" dirty="0"/>
              <a:t>in the stem</a:t>
            </a:r>
          </a:p>
          <a:p>
            <a:pPr lvl="1"/>
            <a:r>
              <a:rPr lang="en-US" dirty="0"/>
              <a:t>Genitive form </a:t>
            </a:r>
            <a:r>
              <a:rPr lang="en-US" dirty="0" smtClean="0"/>
              <a:t>usually identical with the nominative </a:t>
            </a:r>
            <a:r>
              <a:rPr lang="en-US" dirty="0"/>
              <a:t>form</a:t>
            </a:r>
          </a:p>
          <a:p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7054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CB0202"/>
                </a:solidFill>
              </a:rPr>
              <a:t>How to recognize the paradigm in the 3</a:t>
            </a:r>
            <a:r>
              <a:rPr lang="en-US" baseline="30000" dirty="0" smtClean="0">
                <a:solidFill>
                  <a:srgbClr val="CB0202"/>
                </a:solidFill>
              </a:rPr>
              <a:t>rd</a:t>
            </a:r>
            <a:r>
              <a:rPr lang="en-US" dirty="0" smtClean="0">
                <a:solidFill>
                  <a:srgbClr val="CB0202"/>
                </a:solidFill>
              </a:rPr>
              <a:t> declension</a:t>
            </a:r>
            <a:endParaRPr lang="en-US" dirty="0">
              <a:solidFill>
                <a:srgbClr val="CB0202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AutoNum type="arabicParenR"/>
            </a:pPr>
            <a:r>
              <a:rPr lang="en-US" dirty="0" smtClean="0"/>
              <a:t>Neuter gender nouns with nominative on </a:t>
            </a:r>
            <a:r>
              <a:rPr lang="en-US" dirty="0" smtClean="0">
                <a:solidFill>
                  <a:srgbClr val="CB0202"/>
                </a:solidFill>
              </a:rPr>
              <a:t>-</a:t>
            </a:r>
            <a:r>
              <a:rPr lang="en-US" dirty="0" err="1" smtClean="0">
                <a:solidFill>
                  <a:srgbClr val="CB0202"/>
                </a:solidFill>
              </a:rPr>
              <a:t>ar</a:t>
            </a:r>
            <a:r>
              <a:rPr lang="en-US" dirty="0" smtClean="0">
                <a:solidFill>
                  <a:srgbClr val="CB0202"/>
                </a:solidFill>
              </a:rPr>
              <a:t>, -e, -al </a:t>
            </a:r>
            <a:r>
              <a:rPr lang="en-US" dirty="0" smtClean="0"/>
              <a:t>will be always inflected like </a:t>
            </a:r>
            <a:r>
              <a:rPr lang="en-US" dirty="0" smtClean="0">
                <a:solidFill>
                  <a:srgbClr val="CB0202"/>
                </a:solidFill>
              </a:rPr>
              <a:t>“RETE”</a:t>
            </a:r>
          </a:p>
          <a:p>
            <a:pPr marL="514350" indent="-514350">
              <a:buAutoNum type="arabicParenR"/>
            </a:pPr>
            <a:r>
              <a:rPr lang="en-US" dirty="0" smtClean="0"/>
              <a:t>Latin origin masculine and feminine gender nous with nominative on </a:t>
            </a:r>
            <a:r>
              <a:rPr lang="en-US" dirty="0" smtClean="0">
                <a:solidFill>
                  <a:srgbClr val="CB0202"/>
                </a:solidFill>
              </a:rPr>
              <a:t>-is</a:t>
            </a:r>
            <a:r>
              <a:rPr lang="en-US" dirty="0" smtClean="0"/>
              <a:t> or </a:t>
            </a:r>
            <a:r>
              <a:rPr lang="en-US" dirty="0" smtClean="0">
                <a:solidFill>
                  <a:srgbClr val="CB0202"/>
                </a:solidFill>
              </a:rPr>
              <a:t>-</a:t>
            </a:r>
            <a:r>
              <a:rPr lang="en-US" dirty="0" err="1" smtClean="0">
                <a:solidFill>
                  <a:srgbClr val="CB0202"/>
                </a:solidFill>
              </a:rPr>
              <a:t>es</a:t>
            </a:r>
            <a:r>
              <a:rPr lang="en-US" dirty="0" smtClean="0"/>
              <a:t>, and equal number of syllables in nominative and genitive </a:t>
            </a:r>
            <a:r>
              <a:rPr lang="en-US" dirty="0" err="1" smtClean="0"/>
              <a:t>sg</a:t>
            </a:r>
            <a:r>
              <a:rPr lang="en-US" dirty="0" smtClean="0"/>
              <a:t>. will be always inflected like </a:t>
            </a:r>
            <a:r>
              <a:rPr lang="en-US" dirty="0" smtClean="0">
                <a:solidFill>
                  <a:srgbClr val="CB0202"/>
                </a:solidFill>
              </a:rPr>
              <a:t>“PELVIS”</a:t>
            </a:r>
            <a:r>
              <a:rPr lang="en-US" dirty="0" smtClean="0"/>
              <a:t> </a:t>
            </a:r>
          </a:p>
          <a:p>
            <a:pPr marL="514350" indent="-514350">
              <a:buFont typeface="Arial"/>
              <a:buAutoNum type="arabicParenR"/>
            </a:pPr>
            <a:r>
              <a:rPr lang="en-US" dirty="0" smtClean="0"/>
              <a:t>Greek origin feminine gender nouns with nominative on </a:t>
            </a:r>
            <a:r>
              <a:rPr lang="en-US" dirty="0" smtClean="0">
                <a:solidFill>
                  <a:srgbClr val="CB0202"/>
                </a:solidFill>
              </a:rPr>
              <a:t>-sis, -</a:t>
            </a:r>
            <a:r>
              <a:rPr lang="en-US" dirty="0" err="1" smtClean="0">
                <a:solidFill>
                  <a:srgbClr val="CB0202"/>
                </a:solidFill>
              </a:rPr>
              <a:t>xis</a:t>
            </a:r>
            <a:r>
              <a:rPr lang="en-US" dirty="0" smtClean="0">
                <a:solidFill>
                  <a:srgbClr val="CB0202"/>
                </a:solidFill>
              </a:rPr>
              <a:t>, -</a:t>
            </a:r>
            <a:r>
              <a:rPr lang="en-US" dirty="0" err="1" smtClean="0">
                <a:solidFill>
                  <a:srgbClr val="CB0202"/>
                </a:solidFill>
              </a:rPr>
              <a:t>osis</a:t>
            </a:r>
            <a:r>
              <a:rPr lang="en-US" dirty="0" smtClean="0">
                <a:solidFill>
                  <a:srgbClr val="CB0202"/>
                </a:solidFill>
              </a:rPr>
              <a:t>, </a:t>
            </a:r>
            <a:r>
              <a:rPr lang="en-US" dirty="0" smtClean="0"/>
              <a:t>and usually having </a:t>
            </a:r>
            <a:r>
              <a:rPr lang="en-US" dirty="0"/>
              <a:t>equal number of syllables in nominative and genitive </a:t>
            </a:r>
            <a:r>
              <a:rPr lang="en-US" dirty="0" err="1"/>
              <a:t>sg</a:t>
            </a:r>
            <a:r>
              <a:rPr lang="en-US" dirty="0"/>
              <a:t>. will be always inflected like </a:t>
            </a:r>
            <a:r>
              <a:rPr lang="en-US" dirty="0" smtClean="0">
                <a:solidFill>
                  <a:srgbClr val="CB0202"/>
                </a:solidFill>
              </a:rPr>
              <a:t>“DOSIS”</a:t>
            </a:r>
            <a:r>
              <a:rPr lang="en-US" dirty="0" smtClean="0"/>
              <a:t> </a:t>
            </a:r>
            <a:endParaRPr lang="en-US" dirty="0"/>
          </a:p>
          <a:p>
            <a:pPr marL="514350" indent="-514350">
              <a:buAutoNum type="arabicParenR"/>
            </a:pPr>
            <a:endParaRPr lang="en-US" dirty="0">
              <a:solidFill>
                <a:srgbClr val="CB020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15162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729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CB0202"/>
                </a:solidFill>
              </a:rPr>
              <a:t>EXCEPTIONS</a:t>
            </a:r>
            <a:endParaRPr lang="en-US" dirty="0">
              <a:solidFill>
                <a:srgbClr val="CB020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4988"/>
            <a:ext cx="8229600" cy="5378008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i="1" dirty="0" err="1">
                <a:latin typeface="Cambria"/>
                <a:cs typeface="Cambria"/>
              </a:rPr>
              <a:t>h</a:t>
            </a:r>
            <a:r>
              <a:rPr lang="en-US" i="1" dirty="0" err="1" smtClean="0">
                <a:latin typeface="Cambria"/>
                <a:cs typeface="Cambria"/>
              </a:rPr>
              <a:t>ep</a:t>
            </a:r>
            <a:r>
              <a:rPr lang="en-US" i="1" dirty="0" err="1" smtClean="0">
                <a:solidFill>
                  <a:srgbClr val="CB0202"/>
                </a:solidFill>
                <a:latin typeface="Cambria"/>
                <a:cs typeface="Cambria"/>
              </a:rPr>
              <a:t>ar</a:t>
            </a:r>
            <a:r>
              <a:rPr lang="en-US" i="1" dirty="0" smtClean="0">
                <a:latin typeface="Cambria"/>
                <a:cs typeface="Cambria"/>
              </a:rPr>
              <a:t>, </a:t>
            </a:r>
            <a:r>
              <a:rPr lang="en-US" i="1" dirty="0" err="1" smtClean="0">
                <a:latin typeface="Cambria"/>
                <a:cs typeface="Cambria"/>
              </a:rPr>
              <a:t>hepatis</a:t>
            </a:r>
            <a:r>
              <a:rPr lang="en-US" i="1" dirty="0" smtClean="0">
                <a:latin typeface="Cambria"/>
                <a:cs typeface="Cambria"/>
              </a:rPr>
              <a:t>, n.</a:t>
            </a:r>
            <a:r>
              <a:rPr lang="en-US" dirty="0" smtClean="0">
                <a:latin typeface="Cambria"/>
                <a:cs typeface="Cambria"/>
              </a:rPr>
              <a:t> is declined like </a:t>
            </a:r>
            <a:r>
              <a:rPr lang="en-US" dirty="0" smtClean="0">
                <a:solidFill>
                  <a:srgbClr val="CB0202"/>
                </a:solidFill>
                <a:latin typeface="Cambria"/>
                <a:cs typeface="Cambria"/>
              </a:rPr>
              <a:t>“CORPUS”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  <a:latin typeface="Cambria"/>
                <a:cs typeface="Cambria"/>
              </a:rPr>
              <a:t>Nouns like </a:t>
            </a:r>
            <a:r>
              <a:rPr lang="en-US" i="1" dirty="0" smtClean="0">
                <a:solidFill>
                  <a:srgbClr val="CB0202"/>
                </a:solidFill>
                <a:latin typeface="Cambria"/>
                <a:cs typeface="Cambria"/>
              </a:rPr>
              <a:t>de</a:t>
            </a:r>
            <a:r>
              <a:rPr lang="en-US" i="1" u="sng" dirty="0" smtClean="0">
                <a:solidFill>
                  <a:srgbClr val="CB0202"/>
                </a:solidFill>
                <a:latin typeface="Cambria"/>
                <a:cs typeface="Cambria"/>
              </a:rPr>
              <a:t>ns</a:t>
            </a:r>
            <a:r>
              <a:rPr lang="en-US" i="1" dirty="0" smtClean="0">
                <a:solidFill>
                  <a:srgbClr val="CB0202"/>
                </a:solidFill>
                <a:latin typeface="Cambria"/>
                <a:cs typeface="Cambria"/>
              </a:rPr>
              <a:t>, </a:t>
            </a:r>
            <a:r>
              <a:rPr lang="en-US" i="1" dirty="0" err="1" smtClean="0">
                <a:solidFill>
                  <a:srgbClr val="CB0202"/>
                </a:solidFill>
                <a:latin typeface="Cambria"/>
                <a:cs typeface="Cambria"/>
              </a:rPr>
              <a:t>de</a:t>
            </a:r>
            <a:r>
              <a:rPr lang="en-US" i="1" u="sng" dirty="0" err="1" smtClean="0">
                <a:solidFill>
                  <a:srgbClr val="CB0202"/>
                </a:solidFill>
                <a:latin typeface="Cambria"/>
                <a:cs typeface="Cambria"/>
              </a:rPr>
              <a:t>nt</a:t>
            </a:r>
            <a:r>
              <a:rPr lang="en-US" i="1" dirty="0" err="1" smtClean="0">
                <a:solidFill>
                  <a:srgbClr val="CB0202"/>
                </a:solidFill>
                <a:latin typeface="Cambria"/>
                <a:cs typeface="Cambria"/>
              </a:rPr>
              <a:t>is</a:t>
            </a:r>
            <a:r>
              <a:rPr lang="en-US" i="1" dirty="0" smtClean="0">
                <a:solidFill>
                  <a:srgbClr val="CB0202"/>
                </a:solidFill>
                <a:latin typeface="Cambria"/>
                <a:cs typeface="Cambria"/>
              </a:rPr>
              <a:t>, m.; pars, </a:t>
            </a:r>
            <a:r>
              <a:rPr lang="en-US" i="1" dirty="0" err="1" smtClean="0">
                <a:solidFill>
                  <a:srgbClr val="CB0202"/>
                </a:solidFill>
                <a:latin typeface="Cambria"/>
                <a:cs typeface="Cambria"/>
              </a:rPr>
              <a:t>partis</a:t>
            </a:r>
            <a:r>
              <a:rPr lang="en-US" i="1" dirty="0" smtClean="0">
                <a:solidFill>
                  <a:srgbClr val="CB0202"/>
                </a:solidFill>
                <a:latin typeface="Cambria"/>
                <a:cs typeface="Cambria"/>
              </a:rPr>
              <a:t>, f.</a:t>
            </a:r>
            <a:r>
              <a:rPr lang="en-US" dirty="0" smtClean="0">
                <a:solidFill>
                  <a:srgbClr val="CB0202"/>
                </a:solidFill>
                <a:latin typeface="Cambria"/>
                <a:cs typeface="Cambria"/>
              </a:rPr>
              <a:t>; </a:t>
            </a:r>
            <a:r>
              <a:rPr lang="en-US" dirty="0" smtClean="0">
                <a:solidFill>
                  <a:srgbClr val="000000"/>
                </a:solidFill>
                <a:latin typeface="Cambria"/>
                <a:cs typeface="Cambria"/>
              </a:rPr>
              <a:t>are inflected like </a:t>
            </a:r>
            <a:r>
              <a:rPr lang="en-US" dirty="0" smtClean="0">
                <a:solidFill>
                  <a:srgbClr val="CB0202"/>
                </a:solidFill>
                <a:latin typeface="Cambria"/>
                <a:cs typeface="Cambria"/>
              </a:rPr>
              <a:t>“PELVIS” </a:t>
            </a:r>
            <a:r>
              <a:rPr lang="en-US" dirty="0" smtClean="0">
                <a:solidFill>
                  <a:srgbClr val="000000"/>
                </a:solidFill>
                <a:latin typeface="Cambria"/>
                <a:cs typeface="Cambria"/>
              </a:rPr>
              <a:t>even if they do not have equal number of syllables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  <a:latin typeface="Cambria"/>
                <a:cs typeface="Cambria"/>
              </a:rPr>
              <a:t>Words inflected like </a:t>
            </a:r>
            <a:r>
              <a:rPr lang="en-US" dirty="0" smtClean="0">
                <a:solidFill>
                  <a:srgbClr val="CB0202"/>
                </a:solidFill>
                <a:latin typeface="Cambria"/>
                <a:cs typeface="Cambria"/>
              </a:rPr>
              <a:t>“DOSIS”</a:t>
            </a:r>
            <a:r>
              <a:rPr lang="en-US" dirty="0" smtClean="0">
                <a:solidFill>
                  <a:srgbClr val="000000"/>
                </a:solidFill>
                <a:latin typeface="Cambria"/>
                <a:cs typeface="Cambria"/>
              </a:rPr>
              <a:t> have very frequently irregular genitive </a:t>
            </a:r>
            <a:r>
              <a:rPr lang="en-US" dirty="0" err="1" smtClean="0">
                <a:solidFill>
                  <a:srgbClr val="000000"/>
                </a:solidFill>
                <a:latin typeface="Cambria"/>
                <a:cs typeface="Cambria"/>
              </a:rPr>
              <a:t>sg</a:t>
            </a:r>
            <a:r>
              <a:rPr lang="en-US" dirty="0" smtClean="0">
                <a:solidFill>
                  <a:srgbClr val="000000"/>
                </a:solidFill>
                <a:latin typeface="Cambria"/>
                <a:cs typeface="Cambria"/>
              </a:rPr>
              <a:t>. on </a:t>
            </a:r>
            <a:r>
              <a:rPr lang="en-US" dirty="0" smtClean="0">
                <a:solidFill>
                  <a:srgbClr val="CB0202"/>
                </a:solidFill>
                <a:latin typeface="Cambria"/>
                <a:cs typeface="Cambria"/>
              </a:rPr>
              <a:t>-</a:t>
            </a:r>
            <a:r>
              <a:rPr lang="en-US" dirty="0" err="1" smtClean="0">
                <a:solidFill>
                  <a:srgbClr val="CB0202"/>
                </a:solidFill>
                <a:latin typeface="Cambria"/>
                <a:cs typeface="Cambria"/>
              </a:rPr>
              <a:t>eos</a:t>
            </a:r>
            <a:r>
              <a:rPr lang="en-US" dirty="0" smtClean="0">
                <a:solidFill>
                  <a:srgbClr val="000000"/>
                </a:solidFill>
                <a:latin typeface="Cambria"/>
                <a:cs typeface="Cambria"/>
              </a:rPr>
              <a:t> and accusative </a:t>
            </a:r>
            <a:r>
              <a:rPr lang="en-US" dirty="0" err="1" smtClean="0">
                <a:solidFill>
                  <a:srgbClr val="000000"/>
                </a:solidFill>
                <a:latin typeface="Cambria"/>
                <a:cs typeface="Cambria"/>
              </a:rPr>
              <a:t>sg</a:t>
            </a:r>
            <a:r>
              <a:rPr lang="en-US" dirty="0" smtClean="0">
                <a:solidFill>
                  <a:srgbClr val="000000"/>
                </a:solidFill>
                <a:latin typeface="Cambria"/>
                <a:cs typeface="Cambria"/>
              </a:rPr>
              <a:t>. on </a:t>
            </a:r>
            <a:r>
              <a:rPr lang="en-US" dirty="0" smtClean="0">
                <a:solidFill>
                  <a:srgbClr val="CB0202"/>
                </a:solidFill>
                <a:latin typeface="Cambria"/>
                <a:cs typeface="Cambria"/>
              </a:rPr>
              <a:t>-in</a:t>
            </a:r>
            <a:r>
              <a:rPr lang="en-US" dirty="0" smtClean="0">
                <a:solidFill>
                  <a:srgbClr val="000000"/>
                </a:solidFill>
                <a:latin typeface="Cambria"/>
                <a:cs typeface="Cambria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  <a:latin typeface="Cambria"/>
                <a:cs typeface="Cambria"/>
              </a:rPr>
              <a:t>5 Latin origin nouns {FEBRIS, TUSSIS, PERTUSSIS, SITIS, TUBERCULOSIS} are inflected like </a:t>
            </a:r>
            <a:r>
              <a:rPr lang="en-US" dirty="0">
                <a:solidFill>
                  <a:srgbClr val="CB0202"/>
                </a:solidFill>
                <a:latin typeface="Cambria"/>
                <a:cs typeface="Cambria"/>
              </a:rPr>
              <a:t>“DOSIS</a:t>
            </a:r>
            <a:r>
              <a:rPr lang="en-US" dirty="0" smtClean="0">
                <a:solidFill>
                  <a:srgbClr val="CB0202"/>
                </a:solidFill>
                <a:latin typeface="Cambria"/>
                <a:cs typeface="Cambria"/>
              </a:rPr>
              <a:t>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Cambria"/>
                <a:cs typeface="Cambria"/>
              </a:rPr>
              <a:t>Greek nouns typical ending 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>
                <a:solidFill>
                  <a:srgbClr val="CB0202"/>
                </a:solidFill>
                <a:latin typeface="Cambria"/>
                <a:cs typeface="Cambria"/>
              </a:rPr>
              <a:t>-</a:t>
            </a:r>
            <a:r>
              <a:rPr lang="en-US" dirty="0" err="1" smtClean="0">
                <a:solidFill>
                  <a:srgbClr val="CB0202"/>
                </a:solidFill>
                <a:latin typeface="Cambria"/>
                <a:cs typeface="Cambria"/>
              </a:rPr>
              <a:t>osis</a:t>
            </a:r>
            <a:r>
              <a:rPr lang="en-US" dirty="0" smtClean="0">
                <a:solidFill>
                  <a:srgbClr val="CB0202"/>
                </a:solidFill>
                <a:latin typeface="Cambria"/>
                <a:cs typeface="Cambria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ambria"/>
                <a:cs typeface="Cambria"/>
              </a:rPr>
              <a:t>&gt; non-inflammatory degenerative disease </a:t>
            </a:r>
          </a:p>
          <a:p>
            <a:pPr marL="400050" lvl="1" indent="0">
              <a:buNone/>
            </a:pPr>
            <a:r>
              <a:rPr lang="en-US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ambria"/>
                <a:cs typeface="Cambria"/>
              </a:rPr>
              <a:t> e. g. </a:t>
            </a:r>
            <a:r>
              <a:rPr lang="en-US" dirty="0" err="1" smtClean="0">
                <a:solidFill>
                  <a:srgbClr val="CB0202"/>
                </a:solidFill>
                <a:latin typeface="Cambria"/>
                <a:cs typeface="Cambria"/>
              </a:rPr>
              <a:t>arthrosis</a:t>
            </a:r>
            <a:r>
              <a:rPr lang="en-US" dirty="0" smtClean="0">
                <a:solidFill>
                  <a:srgbClr val="CB0202"/>
                </a:solidFill>
                <a:latin typeface="Cambria"/>
                <a:cs typeface="Cambria"/>
              </a:rPr>
              <a:t>, </a:t>
            </a:r>
            <a:r>
              <a:rPr lang="en-US" dirty="0" err="1" smtClean="0">
                <a:solidFill>
                  <a:srgbClr val="CB0202"/>
                </a:solidFill>
                <a:latin typeface="Cambria"/>
                <a:cs typeface="Cambria"/>
              </a:rPr>
              <a:t>nephrosis</a:t>
            </a:r>
            <a:r>
              <a:rPr lang="en-US" dirty="0" smtClean="0">
                <a:solidFill>
                  <a:srgbClr val="CB0202"/>
                </a:solidFill>
                <a:latin typeface="Cambria"/>
                <a:cs typeface="Cambria"/>
              </a:rPr>
              <a:t>, </a:t>
            </a:r>
            <a:endParaRPr lang="en-US" dirty="0">
              <a:solidFill>
                <a:srgbClr val="000000"/>
              </a:solidFill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072993338"/>
      </p:ext>
    </p:extLst>
  </p:cSld>
  <p:clrMapOvr>
    <a:masterClrMapping/>
  </p:clrMapOvr>
</p:sld>
</file>

<file path=ppt/theme/theme1.xml><?xml version="1.0" encoding="utf-8"?>
<a:theme xmlns:a="http://schemas.openxmlformats.org/drawingml/2006/main" name="ŽLTA2">
  <a:themeElements>
    <a:clrScheme name="Sky">
      <a:dk1>
        <a:sysClr val="windowText" lastClr="000000"/>
      </a:dk1>
      <a:lt1>
        <a:sysClr val="window" lastClr="FFFFFF"/>
      </a:lt1>
      <a:dk2>
        <a:srgbClr val="1782BF"/>
      </a:dk2>
      <a:lt2>
        <a:srgbClr val="62BCE9"/>
      </a:lt2>
      <a:accent1>
        <a:srgbClr val="073779"/>
      </a:accent1>
      <a:accent2>
        <a:srgbClr val="8FD9FB"/>
      </a:accent2>
      <a:accent3>
        <a:srgbClr val="FFCC00"/>
      </a:accent3>
      <a:accent4>
        <a:srgbClr val="EB6615"/>
      </a:accent4>
      <a:accent5>
        <a:srgbClr val="C76402"/>
      </a:accent5>
      <a:accent6>
        <a:srgbClr val="B523B4"/>
      </a:accent6>
      <a:hlink>
        <a:srgbClr val="FFDE26"/>
      </a:hlink>
      <a:folHlink>
        <a:srgbClr val="DEBE00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ŽLTA2.thmx</Template>
  <TotalTime>90</TotalTime>
  <Words>654</Words>
  <Application>Microsoft Macintosh PowerPoint</Application>
  <PresentationFormat>On-screen Show (4:3)</PresentationFormat>
  <Paragraphs>198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ŽLTA2</vt:lpstr>
      <vt:lpstr>3rd declension/II</vt:lpstr>
      <vt:lpstr>Find Greek and Latin synonymes</vt:lpstr>
      <vt:lpstr>Find opposites</vt:lpstr>
      <vt:lpstr>Change for nominative plural</vt:lpstr>
      <vt:lpstr>Add loose attributes</vt:lpstr>
      <vt:lpstr>Connect expressions with prepositions</vt:lpstr>
      <vt:lpstr>3rd Declension</vt:lpstr>
      <vt:lpstr>How to recognize the paradigm in the 3rd declension</vt:lpstr>
      <vt:lpstr>EXCEPTIONS</vt:lpstr>
      <vt:lpstr>Endings</vt:lpstr>
    </vt:vector>
  </TitlesOfParts>
  <Company>Hokkaido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3rd declension/II</dc:title>
  <dc:creator>Pepina Artimová</dc:creator>
  <cp:lastModifiedBy>Pepina Artimová</cp:lastModifiedBy>
  <cp:revision>7</cp:revision>
  <dcterms:created xsi:type="dcterms:W3CDTF">2014-11-03T13:07:55Z</dcterms:created>
  <dcterms:modified xsi:type="dcterms:W3CDTF">2014-11-09T21:56:53Z</dcterms:modified>
</cp:coreProperties>
</file>