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63" r:id="rId2"/>
    <p:sldId id="264" r:id="rId3"/>
    <p:sldId id="265" r:id="rId4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8" autoAdjust="0"/>
  </p:normalViewPr>
  <p:slideViewPr>
    <p:cSldViewPr snapToGrid="0" snapToObjects="1">
      <p:cViewPr varScale="1">
        <p:scale>
          <a:sx n="70" d="100"/>
          <a:sy n="70" d="100"/>
        </p:scale>
        <p:origin x="6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D11EEA7-506E-43D6-81BE-615D5A3B8A85}" type="datetimeFigureOut">
              <a:rPr lang="en-GB"/>
              <a:pPr>
                <a:defRPr/>
              </a:pPr>
              <a:t>15/10/2014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74DA917-E64F-4E99-8BD6-1C599000FA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74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6667C-2C6E-4BEE-BB15-239C81BD1D3F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8FDC-C8F2-472D-B8EE-EAFC96C23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8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9012-6E55-4BAD-AF61-B2F77AA3E68C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7C1F-2ED9-490A-949D-EA5C2DE73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3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6BFE-28EF-485D-9808-353637660EE2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5D1B-3E54-4019-97CB-C0C298BC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7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700C-C785-4555-ACB8-75E500F060BF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4F0F-4F0D-4C8D-95F4-53DF6A8D9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6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1EFC-34F7-49EB-B2FF-3885A44105C0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8987-FB99-4C87-94D1-F24D2907D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9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0C92-9A22-44D7-839F-E45889F3B696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6A6B-3EF3-4E2D-9B91-B8EE49C80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3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D118-0A50-4CAA-9C30-5A4C858FD21E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8084-681F-40C4-BBD8-BAE860BC3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9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34A3-F646-4CC9-9843-20DFF62E3347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2868-5F8B-4638-964C-B39668951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5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14166-8969-4EE9-9474-93B9CFB4EDF5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4910-17AF-4C67-8BC0-1356B9B09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2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1FEC-E045-4C15-98CE-EDF4716800CB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47D9-76F7-43F8-A89A-EF9328FB0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8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4799-BBAB-495B-99F1-2F3E61C4FB9F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DD25-FFE0-4D11-95A3-54E1C3997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4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text styles</a:t>
            </a:r>
          </a:p>
          <a:p>
            <a:pPr lvl="1"/>
            <a:r>
              <a:rPr lang="cs-CZ" altLang="en-US" smtClean="0"/>
              <a:t>Second level</a:t>
            </a:r>
          </a:p>
          <a:p>
            <a:pPr lvl="2"/>
            <a:r>
              <a:rPr lang="cs-CZ" altLang="en-US" smtClean="0"/>
              <a:t>Third level</a:t>
            </a:r>
          </a:p>
          <a:p>
            <a:pPr lvl="3"/>
            <a:r>
              <a:rPr lang="cs-CZ" altLang="en-US" smtClean="0"/>
              <a:t>Fourth level</a:t>
            </a:r>
          </a:p>
          <a:p>
            <a:pPr lvl="4"/>
            <a:r>
              <a:rPr lang="cs-CZ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04E843-C4AC-481E-B18E-A4897F1E034B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2AACE1-71A2-4A92-9114-CF576C0BF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99898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Vztažné věty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Skalpel je nástroj. Je velmi ostrý.</a:t>
            </a:r>
          </a:p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Skalpel je </a:t>
            </a:r>
            <a:r>
              <a:rPr lang="cs-CZ" altLang="en-US" sz="2800" b="1" i="1" dirty="0" smtClean="0">
                <a:solidFill>
                  <a:srgbClr val="0070C0"/>
                </a:solidFill>
                <a:latin typeface="Cambria" pitchFamily="18" charset="0"/>
                <a:ea typeface="ＭＳ Ｐゴシック" pitchFamily="34" charset="-128"/>
              </a:rPr>
              <a:t>nástroj</a:t>
            </a: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, </a:t>
            </a:r>
            <a:r>
              <a:rPr lang="cs-CZ" altLang="en-US" sz="28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který</a:t>
            </a:r>
            <a:r>
              <a:rPr lang="cs-CZ" altLang="en-US" sz="2800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 </a:t>
            </a: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je velmi ostrý.</a:t>
            </a:r>
          </a:p>
          <a:p>
            <a:pPr marL="0" indent="0">
              <a:buNone/>
            </a:pPr>
            <a:endParaRPr lang="cs-CZ" altLang="en-US" sz="1800" dirty="0"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Kost je tvrdá část těla. Tvoří kostru.</a:t>
            </a:r>
          </a:p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Kost je tvrdá </a:t>
            </a:r>
            <a:r>
              <a:rPr lang="cs-CZ" altLang="en-US" sz="2800" b="1" i="1" dirty="0" smtClean="0">
                <a:solidFill>
                  <a:srgbClr val="FF0000"/>
                </a:solidFill>
                <a:latin typeface="Cambria" pitchFamily="18" charset="0"/>
                <a:ea typeface="ＭＳ Ｐゴシック" pitchFamily="34" charset="-128"/>
              </a:rPr>
              <a:t>část</a:t>
            </a: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 těla, </a:t>
            </a:r>
            <a:r>
              <a:rPr lang="cs-CZ" altLang="en-US" sz="28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která</a:t>
            </a: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 tvoří kostru.</a:t>
            </a:r>
          </a:p>
          <a:p>
            <a:pPr marL="0" indent="0">
              <a:buNone/>
            </a:pPr>
            <a:endParaRPr lang="cs-CZ" altLang="en-US" sz="1800" dirty="0"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Brno </a:t>
            </a: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je město. </a:t>
            </a: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Je centrum Moravy</a:t>
            </a: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.</a:t>
            </a:r>
            <a:endParaRPr lang="cs-CZ" altLang="en-US" sz="2800" i="1" dirty="0" smtClean="0"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Brno je</a:t>
            </a: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 </a:t>
            </a:r>
            <a:r>
              <a:rPr lang="cs-CZ" altLang="en-US" sz="2800" b="1" i="1" dirty="0" smtClean="0">
                <a:solidFill>
                  <a:srgbClr val="00B050"/>
                </a:solidFill>
                <a:latin typeface="Cambria" pitchFamily="18" charset="0"/>
                <a:ea typeface="ＭＳ Ｐゴシック" pitchFamily="34" charset="-128"/>
              </a:rPr>
              <a:t>město</a:t>
            </a: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, </a:t>
            </a:r>
            <a:r>
              <a:rPr lang="cs-CZ" altLang="en-US" sz="28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které </a:t>
            </a: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j</a:t>
            </a: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e </a:t>
            </a:r>
            <a:r>
              <a:rPr lang="cs-CZ" altLang="en-US" sz="2800" i="1" dirty="0">
                <a:latin typeface="Cambria" pitchFamily="18" charset="0"/>
                <a:ea typeface="ＭＳ Ｐゴシック" pitchFamily="34" charset="-128"/>
              </a:rPr>
              <a:t>centrum Moravy.</a:t>
            </a:r>
          </a:p>
          <a:p>
            <a:pPr marL="0" indent="0">
              <a:buNone/>
            </a:pPr>
            <a:r>
              <a:rPr lang="cs-CZ" altLang="en-US" sz="2800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 </a:t>
            </a: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.</a:t>
            </a:r>
            <a:endParaRPr lang="cs-CZ" altLang="en-US" sz="2800" i="1" dirty="0" smtClean="0"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endParaRPr lang="en-GB" altLang="en-US" dirty="0" smtClean="0">
              <a:latin typeface="Cambria" pitchFamily="18" charset="0"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cs-CZ" altLang="en-US" b="1" dirty="0">
                <a:solidFill>
                  <a:schemeClr val="bg1"/>
                </a:solidFill>
              </a:rPr>
              <a:t>V</a:t>
            </a:r>
            <a:r>
              <a:rPr lang="it-IT" altLang="en-US" b="1" dirty="0" smtClean="0">
                <a:solidFill>
                  <a:schemeClr val="bg1"/>
                </a:solidFill>
              </a:rPr>
              <a:t>LCJ0</a:t>
            </a:r>
            <a:r>
              <a:rPr lang="cs-CZ" altLang="en-US" b="1" dirty="0">
                <a:solidFill>
                  <a:schemeClr val="bg1"/>
                </a:solidFill>
              </a:rPr>
              <a:t>787</a:t>
            </a:r>
            <a:r>
              <a:rPr lang="it-IT" altLang="en-US" b="1" dirty="0">
                <a:solidFill>
                  <a:schemeClr val="bg1"/>
                </a:solidFill>
              </a:rPr>
              <a:t> Čeština pro cizince </a:t>
            </a:r>
            <a:r>
              <a:rPr lang="cs-CZ" altLang="en-US" b="1" dirty="0">
                <a:solidFill>
                  <a:schemeClr val="bg1"/>
                </a:solidFill>
              </a:rPr>
              <a:t>V</a:t>
            </a:r>
            <a:r>
              <a:rPr lang="it-IT" altLang="en-US" b="1" dirty="0">
                <a:solidFill>
                  <a:schemeClr val="bg1"/>
                </a:solidFill>
              </a:rPr>
              <a:t>II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1979113" y="2542784"/>
            <a:ext cx="1139868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2419611" y="3910209"/>
            <a:ext cx="674318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3018773" y="5263020"/>
            <a:ext cx="1402915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806379" y="2530258"/>
            <a:ext cx="158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MASKULINUM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052724" y="3922735"/>
            <a:ext cx="143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FEMININUM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465820" y="5332061"/>
            <a:ext cx="158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NEUTRUM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628385" y="5758695"/>
            <a:ext cx="7270386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cs-CZ" sz="2800" b="1" i="1" dirty="0" smtClean="0">
                <a:solidFill>
                  <a:schemeClr val="bg1"/>
                </a:solidFill>
              </a:rPr>
              <a:t>Který, která, které </a:t>
            </a:r>
            <a:r>
              <a:rPr lang="cs-CZ" sz="2800" dirty="0" smtClean="0">
                <a:solidFill>
                  <a:schemeClr val="bg1"/>
                </a:solidFill>
              </a:rPr>
              <a:t>mají deklinaci jako adjektiva.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5" grpId="0"/>
      <p:bldP spid="24" grpId="0"/>
      <p:bldP spid="25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99898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Vztažné věty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74940"/>
            <a:ext cx="8401050" cy="4921098"/>
          </a:xfrm>
        </p:spPr>
        <p:txBody>
          <a:bodyPr/>
          <a:lstStyle/>
          <a:p>
            <a:pPr marL="0" indent="0">
              <a:buNone/>
            </a:pPr>
            <a:r>
              <a:rPr lang="cs-CZ" altLang="en-US" sz="2000" b="1" i="1" dirty="0" smtClean="0">
                <a:latin typeface="Cambria" pitchFamily="18" charset="0"/>
                <a:ea typeface="ＭＳ Ｐゴシック" pitchFamily="34" charset="-128"/>
              </a:rPr>
              <a:t>Doplňte do vět KTERÝ, KTERÁ nebo </a:t>
            </a:r>
            <a:r>
              <a:rPr lang="cs-CZ" altLang="en-US" sz="2000" b="1" i="1" dirty="0" smtClean="0">
                <a:latin typeface="Cambria" pitchFamily="18" charset="0"/>
                <a:ea typeface="ＭＳ Ｐゴシック" pitchFamily="34" charset="-128"/>
              </a:rPr>
              <a:t>KTERÉ.</a:t>
            </a:r>
            <a:endParaRPr lang="cs-CZ" altLang="en-US" sz="2000" b="1" i="1" dirty="0" smtClean="0">
              <a:latin typeface="Cambria" pitchFamily="18" charset="0"/>
              <a:ea typeface="ＭＳ Ｐゴシック" pitchFamily="34" charset="-128"/>
            </a:endParaRPr>
          </a:p>
          <a:p>
            <a:pPr marL="457200" indent="-457200">
              <a:buAutoNum type="arabicPeriod"/>
            </a:pP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Zdravotní sestra je </a:t>
            </a:r>
            <a:r>
              <a:rPr lang="cs-CZ" altLang="en-US" sz="2400" dirty="0" smtClean="0">
                <a:solidFill>
                  <a:srgbClr val="FF0000"/>
                </a:solidFill>
                <a:latin typeface="Cambria" pitchFamily="18" charset="0"/>
                <a:ea typeface="ＭＳ Ｐゴシック" pitchFamily="34" charset="-128"/>
              </a:rPr>
              <a:t>osoba</a:t>
            </a: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. Stará se v nemocnici o pacienty.</a:t>
            </a:r>
          </a:p>
          <a:p>
            <a:pPr marL="0" indent="0">
              <a:buNone/>
            </a:pP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Zdravotní sestra je osoba, ________ se v nemocnici stará o pacienty.</a:t>
            </a:r>
          </a:p>
          <a:p>
            <a:pPr marL="0" indent="0">
              <a:buNone/>
            </a:pPr>
            <a:endParaRPr lang="cs-CZ" altLang="en-US" sz="1000" dirty="0" smtClean="0"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2. Pracuju na gynekologickém </a:t>
            </a:r>
            <a:r>
              <a:rPr lang="cs-CZ" altLang="en-US" sz="2400" dirty="0" smtClean="0">
                <a:solidFill>
                  <a:srgbClr val="00B050"/>
                </a:solidFill>
                <a:latin typeface="Cambria" pitchFamily="18" charset="0"/>
                <a:ea typeface="ＭＳ Ｐゴシック" pitchFamily="34" charset="-128"/>
              </a:rPr>
              <a:t>oddělení</a:t>
            </a: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. Gynekologické oddělení je v budově </a:t>
            </a: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A.</a:t>
            </a:r>
          </a:p>
          <a:p>
            <a:pPr marL="0" indent="0">
              <a:buNone/>
            </a:pP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Pracuju </a:t>
            </a: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na gynekologickém oddělení, _______ je v budově A.</a:t>
            </a:r>
          </a:p>
          <a:p>
            <a:pPr marL="0" indent="0">
              <a:buNone/>
            </a:pP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3</a:t>
            </a: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. ORL je </a:t>
            </a:r>
            <a:r>
              <a:rPr lang="cs-CZ" altLang="en-US" sz="2400" dirty="0" smtClean="0">
                <a:solidFill>
                  <a:srgbClr val="0070C0"/>
                </a:solidFill>
                <a:latin typeface="Cambria" pitchFamily="18" charset="0"/>
                <a:ea typeface="ＭＳ Ｐゴシック" pitchFamily="34" charset="-128"/>
              </a:rPr>
              <a:t>obor</a:t>
            </a: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. Léčí pacienty s ušními, nosními a krčními nemocemi.</a:t>
            </a:r>
          </a:p>
          <a:p>
            <a:pPr marL="0" indent="0">
              <a:buNone/>
            </a:pP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ORL je obor, _______ léčí pacienty s ušními, nosními a krčními nemocemi.</a:t>
            </a:r>
          </a:p>
          <a:p>
            <a:pPr marL="0" indent="0">
              <a:buNone/>
            </a:pPr>
            <a:endParaRPr lang="en-GB" altLang="en-US" sz="2800" i="1" dirty="0" smtClean="0">
              <a:latin typeface="Cambria" pitchFamily="18" charset="0"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cs-CZ" altLang="en-US" b="1" dirty="0">
                <a:solidFill>
                  <a:schemeClr val="bg1"/>
                </a:solidFill>
              </a:rPr>
              <a:t>V</a:t>
            </a:r>
            <a:r>
              <a:rPr lang="it-IT" altLang="en-US" b="1" dirty="0" smtClean="0">
                <a:solidFill>
                  <a:schemeClr val="bg1"/>
                </a:solidFill>
              </a:rPr>
              <a:t>LCJ0</a:t>
            </a:r>
            <a:r>
              <a:rPr lang="cs-CZ" altLang="en-US" b="1" dirty="0">
                <a:solidFill>
                  <a:schemeClr val="bg1"/>
                </a:solidFill>
              </a:rPr>
              <a:t>787</a:t>
            </a:r>
            <a:r>
              <a:rPr lang="it-IT" altLang="en-US" b="1" dirty="0">
                <a:solidFill>
                  <a:schemeClr val="bg1"/>
                </a:solidFill>
              </a:rPr>
              <a:t> Čeština pro cizince </a:t>
            </a:r>
            <a:r>
              <a:rPr lang="cs-CZ" altLang="en-US" b="1" dirty="0">
                <a:solidFill>
                  <a:schemeClr val="bg1"/>
                </a:solidFill>
              </a:rPr>
              <a:t>V</a:t>
            </a:r>
            <a:r>
              <a:rPr lang="it-IT" altLang="en-US" b="1" dirty="0">
                <a:solidFill>
                  <a:schemeClr val="bg1"/>
                </a:solidFill>
              </a:rPr>
              <a:t>II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3927551" y="2292263"/>
            <a:ext cx="85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chemeClr val="accent6">
                    <a:lumMod val="50000"/>
                  </a:schemeClr>
                </a:solidFill>
              </a:rPr>
              <a:t>která</a:t>
            </a:r>
            <a:endParaRPr lang="en-GB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404514" y="3994243"/>
            <a:ext cx="887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chemeClr val="accent6">
                    <a:lumMod val="50000"/>
                  </a:schemeClr>
                </a:solidFill>
              </a:rPr>
              <a:t>které</a:t>
            </a:r>
            <a:endParaRPr lang="en-GB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171095" y="5254296"/>
            <a:ext cx="85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chemeClr val="accent6">
                    <a:lumMod val="50000"/>
                  </a:schemeClr>
                </a:solidFill>
              </a:rPr>
              <a:t>který</a:t>
            </a:r>
            <a:endParaRPr lang="en-GB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28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99898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Vztažné věty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Pacient je člověk. Léčíme ho.</a:t>
            </a:r>
          </a:p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Pacient je člověk, </a:t>
            </a:r>
            <a:r>
              <a:rPr lang="cs-CZ" altLang="en-US" sz="28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kterého</a:t>
            </a:r>
            <a:r>
              <a:rPr lang="cs-CZ" altLang="en-US" sz="2800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 </a:t>
            </a: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léčíme.</a:t>
            </a:r>
          </a:p>
          <a:p>
            <a:pPr marL="0" indent="0">
              <a:buNone/>
            </a:pPr>
            <a:endParaRPr lang="cs-CZ" altLang="en-US" sz="2000" dirty="0" smtClean="0"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Zubní kartáček je nástroj. Zubním kartáčkem si čistíme zuby.</a:t>
            </a:r>
          </a:p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Zubní kartáček je nástroj, </a:t>
            </a:r>
            <a:r>
              <a:rPr lang="cs-CZ" altLang="en-US" sz="28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kterým</a:t>
            </a:r>
            <a:r>
              <a:rPr lang="cs-CZ" altLang="en-US" sz="2800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 </a:t>
            </a: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si čistíme zuby.</a:t>
            </a:r>
            <a:endParaRPr lang="en-GB" altLang="en-US" sz="2800" i="1" dirty="0" smtClean="0">
              <a:latin typeface="Cambria" pitchFamily="18" charset="0"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cs-CZ" altLang="en-US" b="1" dirty="0">
                <a:solidFill>
                  <a:schemeClr val="bg1"/>
                </a:solidFill>
              </a:rPr>
              <a:t>V</a:t>
            </a:r>
            <a:r>
              <a:rPr lang="it-IT" altLang="en-US" b="1" dirty="0" smtClean="0">
                <a:solidFill>
                  <a:schemeClr val="bg1"/>
                </a:solidFill>
              </a:rPr>
              <a:t>LCJ0</a:t>
            </a:r>
            <a:r>
              <a:rPr lang="cs-CZ" altLang="en-US" b="1" dirty="0" smtClean="0">
                <a:solidFill>
                  <a:schemeClr val="bg1"/>
                </a:solidFill>
              </a:rPr>
              <a:t>787</a:t>
            </a:r>
            <a:r>
              <a:rPr lang="it-IT" altLang="en-US" b="1" dirty="0" smtClean="0">
                <a:solidFill>
                  <a:schemeClr val="bg1"/>
                </a:solidFill>
              </a:rPr>
              <a:t> Čeština </a:t>
            </a:r>
            <a:r>
              <a:rPr lang="it-IT" altLang="en-US" b="1" dirty="0">
                <a:solidFill>
                  <a:schemeClr val="bg1"/>
                </a:solidFill>
              </a:rPr>
              <a:t>pro cizince </a:t>
            </a:r>
            <a:r>
              <a:rPr lang="cs-CZ" altLang="en-US" b="1" dirty="0">
                <a:solidFill>
                  <a:schemeClr val="bg1"/>
                </a:solidFill>
              </a:rPr>
              <a:t>V</a:t>
            </a:r>
            <a:r>
              <a:rPr lang="it-IT" altLang="en-US" b="1" dirty="0">
                <a:solidFill>
                  <a:schemeClr val="bg1"/>
                </a:solidFill>
              </a:rPr>
              <a:t>II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732870" y="1609595"/>
            <a:ext cx="1585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akuzativ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4183693" y="1622121"/>
            <a:ext cx="513568" cy="523220"/>
          </a:xfrm>
          <a:prstGeom prst="ellipse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4296427" y="2029216"/>
            <a:ext cx="601251" cy="263047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ál 16"/>
          <p:cNvSpPr/>
          <p:nvPr/>
        </p:nvSpPr>
        <p:spPr>
          <a:xfrm>
            <a:off x="4296427" y="2981195"/>
            <a:ext cx="2947336" cy="576198"/>
          </a:xfrm>
          <a:prstGeom prst="ellipse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ovéPole 21"/>
          <p:cNvSpPr txBox="1"/>
          <p:nvPr/>
        </p:nvSpPr>
        <p:spPr>
          <a:xfrm>
            <a:off x="6375270" y="3427957"/>
            <a:ext cx="2141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instrumentál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3" name="Přímá spojnice se šipkou 22"/>
          <p:cNvCxnSpPr/>
          <p:nvPr/>
        </p:nvCxnSpPr>
        <p:spPr>
          <a:xfrm flipH="1">
            <a:off x="5525641" y="3819653"/>
            <a:ext cx="936833" cy="263047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70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1" grpId="0"/>
      <p:bldP spid="3" grpId="0" animBg="1"/>
      <p:bldP spid="17" grpId="0" animBg="1"/>
      <p:bldP spid="22" grpId="0"/>
    </p:bldLst>
  </p:timing>
</p:sld>
</file>

<file path=ppt/theme/theme1.xml><?xml version="1.0" encoding="utf-8"?>
<a:theme xmlns:a="http://schemas.openxmlformats.org/drawingml/2006/main" name="LF ES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 ESF.potx</Template>
  <TotalTime>1564</TotalTime>
  <Words>228</Words>
  <Application>Microsoft Office PowerPoint</Application>
  <PresentationFormat>Předvádění na obrazovce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Cambria</vt:lpstr>
      <vt:lpstr>LF ESF</vt:lpstr>
      <vt:lpstr>Vztažné věty</vt:lpstr>
      <vt:lpstr>Vztažné věty</vt:lpstr>
      <vt:lpstr>Vztažné věty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 w.</dc:creator>
  <cp:lastModifiedBy>Rešková</cp:lastModifiedBy>
  <cp:revision>111</cp:revision>
  <cp:lastPrinted>2014-06-25T12:52:21Z</cp:lastPrinted>
  <dcterms:created xsi:type="dcterms:W3CDTF">2014-05-26T17:50:24Z</dcterms:created>
  <dcterms:modified xsi:type="dcterms:W3CDTF">2014-10-14T23:44:15Z</dcterms:modified>
</cp:coreProperties>
</file>