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5"/>
  </p:handoutMasterIdLst>
  <p:sldIdLst>
    <p:sldId id="263" r:id="rId2"/>
    <p:sldId id="264" r:id="rId3"/>
    <p:sldId id="265" r:id="rId4"/>
  </p:sldIdLst>
  <p:sldSz cx="9144000" cy="6858000" type="screen4x3"/>
  <p:notesSz cx="9926638" cy="67976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88" autoAdjust="0"/>
  </p:normalViewPr>
  <p:slideViewPr>
    <p:cSldViewPr snapToGrid="0" snapToObjects="1">
      <p:cViewPr varScale="1">
        <p:scale>
          <a:sx n="70" d="100"/>
          <a:sy n="70" d="100"/>
        </p:scale>
        <p:origin x="60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BD11EEA7-506E-43D6-81BE-615D5A3B8A85}" type="datetimeFigureOut">
              <a:rPr lang="en-GB"/>
              <a:pPr>
                <a:defRPr/>
              </a:pPr>
              <a:t>15/10/2014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674DA917-E64F-4E99-8BD6-1C599000FA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749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6667C-2C6E-4BEE-BB15-239C81BD1D3F}" type="datetimeFigureOut">
              <a:rPr lang="en-US"/>
              <a:pPr>
                <a:defRPr/>
              </a:pPr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38FDC-C8F2-472D-B8EE-EAFC96C23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488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39012-6E55-4BAD-AF61-B2F77AA3E68C}" type="datetimeFigureOut">
              <a:rPr lang="en-US"/>
              <a:pPr>
                <a:defRPr/>
              </a:pPr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67C1F-2ED9-490A-949D-EA5C2DE733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031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C6BFE-28EF-485D-9808-353637660EE2}" type="datetimeFigureOut">
              <a:rPr lang="en-US"/>
              <a:pPr>
                <a:defRPr/>
              </a:pPr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85D1B-3E54-4019-97CB-C0C298BC9E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179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2700C-C785-4555-ACB8-75E500F060BF}" type="datetimeFigureOut">
              <a:rPr lang="en-US"/>
              <a:pPr>
                <a:defRPr/>
              </a:pPr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44F0F-4F0D-4C8D-95F4-53DF6A8D94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69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11EFC-34F7-49EB-B2FF-3885A44105C0}" type="datetimeFigureOut">
              <a:rPr lang="en-US"/>
              <a:pPr>
                <a:defRPr/>
              </a:pPr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58987-FB99-4C87-94D1-F24D2907D5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595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D0C92-9A22-44D7-839F-E45889F3B696}" type="datetimeFigureOut">
              <a:rPr lang="en-US"/>
              <a:pPr>
                <a:defRPr/>
              </a:pPr>
              <a:t>10/15/2014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B6A6B-3EF3-4E2D-9B91-B8EE49C807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134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6D118-0A50-4CAA-9C30-5A4C858FD21E}" type="datetimeFigureOut">
              <a:rPr lang="en-US"/>
              <a:pPr>
                <a:defRPr/>
              </a:pPr>
              <a:t>10/15/2014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8084-681F-40C4-BBD8-BAE860BC3F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198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234A3-F646-4CC9-9843-20DFF62E3347}" type="datetimeFigureOut">
              <a:rPr lang="en-US"/>
              <a:pPr>
                <a:defRPr/>
              </a:pPr>
              <a:t>10/15/2014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12868-5F8B-4638-964C-B396689519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758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14166-8969-4EE9-9474-93B9CFB4EDF5}" type="datetimeFigureOut">
              <a:rPr lang="en-US"/>
              <a:pPr>
                <a:defRPr/>
              </a:pPr>
              <a:t>10/15/2014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04910-17AF-4C67-8BC0-1356B9B097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627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E1FEC-E045-4C15-98CE-EDF4716800CB}" type="datetimeFigureOut">
              <a:rPr lang="en-US"/>
              <a:pPr>
                <a:defRPr/>
              </a:pPr>
              <a:t>10/15/2014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C47D9-76F7-43F8-A89A-EF9328FB0B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987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E4799-BBAB-495B-99F1-2F3E61C4FB9F}" type="datetimeFigureOut">
              <a:rPr lang="en-US"/>
              <a:pPr>
                <a:defRPr/>
              </a:pPr>
              <a:t>10/15/2014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1DD25-FFE0-4D11-95A3-54E1C3997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040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Click to edit Master text styles</a:t>
            </a:r>
          </a:p>
          <a:p>
            <a:pPr lvl="1"/>
            <a:r>
              <a:rPr lang="cs-CZ" altLang="en-US" smtClean="0"/>
              <a:t>Second level</a:t>
            </a:r>
          </a:p>
          <a:p>
            <a:pPr lvl="2"/>
            <a:r>
              <a:rPr lang="cs-CZ" altLang="en-US" smtClean="0"/>
              <a:t>Third level</a:t>
            </a:r>
          </a:p>
          <a:p>
            <a:pPr lvl="3"/>
            <a:r>
              <a:rPr lang="cs-CZ" altLang="en-US" smtClean="0"/>
              <a:t>Fourth level</a:t>
            </a:r>
          </a:p>
          <a:p>
            <a:pPr lvl="4"/>
            <a:r>
              <a:rPr lang="cs-CZ" altLang="en-US" smtClean="0"/>
              <a:t>Fifth level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804E843-C4AC-481E-B18E-A4897F1E034B}" type="datetimeFigureOut">
              <a:rPr lang="en-US"/>
              <a:pPr>
                <a:defRPr/>
              </a:pPr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D2AACE1-71A2-4A92-9114-CF576C0BF0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99898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Vztažné věty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Skalpel je nástroj. Je velmi ostrý.</a:t>
            </a:r>
          </a:p>
          <a:p>
            <a:pPr marL="0" indent="0">
              <a:buNone/>
            </a:pP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Skalpel je </a:t>
            </a:r>
            <a:r>
              <a:rPr lang="cs-CZ" altLang="en-US" sz="2800" b="1" i="1" dirty="0" smtClean="0">
                <a:solidFill>
                  <a:srgbClr val="0070C0"/>
                </a:solidFill>
                <a:latin typeface="Cambria" pitchFamily="18" charset="0"/>
                <a:ea typeface="ＭＳ Ｐゴシック" pitchFamily="34" charset="-128"/>
              </a:rPr>
              <a:t>nástroj</a:t>
            </a: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, </a:t>
            </a:r>
            <a:r>
              <a:rPr lang="cs-CZ" altLang="en-US" sz="2800" b="1" i="1" dirty="0" smtClean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ea typeface="ＭＳ Ｐゴシック" pitchFamily="34" charset="-128"/>
              </a:rPr>
              <a:t>který</a:t>
            </a:r>
            <a:r>
              <a:rPr lang="cs-CZ" altLang="en-US" sz="2800" i="1" dirty="0" smtClean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ea typeface="ＭＳ Ｐゴシック" pitchFamily="34" charset="-128"/>
              </a:rPr>
              <a:t> </a:t>
            </a: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je velmi ostrý.</a:t>
            </a:r>
          </a:p>
          <a:p>
            <a:pPr marL="0" indent="0">
              <a:buNone/>
            </a:pPr>
            <a:endParaRPr lang="cs-CZ" altLang="en-US" sz="1800" dirty="0">
              <a:latin typeface="Cambria" pitchFamily="18" charset="0"/>
              <a:ea typeface="ＭＳ Ｐゴシック" pitchFamily="34" charset="-128"/>
            </a:endParaRPr>
          </a:p>
          <a:p>
            <a:pPr marL="0" indent="0">
              <a:buNone/>
            </a:pP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Kost je tvrdá část těla. Tvoří kostru.</a:t>
            </a:r>
          </a:p>
          <a:p>
            <a:pPr marL="0" indent="0">
              <a:buNone/>
            </a:pP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Kost je tvrdá </a:t>
            </a:r>
            <a:r>
              <a:rPr lang="cs-CZ" altLang="en-US" sz="2800" b="1" i="1" dirty="0" smtClean="0">
                <a:solidFill>
                  <a:srgbClr val="FF0000"/>
                </a:solidFill>
                <a:latin typeface="Cambria" pitchFamily="18" charset="0"/>
                <a:ea typeface="ＭＳ Ｐゴシック" pitchFamily="34" charset="-128"/>
              </a:rPr>
              <a:t>část</a:t>
            </a: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 těla, </a:t>
            </a:r>
            <a:r>
              <a:rPr lang="cs-CZ" altLang="en-US" sz="2800" b="1" i="1" dirty="0" smtClean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ea typeface="ＭＳ Ｐゴシック" pitchFamily="34" charset="-128"/>
              </a:rPr>
              <a:t>která</a:t>
            </a: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 tvoří kostru.</a:t>
            </a:r>
          </a:p>
          <a:p>
            <a:pPr marL="0" indent="0">
              <a:buNone/>
            </a:pPr>
            <a:endParaRPr lang="cs-CZ" altLang="en-US" sz="1800" dirty="0">
              <a:latin typeface="Cambria" pitchFamily="18" charset="0"/>
              <a:ea typeface="ＭＳ Ｐゴシック" pitchFamily="34" charset="-128"/>
            </a:endParaRPr>
          </a:p>
          <a:p>
            <a:pPr marL="0" indent="0">
              <a:buNone/>
            </a:pP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Brno </a:t>
            </a: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je město. </a:t>
            </a: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Je centrum Moravy</a:t>
            </a: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.</a:t>
            </a:r>
            <a:endParaRPr lang="cs-CZ" altLang="en-US" sz="2800" i="1" dirty="0" smtClean="0">
              <a:latin typeface="Cambria" pitchFamily="18" charset="0"/>
              <a:ea typeface="ＭＳ Ｐゴシック" pitchFamily="34" charset="-128"/>
            </a:endParaRPr>
          </a:p>
          <a:p>
            <a:pPr marL="0" indent="0">
              <a:buNone/>
            </a:pP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Brno je</a:t>
            </a: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 </a:t>
            </a:r>
            <a:r>
              <a:rPr lang="cs-CZ" altLang="en-US" sz="2800" b="1" i="1" dirty="0" smtClean="0">
                <a:solidFill>
                  <a:srgbClr val="00B050"/>
                </a:solidFill>
                <a:latin typeface="Cambria" pitchFamily="18" charset="0"/>
                <a:ea typeface="ＭＳ Ｐゴシック" pitchFamily="34" charset="-128"/>
              </a:rPr>
              <a:t>město</a:t>
            </a: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, </a:t>
            </a:r>
            <a:r>
              <a:rPr lang="cs-CZ" altLang="en-US" sz="2800" b="1" i="1" dirty="0" smtClean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ea typeface="ＭＳ Ｐゴシック" pitchFamily="34" charset="-128"/>
              </a:rPr>
              <a:t>které </a:t>
            </a: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j</a:t>
            </a: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e </a:t>
            </a:r>
            <a:r>
              <a:rPr lang="cs-CZ" altLang="en-US" sz="2800" i="1" dirty="0">
                <a:latin typeface="Cambria" pitchFamily="18" charset="0"/>
                <a:ea typeface="ＭＳ Ｐゴシック" pitchFamily="34" charset="-128"/>
              </a:rPr>
              <a:t>centrum Moravy.</a:t>
            </a:r>
          </a:p>
          <a:p>
            <a:pPr marL="0" indent="0">
              <a:buNone/>
            </a:pPr>
            <a:r>
              <a:rPr lang="cs-CZ" altLang="en-US" sz="2800" i="1" dirty="0" smtClean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ea typeface="ＭＳ Ｐゴシック" pitchFamily="34" charset="-128"/>
              </a:rPr>
              <a:t> </a:t>
            </a: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.</a:t>
            </a:r>
            <a:endParaRPr lang="cs-CZ" altLang="en-US" sz="2800" i="1" dirty="0" smtClean="0">
              <a:latin typeface="Cambria" pitchFamily="18" charset="0"/>
              <a:ea typeface="ＭＳ Ｐゴシック" pitchFamily="34" charset="-128"/>
            </a:endParaRPr>
          </a:p>
          <a:p>
            <a:pPr marL="0" indent="0">
              <a:buNone/>
            </a:pPr>
            <a:endParaRPr lang="en-GB" altLang="en-US" dirty="0" smtClean="0">
              <a:latin typeface="Cambria" pitchFamily="18" charset="0"/>
              <a:ea typeface="ＭＳ Ｐゴシック" pitchFamily="34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cs-CZ" altLang="en-US" b="1" dirty="0">
                <a:solidFill>
                  <a:schemeClr val="bg1"/>
                </a:solidFill>
              </a:rPr>
              <a:t>V</a:t>
            </a:r>
            <a:r>
              <a:rPr lang="it-IT" altLang="en-US" b="1" dirty="0" smtClean="0">
                <a:solidFill>
                  <a:schemeClr val="bg1"/>
                </a:solidFill>
              </a:rPr>
              <a:t>LCJ0</a:t>
            </a:r>
            <a:r>
              <a:rPr lang="cs-CZ" altLang="en-US" b="1" dirty="0">
                <a:solidFill>
                  <a:schemeClr val="bg1"/>
                </a:solidFill>
              </a:rPr>
              <a:t>787</a:t>
            </a:r>
            <a:r>
              <a:rPr lang="it-IT" altLang="en-US" b="1" dirty="0">
                <a:solidFill>
                  <a:schemeClr val="bg1"/>
                </a:solidFill>
              </a:rPr>
              <a:t> Čeština pro cizince </a:t>
            </a:r>
            <a:r>
              <a:rPr lang="cs-CZ" altLang="en-US" b="1" dirty="0">
                <a:solidFill>
                  <a:schemeClr val="bg1"/>
                </a:solidFill>
              </a:rPr>
              <a:t>V</a:t>
            </a:r>
            <a:r>
              <a:rPr lang="it-IT" altLang="en-US" b="1" dirty="0">
                <a:solidFill>
                  <a:schemeClr val="bg1"/>
                </a:solidFill>
              </a:rPr>
              <a:t>II</a:t>
            </a: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4"/>
          <p:cNvCxnSpPr/>
          <p:nvPr/>
        </p:nvCxnSpPr>
        <p:spPr>
          <a:xfrm>
            <a:off x="1979113" y="2542784"/>
            <a:ext cx="1139868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2419611" y="3910209"/>
            <a:ext cx="674318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3018773" y="5263020"/>
            <a:ext cx="1402915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1806379" y="2530258"/>
            <a:ext cx="1585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MASKULINUM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2052724" y="3922735"/>
            <a:ext cx="1433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FEMININUM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1465820" y="5332061"/>
            <a:ext cx="1585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NEUTRUM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1628385" y="5758695"/>
            <a:ext cx="7270386" cy="52322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9050"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r>
              <a:rPr lang="cs-CZ" sz="2800" b="1" i="1" dirty="0" smtClean="0">
                <a:solidFill>
                  <a:schemeClr val="bg1"/>
                </a:solidFill>
              </a:rPr>
              <a:t>Který, která, které </a:t>
            </a:r>
            <a:r>
              <a:rPr lang="cs-CZ" sz="2800" dirty="0" smtClean="0">
                <a:solidFill>
                  <a:schemeClr val="bg1"/>
                </a:solidFill>
              </a:rPr>
              <a:t>mají deklinaci jako adjektiva.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15" grpId="0"/>
      <p:bldP spid="24" grpId="0"/>
      <p:bldP spid="25" grpId="0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99898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Vztažné věty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74940"/>
            <a:ext cx="8401050" cy="4921098"/>
          </a:xfrm>
        </p:spPr>
        <p:txBody>
          <a:bodyPr/>
          <a:lstStyle/>
          <a:p>
            <a:pPr marL="0" indent="0">
              <a:buNone/>
            </a:pPr>
            <a:r>
              <a:rPr lang="cs-CZ" altLang="en-US" sz="2000" b="1" i="1" dirty="0" smtClean="0">
                <a:latin typeface="Cambria" pitchFamily="18" charset="0"/>
                <a:ea typeface="ＭＳ Ｐゴシック" pitchFamily="34" charset="-128"/>
              </a:rPr>
              <a:t>Doplňte do vět KTERÝ, KTERÁ nebo </a:t>
            </a:r>
            <a:r>
              <a:rPr lang="cs-CZ" altLang="en-US" sz="2000" b="1" i="1" dirty="0" smtClean="0">
                <a:latin typeface="Cambria" pitchFamily="18" charset="0"/>
                <a:ea typeface="ＭＳ Ｐゴシック" pitchFamily="34" charset="-128"/>
              </a:rPr>
              <a:t>KTERÉ.</a:t>
            </a:r>
            <a:endParaRPr lang="cs-CZ" altLang="en-US" sz="2000" b="1" i="1" dirty="0" smtClean="0">
              <a:latin typeface="Cambria" pitchFamily="18" charset="0"/>
              <a:ea typeface="ＭＳ Ｐゴシック" pitchFamily="34" charset="-128"/>
            </a:endParaRPr>
          </a:p>
          <a:p>
            <a:pPr marL="457200" indent="-457200">
              <a:buAutoNum type="arabicPeriod"/>
            </a:pPr>
            <a:r>
              <a:rPr lang="cs-CZ" altLang="en-US" sz="2400" dirty="0" smtClean="0">
                <a:latin typeface="Cambria" pitchFamily="18" charset="0"/>
                <a:ea typeface="ＭＳ Ｐゴシック" pitchFamily="34" charset="-128"/>
              </a:rPr>
              <a:t>Zdravotní sestra je </a:t>
            </a:r>
            <a:r>
              <a:rPr lang="cs-CZ" altLang="en-US" sz="2400" dirty="0" smtClean="0">
                <a:solidFill>
                  <a:srgbClr val="FF0000"/>
                </a:solidFill>
                <a:latin typeface="Cambria" pitchFamily="18" charset="0"/>
                <a:ea typeface="ＭＳ Ｐゴシック" pitchFamily="34" charset="-128"/>
              </a:rPr>
              <a:t>osoba</a:t>
            </a:r>
            <a:r>
              <a:rPr lang="cs-CZ" altLang="en-US" sz="2400" dirty="0" smtClean="0">
                <a:latin typeface="Cambria" pitchFamily="18" charset="0"/>
                <a:ea typeface="ＭＳ Ｐゴシック" pitchFamily="34" charset="-128"/>
              </a:rPr>
              <a:t>. Stará se v nemocnici o pacienty.</a:t>
            </a:r>
          </a:p>
          <a:p>
            <a:pPr marL="0" indent="0">
              <a:buNone/>
            </a:pPr>
            <a:r>
              <a:rPr lang="cs-CZ" altLang="en-US" sz="2400" dirty="0" smtClean="0">
                <a:latin typeface="Cambria" pitchFamily="18" charset="0"/>
                <a:ea typeface="ＭＳ Ｐゴシック" pitchFamily="34" charset="-128"/>
              </a:rPr>
              <a:t>Zdravotní sestra je osoba, ________ se v nemocnici stará o pacienty.</a:t>
            </a:r>
          </a:p>
          <a:p>
            <a:pPr marL="0" indent="0">
              <a:buNone/>
            </a:pPr>
            <a:endParaRPr lang="cs-CZ" altLang="en-US" sz="1000" dirty="0" smtClean="0">
              <a:latin typeface="Cambria" pitchFamily="18" charset="0"/>
              <a:ea typeface="ＭＳ Ｐゴシック" pitchFamily="34" charset="-128"/>
            </a:endParaRPr>
          </a:p>
          <a:p>
            <a:pPr marL="0" indent="0">
              <a:buNone/>
            </a:pPr>
            <a:r>
              <a:rPr lang="cs-CZ" altLang="en-US" sz="2400" dirty="0" smtClean="0">
                <a:latin typeface="Cambria" pitchFamily="18" charset="0"/>
                <a:ea typeface="ＭＳ Ｐゴシック" pitchFamily="34" charset="-128"/>
              </a:rPr>
              <a:t>2. Pracuju na gynekologickém </a:t>
            </a:r>
            <a:r>
              <a:rPr lang="cs-CZ" altLang="en-US" sz="2400" dirty="0" smtClean="0">
                <a:solidFill>
                  <a:srgbClr val="00B050"/>
                </a:solidFill>
                <a:latin typeface="Cambria" pitchFamily="18" charset="0"/>
                <a:ea typeface="ＭＳ Ｐゴシック" pitchFamily="34" charset="-128"/>
              </a:rPr>
              <a:t>oddělení</a:t>
            </a:r>
            <a:r>
              <a:rPr lang="cs-CZ" altLang="en-US" sz="2400" dirty="0" smtClean="0">
                <a:latin typeface="Cambria" pitchFamily="18" charset="0"/>
                <a:ea typeface="ＭＳ Ｐゴシック" pitchFamily="34" charset="-128"/>
              </a:rPr>
              <a:t>. Gynekologické oddělení je v budově </a:t>
            </a:r>
            <a:r>
              <a:rPr lang="cs-CZ" altLang="en-US" sz="2400" dirty="0" smtClean="0">
                <a:latin typeface="Cambria" pitchFamily="18" charset="0"/>
                <a:ea typeface="ＭＳ Ｐゴシック" pitchFamily="34" charset="-128"/>
              </a:rPr>
              <a:t>A.</a:t>
            </a:r>
          </a:p>
          <a:p>
            <a:pPr marL="0" indent="0">
              <a:buNone/>
            </a:pPr>
            <a:r>
              <a:rPr lang="cs-CZ" altLang="en-US" sz="2400" dirty="0" smtClean="0">
                <a:latin typeface="Cambria" pitchFamily="18" charset="0"/>
                <a:ea typeface="ＭＳ Ｐゴシック" pitchFamily="34" charset="-128"/>
              </a:rPr>
              <a:t>Pracuju </a:t>
            </a:r>
            <a:r>
              <a:rPr lang="cs-CZ" altLang="en-US" sz="2400" dirty="0" smtClean="0">
                <a:latin typeface="Cambria" pitchFamily="18" charset="0"/>
                <a:ea typeface="ＭＳ Ｐゴシック" pitchFamily="34" charset="-128"/>
              </a:rPr>
              <a:t>na gynekologickém oddělení, _______ je v budově A.</a:t>
            </a:r>
          </a:p>
          <a:p>
            <a:pPr marL="0" indent="0">
              <a:buNone/>
            </a:pPr>
            <a:r>
              <a:rPr lang="cs-CZ" altLang="en-US" sz="2400" dirty="0" smtClean="0">
                <a:latin typeface="Cambria" pitchFamily="18" charset="0"/>
                <a:ea typeface="ＭＳ Ｐゴシック" pitchFamily="34" charset="-128"/>
              </a:rPr>
              <a:t>3</a:t>
            </a:r>
            <a:r>
              <a:rPr lang="cs-CZ" altLang="en-US" sz="2400" dirty="0" smtClean="0">
                <a:latin typeface="Cambria" pitchFamily="18" charset="0"/>
                <a:ea typeface="ＭＳ Ｐゴシック" pitchFamily="34" charset="-128"/>
              </a:rPr>
              <a:t>. ORL je </a:t>
            </a:r>
            <a:r>
              <a:rPr lang="cs-CZ" altLang="en-US" sz="2400" dirty="0" smtClean="0">
                <a:solidFill>
                  <a:srgbClr val="0070C0"/>
                </a:solidFill>
                <a:latin typeface="Cambria" pitchFamily="18" charset="0"/>
                <a:ea typeface="ＭＳ Ｐゴシック" pitchFamily="34" charset="-128"/>
              </a:rPr>
              <a:t>obor</a:t>
            </a:r>
            <a:r>
              <a:rPr lang="cs-CZ" altLang="en-US" sz="2400" dirty="0" smtClean="0">
                <a:latin typeface="Cambria" pitchFamily="18" charset="0"/>
                <a:ea typeface="ＭＳ Ｐゴシック" pitchFamily="34" charset="-128"/>
              </a:rPr>
              <a:t>. Léčí pacienty s ušními, nosními a krčními nemocemi.</a:t>
            </a:r>
          </a:p>
          <a:p>
            <a:pPr marL="0" indent="0">
              <a:buNone/>
            </a:pPr>
            <a:r>
              <a:rPr lang="cs-CZ" altLang="en-US" sz="2400" dirty="0" smtClean="0">
                <a:latin typeface="Cambria" pitchFamily="18" charset="0"/>
                <a:ea typeface="ＭＳ Ｐゴシック" pitchFamily="34" charset="-128"/>
              </a:rPr>
              <a:t>ORL je obor, _______ léčí pacienty s ušními, nosními a krčními nemocemi.</a:t>
            </a:r>
          </a:p>
          <a:p>
            <a:pPr marL="0" indent="0">
              <a:buNone/>
            </a:pPr>
            <a:endParaRPr lang="en-GB" altLang="en-US" sz="2800" i="1" dirty="0" smtClean="0">
              <a:latin typeface="Cambria" pitchFamily="18" charset="0"/>
              <a:ea typeface="ＭＳ Ｐゴシック" pitchFamily="34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cs-CZ" altLang="en-US" b="1" dirty="0">
                <a:solidFill>
                  <a:schemeClr val="bg1"/>
                </a:solidFill>
              </a:rPr>
              <a:t>V</a:t>
            </a:r>
            <a:r>
              <a:rPr lang="it-IT" altLang="en-US" b="1" dirty="0" smtClean="0">
                <a:solidFill>
                  <a:schemeClr val="bg1"/>
                </a:solidFill>
              </a:rPr>
              <a:t>LCJ0</a:t>
            </a:r>
            <a:r>
              <a:rPr lang="cs-CZ" altLang="en-US" b="1" dirty="0">
                <a:solidFill>
                  <a:schemeClr val="bg1"/>
                </a:solidFill>
              </a:rPr>
              <a:t>787</a:t>
            </a:r>
            <a:r>
              <a:rPr lang="it-IT" altLang="en-US" b="1" dirty="0">
                <a:solidFill>
                  <a:schemeClr val="bg1"/>
                </a:solidFill>
              </a:rPr>
              <a:t> Čeština pro cizince </a:t>
            </a:r>
            <a:r>
              <a:rPr lang="cs-CZ" altLang="en-US" b="1" dirty="0">
                <a:solidFill>
                  <a:schemeClr val="bg1"/>
                </a:solidFill>
              </a:rPr>
              <a:t>V</a:t>
            </a:r>
            <a:r>
              <a:rPr lang="it-IT" altLang="en-US" b="1" dirty="0">
                <a:solidFill>
                  <a:schemeClr val="bg1"/>
                </a:solidFill>
              </a:rPr>
              <a:t>II</a:t>
            </a: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ovéPole 18"/>
          <p:cNvSpPr txBox="1"/>
          <p:nvPr/>
        </p:nvSpPr>
        <p:spPr>
          <a:xfrm>
            <a:off x="3927551" y="2292263"/>
            <a:ext cx="856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>
                <a:solidFill>
                  <a:schemeClr val="accent6">
                    <a:lumMod val="50000"/>
                  </a:schemeClr>
                </a:solidFill>
              </a:rPr>
              <a:t>která</a:t>
            </a:r>
            <a:endParaRPr lang="en-GB" sz="24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5404514" y="3994243"/>
            <a:ext cx="887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>
                <a:solidFill>
                  <a:schemeClr val="accent6">
                    <a:lumMod val="50000"/>
                  </a:schemeClr>
                </a:solidFill>
              </a:rPr>
              <a:t>které</a:t>
            </a:r>
            <a:endParaRPr lang="en-GB" sz="24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2171095" y="5254296"/>
            <a:ext cx="856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>
                <a:solidFill>
                  <a:schemeClr val="accent6">
                    <a:lumMod val="50000"/>
                  </a:schemeClr>
                </a:solidFill>
              </a:rPr>
              <a:t>který</a:t>
            </a:r>
            <a:endParaRPr lang="en-GB" sz="24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288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6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99898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Vztažné věty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Pacient je člověk. Léčíme ho.</a:t>
            </a:r>
          </a:p>
          <a:p>
            <a:pPr marL="0" indent="0">
              <a:buNone/>
            </a:pP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Pacient je člověk, </a:t>
            </a:r>
            <a:r>
              <a:rPr lang="cs-CZ" altLang="en-US" sz="2800" b="1" i="1" dirty="0" smtClean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ea typeface="ＭＳ Ｐゴシック" pitchFamily="34" charset="-128"/>
              </a:rPr>
              <a:t>kterého</a:t>
            </a:r>
            <a:r>
              <a:rPr lang="cs-CZ" altLang="en-US" sz="2800" i="1" dirty="0" smtClean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ea typeface="ＭＳ Ｐゴシック" pitchFamily="34" charset="-128"/>
              </a:rPr>
              <a:t> </a:t>
            </a: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léčíme.</a:t>
            </a:r>
          </a:p>
          <a:p>
            <a:pPr marL="0" indent="0">
              <a:buNone/>
            </a:pPr>
            <a:endParaRPr lang="cs-CZ" altLang="en-US" sz="2000" dirty="0" smtClean="0">
              <a:latin typeface="Cambria" pitchFamily="18" charset="0"/>
              <a:ea typeface="ＭＳ Ｐゴシック" pitchFamily="34" charset="-128"/>
            </a:endParaRPr>
          </a:p>
          <a:p>
            <a:pPr marL="0" indent="0">
              <a:buNone/>
            </a:pP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Zubní kartáček je nástroj. Zubním kartáčkem si čistíme zuby.</a:t>
            </a:r>
          </a:p>
          <a:p>
            <a:pPr marL="0" indent="0">
              <a:buNone/>
            </a:pP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Zubní kartáček je nástroj, </a:t>
            </a:r>
            <a:r>
              <a:rPr lang="cs-CZ" altLang="en-US" sz="2800" b="1" i="1" dirty="0" smtClean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ea typeface="ＭＳ Ｐゴシック" pitchFamily="34" charset="-128"/>
              </a:rPr>
              <a:t>kterým</a:t>
            </a:r>
            <a:r>
              <a:rPr lang="cs-CZ" altLang="en-US" sz="2800" i="1" dirty="0" smtClean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ea typeface="ＭＳ Ｐゴシック" pitchFamily="34" charset="-128"/>
              </a:rPr>
              <a:t> </a:t>
            </a: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si čistíme zuby.</a:t>
            </a:r>
            <a:endParaRPr lang="en-GB" altLang="en-US" sz="2800" i="1" dirty="0" smtClean="0">
              <a:latin typeface="Cambria" pitchFamily="18" charset="0"/>
              <a:ea typeface="ＭＳ Ｐゴシック" pitchFamily="34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cs-CZ" altLang="en-US" b="1" dirty="0">
                <a:solidFill>
                  <a:schemeClr val="bg1"/>
                </a:solidFill>
              </a:rPr>
              <a:t>V</a:t>
            </a:r>
            <a:r>
              <a:rPr lang="it-IT" altLang="en-US" b="1" dirty="0" smtClean="0">
                <a:solidFill>
                  <a:schemeClr val="bg1"/>
                </a:solidFill>
              </a:rPr>
              <a:t>LCJ0</a:t>
            </a:r>
            <a:r>
              <a:rPr lang="cs-CZ" altLang="en-US" b="1" dirty="0" smtClean="0">
                <a:solidFill>
                  <a:schemeClr val="bg1"/>
                </a:solidFill>
              </a:rPr>
              <a:t>787</a:t>
            </a:r>
            <a:r>
              <a:rPr lang="it-IT" altLang="en-US" b="1" dirty="0" smtClean="0">
                <a:solidFill>
                  <a:schemeClr val="bg1"/>
                </a:solidFill>
              </a:rPr>
              <a:t> Čeština </a:t>
            </a:r>
            <a:r>
              <a:rPr lang="it-IT" altLang="en-US" b="1" dirty="0">
                <a:solidFill>
                  <a:schemeClr val="bg1"/>
                </a:solidFill>
              </a:rPr>
              <a:t>pro cizince </a:t>
            </a:r>
            <a:r>
              <a:rPr lang="cs-CZ" altLang="en-US" b="1" dirty="0">
                <a:solidFill>
                  <a:schemeClr val="bg1"/>
                </a:solidFill>
              </a:rPr>
              <a:t>V</a:t>
            </a:r>
            <a:r>
              <a:rPr lang="it-IT" altLang="en-US" b="1" dirty="0">
                <a:solidFill>
                  <a:schemeClr val="bg1"/>
                </a:solidFill>
              </a:rPr>
              <a:t>II</a:t>
            </a: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4732870" y="1609595"/>
            <a:ext cx="15855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chemeClr val="accent6">
                    <a:lumMod val="50000"/>
                  </a:schemeClr>
                </a:solidFill>
              </a:rPr>
              <a:t>akuzativ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Ovál 2"/>
          <p:cNvSpPr/>
          <p:nvPr/>
        </p:nvSpPr>
        <p:spPr>
          <a:xfrm>
            <a:off x="4183693" y="1622121"/>
            <a:ext cx="513568" cy="523220"/>
          </a:xfrm>
          <a:prstGeom prst="ellipse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Přímá spojnice se šipkou 9"/>
          <p:cNvCxnSpPr/>
          <p:nvPr/>
        </p:nvCxnSpPr>
        <p:spPr>
          <a:xfrm flipH="1">
            <a:off x="4296427" y="2029216"/>
            <a:ext cx="601251" cy="263047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ál 16"/>
          <p:cNvSpPr/>
          <p:nvPr/>
        </p:nvSpPr>
        <p:spPr>
          <a:xfrm>
            <a:off x="4296427" y="2981195"/>
            <a:ext cx="2947336" cy="576198"/>
          </a:xfrm>
          <a:prstGeom prst="ellipse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ovéPole 21"/>
          <p:cNvSpPr txBox="1"/>
          <p:nvPr/>
        </p:nvSpPr>
        <p:spPr>
          <a:xfrm>
            <a:off x="6375270" y="3427957"/>
            <a:ext cx="2141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chemeClr val="accent6">
                    <a:lumMod val="50000"/>
                  </a:schemeClr>
                </a:solidFill>
              </a:rPr>
              <a:t>instrumentál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3" name="Přímá spojnice se šipkou 22"/>
          <p:cNvCxnSpPr/>
          <p:nvPr/>
        </p:nvCxnSpPr>
        <p:spPr>
          <a:xfrm flipH="1">
            <a:off x="5525641" y="3819653"/>
            <a:ext cx="936833" cy="263047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7702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1" grpId="0"/>
      <p:bldP spid="3" grpId="0" animBg="1"/>
      <p:bldP spid="17" grpId="0" animBg="1"/>
      <p:bldP spid="22" grpId="0"/>
    </p:bldLst>
  </p:timing>
</p:sld>
</file>

<file path=ppt/theme/theme1.xml><?xml version="1.0" encoding="utf-8"?>
<a:theme xmlns:a="http://schemas.openxmlformats.org/drawingml/2006/main" name="LF ESF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LF ESF.potx</Template>
  <TotalTime>1564</TotalTime>
  <Words>228</Words>
  <Application>Microsoft Office PowerPoint</Application>
  <PresentationFormat>Předvádění na obrazovce (4:3)</PresentationFormat>
  <Paragraphs>37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Calibri</vt:lpstr>
      <vt:lpstr>Cambria</vt:lpstr>
      <vt:lpstr>LF ESF</vt:lpstr>
      <vt:lpstr>Vztažné věty</vt:lpstr>
      <vt:lpstr>Vztažné věty</vt:lpstr>
      <vt:lpstr>Vztažné věty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p. w.</dc:creator>
  <cp:lastModifiedBy>Rešková</cp:lastModifiedBy>
  <cp:revision>111</cp:revision>
  <cp:lastPrinted>2014-06-25T12:52:21Z</cp:lastPrinted>
  <dcterms:created xsi:type="dcterms:W3CDTF">2014-05-26T17:50:24Z</dcterms:created>
  <dcterms:modified xsi:type="dcterms:W3CDTF">2014-10-14T23:44:15Z</dcterms:modified>
</cp:coreProperties>
</file>