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4597" r:id="rId3"/>
    <p:sldMasterId id="2147484612" r:id="rId4"/>
    <p:sldMasterId id="2147484627" r:id="rId5"/>
  </p:sldMasterIdLst>
  <p:notesMasterIdLst>
    <p:notesMasterId r:id="rId83"/>
  </p:notesMasterIdLst>
  <p:handoutMasterIdLst>
    <p:handoutMasterId r:id="rId84"/>
  </p:handoutMasterIdLst>
  <p:sldIdLst>
    <p:sldId id="293" r:id="rId6"/>
    <p:sldId id="539" r:id="rId7"/>
    <p:sldId id="560" r:id="rId8"/>
    <p:sldId id="561" r:id="rId9"/>
    <p:sldId id="568" r:id="rId10"/>
    <p:sldId id="596" r:id="rId11"/>
    <p:sldId id="564" r:id="rId12"/>
    <p:sldId id="575" r:id="rId13"/>
    <p:sldId id="576" r:id="rId14"/>
    <p:sldId id="577" r:id="rId15"/>
    <p:sldId id="578" r:id="rId16"/>
    <p:sldId id="567" r:id="rId17"/>
    <p:sldId id="491" r:id="rId18"/>
    <p:sldId id="407" r:id="rId19"/>
    <p:sldId id="557" r:id="rId20"/>
    <p:sldId id="409" r:id="rId21"/>
    <p:sldId id="589" r:id="rId22"/>
    <p:sldId id="588" r:id="rId23"/>
    <p:sldId id="595" r:id="rId24"/>
    <p:sldId id="590" r:id="rId25"/>
    <p:sldId id="597" r:id="rId26"/>
    <p:sldId id="598" r:id="rId27"/>
    <p:sldId id="599" r:id="rId28"/>
    <p:sldId id="600" r:id="rId29"/>
    <p:sldId id="601" r:id="rId30"/>
    <p:sldId id="602" r:id="rId31"/>
    <p:sldId id="603" r:id="rId32"/>
    <p:sldId id="604" r:id="rId33"/>
    <p:sldId id="605" r:id="rId34"/>
    <p:sldId id="606" r:id="rId35"/>
    <p:sldId id="607" r:id="rId36"/>
    <p:sldId id="608" r:id="rId37"/>
    <p:sldId id="609" r:id="rId38"/>
    <p:sldId id="610" r:id="rId39"/>
    <p:sldId id="611" r:id="rId40"/>
    <p:sldId id="612" r:id="rId41"/>
    <p:sldId id="613" r:id="rId42"/>
    <p:sldId id="614" r:id="rId43"/>
    <p:sldId id="446" r:id="rId44"/>
    <p:sldId id="489" r:id="rId45"/>
    <p:sldId id="556" r:id="rId46"/>
    <p:sldId id="569" r:id="rId47"/>
    <p:sldId id="583" r:id="rId48"/>
    <p:sldId id="494" r:id="rId49"/>
    <p:sldId id="543" r:id="rId50"/>
    <p:sldId id="546" r:id="rId51"/>
    <p:sldId id="535" r:id="rId52"/>
    <p:sldId id="551" r:id="rId53"/>
    <p:sldId id="552" r:id="rId54"/>
    <p:sldId id="553" r:id="rId55"/>
    <p:sldId id="584" r:id="rId56"/>
    <p:sldId id="554" r:id="rId57"/>
    <p:sldId id="550" r:id="rId58"/>
    <p:sldId id="549" r:id="rId59"/>
    <p:sldId id="591" r:id="rId60"/>
    <p:sldId id="592" r:id="rId61"/>
    <p:sldId id="331" r:id="rId62"/>
    <p:sldId id="484" r:id="rId63"/>
    <p:sldId id="559" r:id="rId64"/>
    <p:sldId id="570" r:id="rId65"/>
    <p:sldId id="545" r:id="rId66"/>
    <p:sldId id="337" r:id="rId67"/>
    <p:sldId id="334" r:id="rId68"/>
    <p:sldId id="335" r:id="rId69"/>
    <p:sldId id="338" r:id="rId70"/>
    <p:sldId id="339" r:id="rId71"/>
    <p:sldId id="490" r:id="rId72"/>
    <p:sldId id="579" r:id="rId73"/>
    <p:sldId id="580" r:id="rId74"/>
    <p:sldId id="587" r:id="rId75"/>
    <p:sldId id="384" r:id="rId76"/>
    <p:sldId id="362" r:id="rId77"/>
    <p:sldId id="383" r:id="rId78"/>
    <p:sldId id="385" r:id="rId79"/>
    <p:sldId id="581" r:id="rId80"/>
    <p:sldId id="593" r:id="rId81"/>
    <p:sldId id="594" r:id="rId82"/>
  </p:sldIdLst>
  <p:sldSz cx="9144000" cy="6858000" type="screen4x3"/>
  <p:notesSz cx="6797675" cy="9926638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800000"/>
    <a:srgbClr val="E8CF18"/>
    <a:srgbClr val="ECE214"/>
    <a:srgbClr val="3D3DF5"/>
    <a:srgbClr val="6565F7"/>
    <a:srgbClr val="DDFFDD"/>
    <a:srgbClr val="CC3300"/>
    <a:srgbClr val="FF99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3166" autoAdjust="0"/>
  </p:normalViewPr>
  <p:slideViewPr>
    <p:cSldViewPr>
      <p:cViewPr>
        <p:scale>
          <a:sx n="60" d="100"/>
          <a:sy n="60" d="100"/>
        </p:scale>
        <p:origin x="-14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2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164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2" y="9428164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6719E77-EC2B-479C-81DC-74A9775CBA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323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2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877"/>
            <a:ext cx="543716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4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2" y="9428164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33BEBD77-A260-415C-83D0-09571A1D00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497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328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8571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541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180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/>
              <a:pPr eaLnBrk="1" hangingPunct="1"/>
              <a:t>13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913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83757C-7920-4E03-89AA-1C5A538CF52B}" type="slidenum">
              <a:rPr lang="cs-CZ" smtClean="0"/>
              <a:pPr eaLnBrk="1" hangingPunct="1"/>
              <a:t>15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819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30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101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10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6927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434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EEECE1"/>
              </a:buClr>
            </a:pPr>
            <a:fld id="{F2EBD034-8CF7-407A-B107-B0A99BEAA31E}" type="slidenum">
              <a:rPr lang="cs-CZ" smtClean="0">
                <a:solidFill>
                  <a:prstClr val="black"/>
                </a:solidFill>
              </a:rPr>
              <a:pPr eaLnBrk="1" hangingPunct="1">
                <a:buClr>
                  <a:srgbClr val="EEECE1"/>
                </a:buClr>
              </a:pPr>
              <a:t>38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B2B4CE-A471-4390-BED3-A1AE495B869A}" type="slidenum">
              <a:rPr lang="cs-CZ" smtClean="0"/>
              <a:pPr eaLnBrk="1" hangingPunct="1"/>
              <a:t>39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4AC149-764D-4B43-86CF-B1D408D1774A}" type="slidenum">
              <a:rPr lang="cs-CZ" smtClean="0"/>
              <a:pPr eaLnBrk="1" hangingPunct="1"/>
              <a:t>40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8698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4689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63917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5399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42778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259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2909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05489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33443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7950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1889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5019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0439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339105-F246-439C-96BA-95A7FAA193F4}" type="slidenum">
              <a:rPr lang="cs-CZ" smtClean="0"/>
              <a:pPr eaLnBrk="1" hangingPunct="1"/>
              <a:t>53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66884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339105-F246-439C-96BA-95A7FAA193F4}" type="slidenum">
              <a:rPr lang="cs-CZ" smtClean="0"/>
              <a:pPr eaLnBrk="1" hangingPunct="1"/>
              <a:t>55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2925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2417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A4721-AA3C-4918-841F-2EAB1BCBBBDB}" type="slidenum">
              <a:rPr lang="cs-CZ" smtClean="0"/>
              <a:pPr eaLnBrk="1" hangingPunct="1"/>
              <a:t>57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22254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514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37427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6046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3279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9847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922815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48142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263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076689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0DFB01-9461-4EA1-8495-4B536EAC694D}" type="slidenum">
              <a:rPr lang="cs-CZ" smtClean="0"/>
              <a:pPr eaLnBrk="1" hangingPunct="1"/>
              <a:t>67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21156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415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36078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821395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000954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41931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653664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175585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1483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fld id="{33BEBD77-A260-415C-83D0-09571A1D0067}" type="slidenum">
              <a:rPr lang="cs-CZ" smtClean="0">
                <a:solidFill>
                  <a:prstClr val="black"/>
                </a:solidFill>
              </a:rPr>
              <a:pPr>
                <a:buClr>
                  <a:srgbClr val="EEECE1"/>
                </a:buClr>
                <a:defRPr/>
              </a:pPr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6839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7697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Neobešel by se bez poznatků a metod celé řady dalších oborů </a:t>
            </a:r>
          </a:p>
        </p:txBody>
      </p:sp>
      <p:sp>
        <p:nvSpPr>
          <p:cNvPr id="150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38" indent="-2857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27" indent="-22856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5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89" indent="-22856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351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848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16EA3-0C04-493D-9823-58BB68D59983}" type="slidenum">
              <a:rPr lang="cs-CZ" smtClean="0"/>
              <a:pPr eaLnBrk="1" hangingPunct="1"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086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EBD77-A260-415C-83D0-09571A1D006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45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0426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184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588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65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7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692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8F96-9693-4DAE-BCCB-E2F0850BA5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580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DE97-3843-4518-AF0A-0C2C6365C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7587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646-A88E-4208-9C57-3E59A277C9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604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47BD-7708-49EA-A6F8-40AF2AAC12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934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62A5-B8B5-4D49-9DC6-D1B46F4C42F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008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8358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8024-7773-4837-8C5F-D0DF5EF989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154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3293-48B0-4772-B230-A85F052A2B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8454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C3CF-4398-481B-AFBF-D588332CBB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49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C58-463D-4924-9CDD-196AE35855D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90816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9F94-306C-49E3-9480-F5325D93D4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265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5EE0-479C-4914-A8D7-FA25600DE9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61562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1F70-589D-4599-A54D-614956AE3D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7153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33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343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9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0675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00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159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77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851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392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957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199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376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770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93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239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048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E181-9320-4899-9AFC-D19A436EC3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079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DB55-63C2-409F-88CF-828C5CD8343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571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81E0-64E9-47EB-AFCA-1EA03DB69E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500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F6FF-8430-438F-8AE2-B43A424B23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632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C5DAC-5203-4DC8-BA03-15C96D8EA8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658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72B0-4C13-4D99-BC15-1B401B4187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559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F1B4-C33F-441F-87FC-7440F5D5165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63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D4E9-7B57-4B38-8965-23AD3E6618B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668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CDAC-6C33-45C1-AA17-B448433560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6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5795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A31F0-BDD9-4702-B8F8-70039820AA7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752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4018-463B-48BF-A6F4-E2CF2A3B908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650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9189-72BA-466B-9EA2-F99771A471B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216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0F8E-0A35-4785-A43F-0EDDC71C401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928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C3E1-B12D-4A01-A394-87538E63AE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28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8F96-9693-4DAE-BCCB-E2F0850BA5D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979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DE97-3843-4518-AF0A-0C2C6365CD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18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646-A88E-4208-9C57-3E59A277C9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641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47BD-7708-49EA-A6F8-40AF2AAC125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787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62A5-B8B5-4D49-9DC6-D1B46F4C4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2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1081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8024-7773-4837-8C5F-D0DF5EF989D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533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3293-48B0-4772-B230-A85F052A2B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398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C3CF-4398-481B-AFBF-D588332CBBD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528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C58-463D-4924-9CDD-196AE35855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91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9F94-306C-49E3-9480-F5325D93D4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63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5EE0-479C-4914-A8D7-FA25600DE9D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42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1F70-589D-4599-A54D-614956AE3D2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77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19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26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C0EE56-A87F-41FD-BD1A-50D98A278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  <p:sldLayoutId id="2147484583" r:id="rId13"/>
    <p:sldLayoutId id="214748458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CC50B422-1362-48C9-964B-9FFEC37976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C0EE56-A87F-41FD-BD1A-50D98A2787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buClr>
                  <a:srgbClr val="5F5F5F"/>
                </a:buClr>
              </a:pPr>
              <a:endParaRPr lang="cs-CZ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54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A4B7C985-5D13-436B-A8B2-04C92BBC005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buClr>
                  <a:srgbClr val="5F5F5F"/>
                </a:buClr>
              </a:pPr>
              <a:endParaRPr lang="cs-CZ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48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CC50B422-1362-48C9-964B-9FFEC37976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buClr>
                  <a:srgbClr val="CCCC99"/>
                </a:buClr>
              </a:pPr>
              <a:endParaRPr lang="cs-CZ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362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  <p:sldLayoutId id="214748463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5" Type="http://schemas.openxmlformats.org/officeDocument/2006/relationships/image" Target="file:///C:\WINWORD\CLIPART\CROWD.WMF" TargetMode="Externa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Relationship Id="rId4" Type="http://schemas.openxmlformats.org/officeDocument/2006/relationships/hyperlink" Target="http://www.czso.cz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zisk.sk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statistics.sk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katalog/rocenky/zdravotnicka-rocenka-ceske-republik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zis.cz/category/edice/publikace/zdravotnicka-statistika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z/mkn/index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032750" cy="1512888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/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>   </a:t>
            </a:r>
            <a:r>
              <a:rPr lang="cs-CZ" sz="4400" dirty="0" smtClean="0">
                <a:solidFill>
                  <a:srgbClr val="0000CC"/>
                </a:solidFill>
              </a:rPr>
              <a:t>SOCIÁLNÍ LÉKAŘSTVÍ </a:t>
            </a:r>
            <a:r>
              <a:rPr lang="cs-CZ" sz="3600" dirty="0" smtClean="0">
                <a:solidFill>
                  <a:srgbClr val="0000CC"/>
                </a:solidFill>
              </a:rPr>
              <a:t/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/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2800" b="1" dirty="0" smtClean="0">
                <a:solidFill>
                  <a:srgbClr val="800000"/>
                </a:solidFill>
                <a:latin typeface="+mn-lt"/>
              </a:rPr>
              <a:t>  </a:t>
            </a: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Podzim 2014        </a:t>
            </a:r>
            <a:r>
              <a:rPr lang="cs-CZ" sz="2800" b="1" dirty="0" smtClean="0">
                <a:solidFill>
                  <a:schemeClr val="tx1"/>
                </a:solidFill>
                <a:latin typeface="Arial" charset="0"/>
              </a:rPr>
              <a:t>Mgr. Pavlína Kaňová, Ph.D.</a:t>
            </a: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charset="0"/>
              </a:rPr>
              <a:t>			      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e-mail: pkanova@med.muni.cz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29700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413" y="3500438"/>
            <a:ext cx="3916362" cy="2243137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Hodnocení zdravotního stavu.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Determinanty zdraví.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</p:txBody>
      </p:sp>
    </p:spTree>
    <p:extLst>
      <p:ext uri="{BB962C8B-B14F-4D97-AF65-F5344CB8AC3E}">
        <p14:creationId xmlns:p14="http://schemas.microsoft.com/office/powerpoint/2010/main" xmlns="" val="411701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Hodnocení zdravotního stavu.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Determinanty zdraví.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Ovlivnitelnost zdraví.</a:t>
            </a:r>
          </a:p>
        </p:txBody>
      </p:sp>
    </p:spTree>
    <p:extLst>
      <p:ext uri="{BB962C8B-B14F-4D97-AF65-F5344CB8AC3E}">
        <p14:creationId xmlns:p14="http://schemas.microsoft.com/office/powerpoint/2010/main" xmlns="" val="3309666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Hodnocení zdravotního stavu.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Determinanty zdraví.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Ovlivnitelnost zdraví.</a:t>
            </a:r>
          </a:p>
        </p:txBody>
      </p:sp>
    </p:spTree>
    <p:extLst>
      <p:ext uri="{BB962C8B-B14F-4D97-AF65-F5344CB8AC3E}">
        <p14:creationId xmlns:p14="http://schemas.microsoft.com/office/powerpoint/2010/main" xmlns="" val="84593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1. SEMINÁŘ</a:t>
            </a:r>
            <a:br>
              <a:rPr lang="cs-CZ" dirty="0">
                <a:solidFill>
                  <a:schemeClr val="tx1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36912"/>
            <a:ext cx="7696200" cy="1296144"/>
          </a:xfrm>
          <a:ln w="76200"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4000" b="1" cap="all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cap="all" dirty="0" smtClean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využití pro hodnocení zdravotního stavu obyvatelstva</a:t>
            </a:r>
            <a:endParaRPr lang="cs-CZ" sz="3200" dirty="0" smtClean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3700" dirty="0" smtClean="0"/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696200" cy="1152128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0000CC"/>
                </a:solidFill>
              </a:rPr>
              <a:t>Hodnocení zdravotního stavu populace</a:t>
            </a:r>
            <a:endParaRPr lang="cs-CZ" sz="3200" cap="all" dirty="0" smtClean="0">
              <a:solidFill>
                <a:srgbClr val="0000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7696200" cy="3390528"/>
          </a:xfrm>
        </p:spPr>
        <p:txBody>
          <a:bodyPr/>
          <a:lstStyle/>
          <a:p>
            <a:pPr eaLnBrk="1" hangingPunct="1"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cs-CZ" sz="3600" dirty="0" smtClean="0"/>
              <a:t>2 zdroje informací:</a:t>
            </a:r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buSzPct val="105000"/>
              <a:defRPr/>
            </a:pPr>
            <a:r>
              <a:rPr lang="cs-CZ" sz="3600" dirty="0">
                <a:solidFill>
                  <a:srgbClr val="CC3300"/>
                </a:solidFill>
              </a:rPr>
              <a:t>rutinní </a:t>
            </a:r>
            <a:r>
              <a:rPr lang="cs-CZ" sz="3600" dirty="0" smtClean="0">
                <a:solidFill>
                  <a:srgbClr val="CC3300"/>
                </a:solidFill>
              </a:rPr>
              <a:t>statistiky</a:t>
            </a:r>
            <a:endParaRPr lang="cs-CZ" sz="3600" dirty="0"/>
          </a:p>
          <a:p>
            <a:pPr lvl="1" eaLnBrk="1" hangingPunct="1">
              <a:spcAft>
                <a:spcPts val="800"/>
              </a:spcAft>
              <a:buClr>
                <a:schemeClr val="hlink"/>
              </a:buClr>
              <a:buSzPct val="105000"/>
              <a:defRPr/>
            </a:pPr>
            <a:r>
              <a:rPr lang="cs-CZ" sz="3600" dirty="0" smtClean="0"/>
              <a:t>výběrová šetření</a:t>
            </a:r>
          </a:p>
          <a:p>
            <a:pPr marL="0" indent="0" eaLnBrk="1" hangingPunct="1">
              <a:spcAft>
                <a:spcPts val="8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3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-396552" y="119675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-1548680" y="1700808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696200" cy="792088"/>
          </a:xfrm>
        </p:spPr>
        <p:txBody>
          <a:bodyPr/>
          <a:lstStyle/>
          <a:p>
            <a:pPr algn="ctr" eaLnBrk="1" hangingPunct="1"/>
            <a:r>
              <a:rPr lang="cs-CZ" sz="3200" b="1" dirty="0">
                <a:solidFill>
                  <a:srgbClr val="0000CC"/>
                </a:solidFill>
              </a:rPr>
              <a:t>Rutinní zdravotnická statistika</a:t>
            </a:r>
            <a:br>
              <a:rPr lang="cs-CZ" sz="3200" b="1" dirty="0">
                <a:solidFill>
                  <a:srgbClr val="0000CC"/>
                </a:solidFill>
              </a:rPr>
            </a:br>
            <a:endParaRPr lang="cs-CZ" sz="3100" dirty="0" smtClean="0">
              <a:solidFill>
                <a:srgbClr val="0000CC"/>
              </a:solidFill>
            </a:endParaRPr>
          </a:p>
        </p:txBody>
      </p:sp>
      <p:sp>
        <p:nvSpPr>
          <p:cNvPr id="8195" name="Zástupný symbol pro obsah 1"/>
          <p:cNvSpPr>
            <a:spLocks noGrp="1"/>
          </p:cNvSpPr>
          <p:nvPr>
            <p:ph idx="1"/>
          </p:nvPr>
        </p:nvSpPr>
        <p:spPr>
          <a:xfrm>
            <a:off x="755576" y="1412776"/>
            <a:ext cx="7696200" cy="5544616"/>
          </a:xfrm>
        </p:spPr>
        <p:txBody>
          <a:bodyPr/>
          <a:lstStyle/>
          <a:p>
            <a:pPr marL="571500" indent="-571500" defTabSz="720000">
              <a:buClr>
                <a:srgbClr val="C00000"/>
              </a:buClr>
              <a:buSzPct val="100000"/>
              <a:buFont typeface="+mj-lt"/>
              <a:buAutoNum type="romanUcPeriod"/>
            </a:pPr>
            <a:r>
              <a:rPr lang="cs-CZ" sz="2800" b="1" dirty="0" smtClean="0">
                <a:solidFill>
                  <a:srgbClr val="0000CC"/>
                </a:solidFill>
              </a:rPr>
              <a:t>Zdravotnická statistika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ÚZIS a NZIS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Okruhy informací ve zdravotnické statistice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Publikace</a:t>
            </a:r>
          </a:p>
          <a:p>
            <a:pPr marL="800100" lvl="2" indent="0">
              <a:buClr>
                <a:srgbClr val="FF0000"/>
              </a:buClr>
              <a:buSzPct val="100000"/>
              <a:buNone/>
            </a:pPr>
            <a:endParaRPr lang="cs-CZ" b="1" dirty="0" smtClean="0"/>
          </a:p>
          <a:p>
            <a:pPr marL="571500" indent="-571500">
              <a:buClr>
                <a:srgbClr val="C00000"/>
              </a:buClr>
              <a:buSzPct val="100000"/>
              <a:buFont typeface="Arial Black" pitchFamily="34" charset="0"/>
              <a:buAutoNum type="romanUcPeriod"/>
            </a:pPr>
            <a:r>
              <a:rPr lang="cs-CZ" sz="2800" b="1" dirty="0" smtClean="0">
                <a:solidFill>
                  <a:srgbClr val="0000CC"/>
                </a:solidFill>
              </a:rPr>
              <a:t>Dílčí </a:t>
            </a:r>
            <a:r>
              <a:rPr lang="cs-CZ" sz="2800" b="1" dirty="0">
                <a:solidFill>
                  <a:srgbClr val="0000CC"/>
                </a:solidFill>
              </a:rPr>
              <a:t>s</a:t>
            </a:r>
            <a:r>
              <a:rPr lang="cs-CZ" sz="2800" b="1" dirty="0" smtClean="0">
                <a:solidFill>
                  <a:srgbClr val="0000CC"/>
                </a:solidFill>
              </a:rPr>
              <a:t>tatistiky využívané ke studiu zdravotního stavu populace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 smtClean="0"/>
              <a:t>Demografická </a:t>
            </a:r>
            <a:r>
              <a:rPr lang="cs-CZ" b="1" dirty="0"/>
              <a:t>statistika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/>
              <a:t>S</a:t>
            </a:r>
            <a:r>
              <a:rPr lang="cs-CZ" b="1" dirty="0" smtClean="0"/>
              <a:t>tatistika </a:t>
            </a:r>
            <a:r>
              <a:rPr lang="cs-CZ" b="1" dirty="0"/>
              <a:t>nemocnosti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</a:pPr>
            <a:r>
              <a:rPr lang="cs-CZ" b="1" dirty="0"/>
              <a:t>S</a:t>
            </a:r>
            <a:r>
              <a:rPr lang="cs-CZ" b="1" dirty="0" smtClean="0"/>
              <a:t>tatistika zemřelých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19935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696200" cy="792386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0000CC"/>
                </a:solidFill>
              </a:rPr>
              <a:t>Rutinní statistiky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7848600" cy="4824412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odvětvové rutinní statistiky </a:t>
            </a:r>
            <a:r>
              <a:rPr lang="cs-CZ" dirty="0">
                <a:hlinkClick r:id="rId4"/>
              </a:rPr>
              <a:t>www.czso.cz</a:t>
            </a: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endParaRPr lang="cs-CZ" b="1" dirty="0" smtClean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b="1" dirty="0" smtClean="0"/>
              <a:t>systematicky a </a:t>
            </a:r>
            <a:r>
              <a:rPr lang="cs-CZ" b="1" dirty="0"/>
              <a:t>pravidelně </a:t>
            </a:r>
            <a:r>
              <a:rPr lang="cs-CZ" dirty="0" smtClean="0"/>
              <a:t>sbíraná data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 smtClean="0"/>
              <a:t>soubory </a:t>
            </a:r>
            <a:r>
              <a:rPr lang="cs-CZ" b="1" dirty="0"/>
              <a:t>uspořádaných </a:t>
            </a:r>
            <a:r>
              <a:rPr lang="cs-CZ" b="1" dirty="0">
                <a:solidFill>
                  <a:srgbClr val="FF0000"/>
                </a:solidFill>
              </a:rPr>
              <a:t>dat</a:t>
            </a:r>
            <a:r>
              <a:rPr lang="cs-CZ" dirty="0"/>
              <a:t> a </a:t>
            </a:r>
            <a:r>
              <a:rPr lang="cs-CZ" b="1" dirty="0" smtClean="0">
                <a:solidFill>
                  <a:srgbClr val="FF0000"/>
                </a:solidFill>
              </a:rPr>
              <a:t>ukazatelů</a:t>
            </a:r>
          </a:p>
          <a:p>
            <a:pPr eaLnBrk="1" hangingPunct="1">
              <a:buClr>
                <a:schemeClr val="hlink"/>
              </a:buCl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642350" cy="935038"/>
          </a:xfrm>
        </p:spPr>
        <p:txBody>
          <a:bodyPr/>
          <a:lstStyle/>
          <a:p>
            <a:pPr eaLnBrk="1" hangingPunct="1"/>
            <a:r>
              <a:rPr lang="cs-CZ" sz="3100" cap="all" dirty="0" smtClean="0">
                <a:solidFill>
                  <a:srgbClr val="0000CC"/>
                </a:solidFill>
              </a:rPr>
              <a:t>Absolutní a relativní ukazatele </a:t>
            </a:r>
            <a:r>
              <a:rPr lang="cs-CZ" sz="3000" dirty="0" smtClean="0">
                <a:solidFill>
                  <a:srgbClr val="0000CC"/>
                </a:solidFill>
              </a:rPr>
              <a:t/>
            </a:r>
            <a:br>
              <a:rPr lang="cs-CZ" sz="3000" dirty="0" smtClean="0">
                <a:solidFill>
                  <a:srgbClr val="0000CC"/>
                </a:solidFill>
              </a:rPr>
            </a:br>
            <a:r>
              <a:rPr lang="cs-CZ" sz="3000" dirty="0" smtClean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7913688" cy="5733256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sz="2800" b="1" dirty="0" smtClean="0"/>
              <a:t>Absolutní čísla: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400" dirty="0" smtClean="0"/>
              <a:t>Rozsah problému v populaci v prostoru a čase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400" dirty="0" smtClean="0"/>
              <a:t>Plánování a řízení zdravotnických služeb</a:t>
            </a:r>
          </a:p>
          <a:p>
            <a:pPr lvl="1" eaLnBrk="1" hangingPunct="1"/>
            <a:endParaRPr lang="cs-CZ" dirty="0" smtClean="0"/>
          </a:p>
          <a:p>
            <a:pPr eaLnBrk="1" hangingPunct="1">
              <a:buClr>
                <a:schemeClr val="tx2"/>
              </a:buClr>
            </a:pPr>
            <a:r>
              <a:rPr lang="cs-CZ" sz="2800" b="1" dirty="0" smtClean="0"/>
              <a:t>Relativní čísla: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400" dirty="0" smtClean="0"/>
              <a:t>Výstižnější popis 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400" b="1" dirty="0" smtClean="0"/>
              <a:t>Orientační</a:t>
            </a:r>
            <a:r>
              <a:rPr lang="cs-CZ" sz="2400" dirty="0" smtClean="0"/>
              <a:t> srovnání (x </a:t>
            </a:r>
            <a:r>
              <a:rPr lang="cs-CZ" sz="2400" cap="all" dirty="0" smtClean="0"/>
              <a:t>standardizace</a:t>
            </a:r>
            <a:r>
              <a:rPr lang="cs-CZ" sz="2400" dirty="0" smtClean="0"/>
              <a:t>)</a:t>
            </a:r>
          </a:p>
          <a:p>
            <a:pPr lvl="1" eaLnBrk="1" hangingPunct="1">
              <a:buClr>
                <a:srgbClr val="3D3DF5"/>
              </a:buClr>
            </a:pPr>
            <a:endParaRPr lang="cs-CZ" sz="2400" dirty="0"/>
          </a:p>
          <a:p>
            <a:pPr marL="57150" indent="0" eaLnBrk="1" hangingPunct="1">
              <a:buClr>
                <a:srgbClr val="3D3DF5"/>
              </a:buClr>
              <a:buNone/>
            </a:pPr>
            <a:r>
              <a:rPr lang="cs-CZ" dirty="0" smtClean="0">
                <a:solidFill>
                  <a:srgbClr val="0000CC"/>
                </a:solidFill>
                <a:latin typeface="+mj-lt"/>
              </a:rPr>
              <a:t>SLOŽITĚJŠÍ UKAZATELE</a:t>
            </a:r>
          </a:p>
          <a:p>
            <a:pPr marL="914400" lvl="1" indent="-457200" eaLnBrk="1" hangingPunct="1">
              <a:buClr>
                <a:srgbClr val="3D3DF5"/>
              </a:buClr>
            </a:pPr>
            <a:r>
              <a:rPr lang="cs-CZ" sz="2400" dirty="0" smtClean="0"/>
              <a:t>Berou v potaz více údajů, matematické modely (SDŽ jako ukazatel úmrtnostních tabulek)</a:t>
            </a:r>
          </a:p>
        </p:txBody>
      </p:sp>
    </p:spTree>
    <p:extLst>
      <p:ext uri="{BB962C8B-B14F-4D97-AF65-F5344CB8AC3E}">
        <p14:creationId xmlns:p14="http://schemas.microsoft.com/office/powerpoint/2010/main" xmlns="" val="40993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642350" cy="935038"/>
          </a:xfrm>
        </p:spPr>
        <p:txBody>
          <a:bodyPr/>
          <a:lstStyle/>
          <a:p>
            <a:pPr eaLnBrk="1" hangingPunct="1"/>
            <a:r>
              <a:rPr lang="cs-CZ" sz="3100" cap="all" dirty="0" smtClean="0">
                <a:solidFill>
                  <a:srgbClr val="0000CC"/>
                </a:solidFill>
              </a:rPr>
              <a:t>Absolutní ukazatele </a:t>
            </a:r>
            <a:r>
              <a:rPr lang="cs-CZ" sz="3000" dirty="0" smtClean="0">
                <a:solidFill>
                  <a:srgbClr val="0000CC"/>
                </a:solidFill>
              </a:rPr>
              <a:t/>
            </a:r>
            <a:br>
              <a:rPr lang="cs-CZ" sz="3000" dirty="0" smtClean="0">
                <a:solidFill>
                  <a:srgbClr val="0000CC"/>
                </a:solidFill>
              </a:rPr>
            </a:br>
            <a:r>
              <a:rPr lang="cs-CZ" sz="3000" dirty="0" smtClean="0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067126"/>
              </p:ext>
            </p:extLst>
          </p:nvPr>
        </p:nvGraphicFramePr>
        <p:xfrm>
          <a:off x="323528" y="1052736"/>
          <a:ext cx="8712968" cy="5042659"/>
        </p:xfrm>
        <a:graphic>
          <a:graphicData uri="http://schemas.openxmlformats.org/drawingml/2006/table">
            <a:tbl>
              <a:tblPr/>
              <a:tblGrid>
                <a:gridCol w="2178242"/>
                <a:gridCol w="2178242"/>
                <a:gridCol w="2178242"/>
                <a:gridCol w="2178242"/>
              </a:tblGrid>
              <a:tr h="202679">
                <a:tc gridSpan="4">
                  <a:txBody>
                    <a:bodyPr/>
                    <a:lstStyle/>
                    <a:p>
                      <a:r>
                        <a:rPr lang="cs-CZ" sz="800" dirty="0"/>
                        <a:t>Pohyb obyvatel České republiky podle ČSÚ </a:t>
                      </a:r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ukazatel</a:t>
                      </a:r>
                      <a:endParaRPr lang="cs-CZ" sz="200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1. pololetí </a:t>
                      </a:r>
                      <a:r>
                        <a:rPr lang="cs-CZ" sz="2000" b="1" dirty="0" smtClean="0"/>
                        <a:t>2012</a:t>
                      </a:r>
                      <a:endParaRPr lang="cs-CZ" sz="200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1. pololetí </a:t>
                      </a:r>
                      <a:r>
                        <a:rPr lang="cs-CZ" sz="2000" b="1" dirty="0" smtClean="0"/>
                        <a:t>2013</a:t>
                      </a:r>
                      <a:endParaRPr lang="cs-CZ" sz="200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rozdíl</a:t>
                      </a:r>
                      <a:endParaRPr lang="cs-CZ" sz="200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sňatky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18 </a:t>
                      </a:r>
                      <a:r>
                        <a:rPr lang="cs-CZ" sz="2000" b="0" dirty="0" smtClean="0"/>
                        <a:t>599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16 </a:t>
                      </a:r>
                      <a:r>
                        <a:rPr lang="cs-CZ" sz="2000" b="0" dirty="0" smtClean="0"/>
                        <a:t>618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-1 </a:t>
                      </a:r>
                      <a:r>
                        <a:rPr lang="cs-CZ" sz="2000" b="0" dirty="0" smtClean="0"/>
                        <a:t>981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rozvody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12 </a:t>
                      </a:r>
                      <a:r>
                        <a:rPr lang="cs-CZ" sz="2000" b="0" dirty="0" smtClean="0"/>
                        <a:t>954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14 </a:t>
                      </a:r>
                      <a:r>
                        <a:rPr lang="cs-CZ" sz="2000" b="0" dirty="0" smtClean="0"/>
                        <a:t>220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 1 </a:t>
                      </a:r>
                      <a:r>
                        <a:rPr lang="cs-CZ" sz="2000" b="0" dirty="0" smtClean="0"/>
                        <a:t>266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/>
                        <a:t>živě </a:t>
                      </a:r>
                      <a:r>
                        <a:rPr lang="cs-CZ" sz="2000" b="0" dirty="0" smtClean="0"/>
                        <a:t>narození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53 </a:t>
                      </a:r>
                      <a:r>
                        <a:rPr lang="cs-CZ" sz="2000" b="0" dirty="0" smtClean="0"/>
                        <a:t>638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52 </a:t>
                      </a:r>
                      <a:r>
                        <a:rPr lang="cs-CZ" sz="2000" b="0" dirty="0" smtClean="0"/>
                        <a:t>001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-1 </a:t>
                      </a:r>
                      <a:r>
                        <a:rPr lang="cs-CZ" sz="2000" b="0" dirty="0" smtClean="0"/>
                        <a:t>637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/>
                        <a:t>- </a:t>
                      </a:r>
                      <a:r>
                        <a:rPr lang="cs-CZ" sz="1600" b="0" dirty="0"/>
                        <a:t>z toho mimo </a:t>
                      </a:r>
                      <a:r>
                        <a:rPr lang="cs-CZ" sz="1600" b="0" dirty="0" smtClean="0"/>
                        <a:t>manž.</a:t>
                      </a:r>
                      <a:endParaRPr lang="cs-CZ" sz="16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23 </a:t>
                      </a:r>
                      <a:r>
                        <a:rPr lang="cs-CZ" sz="2000" b="0" dirty="0" smtClean="0"/>
                        <a:t>077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23 </a:t>
                      </a:r>
                      <a:r>
                        <a:rPr lang="cs-CZ" sz="2000" b="0" dirty="0" smtClean="0"/>
                        <a:t>240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163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zemřelí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55 </a:t>
                      </a:r>
                      <a:r>
                        <a:rPr lang="cs-CZ" sz="2000" b="0" dirty="0" smtClean="0"/>
                        <a:t>659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55 </a:t>
                      </a:r>
                      <a:r>
                        <a:rPr lang="cs-CZ" sz="2000" b="0" dirty="0" smtClean="0"/>
                        <a:t>811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152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potraty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19 </a:t>
                      </a:r>
                      <a:r>
                        <a:rPr lang="cs-CZ" sz="2000" b="0" dirty="0" smtClean="0"/>
                        <a:t>442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18 </a:t>
                      </a:r>
                      <a:r>
                        <a:rPr lang="cs-CZ" sz="2000" b="0" dirty="0" smtClean="0"/>
                        <a:t>798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</a:t>
                      </a:r>
                      <a:r>
                        <a:rPr lang="cs-CZ" sz="2000" b="0" dirty="0" smtClean="0"/>
                        <a:t>644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přistěhovalí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9 </a:t>
                      </a:r>
                      <a:r>
                        <a:rPr lang="cs-CZ" sz="2000" b="0" dirty="0" smtClean="0"/>
                        <a:t>237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16 </a:t>
                      </a:r>
                      <a:r>
                        <a:rPr lang="cs-CZ" sz="2000" b="0" dirty="0" smtClean="0"/>
                        <a:t>121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6 </a:t>
                      </a:r>
                      <a:r>
                        <a:rPr lang="cs-CZ" sz="2000" b="0" dirty="0" smtClean="0"/>
                        <a:t>884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vystěhovalí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 </a:t>
                      </a:r>
                      <a:r>
                        <a:rPr lang="cs-CZ" sz="2000" b="0" dirty="0" smtClean="0"/>
                        <a:t>375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15 </a:t>
                      </a:r>
                      <a:r>
                        <a:rPr lang="cs-CZ" sz="2000" b="0" dirty="0" smtClean="0"/>
                        <a:t>514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12 </a:t>
                      </a:r>
                      <a:r>
                        <a:rPr lang="cs-CZ" sz="2000" b="0" dirty="0" smtClean="0"/>
                        <a:t>139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41535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přir. přírůstek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-2 </a:t>
                      </a:r>
                      <a:r>
                        <a:rPr lang="cs-CZ" sz="2000" b="0" dirty="0" smtClean="0"/>
                        <a:t>021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- 3 </a:t>
                      </a:r>
                      <a:r>
                        <a:rPr lang="cs-CZ" sz="2000" b="0" dirty="0" smtClean="0"/>
                        <a:t>810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-1 789 </a:t>
                      </a:r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353941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přírůstek stěhov.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5 </a:t>
                      </a:r>
                      <a:r>
                        <a:rPr lang="cs-CZ" sz="2000" b="0" dirty="0" smtClean="0"/>
                        <a:t>862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607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-5 </a:t>
                      </a:r>
                      <a:r>
                        <a:rPr lang="cs-CZ" sz="2000" b="0" dirty="0" smtClean="0"/>
                        <a:t>255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424729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celk. přírůstek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 </a:t>
                      </a:r>
                      <a:r>
                        <a:rPr lang="cs-CZ" sz="2000" b="0" dirty="0" smtClean="0"/>
                        <a:t>841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-3 </a:t>
                      </a:r>
                      <a:r>
                        <a:rPr lang="cs-CZ" sz="2000" b="0" dirty="0" smtClean="0"/>
                        <a:t>203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-7 </a:t>
                      </a:r>
                      <a:r>
                        <a:rPr lang="cs-CZ" sz="2000" b="0" dirty="0" smtClean="0"/>
                        <a:t>044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  <a:tr h="510114">
                <a:tc>
                  <a:txBody>
                    <a:bodyPr/>
                    <a:lstStyle/>
                    <a:p>
                      <a:r>
                        <a:rPr lang="cs-CZ" sz="2000" b="0" dirty="0"/>
                        <a:t>stav </a:t>
                      </a:r>
                      <a:r>
                        <a:rPr lang="cs-CZ" sz="2000" b="0" dirty="0" smtClean="0"/>
                        <a:t>obyv. </a:t>
                      </a:r>
                      <a:r>
                        <a:rPr lang="cs-CZ" sz="2000" b="0" dirty="0"/>
                        <a:t>k </a:t>
                      </a:r>
                      <a:r>
                        <a:rPr lang="cs-CZ" sz="2000" b="0" dirty="0" smtClean="0"/>
                        <a:t>1. 7.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10 509 </a:t>
                      </a:r>
                      <a:r>
                        <a:rPr lang="cs-CZ" sz="2000" b="0" dirty="0" smtClean="0"/>
                        <a:t>286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10 512 </a:t>
                      </a:r>
                      <a:r>
                        <a:rPr lang="cs-CZ" sz="2000" b="0" dirty="0" smtClean="0"/>
                        <a:t>922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3 </a:t>
                      </a:r>
                      <a:r>
                        <a:rPr lang="cs-CZ" sz="2000" b="0" dirty="0" smtClean="0"/>
                        <a:t>636</a:t>
                      </a:r>
                      <a:endParaRPr lang="cs-CZ" sz="2000" b="0" dirty="0"/>
                    </a:p>
                  </a:txBody>
                  <a:tcPr marL="38833" marR="38833" marT="19416" marB="19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003163"/>
            <a:ext cx="962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2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642350" cy="935038"/>
          </a:xfrm>
        </p:spPr>
        <p:txBody>
          <a:bodyPr/>
          <a:lstStyle/>
          <a:p>
            <a:pPr eaLnBrk="1" hangingPunct="1"/>
            <a:r>
              <a:rPr lang="cs-CZ" sz="3100" cap="all" dirty="0" smtClean="0">
                <a:solidFill>
                  <a:srgbClr val="0000CC"/>
                </a:solidFill>
              </a:rPr>
              <a:t>relativní ukazatele </a:t>
            </a:r>
            <a:r>
              <a:rPr lang="cs-CZ" sz="3000" dirty="0" smtClean="0">
                <a:solidFill>
                  <a:srgbClr val="0000CC"/>
                </a:solidFill>
              </a:rPr>
              <a:t/>
            </a:r>
            <a:br>
              <a:rPr lang="cs-CZ" sz="3000" dirty="0" smtClean="0">
                <a:solidFill>
                  <a:srgbClr val="0000CC"/>
                </a:solidFill>
              </a:rPr>
            </a:br>
            <a:r>
              <a:rPr lang="cs-CZ" sz="3000" dirty="0" smtClean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003163"/>
            <a:ext cx="962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648334"/>
              </p:ext>
            </p:extLst>
          </p:nvPr>
        </p:nvGraphicFramePr>
        <p:xfrm>
          <a:off x="251520" y="1052736"/>
          <a:ext cx="7992889" cy="4902585"/>
        </p:xfrm>
        <a:graphic>
          <a:graphicData uri="http://schemas.openxmlformats.org/drawingml/2006/table">
            <a:tbl>
              <a:tblPr/>
              <a:tblGrid>
                <a:gridCol w="1583404"/>
                <a:gridCol w="468808"/>
                <a:gridCol w="560372"/>
                <a:gridCol w="468808"/>
                <a:gridCol w="468808"/>
                <a:gridCol w="468808"/>
                <a:gridCol w="644611"/>
                <a:gridCol w="629961"/>
                <a:gridCol w="560372"/>
                <a:gridCol w="498109"/>
                <a:gridCol w="498109"/>
                <a:gridCol w="586009"/>
                <a:gridCol w="556710"/>
              </a:tblGrid>
              <a:tr h="257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Tab.1.2.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Pohyb obyvatelstva (relativní údaje na 1000 obyvatel) podle oblastí, krajů a okresů 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roce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07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07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Population and vital statistics (relative data per 1,000 inhabitants): by area, region and district; </a:t>
                      </a:r>
                      <a:b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 year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7107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83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Oblast. kraj, okres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</a:b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/>
                      </a:r>
                      <a:b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</a:b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Area, region,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Sňatky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Mar-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riages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Rozvody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Divorces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Živě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naro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zení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Live </a:t>
                      </a:r>
                      <a:b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births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Potraty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b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tions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Zemřelí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Koje-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necká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úmrtnost *)</a:t>
                      </a: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Infant 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mortality</a:t>
                      </a:r>
                      <a:r>
                        <a:rPr lang="cs-CZ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Novoro-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zenecká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úmrtnost*)</a:t>
                      </a: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Neonatal 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mortality</a:t>
                      </a:r>
                      <a:r>
                        <a:rPr lang="cs-CZ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Přirozený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přírůstek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Natural 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increase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Přistě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hovalí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Immi</a:t>
                      </a:r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b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grants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Vystě-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hovalí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Emi-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grants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Přírůstek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stěho-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váním</a:t>
                      </a: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migration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Celkový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přírůstek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  <a:b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increase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41983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42347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66545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oblast 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(NUTS 2):</a:t>
                      </a:r>
                      <a:b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Střední Čechy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Jihozápad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Severozápad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Severovýchod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Jihovýchod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Střední Morava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2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Moravskoslezsko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382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964613" cy="2150442"/>
          </a:xfrm>
        </p:spPr>
        <p:txBody>
          <a:bodyPr/>
          <a:lstStyle/>
          <a:p>
            <a:pPr algn="ctr" eaLnBrk="1" hangingPunct="1">
              <a:spcAft>
                <a:spcPts val="3200"/>
              </a:spcAft>
            </a:pPr>
            <a:r>
              <a:rPr lang="cs-CZ" sz="4400" dirty="0">
                <a:solidFill>
                  <a:srgbClr val="0000CC"/>
                </a:solidFill>
              </a:rPr>
              <a:t>SOCIÁLNÍ </a:t>
            </a:r>
            <a:r>
              <a:rPr lang="cs-CZ" sz="4400" dirty="0" smtClean="0">
                <a:solidFill>
                  <a:srgbClr val="0000CC"/>
                </a:solidFill>
              </a:rPr>
              <a:t>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studijní literatura</a:t>
            </a:r>
            <a:r>
              <a:rPr lang="cs-CZ" sz="2400" dirty="0">
                <a:solidFill>
                  <a:srgbClr val="0000CC"/>
                </a:solidFill>
              </a:rPr>
              <a:t/>
            </a:r>
            <a:br>
              <a:rPr lang="cs-CZ" sz="2400" dirty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382000" cy="32469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cs-CZ" sz="2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cs-CZ" sz="2800" b="1" dirty="0" smtClean="0"/>
              <a:t>Holčík, J., Žáček, A., Koupilová, I.: Sociální lékařství. Brno, MU 2012, 137 s.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endParaRPr lang="cs-CZ" sz="2800" b="1" dirty="0" smtClean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cs-CZ" sz="2800" b="1" dirty="0" smtClean="0"/>
              <a:t>Gerylovová, A., Holčík, J.: Úvod do základů statistiky. Brno, MU 2011, 50 s.</a:t>
            </a:r>
          </a:p>
        </p:txBody>
      </p:sp>
    </p:spTree>
    <p:extLst>
      <p:ext uri="{BB962C8B-B14F-4D97-AF65-F5344CB8AC3E}">
        <p14:creationId xmlns:p14="http://schemas.microsoft.com/office/powerpoint/2010/main" xmlns="" val="237404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0000CC"/>
                </a:solidFill>
              </a:rPr>
              <a:t>Relativní statistické ukazatele </a:t>
            </a:r>
            <a:endParaRPr lang="cs-CZ" sz="3200" cap="all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913687" cy="40386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>
                <a:solidFill>
                  <a:schemeClr val="tx2"/>
                </a:solidFill>
              </a:rPr>
              <a:t>Ukazatele struktury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Ukazatele frekvence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Indexy</a:t>
            </a:r>
          </a:p>
        </p:txBody>
      </p:sp>
    </p:spTree>
    <p:extLst>
      <p:ext uri="{BB962C8B-B14F-4D97-AF65-F5344CB8AC3E}">
        <p14:creationId xmlns:p14="http://schemas.microsoft.com/office/powerpoint/2010/main" xmlns="" val="169371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696200" cy="936625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Ukazatele struktury</a:t>
            </a:r>
            <a:endParaRPr lang="cs-CZ" sz="3200" cap="all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40768"/>
                <a:ext cx="7986464" cy="4602832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r>
                  <a:rPr lang="cs-CZ" sz="2400" dirty="0" smtClean="0"/>
                  <a:t>Vyjadřují 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podíl</a:t>
                </a:r>
                <a:r>
                  <a:rPr lang="cs-CZ" sz="2400" dirty="0" smtClean="0"/>
                  <a:t> (proporci) 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části k celku</a:t>
                </a:r>
                <a:endParaRPr lang="cs-CZ" sz="2400" dirty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num>
                      <m:den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den>
                    </m:f>
                    <m:r>
                      <a:rPr lang="cs-CZ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sup>
                    </m:sSup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cs-CZ" sz="2400" dirty="0" smtClean="0">
                    <a:ea typeface="Cambria Math" pitchFamily="18" charset="0"/>
                  </a:rPr>
                  <a:t>(k = 2 nebo 3)</a:t>
                </a:r>
                <a:endParaRPr lang="cs-CZ" sz="2400" dirty="0" smtClean="0"/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/>
                  <a:t>A je součást B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/>
                  <a:t>Udává se v % nebo v </a:t>
                </a:r>
                <a:r>
                  <a:rPr lang="cs-CZ" sz="2400" dirty="0" smtClean="0">
                    <a:latin typeface="Segoe UI Symbol"/>
                    <a:ea typeface="Segoe UI Symbol"/>
                  </a:rPr>
                  <a:t>‰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Segoe UI Symbol"/>
                  </a:rPr>
                  <a:t>Hodnoty od 0 do 1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b="1" dirty="0" smtClean="0">
                    <a:solidFill>
                      <a:srgbClr val="0000CC"/>
                    </a:solidFill>
                    <a:ea typeface="Segoe UI Symbol"/>
                  </a:rPr>
                  <a:t>Pravděpodobnost</a:t>
                </a:r>
                <a:r>
                  <a:rPr lang="cs-CZ" sz="2400" dirty="0" smtClean="0">
                    <a:ea typeface="Segoe UI Symbol"/>
                  </a:rPr>
                  <a:t> (riziko či naději) </a:t>
                </a:r>
                <a:r>
                  <a:rPr lang="cs-CZ" sz="2400" b="1" dirty="0" smtClean="0">
                    <a:solidFill>
                      <a:srgbClr val="0000CC"/>
                    </a:solidFill>
                    <a:ea typeface="Segoe UI Symbol"/>
                  </a:rPr>
                  <a:t>výskytu</a:t>
                </a:r>
                <a:r>
                  <a:rPr lang="cs-CZ" sz="2400" dirty="0" smtClean="0">
                    <a:ea typeface="Segoe UI Symbol"/>
                  </a:rPr>
                  <a:t> jevu</a:t>
                </a:r>
                <a:endParaRPr lang="cs-CZ" sz="24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40768"/>
                <a:ext cx="7986464" cy="4602832"/>
              </a:xfrm>
              <a:blipFill rotWithShape="1">
                <a:blip r:embed="rId2" cstate="print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293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7684"/>
            <a:ext cx="7696200" cy="1143000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Ukazatele frekvence</a:t>
            </a:r>
            <a:endParaRPr lang="cs-CZ" sz="3200" cap="all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496944" cy="4968552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Počet jevů </a:t>
                </a:r>
                <a:r>
                  <a:rPr lang="cs-CZ" sz="2400" dirty="0" smtClean="0"/>
                  <a:t>(narození, potratů, úmrtí, onemocnění, pooperačních komplikací) vzhledem 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k velikosti prostředí.</a:t>
                </a:r>
                <a:endParaRPr lang="cs-CZ" sz="2400" b="1" dirty="0">
                  <a:solidFill>
                    <a:srgbClr val="0000CC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num>
                      <m:den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den>
                    </m:f>
                    <m:r>
                      <a:rPr lang="cs-CZ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4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sup>
                    </m:sSup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cs-CZ" sz="2400" dirty="0" smtClean="0">
                    <a:ea typeface="Cambria Math" pitchFamily="18" charset="0"/>
                  </a:rPr>
                  <a:t>(k = 2, 3, 4 …)</a:t>
                </a:r>
                <a:endParaRPr lang="cs-CZ" sz="2400" dirty="0">
                  <a:solidFill>
                    <a:srgbClr val="0000CC"/>
                  </a:solidFill>
                  <a:ea typeface="Cambria Math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Cambria Math" pitchFamily="18" charset="0"/>
                  </a:rPr>
                  <a:t>A není součást B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b="1" dirty="0" smtClean="0">
                    <a:solidFill>
                      <a:srgbClr val="0000CC"/>
                    </a:solidFill>
                    <a:ea typeface="Cambria Math" pitchFamily="18" charset="0"/>
                  </a:rPr>
                  <a:t>Frekvence </a:t>
                </a:r>
                <a:r>
                  <a:rPr lang="cs-CZ" sz="2400" dirty="0" smtClean="0">
                    <a:ea typeface="Cambria Math" pitchFamily="18" charset="0"/>
                  </a:rPr>
                  <a:t>(počet) jevů na jednotku prostředí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Cambria Math" pitchFamily="18" charset="0"/>
                  </a:rPr>
                  <a:t>Hodnoty od 0 do nekonečna</a:t>
                </a:r>
              </a:p>
              <a:p>
                <a:pPr>
                  <a:lnSpc>
                    <a:spcPct val="140000"/>
                  </a:lnSpc>
                </a:pPr>
                <a:r>
                  <a:rPr lang="cs-CZ" sz="2400" dirty="0" smtClean="0">
                    <a:ea typeface="Cambria Math" pitchFamily="18" charset="0"/>
                  </a:rPr>
                  <a:t>Míry, kvocienty, název končí -OST</a:t>
                </a:r>
                <a:endParaRPr lang="cs-CZ" sz="2400" dirty="0">
                  <a:ea typeface="Cambria Math" pitchFamily="18" charset="0"/>
                </a:endParaRPr>
              </a:p>
              <a:p>
                <a:endParaRPr lang="cs-CZ" sz="2400" dirty="0" smtClean="0">
                  <a:ea typeface="Cambria Math" pitchFamily="18" charset="0"/>
                </a:endParaRPr>
              </a:p>
              <a:p>
                <a:endParaRPr lang="cs-CZ" sz="2400" b="1" dirty="0" smtClean="0">
                  <a:solidFill>
                    <a:srgbClr val="0000CC"/>
                  </a:solidFill>
                </a:endParaRPr>
              </a:p>
              <a:p>
                <a:endParaRPr lang="cs-CZ" sz="2400" b="1" dirty="0">
                  <a:solidFill>
                    <a:srgbClr val="0000CC"/>
                  </a:solidFill>
                </a:endParaRPr>
              </a:p>
              <a:p>
                <a:endParaRPr lang="cs-CZ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496944" cy="4968552"/>
              </a:xfrm>
              <a:blipFill rotWithShape="1">
                <a:blip r:embed="rId2" cstate="print"/>
                <a:stretch>
                  <a:fillRect l="-359" r="-5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7119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68760"/>
            <a:ext cx="7696200" cy="126876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Který výrok představuje správnou interpretaci následující tabulky? </a:t>
            </a:r>
            <a:br>
              <a:rPr lang="cs-CZ" sz="2400" b="1" dirty="0" smtClean="0"/>
            </a:br>
            <a:r>
              <a:rPr lang="cs-CZ" sz="2400" b="1" dirty="0" smtClean="0"/>
              <a:t>Vysvětlete proč.</a:t>
            </a:r>
            <a:br>
              <a:rPr lang="cs-CZ" sz="2400" b="1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endParaRPr lang="cs-CZ" sz="29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906535"/>
            <a:ext cx="3816424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300" dirty="0" smtClean="0"/>
              <a:t>Nejrizikovější skupinou matek z hlediska výskytu VVV jsou ženy ve věku 30 – 34 let.</a:t>
            </a:r>
          </a:p>
          <a:p>
            <a:pPr eaLnBrk="1" hangingPunct="1">
              <a:lnSpc>
                <a:spcPct val="90000"/>
              </a:lnSpc>
            </a:pPr>
            <a:endParaRPr lang="cs-CZ" sz="2300" dirty="0" smtClean="0"/>
          </a:p>
          <a:p>
            <a:pPr eaLnBrk="1" hangingPunct="1">
              <a:lnSpc>
                <a:spcPct val="90000"/>
              </a:lnSpc>
            </a:pPr>
            <a:r>
              <a:rPr lang="cs-CZ" sz="2300" dirty="0" smtClean="0"/>
              <a:t>Největší podíl mezi dětmi s VVV tvoří děti žen </a:t>
            </a:r>
            <a:br>
              <a:rPr lang="cs-CZ" sz="2300" dirty="0" smtClean="0"/>
            </a:br>
            <a:r>
              <a:rPr lang="cs-CZ" sz="2300" dirty="0" smtClean="0"/>
              <a:t>ve věku 30 – 34 let.</a:t>
            </a:r>
          </a:p>
          <a:p>
            <a:pPr eaLnBrk="1" hangingPunct="1">
              <a:lnSpc>
                <a:spcPct val="90000"/>
              </a:lnSpc>
            </a:pPr>
            <a:endParaRPr lang="cs-CZ" sz="2300" dirty="0" smtClean="0"/>
          </a:p>
          <a:p>
            <a:pPr eaLnBrk="1" hangingPunct="1">
              <a:lnSpc>
                <a:spcPct val="90000"/>
              </a:lnSpc>
            </a:pPr>
            <a:r>
              <a:rPr lang="cs-CZ" sz="2300" dirty="0" smtClean="0"/>
              <a:t>Oba předchozí výroky jsou správné.</a:t>
            </a:r>
          </a:p>
        </p:txBody>
      </p:sp>
      <p:graphicFrame>
        <p:nvGraphicFramePr>
          <p:cNvPr id="261172" name="Group 5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61162141"/>
              </p:ext>
            </p:extLst>
          </p:nvPr>
        </p:nvGraphicFramePr>
        <p:xfrm>
          <a:off x="1115616" y="1916832"/>
          <a:ext cx="2376487" cy="4402055"/>
        </p:xfrm>
        <a:graphic>
          <a:graphicData uri="http://schemas.openxmlformats.org/drawingml/2006/table">
            <a:tbl>
              <a:tblPr/>
              <a:tblGrid>
                <a:gridCol w="1360487"/>
                <a:gridCol w="1016000"/>
              </a:tblGrid>
              <a:tr h="196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MAT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VVV 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19 let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20 - 24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25 - 29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30 - 34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35 - 39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40 - 45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a více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8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Ukazatele struktury a ukazatele frekvence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904999"/>
            <a:ext cx="7200800" cy="481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36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4213" y="1412875"/>
                <a:ext cx="7696200" cy="4548188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SzPct val="5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num>
                      <m:den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den>
                    </m:f>
                    <m:r>
                      <a:rPr lang="cs-CZ" sz="32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cs-CZ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3200" b="1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sup>
                    </m:sSup>
                  </m:oMath>
                </a14:m>
                <a:r>
                  <a:rPr lang="cs-CZ" sz="32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cs-CZ" sz="28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(k = 2)</a:t>
                </a:r>
                <a:endParaRPr lang="cs-CZ" sz="2800" dirty="0">
                  <a:solidFill>
                    <a:srgbClr val="0000CC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cs-CZ" sz="2400" dirty="0" smtClean="0"/>
                  <a:t>A  =  hodnota ukazatele za určité období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cs-CZ" sz="2400" dirty="0" smtClean="0"/>
                  <a:t>B = hodnota téhož ukazatele za dřívější období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cs-CZ" sz="2400" dirty="0" smtClean="0"/>
                  <a:t>2 typy indexů:</a:t>
                </a:r>
              </a:p>
              <a:p>
                <a:pPr lvl="1" eaLnBrk="1" hangingPunct="1">
                  <a:lnSpc>
                    <a:spcPct val="140000"/>
                  </a:lnSpc>
                  <a:buClr>
                    <a:schemeClr val="hlink"/>
                  </a:buClr>
                </a:pPr>
                <a:r>
                  <a:rPr lang="cs-CZ" sz="2400" dirty="0" smtClean="0"/>
                  <a:t>s </a:t>
                </a:r>
                <a:r>
                  <a:rPr lang="cs-CZ" sz="2400" b="1" dirty="0" smtClean="0"/>
                  <a:t>pevným</a:t>
                </a:r>
                <a:r>
                  <a:rPr lang="cs-CZ" sz="2400" dirty="0" smtClean="0"/>
                  <a:t> základem  </a:t>
                </a:r>
              </a:p>
              <a:p>
                <a:pPr lvl="1" eaLnBrk="1" hangingPunct="1">
                  <a:lnSpc>
                    <a:spcPct val="140000"/>
                  </a:lnSpc>
                  <a:buClr>
                    <a:schemeClr val="hlink"/>
                  </a:buClr>
                </a:pPr>
                <a:r>
                  <a:rPr lang="cs-CZ" sz="2400" dirty="0" smtClean="0"/>
                  <a:t>s </a:t>
                </a:r>
                <a:r>
                  <a:rPr lang="cs-CZ" sz="2400" b="1" dirty="0" smtClean="0"/>
                  <a:t>pohyblivým</a:t>
                </a:r>
                <a:r>
                  <a:rPr lang="cs-CZ" sz="2400" dirty="0" smtClean="0"/>
                  <a:t> základem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cs-CZ" sz="2400" dirty="0" smtClean="0"/>
              </a:p>
            </p:txBody>
          </p:sp>
        </mc:Choice>
        <mc:Fallback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412875"/>
                <a:ext cx="7696200" cy="4548188"/>
              </a:xfrm>
              <a:blipFill rotWithShape="1">
                <a:blip r:embed="rId2" cstate="print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1289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135937" cy="48953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</a:pPr>
            <a:r>
              <a:rPr lang="cs-CZ" sz="2400" dirty="0" smtClean="0"/>
              <a:t>Základ (100%) =  první údaj v časové řadě </a:t>
            </a: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00CC"/>
                </a:solidFill>
              </a:rPr>
              <a:t>Index s pohyblivým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</a:pPr>
            <a:r>
              <a:rPr lang="cs-CZ" sz="2400" dirty="0" smtClean="0"/>
              <a:t>Základ (100%) = hodnota v předcházejícím období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261035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117136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319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9872922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81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8148853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382000" cy="32469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rgbClr val="C00000"/>
              </a:buClr>
            </a:pPr>
            <a:r>
              <a:rPr lang="cs-CZ" sz="2800" b="1" dirty="0" smtClean="0"/>
              <a:t>UKB</a:t>
            </a:r>
            <a:r>
              <a:rPr lang="cs-CZ" sz="2800" b="1" dirty="0"/>
              <a:t>, </a:t>
            </a:r>
            <a:r>
              <a:rPr lang="cs-CZ" sz="2800" b="1" dirty="0" smtClean="0"/>
              <a:t>A22/aula</a:t>
            </a:r>
            <a:endParaRPr lang="cs-CZ" sz="2800" b="1" dirty="0"/>
          </a:p>
          <a:p>
            <a:pPr eaLnBrk="1" hangingPunct="1">
              <a:buClr>
                <a:srgbClr val="C00000"/>
              </a:buClr>
            </a:pPr>
            <a:r>
              <a:rPr lang="cs-CZ" sz="2800" b="1" dirty="0" smtClean="0"/>
              <a:t>Úterý </a:t>
            </a:r>
            <a:r>
              <a:rPr lang="cs-CZ" sz="2800" b="1" dirty="0"/>
              <a:t>15:00 – 16:40  </a:t>
            </a:r>
            <a:endParaRPr lang="cs-CZ" sz="2800" b="1" dirty="0" smtClean="0"/>
          </a:p>
          <a:p>
            <a:pPr eaLnBrk="1" hangingPunct="1">
              <a:buClr>
                <a:srgbClr val="C00000"/>
              </a:buClr>
            </a:pPr>
            <a:r>
              <a:rPr lang="cs-CZ" sz="2800" b="1" dirty="0" smtClean="0"/>
              <a:t>1. – 8. týden (od 16. 9. do 4. 11. 2014)</a:t>
            </a:r>
          </a:p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</a:pPr>
            <a:endParaRPr lang="cs-CZ" sz="2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3" y="620688"/>
            <a:ext cx="8964613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3200"/>
              </a:spcAft>
            </a:pPr>
            <a:r>
              <a:rPr lang="cs-CZ" sz="4400" dirty="0" smtClean="0">
                <a:solidFill>
                  <a:srgbClr val="0000CC"/>
                </a:solidFill>
              </a:rPr>
              <a:t>SOCIÁLNÍ 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přednášky</a:t>
            </a:r>
            <a:r>
              <a:rPr lang="cs-CZ" sz="2400" dirty="0" smtClean="0">
                <a:solidFill>
                  <a:srgbClr val="0000CC"/>
                </a:solidFill>
              </a:rPr>
              <a:t/>
            </a:r>
            <a:br>
              <a:rPr lang="cs-CZ" sz="2400" dirty="0" smtClean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949260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264,0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21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295006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264,0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275,8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34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9362070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-</a:t>
                      </a: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 smtClean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264,0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275,8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13212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-</a:t>
                      </a: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109,8</a:t>
                      </a: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264,0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275,8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97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8297377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-</a:t>
                      </a: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109,8</a:t>
                      </a: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264,0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240,4</a:t>
                      </a: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275,8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3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> 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696200" cy="4038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CC"/>
                </a:solidFill>
              </a:rPr>
              <a:t>Pozor na interpretaci indexu – změny v počtu sledovaných vad, zahrnutí údajů z LPM apod.</a:t>
            </a:r>
          </a:p>
          <a:p>
            <a:endParaRPr lang="cs-CZ" b="1" dirty="0">
              <a:solidFill>
                <a:srgbClr val="0000CC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12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SzPct val="70000"/>
              <a:buFont typeface="Wingdings" pitchFamily="2" charset="2"/>
              <a:buNone/>
            </a:pPr>
            <a:r>
              <a:rPr lang="cs-CZ" sz="3200" b="1" cap="all" dirty="0" smtClean="0">
                <a:solidFill>
                  <a:srgbClr val="CD0505"/>
                </a:solidFill>
              </a:rPr>
              <a:t>Indexy pro hodnocení časových řad</a:t>
            </a:r>
            <a:endParaRPr lang="cs-CZ" sz="3200" cap="all" dirty="0" smtClean="0">
              <a:solidFill>
                <a:srgbClr val="CD050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414241"/>
              </p:ext>
            </p:extLst>
          </p:nvPr>
        </p:nvGraphicFramePr>
        <p:xfrm>
          <a:off x="139056" y="1916832"/>
          <a:ext cx="8784976" cy="28670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592"/>
                <a:gridCol w="2304256"/>
                <a:gridCol w="2376264"/>
                <a:gridCol w="2839864"/>
              </a:tblGrid>
              <a:tr h="7920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Počet nar. s</a:t>
                      </a:r>
                      <a:r>
                        <a:rPr lang="cs-CZ" baseline="0" dirty="0" smtClean="0">
                          <a:latin typeface="+mj-lt"/>
                        </a:rPr>
                        <a:t> VVV (na 10000 ŽN)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pevným</a:t>
                      </a:r>
                      <a:r>
                        <a:rPr lang="cs-CZ" baseline="0" dirty="0" smtClean="0">
                          <a:latin typeface="+mj-lt"/>
                        </a:rPr>
                        <a:t> základem (%)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Index s pohyblivým základem (%)</a:t>
                      </a:r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157,0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100,0</a:t>
                      </a:r>
                      <a:endParaRPr lang="cs-CZ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-</a:t>
                      </a: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172,4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109,8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109,8</a:t>
                      </a:r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414,5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264,0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240,4</a:t>
                      </a:r>
                      <a:endParaRPr lang="cs-CZ" sz="2400" dirty="0"/>
                    </a:p>
                  </a:txBody>
                  <a:tcPr/>
                </a:tc>
              </a:tr>
              <a:tr h="5187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433,0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275,8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104,5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3779912" y="2780928"/>
            <a:ext cx="8640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5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137525" cy="525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</a:t>
            </a:r>
            <a:r>
              <a:rPr lang="cs-CZ" sz="2400" dirty="0" smtClean="0"/>
              <a:t>áklad (100%) =  první údaj v časové řadě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 smtClean="0"/>
              <a:t>Vyjadřuje celkový trend časové řady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Stoupající, klesající, stacionární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Pravidelný, nepravidelný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Periodické kolísání (střídání růstu a poklesu v určitých cyklech)</a:t>
            </a: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endParaRPr lang="cs-CZ" sz="2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296054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137525" cy="525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</a:t>
            </a:r>
            <a:r>
              <a:rPr lang="cs-CZ" sz="2400" dirty="0" smtClean="0"/>
              <a:t>áklad (100%) =  první údaj v časové řadě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 smtClean="0"/>
              <a:t>Vyjadřuje celkový trend časové řady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Stoupající, klesající, stacionární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Pravidelný, nepravidelný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Periodické kolísání (střídání růstu a poklesu v určitých cyklech)</a:t>
            </a: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Index s pohyblivým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</a:t>
            </a:r>
            <a:r>
              <a:rPr lang="cs-CZ" sz="2400" dirty="0" smtClean="0"/>
              <a:t>áklad (100%) = hodnotu v předcházejícím období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 smtClean="0"/>
              <a:t>Vyjadřuje tempo změn v čase 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 smtClean="0"/>
              <a:t>tzn. o kolik stoupla nebo klesla hodnota ukazatele vzhledem k předchozí hodnotě)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endParaRPr lang="cs-CZ" sz="2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197733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6962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Dynamika změn a jejich zákonitosti </a:t>
            </a: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Grafické znázornění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Typy řad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400" dirty="0"/>
              <a:t>o</a:t>
            </a:r>
            <a:r>
              <a:rPr lang="cs-CZ" sz="2400" dirty="0" smtClean="0"/>
              <a:t>kamžikové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400" dirty="0"/>
              <a:t>i</a:t>
            </a:r>
            <a:r>
              <a:rPr lang="cs-CZ" sz="2400" dirty="0" smtClean="0"/>
              <a:t>ntervalové 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itchFamily="2" charset="2"/>
              <a:buChar char="§"/>
              <a:defRPr/>
            </a:pPr>
            <a:r>
              <a:rPr lang="cs-CZ" sz="2800" dirty="0" smtClean="0"/>
              <a:t>Srovnatelnost dat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300" dirty="0" smtClean="0"/>
              <a:t>územní, věcná, časová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128000" cy="792163"/>
          </a:xfrm>
        </p:spPr>
        <p:txBody>
          <a:bodyPr/>
          <a:lstStyle/>
          <a:p>
            <a:pPr eaLnBrk="1" hangingPunct="1"/>
            <a:r>
              <a:rPr lang="cs-CZ" sz="3200" b="1" cap="all" dirty="0" smtClean="0"/>
              <a:t>Indexy pro hodnocení časových řad</a:t>
            </a:r>
            <a:endParaRPr lang="cs-CZ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362460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80400" cy="1008112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</a:pPr>
            <a:r>
              <a:rPr lang="cs-CZ" sz="3600" cap="all" dirty="0" smtClean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61034"/>
            <a:ext cx="7696200" cy="4896966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</a:t>
            </a:r>
            <a:r>
              <a:rPr lang="cs-CZ" sz="2800" cap="all" dirty="0" smtClean="0">
                <a:solidFill>
                  <a:srgbClr val="C00000"/>
                </a:solidFill>
                <a:latin typeface="+mj-lt"/>
              </a:rPr>
              <a:t>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Pracovníci</a:t>
            </a:r>
            <a:r>
              <a:rPr lang="cs-CZ" dirty="0" smtClean="0"/>
              <a:t> </a:t>
            </a:r>
            <a:r>
              <a:rPr lang="cs-CZ" b="1" dirty="0" smtClean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/>
              <a:t>Ekonomické </a:t>
            </a:r>
            <a:r>
              <a:rPr lang="cs-CZ" b="1" dirty="0"/>
              <a:t>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590550" indent="-590550" eaLnBrk="1" hangingPunct="1">
              <a:buSzTx/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780928"/>
            <a:ext cx="8382000" cy="324693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9900"/>
              </a:buClr>
              <a:buNone/>
            </a:pPr>
            <a:r>
              <a:rPr lang="cs-CZ" sz="2800" b="1" dirty="0">
                <a:solidFill>
                  <a:srgbClr val="0000CC"/>
                </a:solidFill>
              </a:rPr>
              <a:t>ZÁPOČET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b="1" dirty="0"/>
              <a:t>Docházka, aktivní účast na seminářích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b="1" dirty="0"/>
              <a:t>Test 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50000"/>
            </a:pPr>
            <a:endParaRPr lang="cs-CZ" sz="2600" b="1" dirty="0"/>
          </a:p>
          <a:p>
            <a:pPr marL="0" indent="0" eaLnBrk="1" hangingPunct="1">
              <a:lnSpc>
                <a:spcPct val="80000"/>
              </a:lnSpc>
              <a:buClr>
                <a:srgbClr val="FF9900"/>
              </a:buClr>
              <a:buNone/>
            </a:pPr>
            <a:r>
              <a:rPr lang="cs-CZ" sz="2800" b="1" dirty="0">
                <a:solidFill>
                  <a:srgbClr val="0000CC"/>
                </a:solidFill>
              </a:rPr>
              <a:t>ZKOUŠKA</a:t>
            </a:r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2 </a:t>
            </a:r>
            <a:r>
              <a:rPr lang="cs-CZ" sz="2800" b="1" dirty="0" smtClean="0"/>
              <a:t>otázky + výsledky testu</a:t>
            </a:r>
            <a:endParaRPr lang="cs-CZ" sz="2800" b="1" dirty="0"/>
          </a:p>
          <a:p>
            <a:pPr lvl="1" eaLnBrk="1" hangingPunct="1">
              <a:lnSpc>
                <a:spcPct val="80000"/>
              </a:lnSpc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Termíny zkoušek 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None/>
            </a:pPr>
            <a:endParaRPr lang="cs-CZ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3" y="620688"/>
            <a:ext cx="8964613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3200"/>
              </a:spcAft>
            </a:pPr>
            <a:r>
              <a:rPr lang="cs-CZ" sz="4400" dirty="0" smtClean="0">
                <a:solidFill>
                  <a:srgbClr val="0000CC"/>
                </a:solidFill>
              </a:rPr>
              <a:t>SOCIÁLNÍ 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zápočet a zkouška</a:t>
            </a:r>
            <a:r>
              <a:rPr lang="cs-CZ" sz="2400" dirty="0" smtClean="0">
                <a:solidFill>
                  <a:srgbClr val="0000CC"/>
                </a:solidFill>
              </a:rPr>
              <a:t/>
            </a:r>
            <a:br>
              <a:rPr lang="cs-CZ" sz="2400" dirty="0" smtClean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0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67737" cy="792039"/>
          </a:xfrm>
        </p:spPr>
        <p:txBody>
          <a:bodyPr/>
          <a:lstStyle/>
          <a:p>
            <a:pPr eaLnBrk="1" hangingPunct="1"/>
            <a:r>
              <a:rPr lang="cs-CZ" sz="3100" dirty="0" smtClean="0">
                <a:solidFill>
                  <a:srgbClr val="0000CC"/>
                </a:solidFill>
              </a:rPr>
              <a:t>ÚZIS a NZIS</a:t>
            </a:r>
            <a:br>
              <a:rPr lang="cs-CZ" sz="3100" dirty="0" smtClean="0">
                <a:solidFill>
                  <a:srgbClr val="0000CC"/>
                </a:solidFill>
              </a:rPr>
            </a:br>
            <a:r>
              <a:rPr lang="cs-CZ" sz="3100" dirty="0" smtClean="0">
                <a:solidFill>
                  <a:srgbClr val="0000CC"/>
                </a:solidFill>
              </a:rPr>
              <a:t>	</a:t>
            </a:r>
            <a:endParaRPr lang="cs-CZ" sz="2200" dirty="0" smtClean="0">
              <a:solidFill>
                <a:srgbClr val="0000CC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0769"/>
            <a:ext cx="8497192" cy="504098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Ústav zdravotnických informací a statistiky</a:t>
            </a:r>
            <a:endParaRPr lang="cs-CZ" sz="2800" b="1" dirty="0" smtClean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100" dirty="0" smtClean="0"/>
              <a:t>Ministerstvo  </a:t>
            </a:r>
            <a:r>
              <a:rPr lang="cs-CZ" sz="2100" dirty="0"/>
              <a:t>zdravotnictví </a:t>
            </a:r>
            <a:r>
              <a:rPr lang="cs-CZ" sz="2100" dirty="0" smtClean="0"/>
              <a:t>ČR  </a:t>
            </a:r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 smtClean="0">
                <a:hlinkClick r:id="rId3"/>
              </a:rPr>
              <a:t>www.uzis.cz</a:t>
            </a:r>
            <a:r>
              <a:rPr lang="cs-CZ" sz="2400" dirty="0" smtClean="0"/>
              <a:t> </a:t>
            </a:r>
            <a:endParaRPr lang="cs-CZ" sz="2100" dirty="0" smtClean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www.nczisk.sk</a:t>
            </a:r>
            <a:endParaRPr lang="cs-CZ" sz="2400" b="1" dirty="0" smtClean="0">
              <a:solidFill>
                <a:schemeClr val="bg2"/>
              </a:solidFill>
            </a:endParaRPr>
          </a:p>
          <a:p>
            <a:pPr marL="114300" indent="0" eaLnBrk="1" hangingPunct="1">
              <a:buFont typeface="Wingdings" pitchFamily="2" charset="2"/>
              <a:buNone/>
              <a:defRPr/>
            </a:pPr>
            <a:endParaRPr lang="cs-CZ" sz="2600" b="1" dirty="0" smtClean="0">
              <a:solidFill>
                <a:srgbClr val="0000CC"/>
              </a:solidFill>
            </a:endParaRPr>
          </a:p>
          <a:p>
            <a:pPr marL="457200" eaLnBrk="1" hangingPunct="1"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Národní zdravotnický informační systém</a:t>
            </a:r>
          </a:p>
          <a:p>
            <a:pPr marL="857250"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000" dirty="0" smtClean="0"/>
              <a:t>sběr </a:t>
            </a:r>
            <a:r>
              <a:rPr lang="cs-CZ" sz="2000" dirty="0"/>
              <a:t>a zpracování zdravotnických </a:t>
            </a:r>
            <a:r>
              <a:rPr lang="cs-CZ" sz="2000" dirty="0" smtClean="0"/>
              <a:t>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vedení zdravotních registrů </a:t>
            </a:r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poskytování </a:t>
            </a:r>
            <a:r>
              <a:rPr lang="cs-CZ" sz="2000" dirty="0"/>
              <a:t>informací </a:t>
            </a:r>
            <a:endParaRPr lang="cs-CZ" sz="2000" dirty="0" smtClean="0"/>
          </a:p>
          <a:p>
            <a:pPr marL="857250" lvl="1" eaLnBrk="1" hangingPunct="1">
              <a:buClrTx/>
              <a:defRPr/>
            </a:pPr>
            <a:r>
              <a:rPr lang="cs-CZ" sz="2000" dirty="0" smtClean="0"/>
              <a:t>využívání informací</a:t>
            </a:r>
            <a:endParaRPr lang="cs-CZ" dirty="0" smtClean="0"/>
          </a:p>
        </p:txBody>
      </p:sp>
      <p:sp>
        <p:nvSpPr>
          <p:cNvPr id="36868" name="Obdélník 1"/>
          <p:cNvSpPr>
            <a:spLocks noChangeArrowheads="1"/>
          </p:cNvSpPr>
          <p:nvPr/>
        </p:nvSpPr>
        <p:spPr bwMode="auto">
          <a:xfrm>
            <a:off x="6659563" y="3141663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920037" cy="661987"/>
          </a:xfrm>
        </p:spPr>
        <p:txBody>
          <a:bodyPr/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sz="3000" dirty="0" smtClean="0">
                <a:solidFill>
                  <a:srgbClr val="0000CC"/>
                </a:solidFill>
              </a:rPr>
              <a:t>NZIS: Registry a informační systémy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611188" y="879475"/>
            <a:ext cx="4354512" cy="59769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>
                <a:solidFill>
                  <a:srgbClr val="0000CC"/>
                </a:solidFill>
              </a:rPr>
              <a:t>ČSÚ </a:t>
            </a:r>
            <a:r>
              <a:rPr lang="cs-CZ" sz="1600" dirty="0">
                <a:hlinkClick r:id="rId3"/>
              </a:rPr>
              <a:t>www.czso.cz</a:t>
            </a:r>
            <a:r>
              <a:rPr lang="cs-CZ" sz="1600" dirty="0"/>
              <a:t>  (ŠÚ SR </a:t>
            </a:r>
            <a:r>
              <a:rPr lang="cs-CZ" sz="1600" dirty="0">
                <a:hlinkClick r:id="rId4"/>
              </a:rPr>
              <a:t>www.statistics.sk</a:t>
            </a:r>
            <a:r>
              <a:rPr lang="cs-CZ" sz="1600" dirty="0"/>
              <a:t>)</a:t>
            </a:r>
            <a:endParaRPr lang="cs-CZ" sz="1600" b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cs-CZ" sz="1600" b="1" dirty="0"/>
              <a:t>Informační systém Demografie</a:t>
            </a:r>
          </a:p>
          <a:p>
            <a:pPr eaLnBrk="1" hangingPunct="1">
              <a:defRPr/>
            </a:pPr>
            <a:r>
              <a:rPr lang="cs-CZ" sz="1600" b="1" dirty="0"/>
              <a:t>Informační systém Bilance obyvatel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 smtClean="0">
                <a:solidFill>
                  <a:srgbClr val="0000CC"/>
                </a:solidFill>
              </a:rPr>
              <a:t>Zdravotnictví (ÚZIS, SZÚ)</a:t>
            </a:r>
            <a:endParaRPr lang="cs-CZ" sz="1600" b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cs-CZ" sz="1600" b="1" dirty="0" smtClean="0"/>
              <a:t>NR </a:t>
            </a:r>
            <a:r>
              <a:rPr lang="cs-CZ" sz="1600" b="1" dirty="0"/>
              <a:t>hospitalizovaných</a:t>
            </a:r>
          </a:p>
          <a:p>
            <a:pPr eaLnBrk="1" hangingPunct="1">
              <a:defRPr/>
            </a:pPr>
            <a:r>
              <a:rPr lang="cs-CZ" sz="1600" b="1" dirty="0"/>
              <a:t>NR rodiček</a:t>
            </a:r>
          </a:p>
          <a:p>
            <a:pPr eaLnBrk="1" hangingPunct="1">
              <a:defRPr/>
            </a:pPr>
            <a:r>
              <a:rPr lang="cs-CZ" sz="1600" b="1" dirty="0"/>
              <a:t>NR novorozenců</a:t>
            </a:r>
          </a:p>
          <a:p>
            <a:pPr eaLnBrk="1" hangingPunct="1">
              <a:defRPr/>
            </a:pPr>
            <a:r>
              <a:rPr lang="cs-CZ" sz="1600" b="1" dirty="0"/>
              <a:t>NR vrozených vad</a:t>
            </a:r>
          </a:p>
          <a:p>
            <a:pPr eaLnBrk="1" hangingPunct="1">
              <a:defRPr/>
            </a:pPr>
            <a:r>
              <a:rPr lang="cs-CZ" sz="1600" b="1" dirty="0"/>
              <a:t>NR potratů</a:t>
            </a:r>
          </a:p>
          <a:p>
            <a:pPr eaLnBrk="1" hangingPunct="1">
              <a:defRPr/>
            </a:pPr>
            <a:r>
              <a:rPr lang="cs-CZ" sz="1600" b="1" dirty="0"/>
              <a:t>NR asistované reprodukce</a:t>
            </a:r>
          </a:p>
          <a:p>
            <a:pPr eaLnBrk="1" hangingPunct="1">
              <a:defRPr/>
            </a:pPr>
            <a:r>
              <a:rPr lang="cs-CZ" sz="1600" b="1" dirty="0" smtClean="0"/>
              <a:t>Národní </a:t>
            </a:r>
            <a:r>
              <a:rPr lang="cs-CZ" sz="1600" b="1" dirty="0"/>
              <a:t>onkologický registr</a:t>
            </a:r>
          </a:p>
          <a:p>
            <a:pPr eaLnBrk="1" hangingPunct="1">
              <a:defRPr/>
            </a:pPr>
            <a:r>
              <a:rPr lang="cs-CZ" sz="1600" b="1" dirty="0"/>
              <a:t>NR cévní chirurgie</a:t>
            </a:r>
          </a:p>
          <a:p>
            <a:pPr eaLnBrk="1" hangingPunct="1">
              <a:defRPr/>
            </a:pPr>
            <a:r>
              <a:rPr lang="cs-CZ" sz="1600" b="1" dirty="0"/>
              <a:t>Národní kardiochirurgický registr </a:t>
            </a:r>
            <a:endParaRPr lang="cs-CZ" sz="1600" b="1" dirty="0" smtClean="0"/>
          </a:p>
          <a:p>
            <a:pPr eaLnBrk="1" hangingPunct="1">
              <a:defRPr/>
            </a:pPr>
            <a:r>
              <a:rPr lang="cs-CZ" sz="1600" b="1" dirty="0"/>
              <a:t>NR nemocí z povolání </a:t>
            </a:r>
            <a:endParaRPr lang="cs-CZ" sz="1600" b="1" dirty="0" smtClean="0"/>
          </a:p>
          <a:p>
            <a:pPr eaLnBrk="1" hangingPunct="1">
              <a:defRPr/>
            </a:pPr>
            <a:r>
              <a:rPr lang="cs-CZ" sz="1600" b="1" dirty="0" smtClean="0"/>
              <a:t>NR </a:t>
            </a:r>
            <a:r>
              <a:rPr lang="cs-CZ" sz="1600" b="1" dirty="0"/>
              <a:t>kloubních náhrad</a:t>
            </a:r>
          </a:p>
          <a:p>
            <a:pPr eaLnBrk="1" hangingPunct="1">
              <a:defRPr/>
            </a:pPr>
            <a:r>
              <a:rPr lang="cs-CZ" sz="1600" b="1" dirty="0"/>
              <a:t>NR kardiovaskulárních </a:t>
            </a:r>
            <a:r>
              <a:rPr lang="cs-CZ" sz="1600" b="1" dirty="0" smtClean="0"/>
              <a:t>intervencí</a:t>
            </a:r>
          </a:p>
          <a:p>
            <a:pPr eaLnBrk="1" hangingPunct="1">
              <a:defRPr/>
            </a:pPr>
            <a:r>
              <a:rPr lang="cs-CZ" sz="1600" b="1" dirty="0" smtClean="0"/>
              <a:t>NR </a:t>
            </a:r>
            <a:r>
              <a:rPr lang="cs-CZ" sz="1600" b="1" dirty="0"/>
              <a:t>uživatelů lékařsky indikovaných substitučních </a:t>
            </a:r>
            <a:r>
              <a:rPr lang="cs-CZ" sz="1600" b="1" dirty="0" smtClean="0"/>
              <a:t>látek</a:t>
            </a:r>
          </a:p>
          <a:p>
            <a:pPr eaLnBrk="1" hangingPunct="1">
              <a:defRPr/>
            </a:pPr>
            <a:endParaRPr lang="cs-CZ" sz="1600" b="1" dirty="0" smtClean="0">
              <a:solidFill>
                <a:srgbClr val="00B0F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dirty="0"/>
          </a:p>
          <a:p>
            <a:pPr eaLnBrk="1" hangingPunct="1">
              <a:defRPr/>
            </a:pPr>
            <a:endParaRPr lang="cs-CZ" sz="1200" dirty="0"/>
          </a:p>
          <a:p>
            <a:pPr lvl="2" eaLnBrk="1" hangingPunct="1">
              <a:defRPr/>
            </a:pPr>
            <a:endParaRPr lang="cs-CZ" sz="1200" dirty="0"/>
          </a:p>
          <a:p>
            <a:pPr marL="914400" lvl="2" indent="0" eaLnBrk="1" hangingPunct="1">
              <a:buFontTx/>
              <a:buNone/>
              <a:defRPr/>
            </a:pPr>
            <a:endParaRPr lang="cs-CZ" sz="1200" dirty="0"/>
          </a:p>
          <a:p>
            <a:pPr lvl="2" eaLnBrk="1" hangingPunct="1">
              <a:defRPr/>
            </a:pPr>
            <a:endParaRPr lang="cs-CZ" sz="1200" dirty="0"/>
          </a:p>
          <a:p>
            <a:pPr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946650" y="765175"/>
            <a:ext cx="4167188" cy="5903913"/>
          </a:xfrm>
        </p:spPr>
        <p:txBody>
          <a:bodyPr/>
          <a:lstStyle/>
          <a:p>
            <a:pPr eaLnBrk="1" hangingPunct="1">
              <a:defRPr/>
            </a:pPr>
            <a:endParaRPr lang="cs-CZ" sz="1600" b="1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cs-CZ" sz="1600" b="1" dirty="0" smtClean="0"/>
              <a:t>Informační </a:t>
            </a:r>
            <a:r>
              <a:rPr lang="cs-CZ" sz="1600" b="1" dirty="0"/>
              <a:t>systém Infekční nemoci  </a:t>
            </a:r>
          </a:p>
          <a:p>
            <a:pPr eaLnBrk="1" hangingPunct="1">
              <a:defRPr/>
            </a:pPr>
            <a:r>
              <a:rPr lang="cs-CZ" sz="1600" b="1" dirty="0"/>
              <a:t>Registr tuberkulózy </a:t>
            </a:r>
          </a:p>
          <a:p>
            <a:pPr eaLnBrk="1" hangingPunct="1">
              <a:defRPr/>
            </a:pPr>
            <a:r>
              <a:rPr lang="cs-CZ" sz="1600" b="1" dirty="0"/>
              <a:t>Registr pohlavních nemocí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>
                <a:solidFill>
                  <a:srgbClr val="0000CC"/>
                </a:solidFill>
              </a:rPr>
              <a:t>ČSSZ</a:t>
            </a:r>
          </a:p>
          <a:p>
            <a:pPr eaLnBrk="1" hangingPunct="1">
              <a:defRPr/>
            </a:pPr>
            <a:r>
              <a:rPr lang="cs-CZ" sz="1600" b="1" dirty="0"/>
              <a:t>Informační systém Pracovní neschopnost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>
                <a:solidFill>
                  <a:srgbClr val="0000CC"/>
                </a:solidFill>
              </a:rPr>
              <a:t>Zdravotnictví (ÚZIS, </a:t>
            </a:r>
            <a:r>
              <a:rPr lang="cs-CZ" sz="1600" b="1" dirty="0" smtClean="0">
                <a:solidFill>
                  <a:srgbClr val="0000CC"/>
                </a:solidFill>
              </a:rPr>
              <a:t>NCONZO, ZP)</a:t>
            </a:r>
            <a:r>
              <a:rPr lang="cs-CZ" sz="1600" dirty="0" smtClean="0"/>
              <a:t>                       </a:t>
            </a: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 smtClean="0"/>
              <a:t>Registr zdravotnických zařízení</a:t>
            </a:r>
            <a:endParaRPr lang="cs-CZ" sz="1600" b="1" dirty="0"/>
          </a:p>
          <a:p>
            <a:pPr eaLnBrk="1" hangingPunct="1">
              <a:defRPr/>
            </a:pPr>
            <a:r>
              <a:rPr lang="cs-CZ" sz="1600" b="1" dirty="0" smtClean="0"/>
              <a:t>Registr ekonomických výkazů</a:t>
            </a:r>
          </a:p>
          <a:p>
            <a:pPr eaLnBrk="1" hangingPunct="1">
              <a:defRPr/>
            </a:pPr>
            <a:r>
              <a:rPr lang="cs-CZ" sz="1600" b="1" dirty="0"/>
              <a:t>Registr lékařů, zubních lékařů a farmaceutů</a:t>
            </a:r>
          </a:p>
          <a:p>
            <a:pPr eaLnBrk="1" hangingPunct="1">
              <a:defRPr/>
            </a:pPr>
            <a:r>
              <a:rPr lang="cs-CZ" sz="1600" b="1" dirty="0" smtClean="0"/>
              <a:t>Registr zdravotnických pracovníků způsobilých k výkonu zdravotnického povolání bez odborného dohledu (NCONZO)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16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600" b="1" dirty="0" smtClean="0">
                <a:solidFill>
                  <a:srgbClr val="0000CC"/>
                </a:solidFill>
              </a:rPr>
              <a:t>Další zdroje: </a:t>
            </a:r>
            <a:r>
              <a:rPr lang="cs-CZ" sz="1600" b="1" dirty="0" smtClean="0"/>
              <a:t>MŠMT, MPSV, MF, ZP</a:t>
            </a:r>
            <a:endParaRPr lang="cs-CZ" sz="1600" b="1" dirty="0"/>
          </a:p>
          <a:p>
            <a:pPr lvl="3" eaLnBrk="1" hangingPunct="1">
              <a:defRPr/>
            </a:pPr>
            <a:endParaRPr lang="cs-CZ" sz="16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23557" name="Oválný popisek 3"/>
          <p:cNvSpPr>
            <a:spLocks noChangeArrowheads="1"/>
          </p:cNvSpPr>
          <p:nvPr/>
        </p:nvSpPr>
        <p:spPr bwMode="auto">
          <a:xfrm>
            <a:off x="8459788" y="4581525"/>
            <a:ext cx="914400" cy="61277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  <p:sp>
        <p:nvSpPr>
          <p:cNvPr id="23558" name="Obláček 5"/>
          <p:cNvSpPr>
            <a:spLocks noChangeArrowheads="1"/>
          </p:cNvSpPr>
          <p:nvPr/>
        </p:nvSpPr>
        <p:spPr bwMode="auto">
          <a:xfrm>
            <a:off x="7812088" y="4221163"/>
            <a:ext cx="914400" cy="828675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  <p:sp>
        <p:nvSpPr>
          <p:cNvPr id="23559" name="Obdélník 3"/>
          <p:cNvSpPr>
            <a:spLocks noChangeArrowheads="1"/>
          </p:cNvSpPr>
          <p:nvPr/>
        </p:nvSpPr>
        <p:spPr bwMode="auto">
          <a:xfrm>
            <a:off x="2268538" y="1916113"/>
            <a:ext cx="444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73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84232" cy="864096"/>
          </a:xfrm>
        </p:spPr>
        <p:txBody>
          <a:bodyPr/>
          <a:lstStyle/>
          <a:p>
            <a:r>
              <a:rPr lang="cs-CZ" sz="3200" cap="all" dirty="0" smtClean="0">
                <a:solidFill>
                  <a:srgbClr val="0000CC"/>
                </a:solidFill>
              </a:rPr>
              <a:t>Publikace údajů ze  zdravotnické statistiky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976664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92D050"/>
                </a:solidFill>
                <a:latin typeface="+mj-lt"/>
                <a:hlinkClick r:id="rId3"/>
              </a:rPr>
              <a:t>Zdravotnická ročenka ČR</a:t>
            </a:r>
            <a:endParaRPr lang="cs-CZ" sz="2400" dirty="0" smtClean="0">
              <a:solidFill>
                <a:srgbClr val="92D050"/>
              </a:solidFill>
              <a:latin typeface="+mj-lt"/>
            </a:endParaRP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 smtClean="0"/>
              <a:t>Souhrnná publikace, obsahuje 7 kapitol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 smtClean="0"/>
              <a:t>Vychází </a:t>
            </a:r>
            <a:r>
              <a:rPr lang="cs-CZ" sz="2400" dirty="0"/>
              <a:t>každoročně od r. 1960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Od r. 2006 ročenky pro jednotlivé </a:t>
            </a:r>
            <a:r>
              <a:rPr lang="cs-CZ" sz="2400" dirty="0" smtClean="0"/>
              <a:t>kraje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  <a:hlinkClick r:id="rId4"/>
              </a:rPr>
              <a:t>Zdravotnická statistika</a:t>
            </a:r>
            <a:endParaRPr lang="cs-CZ" sz="2400" b="1" dirty="0" smtClean="0">
              <a:latin typeface="+mj-lt"/>
            </a:endParaRPr>
          </a:p>
          <a:p>
            <a:pPr marL="742950" lvl="2" indent="-342900">
              <a:spcAft>
                <a:spcPts val="1200"/>
              </a:spcAft>
              <a:buClr>
                <a:schemeClr val="tx2"/>
              </a:buClr>
              <a:defRPr/>
            </a:pPr>
            <a:r>
              <a:rPr lang="cs-CZ" sz="2400" dirty="0" smtClean="0"/>
              <a:t>monotematické publikace (např.: Zemřelí, Narození a zemřelí do 1 roku, Péče o nemocné cukrovkou, Potraty, Infekční nemoci, Hospitalizovaní).</a:t>
            </a:r>
            <a:endParaRPr lang="cs-CZ" sz="2400" dirty="0"/>
          </a:p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Databáze</a:t>
            </a: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cs-CZ" sz="2400" b="1" dirty="0" smtClean="0"/>
              <a:t>WHO, Eurostat, OECD, World Bank, OSN</a:t>
            </a:r>
            <a:endParaRPr lang="cs-CZ" sz="2400" b="1" dirty="0"/>
          </a:p>
          <a:p>
            <a:pPr lvl="1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cs-CZ" sz="19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509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+mj-lt"/>
              <a:buAutoNum type="romanUcPeriod" startAt="2"/>
            </a:pPr>
            <a:r>
              <a:rPr lang="cs-CZ" sz="3200" dirty="0" smtClean="0">
                <a:solidFill>
                  <a:srgbClr val="0000CC"/>
                </a:solidFill>
              </a:rPr>
              <a:t>Dílčí Statistiky </a:t>
            </a:r>
            <a:r>
              <a:rPr lang="cs-CZ" sz="3200" dirty="0">
                <a:solidFill>
                  <a:srgbClr val="0000CC"/>
                </a:solidFill>
              </a:rPr>
              <a:t>využívané ke studiu zdravotního stavu populace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28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46237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 smtClean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Obyvatelstvo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 smtClean="0">
                <a:solidFill>
                  <a:srgbClr val="0000CC"/>
                </a:solidFill>
              </a:rPr>
            </a:br>
            <a:r>
              <a:rPr lang="cs-CZ" sz="3200" cap="all" dirty="0" smtClean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38917" name="Zahnutá šipka doleva 5"/>
          <p:cNvSpPr>
            <a:spLocks noChangeArrowheads="1"/>
          </p:cNvSpPr>
          <p:nvPr/>
        </p:nvSpPr>
        <p:spPr bwMode="auto">
          <a:xfrm>
            <a:off x="5219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268760"/>
            <a:ext cx="7840663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</a:rPr>
              <a:t>	</a:t>
            </a:r>
            <a:r>
              <a:rPr lang="cs-CZ" sz="2400" b="1" dirty="0" smtClean="0"/>
              <a:t>A</a:t>
            </a:r>
            <a:r>
              <a:rPr lang="cs-CZ" sz="2400" b="1" dirty="0"/>
              <a:t>: </a:t>
            </a:r>
            <a:r>
              <a:rPr lang="cs-CZ" sz="2400" b="1" dirty="0" smtClean="0"/>
              <a:t>Velikost a složení populace</a:t>
            </a:r>
            <a:endParaRPr lang="cs-CZ" sz="2400" b="1" dirty="0"/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2400" b="1" dirty="0"/>
              <a:t>	B: </a:t>
            </a:r>
            <a:r>
              <a:rPr lang="cs-CZ" sz="2400" b="1" dirty="0" smtClean="0"/>
              <a:t>Demografické procesy</a:t>
            </a:r>
            <a:endParaRPr lang="cs-CZ" sz="2400" b="1" dirty="0"/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Statistika zdravotního stavu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 smtClean="0"/>
              <a:t>A: Statistiky nemocnosti</a:t>
            </a:r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 smtClean="0"/>
              <a:t>B: Statistika zemřelých 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 smtClean="0"/>
          </a:p>
          <a:p>
            <a:pPr marL="590550" indent="-590550" eaLnBrk="1" hangingPunct="1">
              <a:buSzTx/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</a:t>
            </a:r>
            <a:r>
              <a:rPr lang="cs-CZ" sz="3200" cap="all" dirty="0">
                <a:solidFill>
                  <a:srgbClr val="0000CC"/>
                </a:solidFill>
              </a:rPr>
              <a:t>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 smtClean="0">
                <a:solidFill>
                  <a:srgbClr val="0000CC"/>
                </a:solidFill>
              </a:rPr>
              <a:t>zdravotního </a:t>
            </a:r>
            <a:r>
              <a:rPr lang="cs-CZ" sz="3200" cap="all" dirty="0">
                <a:solidFill>
                  <a:srgbClr val="0000CC"/>
                </a:solidFill>
              </a:rPr>
              <a:t>stavu</a:t>
            </a:r>
            <a:endParaRPr lang="cs-CZ" sz="3200" cap="all" dirty="0" smtClean="0">
              <a:solidFill>
                <a:srgbClr val="0000CC"/>
              </a:solidFill>
            </a:endParaRPr>
          </a:p>
        </p:txBody>
      </p:sp>
      <p:sp>
        <p:nvSpPr>
          <p:cNvPr id="38917" name="Zahnutá šipka doleva 5"/>
          <p:cNvSpPr>
            <a:spLocks noChangeArrowheads="1"/>
          </p:cNvSpPr>
          <p:nvPr/>
        </p:nvSpPr>
        <p:spPr bwMode="auto">
          <a:xfrm>
            <a:off x="5219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cs-CZ" dirty="0"/>
          </a:p>
        </p:txBody>
      </p:sp>
      <p:sp>
        <p:nvSpPr>
          <p:cNvPr id="7" name="Zahnutá šipka doleva 6"/>
          <p:cNvSpPr/>
          <p:nvPr/>
        </p:nvSpPr>
        <p:spPr bwMode="auto">
          <a:xfrm rot="21180426">
            <a:off x="7235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cs-CZ" dirty="0"/>
          </a:p>
        </p:txBody>
      </p:sp>
      <p:sp>
        <p:nvSpPr>
          <p:cNvPr id="11" name="Zahnutá šipka doleva 10"/>
          <p:cNvSpPr/>
          <p:nvPr/>
        </p:nvSpPr>
        <p:spPr bwMode="auto">
          <a:xfrm rot="11217581">
            <a:off x="407105" y="1743076"/>
            <a:ext cx="1366837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2187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552450" eaLnBrk="1" hangingPunct="1">
              <a:lnSpc>
                <a:spcPct val="80000"/>
              </a:lnSpc>
            </a:pPr>
            <a:r>
              <a:rPr lang="cs-CZ" sz="3200" cap="all" dirty="0" smtClean="0">
                <a:solidFill>
                  <a:srgbClr val="0000CC"/>
                </a:solidFill>
              </a:rPr>
              <a:t>Ukazatele demografické statistiky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416824" cy="4038600"/>
          </a:xfrm>
        </p:spPr>
        <p:txBody>
          <a:bodyPr/>
          <a:lstStyle/>
          <a:p>
            <a:pPr marL="0" indent="0" eaLnBrk="1" hangingPunct="1">
              <a:buSzTx/>
              <a:buFont typeface="Wingdings" pitchFamily="2" charset="2"/>
              <a:buNone/>
              <a:defRPr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SzTx/>
              <a:buFont typeface="Wingdings" pitchFamily="2" charset="2"/>
              <a:buNone/>
              <a:defRPr/>
            </a:pPr>
            <a:r>
              <a:rPr lang="cs-CZ" sz="2800" b="1" cap="all" dirty="0" smtClean="0">
                <a:solidFill>
                  <a:srgbClr val="C00000"/>
                </a:solidFill>
              </a:rPr>
              <a:t>Demografie </a:t>
            </a:r>
          </a:p>
          <a:p>
            <a:pPr eaLnBrk="1" hangingPunct="1">
              <a:buSzPct val="60000"/>
              <a:defRPr/>
            </a:pPr>
            <a:r>
              <a:rPr lang="cs-CZ" sz="2800" b="1" dirty="0" smtClean="0">
                <a:solidFill>
                  <a:schemeClr val="bg2"/>
                </a:solidFill>
              </a:rPr>
              <a:t>vědní obor, který se zabývá </a:t>
            </a:r>
            <a:r>
              <a:rPr lang="cs-CZ" sz="2800" b="1" dirty="0" smtClean="0">
                <a:solidFill>
                  <a:srgbClr val="C00000"/>
                </a:solidFill>
              </a:rPr>
              <a:t>REPRODUKCÍ LIDSKÝCH POPULACÍ</a:t>
            </a:r>
          </a:p>
          <a:p>
            <a:pPr eaLnBrk="1" hangingPunct="1">
              <a:buSzPct val="60000"/>
              <a:defRPr/>
            </a:pPr>
            <a:endParaRPr lang="cs-CZ" sz="2800" b="1" dirty="0">
              <a:solidFill>
                <a:srgbClr val="C00000"/>
              </a:solidFill>
            </a:endParaRPr>
          </a:p>
          <a:p>
            <a:pPr eaLnBrk="1" hangingPunct="1">
              <a:buSzPct val="60000"/>
              <a:defRPr/>
            </a:pPr>
            <a:r>
              <a:rPr lang="cs-CZ" sz="2800" b="1" dirty="0" smtClean="0">
                <a:solidFill>
                  <a:schemeClr val="bg2"/>
                </a:solidFill>
              </a:rPr>
              <a:t>demografická statistika</a:t>
            </a:r>
          </a:p>
          <a:p>
            <a:pPr marL="971550" lvl="1" indent="-514350" eaLnBrk="1" hangingPunct="1"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bg2"/>
                </a:solidFill>
              </a:rPr>
              <a:t>demografická statika</a:t>
            </a:r>
          </a:p>
          <a:p>
            <a:pPr marL="971550" lvl="1" indent="-514350" eaLnBrk="1" hangingPunct="1"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bg2"/>
                </a:solidFill>
              </a:rPr>
              <a:t>demografická dynamika</a:t>
            </a:r>
            <a:endParaRPr lang="cs-CZ" sz="2800" b="1" dirty="0">
              <a:solidFill>
                <a:schemeClr val="bg2"/>
              </a:solidFill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0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Negativní míry zdraví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rgbClr val="C00000"/>
                </a:solidFill>
              </a:rPr>
              <a:t>Statistika (evidence) nemocí</a:t>
            </a:r>
            <a:endParaRPr lang="cs-CZ" sz="2800" b="1" dirty="0">
              <a:solidFill>
                <a:srgbClr val="C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 smtClean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Statistika (evidence) úmrtí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696200" cy="792163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Mezinárodní klasifikace nemocí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400" b="1" dirty="0" smtClean="0"/>
              <a:t>  </a:t>
            </a:r>
            <a:r>
              <a:rPr lang="cs-CZ" sz="2800" b="1" dirty="0" smtClean="0">
                <a:hlinkClick r:id="rId3"/>
              </a:rPr>
              <a:t>Mezinárodní klasifikace nemocí</a:t>
            </a:r>
            <a:r>
              <a:rPr lang="cs-CZ" sz="2800" b="1" dirty="0" smtClean="0"/>
              <a:t>, 10.revize,                                      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sz="2800" b="1" dirty="0" smtClean="0"/>
              <a:t>    2. aktualizované vydání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/>
              <a:t>Klasifikace nemocí</a:t>
            </a:r>
            <a:r>
              <a:rPr lang="cs-CZ" sz="2800" dirty="0"/>
              <a:t> (úrazů, vad, poruch, komplikací, léčebné péče atd.) </a:t>
            </a:r>
            <a:r>
              <a:rPr lang="cs-CZ" sz="2800" b="1" dirty="0"/>
              <a:t>do kapitol, podkapitol a skupin</a:t>
            </a:r>
            <a:r>
              <a:rPr lang="cs-CZ" sz="2800" dirty="0"/>
              <a:t>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 smtClean="0"/>
              <a:t>22 </a:t>
            </a:r>
            <a:r>
              <a:rPr lang="cs-CZ" sz="2800" dirty="0"/>
              <a:t>kapitol, alfanumerické </a:t>
            </a:r>
            <a:r>
              <a:rPr lang="cs-CZ" sz="2800" dirty="0" smtClean="0"/>
              <a:t>kódy</a:t>
            </a:r>
            <a:endParaRPr lang="cs-CZ" sz="2800" dirty="0"/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 smtClean="0"/>
              <a:t>Statistické zpracování a srovnávání.</a:t>
            </a:r>
          </a:p>
          <a:p>
            <a:pPr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0831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34"/>
            <a:ext cx="6048672" cy="68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382000" cy="32469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None/>
            </a:pPr>
            <a:endParaRPr lang="cs-CZ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</a:pPr>
            <a:r>
              <a:rPr lang="cs-CZ" sz="2800" b="1" dirty="0">
                <a:solidFill>
                  <a:srgbClr val="0000CC"/>
                </a:solidFill>
              </a:rPr>
              <a:t>Metody studia zdravotního stavu populace</a:t>
            </a:r>
          </a:p>
          <a:p>
            <a:pPr lvl="1" eaLnBrk="1" hangingPunct="1">
              <a:lnSpc>
                <a:spcPct val="90000"/>
              </a:lnSpc>
              <a:buClr>
                <a:srgbClr val="3D3DF5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rutinní statistiky</a:t>
            </a:r>
          </a:p>
          <a:p>
            <a:pPr lvl="1" eaLnBrk="1" hangingPunct="1">
              <a:lnSpc>
                <a:spcPct val="90000"/>
              </a:lnSpc>
              <a:buClr>
                <a:srgbClr val="3D3DF5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epidemiologické metody</a:t>
            </a:r>
          </a:p>
          <a:p>
            <a:pPr lvl="1" eaLnBrk="1" hangingPunct="1">
              <a:lnSpc>
                <a:spcPct val="90000"/>
              </a:lnSpc>
              <a:buClr>
                <a:srgbClr val="3D3DF5"/>
              </a:buClr>
              <a:buSzPct val="70000"/>
              <a:buFont typeface="Wingdings" pitchFamily="2" charset="2"/>
              <a:buChar char="l"/>
            </a:pPr>
            <a:r>
              <a:rPr lang="cs-CZ" sz="2800" b="1" dirty="0"/>
              <a:t>statistika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cs-CZ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sz="2800" dirty="0" smtClean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3" y="620688"/>
            <a:ext cx="8964613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Aft>
                <a:spcPts val="3200"/>
              </a:spcAft>
            </a:pPr>
            <a:r>
              <a:rPr lang="cs-CZ" sz="4400" dirty="0" smtClean="0">
                <a:solidFill>
                  <a:srgbClr val="0000CC"/>
                </a:solidFill>
              </a:rPr>
              <a:t>SOCIÁLNÍ LÉKAŘSTVÍ</a:t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4400" dirty="0" smtClean="0">
                <a:solidFill>
                  <a:srgbClr val="0000CC"/>
                </a:solidFill>
              </a:rPr>
              <a:t/>
            </a:r>
            <a:br>
              <a:rPr lang="cs-CZ" sz="4400" dirty="0" smtClean="0">
                <a:solidFill>
                  <a:srgbClr val="0000CC"/>
                </a:solidFill>
              </a:rPr>
            </a:br>
            <a:r>
              <a:rPr lang="cs-CZ" sz="3200" b="1" cap="all" dirty="0" smtClean="0">
                <a:solidFill>
                  <a:srgbClr val="0000CC"/>
                </a:solidFill>
                <a:latin typeface="+mn-lt"/>
              </a:rPr>
              <a:t>semináře</a:t>
            </a:r>
            <a:r>
              <a:rPr lang="cs-CZ" sz="2400" dirty="0" smtClean="0">
                <a:solidFill>
                  <a:srgbClr val="0000CC"/>
                </a:solidFill>
              </a:rPr>
              <a:t/>
            </a:r>
            <a:br>
              <a:rPr lang="cs-CZ" sz="2400" dirty="0" smtClean="0">
                <a:solidFill>
                  <a:srgbClr val="0000CC"/>
                </a:solidFill>
              </a:rPr>
            </a:br>
            <a:endParaRPr lang="cs-CZ" sz="3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85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92150"/>
            <a:ext cx="8496944" cy="4692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MKN-10: </a:t>
            </a:r>
          </a:p>
          <a:p>
            <a:pPr eaLnBrk="1" hangingPunct="1">
              <a:buNone/>
            </a:pPr>
            <a:r>
              <a:rPr lang="cs-CZ" sz="2400" dirty="0" smtClean="0"/>
              <a:t>Příklad:  ZN horní třetina jícnu</a:t>
            </a:r>
          </a:p>
          <a:p>
            <a:pPr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457200" lvl="1" indent="0" eaLnBrk="1" hangingPunct="1">
              <a:buClr>
                <a:srgbClr val="0000CC"/>
              </a:buClr>
              <a:buSzPct val="160000"/>
              <a:buNone/>
            </a:pPr>
            <a:r>
              <a:rPr lang="cs-CZ" dirty="0" smtClean="0"/>
              <a:t>II. Kapitola: Novotvary (C00-D48)</a:t>
            </a:r>
          </a:p>
          <a:p>
            <a:pPr marL="914400" lvl="2" indent="0" eaLnBrk="1" hangingPunct="1">
              <a:buNone/>
            </a:pPr>
            <a:r>
              <a:rPr lang="cs-CZ" sz="3100" dirty="0" smtClean="0"/>
              <a:t>ZN trávicího ústrojí (C15-C26)</a:t>
            </a:r>
          </a:p>
          <a:p>
            <a:pPr marL="1371600" lvl="3" indent="0" eaLnBrk="1" hangingPunct="1">
              <a:buNone/>
            </a:pPr>
            <a:r>
              <a:rPr lang="cs-CZ" sz="3600" dirty="0" smtClean="0"/>
              <a:t>ZN jícnu C15</a:t>
            </a:r>
          </a:p>
          <a:p>
            <a:pPr marL="1828800" lvl="4" indent="0" eaLnBrk="1" hangingPunct="1">
              <a:buNone/>
            </a:pPr>
            <a:r>
              <a:rPr lang="cs-CZ" sz="4000" dirty="0" smtClean="0">
                <a:solidFill>
                  <a:srgbClr val="0000CC"/>
                </a:solidFill>
              </a:rPr>
              <a:t>C15.3: </a:t>
            </a:r>
            <a:r>
              <a:rPr lang="cs-CZ" sz="4000" dirty="0" smtClean="0"/>
              <a:t>ZN horní třetina jícnu</a:t>
            </a:r>
          </a:p>
        </p:txBody>
      </p:sp>
    </p:spTree>
    <p:extLst>
      <p:ext uri="{BB962C8B-B14F-4D97-AF65-F5344CB8AC3E}">
        <p14:creationId xmlns:p14="http://schemas.microsoft.com/office/powerpoint/2010/main" xmlns="" val="9514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CC"/>
                </a:solidFill>
              </a:rPr>
              <a:t>Negativní míry zdraví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</a:rPr>
              <a:t>Evidence nemocí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pracovní neschopnosti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hospitalizovaných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povinně hlášených </a:t>
            </a:r>
            <a:r>
              <a:rPr lang="cs-CZ" sz="2800" dirty="0" smtClean="0"/>
              <a:t>nemocí </a:t>
            </a:r>
            <a:endParaRPr lang="cs-CZ" sz="2800" dirty="0"/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800" b="1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7446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založené na evidenci nemocí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89125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Incidence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Prevalence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Průměrná doba trvání nemoci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55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176713" cy="4967287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Klady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srovnávání, hodnocení trendů (vývoje v čase)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východisko pro počáteční fáze výzkumu (formulace pracovních hypotéz)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všeobecně dostupný a relativně levný zdroj informací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1123950"/>
            <a:ext cx="40322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Zápory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fenomén ledovce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611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60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539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716463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8" name="Nadpis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696200" cy="814387"/>
          </a:xfrm>
        </p:spPr>
        <p:txBody>
          <a:bodyPr/>
          <a:lstStyle/>
          <a:p>
            <a:r>
              <a:rPr lang="cs-CZ" cap="all" dirty="0" smtClean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50825" y="1589088"/>
            <a:ext cx="4275138" cy="47196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6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08962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Fenomén ledovce</a:t>
            </a:r>
            <a:endParaRPr lang="cs-CZ" b="1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5038"/>
            <a:ext cx="4321175" cy="3657600"/>
          </a:xfrm>
        </p:spPr>
        <p:txBody>
          <a:bodyPr/>
          <a:lstStyle/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Osoby, které navštíví zdravotnické zařízení.</a:t>
            </a:r>
          </a:p>
          <a:p>
            <a:pPr eaLnBrk="1" hangingPunct="1"/>
            <a:endParaRPr lang="cs-CZ" sz="2000" dirty="0" smtClean="0"/>
          </a:p>
          <a:p>
            <a:pPr eaLnBrk="1" hangingPunct="1">
              <a:buFont typeface="Wingdings" pitchFamily="2" charset="2"/>
              <a:buNone/>
            </a:pPr>
            <a:endParaRPr lang="cs-CZ" sz="2000" dirty="0" smtClean="0"/>
          </a:p>
          <a:p>
            <a:pPr eaLnBrk="1" hangingPunct="1"/>
            <a:r>
              <a:rPr lang="cs-CZ" sz="2000" dirty="0" smtClean="0"/>
              <a:t>Nemoc v latentní fázi. </a:t>
            </a:r>
          </a:p>
          <a:p>
            <a:pPr eaLnBrk="1" hangingPunct="1"/>
            <a:r>
              <a:rPr lang="cs-CZ" sz="2000" dirty="0" smtClean="0"/>
              <a:t>Nemocní, kteří nenavštíví ZZ.</a:t>
            </a:r>
          </a:p>
          <a:p>
            <a:pPr eaLnBrk="1" hangingPunct="1"/>
            <a:r>
              <a:rPr lang="cs-CZ" sz="2000" dirty="0" smtClean="0"/>
              <a:t>Trvalé následky nemocí - zdravotní handicapy. </a:t>
            </a:r>
          </a:p>
          <a:p>
            <a:pPr eaLnBrk="1" hangingPunct="1"/>
            <a:r>
              <a:rPr lang="cs-CZ" sz="2000" dirty="0" smtClean="0"/>
              <a:t>Osoby, jež nemoc nevnímají.</a:t>
            </a:r>
          </a:p>
        </p:txBody>
      </p:sp>
      <p:pic>
        <p:nvPicPr>
          <p:cNvPr id="65540" name="Picture 4" descr="Icebergf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0388" y="2060575"/>
            <a:ext cx="3651250" cy="3946525"/>
          </a:xfrm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500563" y="3357563"/>
            <a:ext cx="38877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602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176713" cy="4967287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Klady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srovnávání, hodnocení trendů (vývoje v čase)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východisko pro počáteční fáze výzkumu (formulace pracovních hypotéz)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všeobecně dostupný a relativně levný zdroj informací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1123950"/>
            <a:ext cx="40322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Zápory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fenomén ledovce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 smtClean="0"/>
              <a:t>nekompletnost dat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 smtClean="0"/>
              <a:t>neznámá správnost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 smtClean="0"/>
              <a:t>živelnost, nepropojenost 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611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60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539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716463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6568" name="Nadpis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696200" cy="814387"/>
          </a:xfrm>
        </p:spPr>
        <p:txBody>
          <a:bodyPr/>
          <a:lstStyle/>
          <a:p>
            <a:r>
              <a:rPr lang="cs-CZ" cap="all" dirty="0" smtClean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50825" y="1589088"/>
            <a:ext cx="4275138" cy="47196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98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Ukazatele zdravotního stavu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rgbClr val="C00000"/>
                </a:solidFill>
              </a:rPr>
              <a:t>Evidence </a:t>
            </a:r>
            <a:r>
              <a:rPr lang="cs-CZ" sz="2800" b="1" dirty="0">
                <a:solidFill>
                  <a:srgbClr val="C00000"/>
                </a:solidFill>
              </a:rPr>
              <a:t>úmrtí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zemřelých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sz="2800" dirty="0"/>
              <a:t>Statistika příčin smrti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439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986713" cy="4038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C00000"/>
                </a:solidFill>
              </a:rPr>
              <a:t>ÚMRTNOST</a:t>
            </a:r>
            <a:r>
              <a:rPr lang="cs-CZ" sz="2800" b="1" dirty="0"/>
              <a:t> (mortalita)</a:t>
            </a:r>
            <a:r>
              <a:rPr lang="cs-CZ" sz="2800" dirty="0"/>
              <a:t> </a:t>
            </a:r>
            <a:r>
              <a:rPr lang="cs-CZ" sz="2800" dirty="0" smtClean="0"/>
              <a:t>jako indikátor zdraví  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List </a:t>
            </a:r>
            <a:r>
              <a:rPr lang="cs-CZ" b="1" dirty="0">
                <a:solidFill>
                  <a:srgbClr val="C00000"/>
                </a:solidFill>
              </a:rPr>
              <a:t>o prohlídce </a:t>
            </a:r>
            <a:r>
              <a:rPr lang="cs-CZ" b="1" dirty="0" smtClean="0">
                <a:solidFill>
                  <a:srgbClr val="C00000"/>
                </a:solidFill>
              </a:rPr>
              <a:t>zemřelého</a:t>
            </a:r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3369" y="1290216"/>
            <a:ext cx="3771900" cy="53071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Přednosti</a:t>
            </a:r>
            <a:endParaRPr lang="cs-CZ" sz="23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dirty="0" smtClean="0"/>
              <a:t>úmrtí je neopakovatelné, snadno rozpoznatelné</a:t>
            </a:r>
          </a:p>
          <a:p>
            <a:pPr eaLnBrk="1" hangingPunct="1"/>
            <a:r>
              <a:rPr lang="cs-CZ" sz="2300" dirty="0" smtClean="0"/>
              <a:t>lze přesně časově určit</a:t>
            </a:r>
          </a:p>
          <a:p>
            <a:pPr eaLnBrk="1" hangingPunct="1"/>
            <a:r>
              <a:rPr lang="cs-CZ" sz="2300" dirty="0"/>
              <a:t>l</a:t>
            </a:r>
            <a:r>
              <a:rPr lang="cs-CZ" sz="2300" dirty="0" smtClean="0"/>
              <a:t>ze měřit p-st výskytu úmrtí v populaci</a:t>
            </a:r>
          </a:p>
          <a:p>
            <a:pPr eaLnBrk="1" hangingPunct="1"/>
            <a:r>
              <a:rPr lang="cs-CZ" sz="2300" dirty="0"/>
              <a:t>s</a:t>
            </a:r>
            <a:r>
              <a:rPr lang="cs-CZ" sz="2300" dirty="0" smtClean="0"/>
              <a:t>tatistickou jednotkou je osoba</a:t>
            </a:r>
          </a:p>
          <a:p>
            <a:pPr eaLnBrk="1" hangingPunct="1"/>
            <a:r>
              <a:rPr lang="cs-CZ" sz="2300" dirty="0" smtClean="0"/>
              <a:t>dlouhodobé časové řady</a:t>
            </a:r>
          </a:p>
          <a:p>
            <a:pPr eaLnBrk="1" hangingPunct="1"/>
            <a:r>
              <a:rPr lang="cs-CZ" sz="2300" dirty="0" smtClean="0"/>
              <a:t>mezinárodní srovnání</a:t>
            </a:r>
          </a:p>
          <a:p>
            <a:pPr eaLnBrk="1" hangingPunct="1"/>
            <a:r>
              <a:rPr lang="cs-CZ" sz="2300" dirty="0" smtClean="0"/>
              <a:t>upřesnění příčiny smrti pitvou (stále méně)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288" y="1268760"/>
            <a:ext cx="4179887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Zápory</a:t>
            </a:r>
            <a:endParaRPr lang="cs-CZ" sz="23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sz="2300" dirty="0" smtClean="0"/>
              <a:t>pouze nemoci vedoucí ke smrti</a:t>
            </a:r>
          </a:p>
          <a:p>
            <a:pPr eaLnBrk="1" hangingPunct="1"/>
            <a:r>
              <a:rPr lang="cs-CZ" sz="2300" dirty="0"/>
              <a:t>i</a:t>
            </a:r>
            <a:r>
              <a:rPr lang="cs-CZ" sz="2300" dirty="0" smtClean="0"/>
              <a:t>nformace o lidech, kteří nepatří do živé populace</a:t>
            </a:r>
          </a:p>
          <a:p>
            <a:pPr eaLnBrk="1" hangingPunct="1"/>
            <a:r>
              <a:rPr lang="cs-CZ" sz="2300" dirty="0"/>
              <a:t>n</a:t>
            </a:r>
            <a:r>
              <a:rPr lang="cs-CZ" sz="2300" dirty="0" smtClean="0"/>
              <a:t>eznámá spolehlivost </a:t>
            </a:r>
            <a:r>
              <a:rPr lang="cs-CZ" sz="2300" i="1" dirty="0" smtClean="0"/>
              <a:t>(neznámá </a:t>
            </a:r>
            <a:r>
              <a:rPr lang="cs-CZ" sz="2300" i="1" dirty="0"/>
              <a:t>míra přesnosti „</a:t>
            </a:r>
            <a:r>
              <a:rPr lang="cs-CZ" sz="2300" i="1" dirty="0" smtClean="0"/>
              <a:t>odhadu“ </a:t>
            </a:r>
            <a:r>
              <a:rPr lang="cs-CZ" sz="2300" i="1" dirty="0"/>
              <a:t>příčiny </a:t>
            </a:r>
            <a:r>
              <a:rPr lang="cs-CZ" sz="2300" i="1" dirty="0" smtClean="0"/>
              <a:t>smrti, neznámá chybovost při vyplňování a kódování)</a:t>
            </a:r>
            <a:endParaRPr lang="cs-CZ" sz="2300" i="1" dirty="0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539552" y="1755252"/>
            <a:ext cx="3816350" cy="484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4716463" y="1772816"/>
            <a:ext cx="4176712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zemřelých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 smtClean="0">
                <a:solidFill>
                  <a:srgbClr val="0000CC"/>
                </a:solidFill>
              </a:rPr>
            </a:br>
            <a:r>
              <a:rPr lang="cs-CZ" sz="3600" dirty="0" smtClean="0">
                <a:solidFill>
                  <a:srgbClr val="0000CC"/>
                </a:solidFill>
              </a:rPr>
              <a:t>založené na evidenci úmrtí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Hrubá míra úmrtnosti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Kojenecká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Střední délka života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 smtClean="0">
                <a:solidFill>
                  <a:srgbClr val="0000CC"/>
                </a:solidFill>
              </a:rPr>
              <a:t>Smrtnost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4217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64613" cy="594320"/>
          </a:xfrm>
        </p:spPr>
        <p:txBody>
          <a:bodyPr/>
          <a:lstStyle/>
          <a:p>
            <a:pPr algn="ctr" eaLnBrk="1" hangingPunct="1"/>
            <a:r>
              <a:rPr lang="cs-CZ" sz="2800" b="1" dirty="0" smtClean="0">
                <a:solidFill>
                  <a:srgbClr val="0000CC"/>
                </a:solidFill>
                <a:latin typeface="+mn-lt"/>
              </a:rPr>
              <a:t>TÉMATA </a:t>
            </a:r>
            <a:r>
              <a:rPr lang="cs-CZ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cs-CZ" sz="2800" b="1" dirty="0" smtClean="0">
                <a:solidFill>
                  <a:srgbClr val="0000CC"/>
                </a:solidFill>
                <a:latin typeface="+mn-lt"/>
              </a:rPr>
              <a:t>JEDNOTLIVÝCH SEMINÁŘŮ</a:t>
            </a:r>
            <a:endParaRPr lang="cs-CZ" sz="2800" b="1" dirty="0" smtClean="0">
              <a:ln>
                <a:solidFill>
                  <a:srgbClr val="009900"/>
                </a:solidFill>
              </a:ln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820472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I. RS	15. 9. – 19. 9.:	 	Rutinní zdravotnická statistika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22. 9. – 26. 9.: 		Standardizace relativních ukazatelů, SDŽ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II. EPI 	29. 9. –  3.10.: 		Měření frekvence nemocí v populaci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  6.10. – 10.10.: 		Diagnóza v epidemiologii, validita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			a prediktivní hodnota dg. testů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 13.10. – 17.10.: 		Základní typy epidemiologických studií 	          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             20.10. – 24.10.: 		Rizika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sz="1800" b="1" dirty="0" smtClean="0"/>
              <a:t>III. ST    27.10. – 31.10.: 		Deskriptivní statistika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 3.11. –  7.11.: 		Odhady parametrů základního souboru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10.11. – 14.11.: 		Testy hypotéz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       17.11. – 21.11.: 		Hodnocení vztahů kvantitativních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/>
              <a:t>	</a:t>
            </a:r>
            <a:r>
              <a:rPr lang="cs-CZ" sz="1800" b="1" dirty="0" smtClean="0"/>
              <a:t>				a kvalitativních veličin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       24. 11. – 28.11.: 		Zápočtový test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	    </a:t>
            </a:r>
            <a:r>
              <a:rPr lang="cs-CZ" sz="1800" b="1" dirty="0"/>
              <a:t>1</a:t>
            </a:r>
            <a:r>
              <a:rPr lang="cs-CZ" sz="1800" b="1" dirty="0" smtClean="0"/>
              <a:t>. 12. –  5.12.: 		Zápočet</a:t>
            </a:r>
          </a:p>
          <a:p>
            <a:pPr lvl="1" eaLnBrk="1" hangingPunct="1">
              <a:lnSpc>
                <a:spcPct val="80000"/>
              </a:lnSpc>
              <a:buClr>
                <a:srgbClr val="0000CC"/>
              </a:buClr>
              <a:buFontTx/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   8. 12. – 12.12.: 		Konzultace, předtermíny</a:t>
            </a:r>
          </a:p>
          <a:p>
            <a:pPr lvl="1" eaLnBrk="1" hangingPunct="1">
              <a:lnSpc>
                <a:spcPct val="80000"/>
              </a:lnSpc>
              <a:buClr>
                <a:srgbClr val="009900"/>
              </a:buClr>
              <a:buFontTx/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     15. 12. – 19.12.: 		Konzultace, předtermíny</a:t>
            </a:r>
          </a:p>
          <a:p>
            <a:pPr lvl="1" eaLnBrk="1" hangingPunct="1">
              <a:lnSpc>
                <a:spcPct val="80000"/>
              </a:lnSpc>
              <a:buClr>
                <a:srgbClr val="009900"/>
              </a:buClr>
              <a:buFontTx/>
              <a:buNone/>
            </a:pPr>
            <a:endParaRPr lang="cs-CZ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6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7696200" cy="7191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Údaje pro výpočet ukazatelů</a:t>
            </a:r>
            <a:br>
              <a:rPr lang="cs-CZ" sz="2900" dirty="0" smtClean="0"/>
            </a:br>
            <a:r>
              <a:rPr lang="cs-CZ" sz="2900" dirty="0" smtClean="0">
                <a:solidFill>
                  <a:srgbClr val="0000CC"/>
                </a:solidFill>
              </a:rPr>
              <a:t>Rok 2012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Celkový počet obyvatel: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k 1. 7. 2012: </a:t>
            </a:r>
            <a:r>
              <a:rPr lang="cs-CZ" sz="2200" b="1" dirty="0" smtClean="0"/>
              <a:t>10 509 286 </a:t>
            </a:r>
            <a:r>
              <a:rPr lang="cs-CZ" sz="2200" dirty="0" smtClean="0"/>
              <a:t>(5 160 913 muži a 5 348 373 ženy)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obyvatel:</a:t>
            </a:r>
            <a:endParaRPr lang="cs-CZ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 		- ve věku  0-14:  1 550 723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	- ve věku 65+:    1 734 367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ukončených těhotenství: 146 688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200" dirty="0" smtClean="0"/>
              <a:t>	- z toho potratů: 37 733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narozených: 108 955</a:t>
            </a:r>
            <a:endParaRPr lang="cs-CZ" sz="22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 smtClean="0"/>
              <a:t>		- z toho živě: 108 576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 smtClean="0"/>
              <a:t>		</a:t>
            </a:r>
            <a:r>
              <a:rPr lang="cs-CZ" sz="2000" dirty="0" smtClean="0"/>
              <a:t>- z toho mrtvě: 379</a:t>
            </a:r>
            <a:endParaRPr 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žen v reprodukčním věku (15-49 let):</a:t>
            </a:r>
            <a:r>
              <a:rPr lang="cs-CZ" sz="2200" dirty="0" smtClean="0"/>
              <a:t>  2 484 727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zemřelých: </a:t>
            </a:r>
            <a:r>
              <a:rPr lang="cs-CZ" sz="2200" dirty="0" smtClean="0"/>
              <a:t>108 189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1 roku: </a:t>
            </a:r>
            <a:r>
              <a:rPr lang="cs-CZ" sz="2200" dirty="0" smtClean="0"/>
              <a:t>285</a:t>
            </a: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 smtClean="0"/>
              <a:t>Počet zemřelých do 28 dní (0-27): </a:t>
            </a:r>
            <a:r>
              <a:rPr lang="cs-CZ" sz="2200" dirty="0" smtClean="0"/>
              <a:t>175</a:t>
            </a:r>
          </a:p>
        </p:txBody>
      </p:sp>
    </p:spTree>
    <p:extLst>
      <p:ext uri="{BB962C8B-B14F-4D97-AF65-F5344CB8AC3E}">
        <p14:creationId xmlns:p14="http://schemas.microsoft.com/office/powerpoint/2010/main" xmlns="" val="2520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8712968" cy="1143000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0000CC"/>
                </a:solidFill>
              </a:rPr>
              <a:t>1. Hrubá míra úmrtnosti</a:t>
            </a:r>
            <a:br>
              <a:rPr lang="cs-CZ" sz="3200" b="1" dirty="0" smtClean="0">
                <a:solidFill>
                  <a:srgbClr val="0000CC"/>
                </a:solidFill>
              </a:rPr>
            </a:br>
            <a:endParaRPr lang="cs-CZ" sz="3200" cap="all" dirty="0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988840"/>
            <a:ext cx="4889500" cy="4038600"/>
          </a:xfrm>
        </p:spPr>
        <p:txBody>
          <a:bodyPr/>
          <a:lstStyle/>
          <a:p>
            <a:pPr marL="514350" indent="-514350" algn="ctr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počet zemřelých</a:t>
            </a:r>
          </a:p>
          <a:p>
            <a:pPr marL="514350" indent="-514350" algn="ctr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střední stav obyv.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cs-CZ" sz="2700" dirty="0" smtClean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2205558"/>
            <a:ext cx="1800225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1907704" y="2492896"/>
            <a:ext cx="3313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 bwMode="auto">
          <a:xfrm>
            <a:off x="1907704" y="191683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42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2. Standardizovaná úmrtnost</a:t>
            </a:r>
            <a:br>
              <a:rPr lang="cs-CZ" sz="3600" b="1" dirty="0" smtClean="0">
                <a:solidFill>
                  <a:srgbClr val="0000CC"/>
                </a:solidFill>
              </a:rPr>
            </a:br>
            <a:endParaRPr lang="cs-CZ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69620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 smtClean="0"/>
              <a:t>Přepočítaná hodnota</a:t>
            </a:r>
            <a:r>
              <a:rPr lang="cs-CZ" sz="2800" dirty="0" smtClean="0"/>
              <a:t> hrubé úmrtnosti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 smtClean="0"/>
              <a:t>Srovnávání úmrtností </a:t>
            </a:r>
            <a:r>
              <a:rPr lang="cs-CZ" sz="2800" dirty="0" smtClean="0"/>
              <a:t>v populacích s rozdílnou věkovou strukturou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7842448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AutoNum type="arabicPeriod"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počet zemřelých ve věku x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střední stav obyv. ve věku x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Font typeface="Wingdings" pitchFamily="2" charset="2"/>
              <a:buNone/>
            </a:pPr>
            <a:endParaRPr lang="cs-CZ" sz="2700" dirty="0" smtClean="0"/>
          </a:p>
          <a:p>
            <a:pPr eaLnBrk="1" hangingPunct="1"/>
            <a:endParaRPr lang="cs-CZ" sz="2400" dirty="0" smtClean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 smtClean="0"/>
              <a:t>za </a:t>
            </a:r>
            <a:r>
              <a:rPr lang="cs-CZ" sz="2400" b="1" dirty="0" smtClean="0"/>
              <a:t>x</a:t>
            </a:r>
            <a:r>
              <a:rPr lang="cs-CZ" sz="2400" dirty="0" smtClean="0"/>
              <a:t> se dosazuje buď konkrétní věk (20 let) nebo věková skupina (20-25 let).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28184" y="285283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1115616" y="3140968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>
          <a:xfrm>
            <a:off x="718815" y="836712"/>
            <a:ext cx="8425185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3. Specifická </a:t>
            </a:r>
            <a:r>
              <a:rPr lang="cs-CZ" sz="3600" b="1" dirty="0">
                <a:solidFill>
                  <a:srgbClr val="0000CC"/>
                </a:solidFill>
              </a:rPr>
              <a:t>úmrtnost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7554913" cy="5328592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300" b="1" dirty="0" smtClean="0"/>
              <a:t>	počet zemřelých do 1 roku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300" b="1" dirty="0" smtClean="0"/>
              <a:t>	    počet živě narozených</a:t>
            </a:r>
            <a:endParaRPr lang="cs-CZ" sz="23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300" b="1" dirty="0" smtClean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Ukazatel zdravotního stavu i socioekon. poměrů</a:t>
            </a:r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 smtClean="0"/>
              <a:t>Další ukazatele úmrtnosti kolem porodu:	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sz="2800" dirty="0" smtClean="0"/>
              <a:t>  </a:t>
            </a:r>
            <a:r>
              <a:rPr lang="cs-CZ" dirty="0" smtClean="0"/>
              <a:t>poporodní (do 3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časná (do 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novorozenecká (do 27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ponovorozenecká (od 28 dnů do 1 roku)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 smtClean="0"/>
              <a:t>	perinatální (mrtvě narození + časná úmrtnost)</a:t>
            </a:r>
          </a:p>
          <a:p>
            <a:pPr marL="514350" indent="-514350" eaLnBrk="1" hangingPunct="1">
              <a:buClr>
                <a:srgbClr val="E40404"/>
              </a:buClr>
              <a:buSzTx/>
              <a:buFont typeface="Wingdings" pitchFamily="2" charset="2"/>
              <a:buChar char="§"/>
            </a:pPr>
            <a:endParaRPr lang="cs-CZ" sz="2300" dirty="0" smtClean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168" y="1412776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600" b="1" dirty="0" smtClean="0"/>
              <a:t>X</a:t>
            </a:r>
            <a:r>
              <a:rPr lang="cs-CZ" sz="2300" b="1" dirty="0" smtClean="0"/>
              <a:t> 1000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115616" y="1628800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8280722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4</a:t>
            </a:r>
            <a:r>
              <a:rPr lang="cs-CZ" sz="3600" b="1" dirty="0" smtClean="0">
                <a:solidFill>
                  <a:srgbClr val="0000CC"/>
                </a:solidFill>
              </a:rPr>
              <a:t>. Kojenecká </a:t>
            </a:r>
            <a:r>
              <a:rPr lang="cs-CZ" sz="3600" b="1" dirty="0">
                <a:solidFill>
                  <a:srgbClr val="0000CC"/>
                </a:solidFill>
              </a:rPr>
              <a:t>úmrtnost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696200" cy="4038600"/>
          </a:xfrm>
        </p:spPr>
        <p:txBody>
          <a:bodyPr/>
          <a:lstStyle/>
          <a:p>
            <a:pPr marL="590550" indent="-5905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 smtClean="0"/>
              <a:t>ukazatel úmrtnostních tabulek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 smtClean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 smtClean="0"/>
              <a:t>průměrný počet roků, které má naději prožít osoba právě x-letá</a:t>
            </a:r>
            <a:endParaRPr lang="cs-CZ" sz="2700" dirty="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629220" y="476672"/>
            <a:ext cx="8497193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5. Střední </a:t>
            </a:r>
            <a:r>
              <a:rPr lang="cs-CZ" sz="3600" b="1" dirty="0">
                <a:solidFill>
                  <a:srgbClr val="0000CC"/>
                </a:solidFill>
              </a:rPr>
              <a:t>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340768"/>
            <a:ext cx="784225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/>
              <a:t>výchozí počet nemocných na tutéž nemoc</a:t>
            </a:r>
            <a:endParaRPr lang="cs-CZ" sz="27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 smtClean="0"/>
              <a:t>posuzování klinické závažnosti nemoci nebo úspěšnosti léčby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 smtClean="0"/>
              <a:t>smrtnost a úmrtnost určité nemoci </a:t>
            </a:r>
          </a:p>
          <a:p>
            <a:pPr marL="914400" lvl="1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300" dirty="0" smtClean="0"/>
              <a:t>Např. tetanus má vysokou smrtnost, ale nízkou úmrtnost, u IM je to naopak.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740352" y="213285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 smtClean="0"/>
              <a:t>X</a:t>
            </a:r>
            <a:r>
              <a:rPr lang="cs-CZ" sz="2700" b="1" dirty="0" smtClean="0"/>
              <a:t> 1000</a:t>
            </a:r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755576" y="2348880"/>
            <a:ext cx="684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718815" y="548680"/>
            <a:ext cx="8425185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CC"/>
                </a:solidFill>
              </a:rPr>
              <a:t>6. Smrtnost</a:t>
            </a:r>
            <a:r>
              <a:rPr lang="cs-CZ" sz="3600" b="1" dirty="0">
                <a:solidFill>
                  <a:srgbClr val="0000CC"/>
                </a:solidFill>
              </a:rPr>
              <a:t/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918648" cy="432048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dirty="0" smtClean="0">
                <a:solidFill>
                  <a:srgbClr val="0000CC"/>
                </a:solidFill>
                <a:latin typeface="+mj-lt"/>
              </a:rPr>
              <a:t>Struktura zemřelých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 smtClean="0"/>
              <a:t>Klasifikace příčin smrti podle MKN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 smtClean="0"/>
              <a:t>Podle pohlaví a věku</a:t>
            </a:r>
          </a:p>
          <a:p>
            <a:pPr lvl="1" eaLnBrk="1" hangingPunct="1"/>
            <a:endParaRPr lang="cs-CZ" sz="2800" dirty="0"/>
          </a:p>
          <a:p>
            <a:pPr eaLnBrk="1" hangingPunct="1">
              <a:buClr>
                <a:schemeClr val="tx2"/>
              </a:buClr>
            </a:pPr>
            <a:r>
              <a:rPr lang="cs-CZ" sz="2800" b="1" dirty="0" smtClean="0"/>
              <a:t>Srovnávání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Standardizace úmrtnosti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 smtClean="0"/>
              <a:t>Neznámá přesnost</a:t>
            </a:r>
          </a:p>
          <a:p>
            <a:pPr lvl="1" eaLnBrk="1" hangingPunct="1"/>
            <a:endParaRPr lang="cs-CZ" b="1" dirty="0" smtClean="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352532" cy="519336"/>
          </a:xfrm>
        </p:spPr>
        <p:txBody>
          <a:bodyPr/>
          <a:lstStyle/>
          <a:p>
            <a:pPr eaLnBrk="1" hangingPunct="1"/>
            <a:r>
              <a:rPr lang="cs-CZ" sz="3200" cap="all" dirty="0" smtClean="0">
                <a:solidFill>
                  <a:srgbClr val="0000CC"/>
                </a:solidFill>
              </a:rPr>
              <a:t>statistika příčin smrti</a:t>
            </a:r>
            <a:r>
              <a:rPr lang="cs-CZ" sz="3200" cap="all" dirty="0" smtClean="0">
                <a:solidFill>
                  <a:srgbClr val="92D050"/>
                </a:solidFill>
              </a:rPr>
              <a:t/>
            </a:r>
            <a:br>
              <a:rPr lang="cs-CZ" sz="3200" cap="all" dirty="0" smtClean="0">
                <a:solidFill>
                  <a:srgbClr val="92D050"/>
                </a:solidFill>
              </a:rPr>
            </a:br>
            <a:endParaRPr lang="cs-CZ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759"/>
            <a:ext cx="5282066" cy="66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3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040560" cy="66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89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Vědní, medicínský obor</a:t>
            </a:r>
            <a:r>
              <a:rPr lang="cs-CZ" dirty="0"/>
              <a:t>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 smtClean="0"/>
              <a:t>zdraví populace</a:t>
            </a:r>
            <a:r>
              <a:rPr lang="cs-CZ" sz="3100" dirty="0" smtClean="0"/>
              <a:t> 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/>
              <a:t>s</a:t>
            </a:r>
            <a:r>
              <a:rPr lang="cs-CZ" sz="3100" b="1" dirty="0" smtClean="0"/>
              <a:t>ystém péče o zdraví ve společnosti</a:t>
            </a:r>
          </a:p>
          <a:p>
            <a:pPr marL="457200" lvl="1" indent="0" eaLnBrk="1" hangingPunct="1">
              <a:buClr>
                <a:srgbClr val="6565F7"/>
              </a:buClr>
              <a:buFontTx/>
              <a:buNone/>
              <a:defRPr/>
            </a:pPr>
            <a:endParaRPr lang="cs-CZ" sz="3100" b="1" dirty="0" smtClean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 smtClean="0"/>
              <a:t>Interdisciplinární obor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epidemiologie, demografie, sociologie,     ekonomie, psychologie, právo, etika ad.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74197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Úkol ve skupinách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842250" cy="4038600"/>
          </a:xfrm>
        </p:spPr>
        <p:txBody>
          <a:bodyPr/>
          <a:lstStyle/>
          <a:p>
            <a:pPr marL="0" indent="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endParaRPr lang="cs-CZ" sz="27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0000CC"/>
              </a:buClr>
              <a:buSzTx/>
              <a:buFont typeface="Wingdings" pitchFamily="2" charset="2"/>
              <a:buNone/>
            </a:pPr>
            <a:r>
              <a:rPr lang="cs-CZ" sz="2700" b="1" dirty="0" smtClean="0">
                <a:solidFill>
                  <a:srgbClr val="0000CC"/>
                </a:solidFill>
              </a:rPr>
              <a:t>Práce s publikacemi, výpočet a interpretace ukazatelů zdravotního stavu založené na evidenci nemocí, úmrtí a příčin smrti.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475913" y="3500438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7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3937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5863"/>
            <a:ext cx="50466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36613"/>
            <a:ext cx="61087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268413"/>
            <a:ext cx="6238875" cy="4321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16632"/>
            <a:ext cx="4905783" cy="66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286" y="1124744"/>
            <a:ext cx="5505994" cy="424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6228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56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428750"/>
            <a:ext cx="56292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endParaRPr lang="cs-CZ" sz="32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endParaRPr lang="cs-CZ" sz="32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</p:txBody>
      </p:sp>
    </p:spTree>
    <p:extLst>
      <p:ext uri="{BB962C8B-B14F-4D97-AF65-F5344CB8AC3E}">
        <p14:creationId xmlns:p14="http://schemas.microsoft.com/office/powerpoint/2010/main" xmlns="" val="19621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696200" cy="647700"/>
          </a:xfrm>
        </p:spPr>
        <p:txBody>
          <a:bodyPr/>
          <a:lstStyle/>
          <a:p>
            <a:pPr eaLnBrk="1" hangingPunct="1"/>
            <a:r>
              <a:rPr lang="cs-CZ" sz="4000" cap="all" dirty="0" smtClean="0">
                <a:solidFill>
                  <a:srgbClr val="0000CC"/>
                </a:solidFill>
              </a:rPr>
              <a:t>Sociální lékařství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696200" cy="447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V teorii SL dominují 3 základní otázky: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Jaké je zdraví populace?</a:t>
            </a:r>
          </a:p>
          <a:p>
            <a:pPr marL="457200" lvl="1" indent="0" eaLnBrk="1" hangingPunct="1">
              <a:buClr>
                <a:srgbClr val="0000CC"/>
              </a:buClr>
              <a:buNone/>
            </a:pPr>
            <a:r>
              <a:rPr lang="cs-CZ" sz="3200" dirty="0" smtClean="0"/>
              <a:t>Hodnocení zdravotního stavu.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Proč je takové?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endParaRPr lang="cs-CZ" sz="32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cs-CZ" sz="3200" b="1" dirty="0" smtClean="0">
                <a:solidFill>
                  <a:srgbClr val="0000CC"/>
                </a:solidFill>
              </a:rPr>
              <a:t>Jak ho můžeme zlepšit?</a:t>
            </a:r>
          </a:p>
        </p:txBody>
      </p:sp>
    </p:spTree>
    <p:extLst>
      <p:ext uri="{BB962C8B-B14F-4D97-AF65-F5344CB8AC3E}">
        <p14:creationId xmlns:p14="http://schemas.microsoft.com/office/powerpoint/2010/main" xmlns="" val="217512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3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4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8951</TotalTime>
  <Words>2177</Words>
  <Application>Microsoft Office PowerPoint</Application>
  <PresentationFormat>Předvádění na obrazovce (4:3)</PresentationFormat>
  <Paragraphs>1014</Paragraphs>
  <Slides>77</Slides>
  <Notes>60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77</vt:i4>
      </vt:variant>
    </vt:vector>
  </HeadingPairs>
  <TitlesOfParts>
    <vt:vector size="82" baseType="lpstr">
      <vt:lpstr>Studio</vt:lpstr>
      <vt:lpstr>1_Studio</vt:lpstr>
      <vt:lpstr>2_Studio</vt:lpstr>
      <vt:lpstr>3_Studio</vt:lpstr>
      <vt:lpstr>4_Studio</vt:lpstr>
      <vt:lpstr>       SOCIÁLNÍ LÉKAŘSTVÍ     Podzim 2014        Mgr. Pavlína Kaňová, Ph.D.           e-mail: pkanova@med.muni.cz</vt:lpstr>
      <vt:lpstr>SOCIÁLNÍ LÉKAŘSTVÍ  studijní literatura </vt:lpstr>
      <vt:lpstr>Snímek 3</vt:lpstr>
      <vt:lpstr>Snímek 4</vt:lpstr>
      <vt:lpstr>Snímek 5</vt:lpstr>
      <vt:lpstr>TÉMATA  JEDNOTLIVÝCH SEMINÁŘŮ</vt:lpstr>
      <vt:lpstr>Sociální lékařství</vt:lpstr>
      <vt:lpstr>Sociální lékařství</vt:lpstr>
      <vt:lpstr>Sociální lékařství</vt:lpstr>
      <vt:lpstr>Sociální lékařství</vt:lpstr>
      <vt:lpstr>Sociální lékařství</vt:lpstr>
      <vt:lpstr>Sociální lékařství</vt:lpstr>
      <vt:lpstr>      1. SEMINÁŘ </vt:lpstr>
      <vt:lpstr>Hodnocení zdravotního stavu populace</vt:lpstr>
      <vt:lpstr>Rutinní zdravotnická statistika </vt:lpstr>
      <vt:lpstr>Rutinní statistiky</vt:lpstr>
      <vt:lpstr>Absolutní a relativní ukazatele     </vt:lpstr>
      <vt:lpstr>Absolutní ukazatele     </vt:lpstr>
      <vt:lpstr>relativní ukazatele     </vt:lpstr>
      <vt:lpstr>Relativní statistické ukazatele </vt:lpstr>
      <vt:lpstr>Ukazatele struktury</vt:lpstr>
      <vt:lpstr>Ukazatele frekvence</vt:lpstr>
      <vt:lpstr>Který výrok představuje správnou interpretaci následující tabulky?  Vysvětlete proč.  </vt:lpstr>
      <vt:lpstr>Ukazatele struktury a ukazatele frekvence</vt:lpstr>
      <vt:lpstr>Indexy pro hodnocení časových řad</vt:lpstr>
      <vt:lpstr>Indexy pro hodnocení časových řad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    Vývoj počtu narozených s VVV ČR v letech 1980 - 2010 </vt:lpstr>
      <vt:lpstr>Indexy pro hodnocení časových řad</vt:lpstr>
      <vt:lpstr>Indexy pro hodnocení časových řad</vt:lpstr>
      <vt:lpstr>Indexy pro hodnocení časových řad</vt:lpstr>
      <vt:lpstr>Rutinní zdravotnická statistika</vt:lpstr>
      <vt:lpstr>ÚZIS a NZIS  </vt:lpstr>
      <vt:lpstr> NZIS: Registry a informační systémy</vt:lpstr>
      <vt:lpstr>Publikace údajů ze  zdravotnické statistiky</vt:lpstr>
      <vt:lpstr>Dílčí Statistiky využívané ke studiu zdravotního stavu populace</vt:lpstr>
      <vt:lpstr>Ukazatele pro hodnocení    zdravotního stavu</vt:lpstr>
      <vt:lpstr>Ukazatele pro hodnocení    zdravotního stavu</vt:lpstr>
      <vt:lpstr>Ukazatele demografické statistiky</vt:lpstr>
      <vt:lpstr>Ukazatele zdravotního stavu</vt:lpstr>
      <vt:lpstr>Mezinárodní klasifikace nemocí</vt:lpstr>
      <vt:lpstr>Snímek 49</vt:lpstr>
      <vt:lpstr>Snímek 50</vt:lpstr>
      <vt:lpstr>Ukazatele zdravotního stavu</vt:lpstr>
      <vt:lpstr>Ukazatele zdravotního stavu    založené na evidenci nemocí</vt:lpstr>
      <vt:lpstr>Statistika nemocnosti</vt:lpstr>
      <vt:lpstr>Fenomén ledovce</vt:lpstr>
      <vt:lpstr>Statistika nemocnosti</vt:lpstr>
      <vt:lpstr>Ukazatele zdravotního stavu</vt:lpstr>
      <vt:lpstr>Statistika zemřelých</vt:lpstr>
      <vt:lpstr>Statistika zemřelých</vt:lpstr>
      <vt:lpstr>Ukazatele zdravotního stavu    založené na evidenci úmrtí</vt:lpstr>
      <vt:lpstr>          Údaje pro výpočet ukazatelů Rok 2012</vt:lpstr>
      <vt:lpstr>1. Hrubá míra úmrtnosti </vt:lpstr>
      <vt:lpstr>2. Standardizovaná úmrtnost </vt:lpstr>
      <vt:lpstr>3. Specifická úmrtnost </vt:lpstr>
      <vt:lpstr>4. Kojenecká úmrtnost </vt:lpstr>
      <vt:lpstr>5. Střední délka života ex </vt:lpstr>
      <vt:lpstr>6. Smrtnost </vt:lpstr>
      <vt:lpstr>statistika příčin smrti </vt:lpstr>
      <vt:lpstr>Snímek 68</vt:lpstr>
      <vt:lpstr>Snímek 69</vt:lpstr>
      <vt:lpstr>Úkol ve skupinách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LÉKAŘSTVÍ</dc:title>
  <dc:creator>Pavlína Kaňová</dc:creator>
  <cp:lastModifiedBy>lektor</cp:lastModifiedBy>
  <cp:revision>356</cp:revision>
  <cp:lastPrinted>2013-09-13T06:34:40Z</cp:lastPrinted>
  <dcterms:created xsi:type="dcterms:W3CDTF">2006-09-15T11:01:48Z</dcterms:created>
  <dcterms:modified xsi:type="dcterms:W3CDTF">2014-09-15T09:53:19Z</dcterms:modified>
</cp:coreProperties>
</file>