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  <p:sldMasterId id="2147483686" r:id="rId4"/>
  </p:sldMasterIdLst>
  <p:notesMasterIdLst>
    <p:notesMasterId r:id="rId46"/>
  </p:notesMasterIdLst>
  <p:sldIdLst>
    <p:sldId id="292" r:id="rId5"/>
    <p:sldId id="295" r:id="rId6"/>
    <p:sldId id="257" r:id="rId7"/>
    <p:sldId id="296" r:id="rId8"/>
    <p:sldId id="298" r:id="rId9"/>
    <p:sldId id="258" r:id="rId10"/>
    <p:sldId id="299" r:id="rId11"/>
    <p:sldId id="297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93" r:id="rId21"/>
    <p:sldId id="294" r:id="rId22"/>
    <p:sldId id="270" r:id="rId23"/>
    <p:sldId id="271" r:id="rId24"/>
    <p:sldId id="272" r:id="rId25"/>
    <p:sldId id="286" r:id="rId26"/>
    <p:sldId id="273" r:id="rId27"/>
    <p:sldId id="274" r:id="rId28"/>
    <p:sldId id="302" r:id="rId29"/>
    <p:sldId id="275" r:id="rId30"/>
    <p:sldId id="290" r:id="rId31"/>
    <p:sldId id="291" r:id="rId32"/>
    <p:sldId id="276" r:id="rId33"/>
    <p:sldId id="301" r:id="rId34"/>
    <p:sldId id="277" r:id="rId35"/>
    <p:sldId id="279" r:id="rId36"/>
    <p:sldId id="284" r:id="rId37"/>
    <p:sldId id="280" r:id="rId38"/>
    <p:sldId id="281" r:id="rId39"/>
    <p:sldId id="287" r:id="rId40"/>
    <p:sldId id="285" r:id="rId41"/>
    <p:sldId id="282" r:id="rId42"/>
    <p:sldId id="289" r:id="rId43"/>
    <p:sldId id="283" r:id="rId44"/>
    <p:sldId id="288" r:id="rId4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8" autoAdjust="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6811023622053"/>
          <c:y val="4.0796998031496112E-2"/>
          <c:w val="0.60611089238845173"/>
          <c:h val="0.83584867125984286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Prevalence</c:v>
                </c:pt>
              </c:strCache>
            </c:strRef>
          </c:tx>
          <c:cat>
            <c:numRef>
              <c:f>List1!$A$2:$A$8</c:f>
              <c:numCache>
                <c:formatCode>General</c:formatCode>
                <c:ptCount val="7"/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1">
                  <c:v>160</c:v>
                </c:pt>
                <c:pt idx="2">
                  <c:v>140</c:v>
                </c:pt>
                <c:pt idx="3">
                  <c:v>105</c:v>
                </c:pt>
                <c:pt idx="4">
                  <c:v>80</c:v>
                </c:pt>
                <c:pt idx="5">
                  <c:v>60</c:v>
                </c:pt>
                <c:pt idx="6">
                  <c:v>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Incidence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List1!$A$2:$A$8</c:f>
              <c:numCache>
                <c:formatCode>General</c:formatCode>
                <c:ptCount val="7"/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1">
                  <c:v>30</c:v>
                </c:pt>
                <c:pt idx="2">
                  <c:v>40</c:v>
                </c:pt>
                <c:pt idx="3">
                  <c:v>55</c:v>
                </c:pt>
                <c:pt idx="4">
                  <c:v>70</c:v>
                </c:pt>
                <c:pt idx="5">
                  <c:v>80</c:v>
                </c:pt>
                <c:pt idx="6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074432"/>
        <c:axId val="147084416"/>
      </c:lineChart>
      <c:catAx>
        <c:axId val="14707443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47084416"/>
        <c:crossesAt val="0"/>
        <c:auto val="1"/>
        <c:lblAlgn val="ctr"/>
        <c:lblOffset val="100"/>
        <c:noMultiLvlLbl val="0"/>
      </c:catAx>
      <c:valAx>
        <c:axId val="14708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47074432"/>
        <c:crossesAt val="1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cs-CZ"/>
          </a:p>
        </c:txPr>
      </c:legendEntry>
      <c:layout>
        <c:manualLayout>
          <c:xMode val="edge"/>
          <c:yMode val="edge"/>
          <c:x val="0.73925210249588391"/>
          <c:y val="0.38854795266650577"/>
          <c:w val="0.23524182498240942"/>
          <c:h val="0.1848317666600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3174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31748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50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1FD26485-1207-4C0E-AF11-56351428CD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00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7C2E90-4129-4C34-A201-83899E66E18D}" type="slidenum">
              <a:rPr lang="cs-CZ" smtClean="0"/>
              <a:pPr eaLnBrk="1" hangingPunct="1"/>
              <a:t>1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59D6339B-2192-4BBF-8BC0-8F3BFF0AA4F2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12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363D762B-FD91-45DC-A059-1EEF0B8B3A99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8164D6F4-8C9C-49F4-8311-DD0D1F907626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E54CF1C4-68C8-4797-BD36-4DB72E45D655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AE2DE6B-9028-459C-82DE-0A9D0C197B38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4F76A19-0EDE-4B85-89F1-D8AB3D2E6FC5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17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AE2DE6B-9028-459C-82DE-0A9D0C197B38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53A9CC39-862D-431B-8442-D381FDDBF513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19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AF310270-70A2-4025-9094-33CBD1695DDE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20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A865701-D05B-454E-BD9E-2466D452397A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21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129A677-72F0-40E3-A9B8-3BEB9BDED817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A890F5F-BC31-4D8C-A6BF-01ACE2C1BAAC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257A1E8-6DC4-4ECB-82F5-ABCDF8DFF2F5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23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A7FAC428-96CC-4E58-B064-781ADA9E982E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24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A890F5F-BC31-4D8C-A6BF-01ACE2C1BAAC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25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A4ECD4DC-36C1-4322-88D0-1A6E105F843D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26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A890F5F-BC31-4D8C-A6BF-01ACE2C1BAAC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27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A4ECD4DC-36C1-4322-88D0-1A6E105F843D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28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EEFFF633-FCA0-482D-BDCC-80A4FCC3A751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29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EEFFF633-FCA0-482D-BDCC-80A4FCC3A751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30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E6F88E3-11DA-4B96-9D64-7DCBC9365F22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31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129A677-72F0-40E3-A9B8-3BEB9BDED817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E5679041-E184-4C5A-A001-1E6CB70B37EB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32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845CD009-508A-42ED-B25D-6ADE047EE709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33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FC193B0-67C3-41C2-B6EE-1A74EE9AA49F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34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DA4E78CB-4E67-463F-A542-78F246DC322A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35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5D9A8762-E421-4D08-8CA5-5833E90940C9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37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5D9A8762-E421-4D08-8CA5-5833E90940C9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38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66E129C6-87EC-4D13-8CE7-708E76D71844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39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33BCDD83-9E6F-4D9A-AC13-9BDABB00B907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40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A890F5F-BC31-4D8C-A6BF-01ACE2C1BAAC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41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129A677-72F0-40E3-A9B8-3BEB9BDED817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493780BE-E24B-49CD-ACBC-D9CF0A8637CC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493780BE-E24B-49CD-ACBC-D9CF0A8637CC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3F03D469-DF35-43B6-ABEC-BA0B18DEDC70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4CED828B-3920-4342-856D-F37E8095A754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0DC28357-A909-4860-A693-56090348F3FA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B7E8-702D-4B11-A1B8-317EC0C5E6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53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3633C-AB2D-4F69-8C7B-0F63AF6568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07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45196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45196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570E-C45B-487A-9761-DFA14B63C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482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B04FE-5626-4065-8E6D-1A9B24D9B3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48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4526-A169-4613-8019-91B88B3556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68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9A8F-B676-42E0-AD41-4A2767F77F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855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B4A5-A401-4D3C-81CC-070E65F9B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37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B5DD-CA1E-4A10-B23B-7F8BE94239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91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9924-E506-4939-A59D-26A12A7463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98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15354-6656-458D-8698-919FEA25B6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485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6DD9-9786-4D60-A204-4017F9BC1E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AE42A-8032-421F-AB7E-37F1FFB06A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776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7660-4B54-4FE8-B1C7-763ABF4E42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084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276C-1EC0-40A7-84EE-2873CC2DF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64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9453-B363-4C5A-B8CE-C3E8AAE1F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71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FD3C-73FC-44EB-BD3B-FDD719BA8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906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D14AF-1932-485A-8D0E-3CBC88FD7B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99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4297-EC8C-4274-BFB2-AF13E2C728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514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9024-BEAF-4EC3-B6FF-56710CC900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13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146A-98A9-4158-B918-3CED209FA8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073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4ADB-5594-4E1B-A7FE-691E0F2A42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384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32B5A-6268-4E2D-90A8-6E4205C5F0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65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EE25-05AF-475B-B3CA-3029CD2C03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559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BA18-6EAF-4EC1-89AD-352CA14B5D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316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2B20-5D7D-4FD7-8D3E-2245EC9086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557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BA1DA-E737-43AC-B167-2D7229FE39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059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B713F-3F97-48F5-BB44-45B75EC21C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034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A3AF2-0C8E-468D-8C27-40D9053BF6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010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67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52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88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7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7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CE70-EC99-4076-8DF9-AE3112B1D3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926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04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61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4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70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8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B9F1B-2BF7-496C-87AC-5CB4EBB9F1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71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C680-E442-4577-ADE6-9C7A9B6971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05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AF7D-4AE8-4387-B7CF-AC9BEA8731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15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FFA6E-9A8B-410E-BA5D-C3549E5B4F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7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AC7D-B9B6-4CB6-82D7-23B119AA39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0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8A45D648-7FE8-4098-B3B1-99CA978215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354591EB-597C-49FE-B7FF-67CF8E3FF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718A5963-5326-4A08-966A-23C355027F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4.10.2013</a:t>
            </a:fld>
            <a:endParaRPr lang="cs-CZ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57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696200" cy="8064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3300" dirty="0" smtClean="0">
                <a:solidFill>
                  <a:schemeClr val="tx1"/>
                </a:solidFill>
              </a:rPr>
              <a:t>3. </a:t>
            </a:r>
            <a:r>
              <a:rPr lang="cs-CZ" sz="3300" dirty="0">
                <a:solidFill>
                  <a:schemeClr val="tx1"/>
                </a:solidFill>
              </a:rPr>
              <a:t>SEMINÁŘ</a:t>
            </a:r>
            <a:br>
              <a:rPr lang="cs-CZ" sz="3300" dirty="0">
                <a:solidFill>
                  <a:schemeClr val="tx1"/>
                </a:solidFill>
              </a:rPr>
            </a:br>
            <a:r>
              <a:rPr lang="cs-CZ" sz="3300" dirty="0">
                <a:solidFill>
                  <a:schemeClr val="tx1"/>
                </a:solidFill>
              </a:rPr>
              <a:t/>
            </a:r>
            <a:br>
              <a:rPr lang="cs-CZ" sz="3300" dirty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cap="all" dirty="0" smtClean="0">
                <a:solidFill>
                  <a:srgbClr val="0000CC"/>
                </a:solidFill>
              </a:rPr>
              <a:t/>
            </a:r>
            <a:br>
              <a:rPr lang="cs-CZ" cap="all" dirty="0" smtClean="0">
                <a:solidFill>
                  <a:srgbClr val="0000CC"/>
                </a:solidFill>
              </a:rPr>
            </a:br>
            <a:r>
              <a:rPr lang="cs-CZ" cap="all" dirty="0" smtClean="0">
                <a:solidFill>
                  <a:srgbClr val="0000CC"/>
                </a:solidFill>
              </a:rPr>
              <a:t/>
            </a:r>
            <a:br>
              <a:rPr lang="cs-CZ" cap="all" dirty="0" smtClean="0">
                <a:solidFill>
                  <a:srgbClr val="0000CC"/>
                </a:solidFill>
              </a:rPr>
            </a:br>
            <a:r>
              <a:rPr lang="cs-CZ" cap="all" dirty="0">
                <a:solidFill>
                  <a:srgbClr val="0000CC"/>
                </a:solidFill>
              </a:rPr>
              <a:t/>
            </a:r>
            <a:br>
              <a:rPr lang="cs-CZ" cap="all" dirty="0">
                <a:solidFill>
                  <a:srgbClr val="0000CC"/>
                </a:solidFill>
              </a:rPr>
            </a:br>
            <a:endParaRPr lang="cs-CZ" cap="all" dirty="0" smtClean="0">
              <a:solidFill>
                <a:srgbClr val="0000CC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852936"/>
            <a:ext cx="7416824" cy="1440160"/>
          </a:xfrm>
          <a:ln w="76200">
            <a:noFill/>
          </a:ln>
        </p:spPr>
        <p:txBody>
          <a:bodyPr/>
          <a:lstStyle/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1200" b="1" cap="all" dirty="0" smtClean="0">
                <a:solidFill>
                  <a:schemeClr val="accent2"/>
                </a:solidFill>
                <a:latin typeface="+mj-lt"/>
              </a:rPr>
              <a:t> </a:t>
            </a:r>
          </a:p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4000" b="1" cap="all" dirty="0" smtClean="0">
                <a:solidFill>
                  <a:schemeClr val="accent2"/>
                </a:solidFill>
                <a:latin typeface="+mj-lt"/>
              </a:rPr>
              <a:t>mě</a:t>
            </a:r>
            <a:r>
              <a:rPr lang="cs-CZ" sz="4000" b="1" cap="all" dirty="0" smtClean="0">
                <a:solidFill>
                  <a:srgbClr val="3333CC"/>
                </a:solidFill>
                <a:latin typeface="+mj-lt"/>
              </a:rPr>
              <a:t>ř</a:t>
            </a:r>
            <a:r>
              <a:rPr lang="cs-CZ" sz="4000" b="1" cap="all" dirty="0" smtClean="0">
                <a:solidFill>
                  <a:schemeClr val="accent2"/>
                </a:solidFill>
                <a:latin typeface="+mj-lt"/>
              </a:rPr>
              <a:t>ení frekvence   </a:t>
            </a:r>
          </a:p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4000" b="1" cap="all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4000" b="1" cap="all" dirty="0" smtClean="0">
                <a:solidFill>
                  <a:schemeClr val="accent2"/>
                </a:solidFill>
                <a:latin typeface="+mj-lt"/>
              </a:rPr>
              <a:t>nemocí </a:t>
            </a:r>
            <a:r>
              <a:rPr lang="cs-CZ" sz="4000" b="1" cap="all" dirty="0">
                <a:solidFill>
                  <a:schemeClr val="accent2"/>
                </a:solidFill>
                <a:latin typeface="+mj-lt"/>
              </a:rPr>
              <a:t>v populaci</a:t>
            </a:r>
            <a:endParaRPr lang="cs-CZ" sz="3700" dirty="0" smtClean="0">
              <a:latin typeface="+mj-lt"/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None/>
              <a:defRPr/>
            </a:pPr>
            <a:endParaRPr lang="cs-CZ" sz="1600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endParaRPr lang="cs-CZ" sz="1600" dirty="0"/>
          </a:p>
        </p:txBody>
      </p:sp>
      <p:sp>
        <p:nvSpPr>
          <p:cNvPr id="2" name="Obdélník 1"/>
          <p:cNvSpPr/>
          <p:nvPr/>
        </p:nvSpPr>
        <p:spPr bwMode="auto">
          <a:xfrm>
            <a:off x="2915816" y="1196752"/>
            <a:ext cx="72008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34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cap="all" dirty="0" smtClean="0">
                <a:solidFill>
                  <a:schemeClr val="accent2"/>
                </a:solidFill>
              </a:rPr>
              <a:t>Určení jednotky měření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83568" y="1260475"/>
            <a:ext cx="8229600" cy="486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338138" indent="-33813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738188" indent="-2809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  <a:latin typeface="+mj-lt"/>
              </a:rPr>
              <a:t>OSOBA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b="1" cap="all" dirty="0">
                <a:solidFill>
                  <a:srgbClr val="C00000"/>
                </a:solidFill>
                <a:latin typeface="+mj-lt"/>
              </a:rPr>
              <a:t>- nositel nemoci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cs-CZ" sz="2800" dirty="0">
                <a:solidFill>
                  <a:srgbClr val="000000"/>
                </a:solidFill>
              </a:rPr>
              <a:t>	</a:t>
            </a:r>
            <a:r>
              <a:rPr lang="cs-CZ" sz="2800" dirty="0" smtClean="0">
                <a:solidFill>
                  <a:srgbClr val="000000"/>
                </a:solidFill>
              </a:rPr>
              <a:t> -  </a:t>
            </a:r>
            <a:r>
              <a:rPr lang="cs-CZ" sz="2800" dirty="0">
                <a:solidFill>
                  <a:srgbClr val="000000"/>
                </a:solidFill>
              </a:rPr>
              <a:t>počet osob infikovaných HIV, počet diabetiků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  <a:latin typeface="+mj-lt"/>
              </a:rPr>
              <a:t>PŘÍPAD ONEMOCNĚNÍ </a:t>
            </a:r>
          </a:p>
          <a:p>
            <a:pPr lvl="1" eaLnBrk="1"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SzPct val="45000"/>
              <a:buFont typeface="Arial" charset="0"/>
              <a:buChar char="–"/>
            </a:pPr>
            <a:r>
              <a:rPr lang="cs-CZ" sz="2800" dirty="0">
                <a:solidFill>
                  <a:srgbClr val="000000"/>
                </a:solidFill>
              </a:rPr>
              <a:t>jako časová epizoda (počet angín</a:t>
            </a:r>
            <a:r>
              <a:rPr lang="cs-CZ" sz="2800">
                <a:solidFill>
                  <a:srgbClr val="000000"/>
                </a:solidFill>
              </a:rPr>
              <a:t>, </a:t>
            </a:r>
            <a:r>
              <a:rPr lang="cs-CZ" sz="2800" smtClean="0">
                <a:solidFill>
                  <a:srgbClr val="000000"/>
                </a:solidFill>
              </a:rPr>
              <a:t>tuberkulóz)</a:t>
            </a:r>
            <a:endParaRPr lang="cs-CZ" sz="2800" dirty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  <a:latin typeface="+mj-lt"/>
              </a:rPr>
              <a:t>JINÁ UDÁLOST</a:t>
            </a:r>
          </a:p>
          <a:p>
            <a:pPr lvl="1" eaLnBrk="1"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SzPct val="45000"/>
              <a:buFont typeface="Arial" charset="0"/>
              <a:buChar char="–"/>
            </a:pPr>
            <a:r>
              <a:rPr lang="cs-CZ" sz="2800" dirty="0">
                <a:solidFill>
                  <a:srgbClr val="000000"/>
                </a:solidFill>
              </a:rPr>
              <a:t>návštěva lékaře, hospitalizace, pracovní neschopnost, přiznání invalidního důchodu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74638"/>
            <a:ext cx="8568952" cy="8048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cap="all" dirty="0" smtClean="0">
                <a:solidFill>
                  <a:srgbClr val="3333CC"/>
                </a:solidFill>
              </a:rPr>
              <a:t>Určení sledované (exponované, cílové) populace</a:t>
            </a:r>
            <a:br>
              <a:rPr lang="cs-CZ" sz="3200" b="1" cap="all" dirty="0" smtClean="0">
                <a:solidFill>
                  <a:srgbClr val="3333CC"/>
                </a:solidFill>
              </a:rPr>
            </a:br>
            <a:endParaRPr lang="cs-CZ" sz="3200" b="1" cap="all" dirty="0" smtClean="0">
              <a:solidFill>
                <a:srgbClr val="3333CC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776"/>
            <a:ext cx="8588251" cy="5256584"/>
          </a:xfrm>
        </p:spPr>
        <p:txBody>
          <a:bodyPr/>
          <a:lstStyle/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 smtClean="0"/>
          </a:p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 smtClean="0"/>
          </a:p>
          <a:p>
            <a:pPr marL="798513" indent="-457200" eaLnBrk="1" hangingPunct="1">
              <a:lnSpc>
                <a:spcPct val="100000"/>
              </a:lnSpc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 smtClean="0"/>
              <a:t>V RS -  </a:t>
            </a:r>
            <a:r>
              <a:rPr lang="cs-CZ" sz="2600" b="1" dirty="0" smtClean="0">
                <a:solidFill>
                  <a:srgbClr val="C00000"/>
                </a:solidFill>
              </a:rPr>
              <a:t>celá populace ČR </a:t>
            </a:r>
            <a:r>
              <a:rPr lang="cs-CZ" sz="2600" dirty="0" smtClean="0"/>
              <a:t>(příp. muži ČR, ženy ČR, populace krajů a okresů).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 smtClean="0"/>
              <a:t>V epidem. studiích - </a:t>
            </a:r>
            <a:r>
              <a:rPr lang="cs-CZ" sz="2600" b="1" dirty="0" smtClean="0">
                <a:solidFill>
                  <a:srgbClr val="C00000"/>
                </a:solidFill>
              </a:rPr>
              <a:t>přesnější specifikace </a:t>
            </a:r>
            <a:r>
              <a:rPr lang="cs-CZ" sz="2600" dirty="0" smtClean="0"/>
              <a:t>(místní, časová, věcná).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 smtClean="0"/>
              <a:t>Vymezení populace se odvíjí </a:t>
            </a:r>
            <a:r>
              <a:rPr lang="cs-CZ" sz="2600" b="1" dirty="0" smtClean="0">
                <a:solidFill>
                  <a:srgbClr val="C00000"/>
                </a:solidFill>
              </a:rPr>
              <a:t>od cílů studie</a:t>
            </a:r>
            <a:r>
              <a:rPr lang="cs-CZ" sz="2600" dirty="0" smtClean="0"/>
              <a:t>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 smtClean="0"/>
              <a:t>Vymezenou </a:t>
            </a:r>
            <a:r>
              <a:rPr lang="cs-CZ" sz="2600" b="1" dirty="0" smtClean="0">
                <a:solidFill>
                  <a:srgbClr val="C00000"/>
                </a:solidFill>
              </a:rPr>
              <a:t>populaci</a:t>
            </a:r>
            <a:r>
              <a:rPr lang="cs-CZ" sz="2600" dirty="0" smtClean="0">
                <a:solidFill>
                  <a:srgbClr val="C00000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o</a:t>
            </a:r>
            <a:r>
              <a:rPr lang="cs-CZ" sz="2600" dirty="0" smtClean="0"/>
              <a:t>značujeme jako </a:t>
            </a:r>
            <a:r>
              <a:rPr lang="cs-CZ" sz="2600" b="1" dirty="0" smtClean="0">
                <a:solidFill>
                  <a:srgbClr val="C00000"/>
                </a:solidFill>
              </a:rPr>
              <a:t>exponovanou</a:t>
            </a:r>
            <a:r>
              <a:rPr lang="cs-CZ" sz="2600" b="1" dirty="0" smtClean="0">
                <a:solidFill>
                  <a:srgbClr val="92D050"/>
                </a:solidFill>
              </a:rPr>
              <a:t> </a:t>
            </a:r>
            <a:r>
              <a:rPr lang="cs-CZ" sz="2600" dirty="0" smtClean="0"/>
              <a:t>(též jako </a:t>
            </a:r>
            <a:r>
              <a:rPr lang="cs-CZ" sz="2600" b="1" dirty="0" smtClean="0"/>
              <a:t>populaci v riziku</a:t>
            </a:r>
            <a:r>
              <a:rPr lang="cs-CZ" sz="2600" dirty="0" smtClean="0"/>
              <a:t>).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 smtClean="0"/>
              <a:t>Vyčerpávající a výběrová šetření</a:t>
            </a:r>
          </a:p>
          <a:p>
            <a:pPr marL="341313" indent="0" eaLnBrk="1" hangingPunct="1">
              <a:lnSpc>
                <a:spcPct val="100000"/>
              </a:lnSpc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3000" dirty="0" smtClean="0"/>
          </a:p>
          <a:p>
            <a:pPr marL="341313" indent="0" eaLnBrk="1" hangingPunct="1">
              <a:lnSpc>
                <a:spcPct val="100000"/>
              </a:lnSpc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3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b="1" cap="all" dirty="0" smtClean="0">
                <a:solidFill>
                  <a:schemeClr val="accent2"/>
                </a:solidFill>
              </a:rPr>
              <a:t>Určení času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</a:pPr>
            <a:r>
              <a:rPr lang="cs-CZ" sz="3200" dirty="0" smtClean="0">
                <a:solidFill>
                  <a:srgbClr val="000000"/>
                </a:solidFill>
              </a:rPr>
              <a:t>přesně </a:t>
            </a:r>
            <a:r>
              <a:rPr lang="cs-CZ" sz="3200" dirty="0">
                <a:solidFill>
                  <a:srgbClr val="000000"/>
                </a:solidFill>
              </a:rPr>
              <a:t>vymezit časový </a:t>
            </a:r>
            <a:r>
              <a:rPr lang="cs-CZ" sz="3200" b="1" dirty="0">
                <a:solidFill>
                  <a:srgbClr val="C00000"/>
                </a:solidFill>
              </a:rPr>
              <a:t>okamžik</a:t>
            </a:r>
            <a:r>
              <a:rPr lang="cs-CZ" sz="3200" dirty="0">
                <a:solidFill>
                  <a:srgbClr val="000000"/>
                </a:solidFill>
              </a:rPr>
              <a:t> nebo </a:t>
            </a:r>
            <a:r>
              <a:rPr lang="cs-CZ" sz="3200" b="1" dirty="0" smtClean="0">
                <a:solidFill>
                  <a:srgbClr val="C00000"/>
                </a:solidFill>
              </a:rPr>
              <a:t>interval</a:t>
            </a:r>
            <a:r>
              <a:rPr lang="cs-CZ" sz="3200" b="1" dirty="0" smtClean="0">
                <a:solidFill>
                  <a:srgbClr val="92D050"/>
                </a:solidFill>
              </a:rPr>
              <a:t> </a:t>
            </a:r>
            <a:r>
              <a:rPr lang="cs-CZ" sz="3200" dirty="0" smtClean="0">
                <a:solidFill>
                  <a:schemeClr val="tx1"/>
                </a:solidFill>
              </a:rPr>
              <a:t>měření</a:t>
            </a:r>
            <a:endParaRPr lang="cs-CZ" sz="3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664"/>
            <a:ext cx="8435280" cy="14779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cap="all" dirty="0" smtClean="0">
                <a:solidFill>
                  <a:schemeClr val="accent2"/>
                </a:solidFill>
              </a:rPr>
              <a:t>Základní ukazatele nemocnosti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3200" dirty="0">
                <a:solidFill>
                  <a:schemeClr val="tx1"/>
                </a:solidFill>
              </a:rPr>
              <a:t>Průměrná </a:t>
            </a:r>
            <a:r>
              <a:rPr lang="cs-CZ" sz="3200" dirty="0" smtClean="0">
                <a:solidFill>
                  <a:schemeClr val="tx1"/>
                </a:solidFill>
              </a:rPr>
              <a:t>doba </a:t>
            </a:r>
            <a:r>
              <a:rPr lang="cs-CZ" sz="3200" dirty="0">
                <a:solidFill>
                  <a:schemeClr val="tx1"/>
                </a:solidFill>
              </a:rPr>
              <a:t>trvání nemoci (t)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3200" dirty="0">
                <a:solidFill>
                  <a:schemeClr val="tx1"/>
                </a:solidFill>
              </a:rPr>
              <a:t>Incidence (I)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3200" dirty="0">
                <a:solidFill>
                  <a:schemeClr val="tx1"/>
                </a:solidFill>
              </a:rPr>
              <a:t>Prevalence (P)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48680"/>
            <a:ext cx="882015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Průměrná doba trvání nemoci 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24076" y="2204864"/>
            <a:ext cx="8229600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</a:pPr>
            <a:r>
              <a:rPr lang="cs-CZ" sz="3200" dirty="0">
                <a:solidFill>
                  <a:srgbClr val="000000"/>
                </a:solidFill>
              </a:rPr>
              <a:t>celkový počet prostonaných dnů vydělíme počtem případů nemoci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8459787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48680"/>
            <a:ext cx="8099425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97478" y="1681748"/>
            <a:ext cx="8640762" cy="560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858838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561975" indent="-457200" eaLnBrk="1" hangingPunct="1">
              <a:lnSpc>
                <a:spcPct val="100000"/>
              </a:lnSpc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Absolutní incidence</a:t>
            </a:r>
          </a:p>
          <a:p>
            <a:pPr marL="561975" indent="-457200" eaLnBrk="1" hangingPunct="1">
              <a:lnSpc>
                <a:spcPct val="100000"/>
              </a:lnSpc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Relativní incidence</a:t>
            </a:r>
            <a:r>
              <a:rPr lang="cs-CZ" sz="2400" dirty="0" smtClean="0">
                <a:solidFill>
                  <a:srgbClr val="000000"/>
                </a:solidFill>
              </a:rPr>
              <a:t>  </a:t>
            </a:r>
          </a:p>
          <a:p>
            <a:pPr marL="104775" indent="0" eaLnBrk="1" hangingPunct="1">
              <a:lnSpc>
                <a:spcPct val="100000"/>
              </a:lnSpc>
              <a:spcAft>
                <a:spcPts val="1425"/>
              </a:spcAft>
              <a:buClr>
                <a:srgbClr val="FF0000"/>
              </a:buClr>
              <a:buSzPct val="150000"/>
            </a:pPr>
            <a:endParaRPr lang="cs-CZ" sz="2800" dirty="0" smtClean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9750"/>
            <a:ext cx="7380287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 bwMode="auto">
          <a:xfrm>
            <a:off x="1835696" y="539750"/>
            <a:ext cx="2232248" cy="296962"/>
          </a:xfrm>
          <a:prstGeom prst="rect">
            <a:avLst/>
          </a:prstGeom>
          <a:solidFill>
            <a:srgbClr val="92D050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4644008" y="539750"/>
            <a:ext cx="432048" cy="296962"/>
          </a:xfrm>
          <a:prstGeom prst="rect">
            <a:avLst/>
          </a:prstGeom>
          <a:solidFill>
            <a:srgbClr val="92D050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4696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48680"/>
            <a:ext cx="8099425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97478" y="1681748"/>
            <a:ext cx="8640762" cy="560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858838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561975" indent="-457200" eaLnBrk="1" hangingPunct="1">
              <a:lnSpc>
                <a:spcPct val="100000"/>
              </a:lnSpc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Absolutní incidence</a:t>
            </a:r>
          </a:p>
          <a:p>
            <a:pPr marL="561975" indent="-457200" eaLnBrk="1" hangingPunct="1">
              <a:lnSpc>
                <a:spcPct val="100000"/>
              </a:lnSpc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Relativní incidence</a:t>
            </a:r>
            <a:r>
              <a:rPr lang="cs-CZ" sz="2400" dirty="0" smtClean="0">
                <a:solidFill>
                  <a:srgbClr val="000000"/>
                </a:solidFill>
              </a:rPr>
              <a:t>  </a:t>
            </a:r>
          </a:p>
          <a:p>
            <a:pPr marL="561975" indent="-457200" eaLnBrk="1" hangingPunct="1">
              <a:lnSpc>
                <a:spcPct val="100000"/>
              </a:lnSpc>
              <a:spcAft>
                <a:spcPts val="1425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endParaRPr lang="cs-CZ" sz="2800" dirty="0" smtClean="0">
              <a:solidFill>
                <a:schemeClr val="tx2"/>
              </a:solidFill>
              <a:latin typeface="+mn-lt"/>
            </a:endParaRPr>
          </a:p>
          <a:p>
            <a:pPr marL="104775" indent="0" eaLnBrk="1" hangingPunct="1">
              <a:lnSpc>
                <a:spcPct val="100000"/>
              </a:lnSpc>
              <a:spcAft>
                <a:spcPts val="1425"/>
              </a:spcAft>
              <a:buClr>
                <a:srgbClr val="FF0000"/>
              </a:buClr>
              <a:buSzPct val="150000"/>
            </a:pPr>
            <a:r>
              <a:rPr lang="cs-CZ" sz="2800" b="1" cap="all" dirty="0" smtClean="0">
                <a:solidFill>
                  <a:srgbClr val="C00000"/>
                </a:solidFill>
                <a:latin typeface="+mj-lt"/>
              </a:rPr>
              <a:t>Typy </a:t>
            </a:r>
            <a:r>
              <a:rPr lang="cs-CZ" sz="2800" b="1" cap="all" dirty="0">
                <a:solidFill>
                  <a:srgbClr val="C00000"/>
                </a:solidFill>
                <a:latin typeface="+mj-lt"/>
              </a:rPr>
              <a:t>relativní incidence:</a:t>
            </a:r>
          </a:p>
          <a:p>
            <a:pPr eaLnBrk="1" hangingPunct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2400" dirty="0">
                <a:solidFill>
                  <a:srgbClr val="000000"/>
                </a:solidFill>
              </a:rPr>
              <a:t>Incidence</a:t>
            </a:r>
            <a:r>
              <a:rPr lang="cs-CZ" sz="2400" b="1" dirty="0">
                <a:solidFill>
                  <a:srgbClr val="000000"/>
                </a:solidFill>
              </a:rPr>
              <a:t> risk</a:t>
            </a:r>
          </a:p>
          <a:p>
            <a:pPr eaLnBrk="1" hangingPunct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2400" dirty="0">
                <a:solidFill>
                  <a:srgbClr val="000000"/>
                </a:solidFill>
              </a:rPr>
              <a:t>Incidence</a:t>
            </a:r>
            <a:r>
              <a:rPr lang="cs-CZ" sz="2400" b="1" dirty="0">
                <a:solidFill>
                  <a:srgbClr val="000000"/>
                </a:solidFill>
              </a:rPr>
              <a:t> rate</a:t>
            </a:r>
          </a:p>
          <a:p>
            <a:pPr eaLnBrk="1" hangingPunct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2400" dirty="0">
                <a:solidFill>
                  <a:srgbClr val="000000"/>
                </a:solidFill>
              </a:rPr>
              <a:t>Incidence</a:t>
            </a:r>
            <a:r>
              <a:rPr lang="cs-CZ" sz="2400" b="1" dirty="0">
                <a:solidFill>
                  <a:srgbClr val="000000"/>
                </a:solidFill>
              </a:rPr>
              <a:t> odds</a:t>
            </a:r>
          </a:p>
        </p:txBody>
      </p:sp>
    </p:spTree>
    <p:extLst>
      <p:ext uri="{BB962C8B-B14F-4D97-AF65-F5344CB8AC3E}">
        <p14:creationId xmlns:p14="http://schemas.microsoft.com/office/powerpoint/2010/main" val="2483897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74638"/>
            <a:ext cx="8099425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 risk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79388" y="1260475"/>
            <a:ext cx="8640762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1173163" indent="-60325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Do studie bylo </a:t>
            </a:r>
            <a:r>
              <a:rPr lang="en-US" sz="2800" dirty="0" err="1">
                <a:solidFill>
                  <a:srgbClr val="000000"/>
                </a:solidFill>
              </a:rPr>
              <a:t>vybráno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u="sng" dirty="0">
                <a:solidFill>
                  <a:srgbClr val="000000"/>
                </a:solidFill>
              </a:rPr>
              <a:t>5000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mužů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kteří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netrpěli</a:t>
            </a:r>
            <a:r>
              <a:rPr lang="en-US" sz="2800" dirty="0">
                <a:solidFill>
                  <a:srgbClr val="000000"/>
                </a:solidFill>
              </a:rPr>
              <a:t>  ICHS. </a:t>
            </a:r>
            <a:r>
              <a:rPr lang="en-US" sz="2800" dirty="0" err="1">
                <a:solidFill>
                  <a:srgbClr val="000000"/>
                </a:solidFill>
              </a:rPr>
              <a:t>Pravidelně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byli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kontrolováni</a:t>
            </a:r>
            <a:r>
              <a:rPr lang="en-US" sz="2800" dirty="0">
                <a:solidFill>
                  <a:srgbClr val="000000"/>
                </a:solidFill>
              </a:rPr>
              <a:t> v </a:t>
            </a:r>
            <a:r>
              <a:rPr lang="en-US" sz="2800" dirty="0" err="1">
                <a:solidFill>
                  <a:srgbClr val="000000"/>
                </a:solidFill>
              </a:rPr>
              <a:t>průběhu</a:t>
            </a:r>
            <a:r>
              <a:rPr lang="en-US" sz="2800" dirty="0">
                <a:solidFill>
                  <a:srgbClr val="000000"/>
                </a:solidFill>
              </a:rPr>
              <a:t> 5 let (</a:t>
            </a:r>
            <a:r>
              <a:rPr lang="en-US" sz="2800" dirty="0" err="1">
                <a:solidFill>
                  <a:srgbClr val="000000"/>
                </a:solidFill>
              </a:rPr>
              <a:t>longitudinální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studie</a:t>
            </a:r>
            <a:r>
              <a:rPr lang="en-US" sz="2800" dirty="0">
                <a:solidFill>
                  <a:srgbClr val="000000"/>
                </a:solidFill>
              </a:rPr>
              <a:t>). Po</a:t>
            </a:r>
            <a:r>
              <a:rPr lang="en-US" sz="2800" u="sng" dirty="0">
                <a:solidFill>
                  <a:srgbClr val="000000"/>
                </a:solidFill>
              </a:rPr>
              <a:t> 5 </a:t>
            </a:r>
            <a:r>
              <a:rPr lang="en-US" sz="2800" u="sng" dirty="0" err="1">
                <a:solidFill>
                  <a:srgbClr val="000000"/>
                </a:solidFill>
              </a:rPr>
              <a:t>letech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byla</a:t>
            </a:r>
            <a:r>
              <a:rPr lang="en-US" sz="2800" dirty="0">
                <a:solidFill>
                  <a:srgbClr val="000000"/>
                </a:solidFill>
              </a:rPr>
              <a:t> ICHS (</a:t>
            </a:r>
            <a:r>
              <a:rPr lang="en-US" sz="2800" dirty="0" err="1">
                <a:solidFill>
                  <a:srgbClr val="000000"/>
                </a:solidFill>
              </a:rPr>
              <a:t>tj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err="1">
                <a:solidFill>
                  <a:srgbClr val="000000"/>
                </a:solidFill>
              </a:rPr>
              <a:t>nová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onemocnění</a:t>
            </a:r>
            <a:r>
              <a:rPr lang="en-US" sz="2800" dirty="0">
                <a:solidFill>
                  <a:srgbClr val="000000"/>
                </a:solidFill>
              </a:rPr>
              <a:t>) </a:t>
            </a:r>
            <a:r>
              <a:rPr lang="en-US" sz="2800" dirty="0" err="1">
                <a:solidFill>
                  <a:srgbClr val="000000"/>
                </a:solidFill>
              </a:rPr>
              <a:t>diagnostikována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celkem</a:t>
            </a:r>
            <a:r>
              <a:rPr lang="en-US" sz="2800" dirty="0">
                <a:solidFill>
                  <a:srgbClr val="000000"/>
                </a:solidFill>
              </a:rPr>
              <a:t> u </a:t>
            </a:r>
            <a:r>
              <a:rPr lang="en-US" sz="2800" u="sng" dirty="0">
                <a:solidFill>
                  <a:srgbClr val="000000"/>
                </a:solidFill>
              </a:rPr>
              <a:t>250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sledovaných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mužů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Incidence risk se </a:t>
            </a:r>
            <a:r>
              <a:rPr lang="en-US" sz="2800" dirty="0" err="1">
                <a:solidFill>
                  <a:srgbClr val="000000"/>
                </a:solidFill>
              </a:rPr>
              <a:t>vypočítá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tak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že</a:t>
            </a:r>
            <a:r>
              <a:rPr lang="cs-CZ" sz="2800" dirty="0" smtClean="0">
                <a:solidFill>
                  <a:srgbClr val="000000"/>
                </a:solidFill>
              </a:rPr>
              <a:t>:</a:t>
            </a:r>
          </a:p>
          <a:p>
            <a:pPr marL="850900" lvl="1" indent="0" eaLnBrk="1" hangingPunct="1">
              <a:lnSpc>
                <a:spcPct val="100000"/>
              </a:lnSpc>
              <a:spcAft>
                <a:spcPts val="1425"/>
              </a:spcAft>
              <a:buSzPct val="45000"/>
            </a:pPr>
            <a:r>
              <a:rPr lang="en-US" sz="2800" dirty="0" err="1" smtClean="0">
                <a:solidFill>
                  <a:srgbClr val="000000"/>
                </a:solidFill>
              </a:rPr>
              <a:t>počet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nových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onemocnění</a:t>
            </a:r>
            <a:r>
              <a:rPr lang="en-US" sz="2800" dirty="0">
                <a:solidFill>
                  <a:srgbClr val="000000"/>
                </a:solidFill>
              </a:rPr>
              <a:t> (d) </a:t>
            </a:r>
            <a:r>
              <a:rPr lang="en-US" sz="2800" dirty="0" err="1">
                <a:solidFill>
                  <a:srgbClr val="000000"/>
                </a:solidFill>
              </a:rPr>
              <a:t>dělíme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počtem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sledovaných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osob</a:t>
            </a:r>
            <a:r>
              <a:rPr lang="en-US" sz="2800" b="1" dirty="0">
                <a:solidFill>
                  <a:srgbClr val="000000"/>
                </a:solidFill>
              </a:rPr>
              <a:t>, </a:t>
            </a:r>
            <a:r>
              <a:rPr lang="en-US" sz="2800" b="1" dirty="0" err="1">
                <a:solidFill>
                  <a:srgbClr val="000000"/>
                </a:solidFill>
              </a:rPr>
              <a:t>které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byly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počátku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intervalu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bez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nemoci</a:t>
            </a:r>
            <a:r>
              <a:rPr lang="en-US" sz="2800" b="1" dirty="0">
                <a:solidFill>
                  <a:srgbClr val="000000"/>
                </a:solidFill>
              </a:rPr>
              <a:t> (N</a:t>
            </a:r>
            <a:r>
              <a:rPr lang="en-US" sz="2800" b="1" dirty="0" smtClean="0">
                <a:solidFill>
                  <a:srgbClr val="000000"/>
                </a:solidFill>
              </a:rPr>
              <a:t>)</a:t>
            </a:r>
            <a:r>
              <a:rPr lang="cs-CZ" sz="2800" b="1" dirty="0" smtClean="0">
                <a:solidFill>
                  <a:srgbClr val="000000"/>
                </a:solidFill>
              </a:rPr>
              <a:t> a zároveň studii předčasně neopustili.</a:t>
            </a:r>
            <a:endParaRPr lang="en-US" sz="28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risk (pro </a:t>
            </a:r>
            <a:r>
              <a:rPr lang="en-US" sz="2800" dirty="0" err="1">
                <a:solidFill>
                  <a:srgbClr val="000000"/>
                </a:solidFill>
              </a:rPr>
              <a:t>dané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časové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období</a:t>
            </a:r>
            <a:r>
              <a:rPr lang="en-US" sz="2800" dirty="0">
                <a:solidFill>
                  <a:srgbClr val="000000"/>
                </a:solidFill>
              </a:rPr>
              <a:t>) = d/N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3333CC"/>
                </a:solidFill>
                <a:latin typeface="Arial Black" pitchFamily="34" charset="0"/>
              </a:rPr>
              <a:t>EPIDEMIOLOGIE</a:t>
            </a:r>
            <a:endParaRPr lang="cs-CZ" sz="4000" dirty="0">
              <a:solidFill>
                <a:srgbClr val="3333CC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None/>
            </a:pPr>
            <a:r>
              <a:rPr lang="cs-CZ" dirty="0" smtClean="0"/>
              <a:t>1.  Úvod</a:t>
            </a:r>
            <a:r>
              <a:rPr lang="cs-CZ" dirty="0"/>
              <a:t>, obsah epidemiologie.</a:t>
            </a:r>
          </a:p>
          <a:p>
            <a:pPr marL="571500" indent="-571500">
              <a:buFont typeface="Wingdings" pitchFamily="2" charset="2"/>
              <a:buNone/>
            </a:pPr>
            <a:r>
              <a:rPr lang="cs-CZ" dirty="0"/>
              <a:t>     Měření frekvence nemocí v populaci</a:t>
            </a:r>
          </a:p>
          <a:p>
            <a:pPr marL="571500" indent="-571500">
              <a:buFont typeface="Wingdings" pitchFamily="2" charset="2"/>
              <a:buAutoNum type="arabicPeriod" startAt="2"/>
            </a:pPr>
            <a:r>
              <a:rPr lang="cs-CZ" dirty="0" err="1"/>
              <a:t>Screening</a:t>
            </a:r>
            <a:r>
              <a:rPr lang="cs-CZ" dirty="0"/>
              <a:t>, </a:t>
            </a:r>
            <a:r>
              <a:rPr lang="cs-CZ" dirty="0" smtClean="0"/>
              <a:t>screeningové (diagnostické) </a:t>
            </a:r>
            <a:r>
              <a:rPr lang="cs-CZ" dirty="0"/>
              <a:t>testy</a:t>
            </a:r>
          </a:p>
          <a:p>
            <a:pPr marL="571500" indent="-571500">
              <a:buFont typeface="Wingdings" pitchFamily="2" charset="2"/>
              <a:buAutoNum type="arabicPeriod" startAt="2"/>
            </a:pPr>
            <a:r>
              <a:rPr lang="cs-CZ" dirty="0"/>
              <a:t>Typy epidemiologických studií</a:t>
            </a:r>
          </a:p>
          <a:p>
            <a:pPr marL="571500" indent="-571500">
              <a:buFont typeface="Wingdings" pitchFamily="2" charset="2"/>
              <a:buAutoNum type="arabicPeriod" startAt="2"/>
            </a:pPr>
            <a:r>
              <a:rPr lang="cs-CZ" dirty="0" smtClean="0"/>
              <a:t>Pojem </a:t>
            </a:r>
            <a:r>
              <a:rPr lang="cs-CZ" dirty="0"/>
              <a:t>rizika, míry rizika </a:t>
            </a:r>
            <a:r>
              <a:rPr lang="cs-CZ" dirty="0" smtClean="0"/>
              <a:t>– </a:t>
            </a:r>
            <a:r>
              <a:rPr lang="cs-CZ" dirty="0"/>
              <a:t>relativní, atributivní riziko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9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79388" y="1098550"/>
            <a:ext cx="882015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lvl="1" eaLnBrk="1" hangingPunct="1">
              <a:lnSpc>
                <a:spcPct val="100000"/>
              </a:lnSpc>
              <a:spcAft>
                <a:spcPts val="1425"/>
              </a:spcAft>
              <a:buClrTx/>
            </a:pPr>
            <a:endParaRPr lang="cs-CZ" sz="28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  <a:spcAft>
                <a:spcPts val="1425"/>
              </a:spcAft>
              <a:buClrTx/>
            </a:pPr>
            <a:r>
              <a:rPr lang="cs-CZ" sz="2800" dirty="0">
                <a:solidFill>
                  <a:srgbClr val="000000"/>
                </a:solidFill>
              </a:rPr>
              <a:t>Incidence risk </a:t>
            </a:r>
            <a:r>
              <a:rPr lang="en-US" sz="2800" dirty="0">
                <a:solidFill>
                  <a:srgbClr val="000000"/>
                </a:solidFill>
              </a:rPr>
              <a:t>= 250/5000 = 0,05</a:t>
            </a:r>
            <a:endParaRPr lang="cs-CZ" sz="2800" b="1" dirty="0">
              <a:solidFill>
                <a:srgbClr val="000000"/>
              </a:solidFill>
            </a:endParaRPr>
          </a:p>
          <a:p>
            <a:pPr marL="569912" indent="-457200" eaLnBrk="1" hangingPunct="1">
              <a:lnSpc>
                <a:spcPct val="100000"/>
              </a:lnSpc>
              <a:spcAft>
                <a:spcPts val="1425"/>
              </a:spcAft>
              <a:buClrTx/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výsledek násobíme 10</a:t>
            </a:r>
            <a:r>
              <a:rPr lang="cs-CZ" sz="2800" baseline="30000" dirty="0" smtClean="0">
                <a:solidFill>
                  <a:schemeClr val="tx1"/>
                </a:solidFill>
              </a:rPr>
              <a:t>k</a:t>
            </a:r>
            <a:r>
              <a:rPr lang="cs-CZ" sz="2800" dirty="0" smtClean="0">
                <a:solidFill>
                  <a:schemeClr val="tx1"/>
                </a:solidFill>
              </a:rPr>
              <a:t>, např. 1000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en-US" sz="2800" b="1" dirty="0" err="1" smtClean="0">
                <a:solidFill>
                  <a:srgbClr val="C00000"/>
                </a:solidFill>
              </a:rPr>
              <a:t>Interpretace</a:t>
            </a:r>
            <a:r>
              <a:rPr lang="en-US" sz="2800" dirty="0">
                <a:solidFill>
                  <a:srgbClr val="C00000"/>
                </a:solidFill>
              </a:rPr>
              <a:t>: 	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Font typeface="Times New Roman" pitchFamily="18" charset="0"/>
              <a:buAutoNum type="alphaLcParenR"/>
            </a:pP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Pravděpodobnost </a:t>
            </a:r>
            <a:r>
              <a:rPr lang="cs-CZ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smtClean="0">
                <a:solidFill>
                  <a:srgbClr val="000000"/>
                </a:solidFill>
              </a:rPr>
              <a:t>riziko</a:t>
            </a:r>
            <a:r>
              <a:rPr lang="cs-CZ" sz="2800" dirty="0" smtClean="0">
                <a:solidFill>
                  <a:srgbClr val="000000"/>
                </a:solidFill>
              </a:rPr>
              <a:t>)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onemocnění  ICHS je       50 případů na 1000 osob a 5 let.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Font typeface="Times New Roman" pitchFamily="18" charset="0"/>
              <a:buAutoNum type="alphaLcParenR"/>
            </a:pP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5-leté riziko onemocnění ICHS je 50 případů/1000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404664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cs-CZ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Incidence risk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10902" y="1412776"/>
            <a:ext cx="882015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627062" indent="-514350"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800" dirty="0" err="1" smtClean="0">
                <a:cs typeface="+mn-cs"/>
              </a:rPr>
              <a:t>Pravděpodobnost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jedince</a:t>
            </a:r>
            <a:r>
              <a:rPr lang="cs-CZ" sz="2800" dirty="0" smtClean="0">
                <a:cs typeface="+mn-cs"/>
              </a:rPr>
              <a:t>, </a:t>
            </a:r>
            <a:r>
              <a:rPr lang="en-US" sz="2800" dirty="0" err="1" smtClean="0">
                <a:cs typeface="+mn-cs"/>
              </a:rPr>
              <a:t>že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onemocní</a:t>
            </a:r>
            <a:r>
              <a:rPr lang="en-US" sz="2800" dirty="0" smtClean="0">
                <a:cs typeface="+mn-cs"/>
              </a:rPr>
              <a:t>.</a:t>
            </a:r>
            <a:endParaRPr lang="en-US" sz="2800" dirty="0">
              <a:cs typeface="+mn-cs"/>
            </a:endParaRPr>
          </a:p>
          <a:p>
            <a:pPr marL="627062" indent="-514350"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800" dirty="0" err="1" smtClean="0">
                <a:cs typeface="+mn-cs"/>
              </a:rPr>
              <a:t>Pravděpodobnost</a:t>
            </a:r>
            <a:r>
              <a:rPr lang="cs-CZ" sz="2800" dirty="0" smtClean="0">
                <a:cs typeface="+mn-cs"/>
              </a:rPr>
              <a:t> roste s délkou sledování</a:t>
            </a:r>
            <a:r>
              <a:rPr lang="en-US" sz="2800" dirty="0" smtClean="0">
                <a:cs typeface="+mn-cs"/>
              </a:rPr>
              <a:t>.</a:t>
            </a:r>
            <a:endParaRPr lang="cs-CZ" sz="2800" dirty="0" smtClean="0">
              <a:cs typeface="+mn-cs"/>
            </a:endParaRPr>
          </a:p>
          <a:p>
            <a:pPr marL="627062" indent="-514350"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defRPr/>
            </a:pPr>
            <a:r>
              <a:rPr lang="cs-CZ" sz="2800" dirty="0" smtClean="0">
                <a:cs typeface="+mn-cs"/>
              </a:rPr>
              <a:t>Max. hodnota = 1 (1 nemoc na 1 osobu)</a:t>
            </a:r>
            <a:endParaRPr lang="en-US" sz="2800" dirty="0">
              <a:cs typeface="+mn-cs"/>
            </a:endParaRPr>
          </a:p>
          <a:p>
            <a:pPr marL="627062" indent="-514350"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defRPr/>
            </a:pPr>
            <a:r>
              <a:rPr lang="cs-CZ" sz="2800" dirty="0" smtClean="0">
                <a:cs typeface="+mn-cs"/>
              </a:rPr>
              <a:t>N</a:t>
            </a:r>
            <a:r>
              <a:rPr lang="en-US" sz="2800" dirty="0" err="1" smtClean="0">
                <a:cs typeface="+mn-cs"/>
              </a:rPr>
              <a:t>elze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>
                <a:cs typeface="+mn-cs"/>
              </a:rPr>
              <a:t>použít pro opakující se </a:t>
            </a:r>
            <a:r>
              <a:rPr lang="en-US" sz="2800" dirty="0" err="1">
                <a:cs typeface="+mn-cs"/>
              </a:rPr>
              <a:t>nemoci</a:t>
            </a:r>
            <a:r>
              <a:rPr lang="en-US" sz="2800" dirty="0" smtClean="0">
                <a:cs typeface="+mn-cs"/>
              </a:rPr>
              <a:t>.</a:t>
            </a:r>
            <a:endParaRPr lang="cs-CZ" sz="2800" dirty="0" smtClean="0">
              <a:cs typeface="+mn-cs"/>
            </a:endParaRPr>
          </a:p>
          <a:p>
            <a:pPr marL="569912" indent="-457200">
              <a:spcAft>
                <a:spcPts val="1425"/>
              </a:spcAft>
              <a:buClr>
                <a:srgbClr val="92D050"/>
              </a:buClr>
              <a:buSzPct val="70000"/>
              <a:buFont typeface="Wingdings" pitchFamily="2" charset="2"/>
              <a:buChar char="l"/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332656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cs-CZ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Incidence risk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8563" y="74340"/>
            <a:ext cx="8895437" cy="105040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3608B8"/>
                </a:solidFill>
              </a:rPr>
              <a:t>Výsledky longitudinální studie diabetu</a:t>
            </a:r>
            <a:br>
              <a:rPr lang="cs-CZ" sz="2800" b="1" dirty="0" smtClean="0">
                <a:solidFill>
                  <a:srgbClr val="3608B8"/>
                </a:solidFill>
              </a:rPr>
            </a:br>
            <a:r>
              <a:rPr lang="cs-CZ" sz="2800" b="1" smtClean="0">
                <a:solidFill>
                  <a:srgbClr val="3608B8"/>
                </a:solidFill>
              </a:rPr>
              <a:t>(starší </a:t>
            </a:r>
            <a:r>
              <a:rPr lang="cs-CZ" sz="2800" b="1" dirty="0" smtClean="0">
                <a:solidFill>
                  <a:srgbClr val="3608B8"/>
                </a:solidFill>
              </a:rPr>
              <a:t>ženy s pozitivní rodinnou anamnézou)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48563" y="1072312"/>
            <a:ext cx="504351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1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2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3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4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5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6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7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8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9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10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  diagnostikován diabetes</a:t>
            </a: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            ukončení účasti ve studii            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477016"/>
              </p:ext>
            </p:extLst>
          </p:nvPr>
        </p:nvGraphicFramePr>
        <p:xfrm>
          <a:off x="755935" y="1117476"/>
          <a:ext cx="4411100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</a:tblGrid>
              <a:tr h="299433">
                <a:tc>
                  <a:txBody>
                    <a:bodyPr/>
                    <a:lstStyle/>
                    <a:p>
                      <a:r>
                        <a:rPr lang="cs-CZ" dirty="0" smtClean="0"/>
                        <a:t>01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740876" y="1844824"/>
            <a:ext cx="37375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2" y="1623786"/>
            <a:ext cx="325974" cy="442075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 bwMode="auto">
          <a:xfrm>
            <a:off x="763208" y="2204864"/>
            <a:ext cx="247867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97" y="1956712"/>
            <a:ext cx="325974" cy="442075"/>
          </a:xfrm>
          <a:prstGeom prst="rect">
            <a:avLst/>
          </a:prstGeom>
        </p:spPr>
      </p:pic>
      <p:cxnSp>
        <p:nvCxnSpPr>
          <p:cNvPr id="17" name="Přímá spojnice 16"/>
          <p:cNvCxnSpPr>
            <a:stCxn id="2" idx="1"/>
            <a:endCxn id="2" idx="3"/>
          </p:cNvCxnSpPr>
          <p:nvPr/>
        </p:nvCxnSpPr>
        <p:spPr bwMode="auto">
          <a:xfrm>
            <a:off x="755935" y="3312036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746810" y="2924944"/>
            <a:ext cx="1160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746810" y="4005064"/>
            <a:ext cx="442022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755935" y="3645024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755935" y="4437112"/>
            <a:ext cx="372252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740876" y="4797152"/>
            <a:ext cx="44261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763208" y="5157192"/>
            <a:ext cx="440382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2" y="4991075"/>
            <a:ext cx="332234" cy="332234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2" y="4180556"/>
            <a:ext cx="325974" cy="4420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70995"/>
            <a:ext cx="332234" cy="332234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66" y="3478907"/>
            <a:ext cx="332234" cy="33223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86" y="2703906"/>
            <a:ext cx="325974" cy="442075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87" y="3870672"/>
            <a:ext cx="332234" cy="332234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2" y="1678706"/>
            <a:ext cx="332234" cy="332234"/>
          </a:xfrm>
          <a:prstGeom prst="rect">
            <a:avLst/>
          </a:prstGeom>
        </p:spPr>
      </p:pic>
      <p:cxnSp>
        <p:nvCxnSpPr>
          <p:cNvPr id="19" name="Přímá spojnice 18"/>
          <p:cNvCxnSpPr/>
          <p:nvPr/>
        </p:nvCxnSpPr>
        <p:spPr bwMode="auto">
          <a:xfrm flipV="1">
            <a:off x="763208" y="2570453"/>
            <a:ext cx="2862761" cy="55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91931"/>
            <a:ext cx="332234" cy="332234"/>
          </a:xfrm>
          <a:prstGeom prst="rect">
            <a:avLst/>
          </a:prstGeom>
        </p:spPr>
      </p:pic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5167035" y="1124744"/>
            <a:ext cx="397696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1. Jaké je riziko diabetu v prvních 5 letech?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70C0"/>
                </a:solidFill>
              </a:rPr>
              <a:t>33,3 případů na 100 žen a 5 let.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2. Jaké je riziko diabetu v celém 10-letém období?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</a:pPr>
            <a:r>
              <a:rPr lang="cs-CZ" sz="2000" dirty="0" smtClean="0">
                <a:solidFill>
                  <a:srgbClr val="0070C0"/>
                </a:solidFill>
              </a:rPr>
              <a:t>75 případů na 100 žen a 10 let.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7" y="5661248"/>
            <a:ext cx="332234" cy="332234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7" y="5993482"/>
            <a:ext cx="325974" cy="44207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44" y="2337010"/>
            <a:ext cx="325974" cy="4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1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8680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 </a:t>
            </a:r>
            <a:r>
              <a:rPr lang="cs-CZ" sz="3600" cap="all" dirty="0" err="1" smtClean="0">
                <a:solidFill>
                  <a:schemeClr val="accent2"/>
                </a:solidFill>
              </a:rPr>
              <a:t>rate</a:t>
            </a:r>
            <a:endParaRPr lang="cs-CZ" sz="3600" cap="all" dirty="0" smtClean="0">
              <a:solidFill>
                <a:schemeClr val="accent2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79388" y="1098550"/>
            <a:ext cx="8461375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marL="569912" indent="-457200" eaLnBrk="1" hangingPunct="1">
              <a:lnSpc>
                <a:spcPct val="100000"/>
              </a:lnSpc>
              <a:spcAft>
                <a:spcPts val="1425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osoby nemohou být sledovány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celou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určenou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dobu</a:t>
            </a:r>
            <a:r>
              <a:rPr lang="en-US" sz="2800" dirty="0">
                <a:solidFill>
                  <a:srgbClr val="000000"/>
                </a:solidFill>
              </a:rPr>
              <a:t>  (</a:t>
            </a:r>
            <a:r>
              <a:rPr lang="en-US" sz="2800" dirty="0" err="1">
                <a:solidFill>
                  <a:srgbClr val="000000"/>
                </a:solidFill>
              </a:rPr>
              <a:t>smrt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stěhování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osobní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důvody</a:t>
            </a:r>
            <a:r>
              <a:rPr lang="en-US" sz="2800" dirty="0">
                <a:solidFill>
                  <a:srgbClr val="000000"/>
                </a:solidFill>
              </a:rPr>
              <a:t> pro </a:t>
            </a:r>
            <a:r>
              <a:rPr lang="en-US" sz="2800" dirty="0" err="1">
                <a:solidFill>
                  <a:srgbClr val="000000"/>
                </a:solidFill>
              </a:rPr>
              <a:t>vystoupení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ze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studie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cs-CZ" sz="2800" dirty="0" smtClean="0">
              <a:solidFill>
                <a:srgbClr val="000000"/>
              </a:solidFill>
            </a:endParaRPr>
          </a:p>
          <a:p>
            <a:pPr marL="569912" indent="-457200" eaLnBrk="1" hangingPunct="1">
              <a:lnSpc>
                <a:spcPct val="100000"/>
              </a:lnSpc>
              <a:spcAft>
                <a:spcPts val="1425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je </a:t>
            </a:r>
            <a:r>
              <a:rPr lang="en-US" sz="2800" dirty="0" err="1">
                <a:solidFill>
                  <a:srgbClr val="000000"/>
                </a:solidFill>
              </a:rPr>
              <a:t>vhodné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použít</a:t>
            </a:r>
            <a:r>
              <a:rPr lang="en-US" sz="2800" dirty="0">
                <a:solidFill>
                  <a:srgbClr val="000000"/>
                </a:solidFill>
              </a:rPr>
              <a:t> pro </a:t>
            </a:r>
            <a:r>
              <a:rPr lang="en-US" sz="2800" dirty="0" err="1">
                <a:solidFill>
                  <a:srgbClr val="000000"/>
                </a:solidFill>
              </a:rPr>
              <a:t>výpočet</a:t>
            </a:r>
            <a:r>
              <a:rPr lang="en-US" sz="2800" dirty="0">
                <a:solidFill>
                  <a:srgbClr val="000000"/>
                </a:solidFill>
              </a:rPr>
              <a:t> incidence </a:t>
            </a:r>
            <a:r>
              <a:rPr lang="en-US" sz="2800" dirty="0" err="1" smtClean="0">
                <a:solidFill>
                  <a:srgbClr val="000000"/>
                </a:solidFill>
              </a:rPr>
              <a:t>ukazatel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incidence rate 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dirty="0" err="1">
                <a:solidFill>
                  <a:srgbClr val="000000"/>
                </a:solidFill>
              </a:rPr>
              <a:t>nazývaný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též</a:t>
            </a:r>
            <a:r>
              <a:rPr lang="en-US" sz="2800" b="1" dirty="0">
                <a:solidFill>
                  <a:srgbClr val="000000"/>
                </a:solidFill>
              </a:rPr>
              <a:t> incidence density</a:t>
            </a:r>
            <a:r>
              <a:rPr lang="en-US" sz="2800" dirty="0">
                <a:solidFill>
                  <a:srgbClr val="000000"/>
                </a:solidFill>
              </a:rPr>
              <a:t>).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9835" y="1340768"/>
            <a:ext cx="896416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</a:pPr>
            <a:r>
              <a:rPr lang="cs-CZ" sz="2800" dirty="0" smtClean="0">
                <a:solidFill>
                  <a:srgbClr val="000000"/>
                </a:solidFill>
              </a:rPr>
              <a:t>P</a:t>
            </a:r>
            <a:r>
              <a:rPr lang="en-US" sz="2800" dirty="0" err="1" smtClean="0">
                <a:solidFill>
                  <a:srgbClr val="000000"/>
                </a:solidFill>
              </a:rPr>
              <a:t>očet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nových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onemocnění</a:t>
            </a:r>
            <a:r>
              <a:rPr lang="en-US" sz="2800" dirty="0">
                <a:solidFill>
                  <a:srgbClr val="000000"/>
                </a:solidFill>
              </a:rPr>
              <a:t> (d) </a:t>
            </a:r>
            <a:r>
              <a:rPr lang="en-US" sz="2800" dirty="0" err="1">
                <a:solidFill>
                  <a:srgbClr val="000000"/>
                </a:solidFill>
              </a:rPr>
              <a:t>dělíme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cs-CZ" sz="2800" b="1" dirty="0" smtClean="0">
                <a:solidFill>
                  <a:srgbClr val="000000"/>
                </a:solidFill>
              </a:rPr>
              <a:t>úhrnem</a:t>
            </a:r>
            <a:r>
              <a:rPr lang="en-US" sz="2800" b="1" dirty="0" smtClean="0">
                <a:solidFill>
                  <a:srgbClr val="000000"/>
                </a:solidFill>
              </a:rPr>
              <a:t> dob</a:t>
            </a:r>
            <a:r>
              <a:rPr lang="cs-CZ" sz="2800" b="1" dirty="0" smtClean="0">
                <a:solidFill>
                  <a:srgbClr val="000000"/>
                </a:solidFill>
              </a:rPr>
              <a:t>y 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cs-CZ" sz="2800" dirty="0" smtClean="0">
                <a:solidFill>
                  <a:srgbClr val="000000"/>
                </a:solidFill>
              </a:rPr>
              <a:t>počtem </a:t>
            </a:r>
            <a:r>
              <a:rPr lang="en-US" sz="2800" dirty="0" smtClean="0">
                <a:solidFill>
                  <a:srgbClr val="000000"/>
                </a:solidFill>
              </a:rPr>
              <a:t>let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měsíců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dnů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cs-CZ" sz="2800" b="1" dirty="0" smtClean="0">
                <a:solidFill>
                  <a:srgbClr val="000000"/>
                </a:solidFill>
              </a:rPr>
              <a:t>po kterou byly </a:t>
            </a:r>
            <a:r>
              <a:rPr lang="cs-CZ" sz="2800" b="1" smtClean="0">
                <a:solidFill>
                  <a:srgbClr val="000000"/>
                </a:solidFill>
              </a:rPr>
              <a:t>sledovány všechny osoby</a:t>
            </a:r>
            <a:r>
              <a:rPr lang="en-US" sz="2800" b="1" smtClean="0">
                <a:solidFill>
                  <a:srgbClr val="000000"/>
                </a:solidFill>
              </a:rPr>
              <a:t> </a:t>
            </a:r>
            <a:r>
              <a:rPr lang="cs-CZ" sz="2800" b="1" dirty="0" smtClean="0">
                <a:solidFill>
                  <a:srgbClr val="000000"/>
                </a:solidFill>
              </a:rPr>
              <a:t>zahrnuté do šetření </a:t>
            </a:r>
            <a:r>
              <a:rPr lang="en-US" sz="2800" b="1" dirty="0" smtClean="0">
                <a:solidFill>
                  <a:srgbClr val="000000"/>
                </a:solidFill>
              </a:rPr>
              <a:t>(Y</a:t>
            </a:r>
            <a:r>
              <a:rPr lang="en-US" sz="2800" b="1" dirty="0">
                <a:solidFill>
                  <a:srgbClr val="000000"/>
                </a:solidFill>
              </a:rPr>
              <a:t>).</a:t>
            </a:r>
          </a:p>
          <a:p>
            <a:pPr marL="107950" indent="0" eaLnBrk="1" hangingPunct="1">
              <a:lnSpc>
                <a:spcPct val="100000"/>
              </a:lnSpc>
              <a:spcAft>
                <a:spcPts val="2025"/>
              </a:spcAft>
              <a:buClr>
                <a:srgbClr val="FF0000"/>
              </a:buClr>
              <a:buSzPct val="70000"/>
            </a:pPr>
            <a:r>
              <a:rPr lang="en-US" sz="2800" dirty="0" err="1" smtClean="0">
                <a:solidFill>
                  <a:srgbClr val="000000"/>
                </a:solidFill>
              </a:rPr>
              <a:t>Jednotk</a:t>
            </a:r>
            <a:r>
              <a:rPr lang="cs-CZ" sz="2800" dirty="0" smtClean="0">
                <a:solidFill>
                  <a:srgbClr val="000000"/>
                </a:solidFill>
              </a:rPr>
              <a:t>y 	-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cs-CZ" sz="2800" dirty="0" smtClean="0">
                <a:solidFill>
                  <a:srgbClr val="000000"/>
                </a:solidFill>
              </a:rPr>
              <a:t>umělá veličina:  </a:t>
            </a:r>
            <a:r>
              <a:rPr lang="en-US" sz="2800" b="1" dirty="0" smtClean="0">
                <a:solidFill>
                  <a:srgbClr val="000000"/>
                </a:solidFill>
              </a:rPr>
              <a:t>„</a:t>
            </a:r>
            <a:r>
              <a:rPr lang="en-US" sz="2800" b="1" dirty="0" err="1" smtClean="0">
                <a:solidFill>
                  <a:srgbClr val="000000"/>
                </a:solidFill>
              </a:rPr>
              <a:t>osoboroky</a:t>
            </a:r>
            <a:r>
              <a:rPr lang="en-US" sz="2800" b="1" dirty="0" smtClean="0">
                <a:solidFill>
                  <a:srgbClr val="000000"/>
                </a:solidFill>
              </a:rPr>
              <a:t>“</a:t>
            </a:r>
            <a:r>
              <a:rPr lang="cs-CZ" sz="2800" b="1" dirty="0" smtClean="0">
                <a:solidFill>
                  <a:srgbClr val="000000"/>
                </a:solidFill>
              </a:rPr>
              <a:t> </a:t>
            </a:r>
            <a:r>
              <a:rPr lang="cs-CZ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</a:rPr>
              <a:t>osoboměsíce</a:t>
            </a:r>
            <a:r>
              <a:rPr lang="en-US" sz="2800" dirty="0" smtClean="0">
                <a:solidFill>
                  <a:srgbClr val="000000"/>
                </a:solidFill>
              </a:rPr>
              <a:t>,</a:t>
            </a:r>
            <a:r>
              <a:rPr lang="cs-CZ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osobodny</a:t>
            </a:r>
            <a:r>
              <a:rPr lang="cs-CZ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</a:pPr>
            <a:r>
              <a:rPr lang="cs-CZ" sz="2800" dirty="0" smtClean="0">
                <a:solidFill>
                  <a:srgbClr val="000000"/>
                </a:solidFill>
              </a:rPr>
              <a:t>Frekvence </a:t>
            </a:r>
            <a:r>
              <a:rPr lang="cs-CZ" sz="2800" dirty="0">
                <a:solidFill>
                  <a:srgbClr val="000000"/>
                </a:solidFill>
              </a:rPr>
              <a:t>výskytu nových </a:t>
            </a:r>
            <a:r>
              <a:rPr lang="cs-CZ" sz="2800" dirty="0" smtClean="0">
                <a:solidFill>
                  <a:srgbClr val="000000"/>
                </a:solidFill>
              </a:rPr>
              <a:t>onemocnění</a:t>
            </a:r>
          </a:p>
          <a:p>
            <a:pPr eaLnBrk="1" hangingPunct="1">
              <a:lnSpc>
                <a:spcPct val="100000"/>
              </a:lnSpc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</a:pPr>
            <a:r>
              <a:rPr lang="cs-CZ" sz="2800" dirty="0" smtClean="0">
                <a:solidFill>
                  <a:srgbClr val="000000"/>
                </a:solidFill>
              </a:rPr>
              <a:t>Vhodná 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pro </a:t>
            </a:r>
            <a:r>
              <a:rPr lang="en-US" sz="2800" dirty="0" err="1" smtClean="0">
                <a:solidFill>
                  <a:srgbClr val="000000"/>
                </a:solidFill>
              </a:rPr>
              <a:t>opakující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se </a:t>
            </a:r>
            <a:r>
              <a:rPr lang="en-US" sz="2800" dirty="0" err="1" smtClean="0">
                <a:solidFill>
                  <a:srgbClr val="000000"/>
                </a:solidFill>
              </a:rPr>
              <a:t>nemoc</a:t>
            </a:r>
            <a:r>
              <a:rPr lang="cs-CZ" sz="2800" dirty="0" smtClean="0">
                <a:solidFill>
                  <a:srgbClr val="000000"/>
                </a:solidFill>
              </a:rPr>
              <a:t>i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endParaRPr lang="cs-CZ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</a:pPr>
            <a:r>
              <a:rPr lang="cs-CZ" sz="2800" dirty="0" smtClean="0">
                <a:solidFill>
                  <a:srgbClr val="000000"/>
                </a:solidFill>
              </a:rPr>
              <a:t>V rutinních statistikách </a:t>
            </a:r>
            <a:r>
              <a:rPr lang="cs-CZ" sz="2800" b="1" dirty="0" smtClean="0">
                <a:solidFill>
                  <a:srgbClr val="000000"/>
                </a:solidFill>
              </a:rPr>
              <a:t>„střední stav obyvatelstva“ </a:t>
            </a:r>
            <a:r>
              <a:rPr lang="cs-CZ" sz="2800" dirty="0" smtClean="0">
                <a:solidFill>
                  <a:srgbClr val="000000"/>
                </a:solidFill>
              </a:rPr>
              <a:t>= </a:t>
            </a:r>
            <a:r>
              <a:rPr lang="cs-CZ" sz="2800" b="1" dirty="0" smtClean="0">
                <a:solidFill>
                  <a:srgbClr val="000000"/>
                </a:solidFill>
              </a:rPr>
              <a:t>„</a:t>
            </a:r>
            <a:r>
              <a:rPr lang="cs-CZ" sz="2800" b="1" dirty="0" err="1" smtClean="0">
                <a:solidFill>
                  <a:srgbClr val="000000"/>
                </a:solidFill>
              </a:rPr>
              <a:t>osoboroky</a:t>
            </a:r>
            <a:r>
              <a:rPr lang="cs-CZ" sz="2800" b="1" dirty="0" smtClean="0">
                <a:solidFill>
                  <a:srgbClr val="000000"/>
                </a:solidFill>
              </a:rPr>
              <a:t>“</a:t>
            </a:r>
            <a:endParaRPr lang="en-US" sz="28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2" y="476672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 </a:t>
            </a:r>
            <a:r>
              <a:rPr lang="cs-CZ" sz="3600" cap="all" dirty="0" err="1" smtClean="0">
                <a:solidFill>
                  <a:schemeClr val="accent2"/>
                </a:solidFill>
              </a:rPr>
              <a:t>rate</a:t>
            </a:r>
            <a:endParaRPr lang="cs-CZ" sz="3600" cap="all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8563" y="74340"/>
            <a:ext cx="8895437" cy="105040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3608B8"/>
                </a:solidFill>
              </a:rPr>
              <a:t>Výsledky longitudinální studie diabetu</a:t>
            </a:r>
            <a:br>
              <a:rPr lang="cs-CZ" sz="2800" b="1" dirty="0" smtClean="0">
                <a:solidFill>
                  <a:srgbClr val="3608B8"/>
                </a:solidFill>
              </a:rPr>
            </a:br>
            <a:r>
              <a:rPr lang="cs-CZ" sz="2800" b="1" dirty="0" smtClean="0">
                <a:solidFill>
                  <a:srgbClr val="3608B8"/>
                </a:solidFill>
              </a:rPr>
              <a:t>(starší ženy s pozitivní rodinnou anamnézou)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48563" y="1072312"/>
            <a:ext cx="504351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1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2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3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4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5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6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7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8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9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10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  diagnostikován diabetes</a:t>
            </a: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            ukončení účasti ve studii            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763950"/>
              </p:ext>
            </p:extLst>
          </p:nvPr>
        </p:nvGraphicFramePr>
        <p:xfrm>
          <a:off x="755935" y="1117476"/>
          <a:ext cx="4411100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</a:tblGrid>
              <a:tr h="299433">
                <a:tc>
                  <a:txBody>
                    <a:bodyPr/>
                    <a:lstStyle/>
                    <a:p>
                      <a:r>
                        <a:rPr lang="cs-CZ" dirty="0" smtClean="0"/>
                        <a:t>01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740876" y="1844824"/>
            <a:ext cx="37375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2" y="1623786"/>
            <a:ext cx="325974" cy="442075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 bwMode="auto">
          <a:xfrm>
            <a:off x="763208" y="2204864"/>
            <a:ext cx="247867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97" y="1956712"/>
            <a:ext cx="325974" cy="442075"/>
          </a:xfrm>
          <a:prstGeom prst="rect">
            <a:avLst/>
          </a:prstGeom>
        </p:spPr>
      </p:pic>
      <p:cxnSp>
        <p:nvCxnSpPr>
          <p:cNvPr id="17" name="Přímá spojnice 16"/>
          <p:cNvCxnSpPr>
            <a:stCxn id="2" idx="1"/>
            <a:endCxn id="2" idx="3"/>
          </p:cNvCxnSpPr>
          <p:nvPr/>
        </p:nvCxnSpPr>
        <p:spPr bwMode="auto">
          <a:xfrm>
            <a:off x="755935" y="3312036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746810" y="2924944"/>
            <a:ext cx="1160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746810" y="4005064"/>
            <a:ext cx="442022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755935" y="3645024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755935" y="4437112"/>
            <a:ext cx="372252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740876" y="4797152"/>
            <a:ext cx="44261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763208" y="5157192"/>
            <a:ext cx="440382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2" y="4991075"/>
            <a:ext cx="332234" cy="332234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2" y="4180556"/>
            <a:ext cx="325974" cy="4420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70995"/>
            <a:ext cx="332234" cy="332234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66" y="3478907"/>
            <a:ext cx="332234" cy="33223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86" y="2703906"/>
            <a:ext cx="325974" cy="442075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87" y="3870672"/>
            <a:ext cx="332234" cy="332234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2" y="1678706"/>
            <a:ext cx="332234" cy="332234"/>
          </a:xfrm>
          <a:prstGeom prst="rect">
            <a:avLst/>
          </a:prstGeom>
        </p:spPr>
      </p:pic>
      <p:cxnSp>
        <p:nvCxnSpPr>
          <p:cNvPr id="19" name="Přímá spojnice 18"/>
          <p:cNvCxnSpPr/>
          <p:nvPr/>
        </p:nvCxnSpPr>
        <p:spPr bwMode="auto">
          <a:xfrm flipV="1">
            <a:off x="763208" y="2570453"/>
            <a:ext cx="2862761" cy="55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91931"/>
            <a:ext cx="332234" cy="332234"/>
          </a:xfrm>
          <a:prstGeom prst="rect">
            <a:avLst/>
          </a:prstGeom>
        </p:spPr>
      </p:pic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5167035" y="1124744"/>
            <a:ext cx="397696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1. Jaké je riziko diabetu v prvních 5 letech?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70C0"/>
                </a:solidFill>
              </a:rPr>
              <a:t>33,3 případů na 100 žen a 5 let.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2. Jaké je riziko diabetu v celém 10-letém období?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</a:pPr>
            <a:r>
              <a:rPr lang="cs-CZ" sz="2000" dirty="0" smtClean="0">
                <a:solidFill>
                  <a:srgbClr val="0070C0"/>
                </a:solidFill>
              </a:rPr>
              <a:t>75 případů na 100 žen a 10 let.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3. Jaká je incidence </a:t>
            </a:r>
            <a:r>
              <a:rPr lang="cs-CZ" sz="2000" dirty="0" err="1" smtClean="0">
                <a:solidFill>
                  <a:srgbClr val="000000"/>
                </a:solidFill>
              </a:rPr>
              <a:t>rate</a:t>
            </a:r>
            <a:r>
              <a:rPr lang="cs-CZ" sz="2000" dirty="0" smtClean="0">
                <a:solidFill>
                  <a:srgbClr val="000000"/>
                </a:solidFill>
              </a:rPr>
              <a:t> diabetu ve studované skupině žen?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</a:pPr>
            <a:r>
              <a:rPr lang="cs-CZ" sz="2000" dirty="0" smtClean="0">
                <a:solidFill>
                  <a:srgbClr val="0070C0"/>
                </a:solidFill>
              </a:rPr>
              <a:t>11,3 případů na 100 </a:t>
            </a:r>
            <a:r>
              <a:rPr lang="cs-CZ" sz="2000" dirty="0" err="1" smtClean="0">
                <a:solidFill>
                  <a:srgbClr val="0070C0"/>
                </a:solidFill>
              </a:rPr>
              <a:t>osoboroků</a:t>
            </a:r>
            <a:r>
              <a:rPr lang="cs-CZ" sz="2000" dirty="0" smtClean="0">
                <a:solidFill>
                  <a:srgbClr val="0070C0"/>
                </a:solidFill>
              </a:rPr>
              <a:t>.</a:t>
            </a:r>
            <a:endParaRPr lang="cs-CZ" sz="20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7" y="5661248"/>
            <a:ext cx="332234" cy="332234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7" y="5993482"/>
            <a:ext cx="325974" cy="44207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44" y="2337010"/>
            <a:ext cx="325974" cy="4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4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60363" y="900113"/>
            <a:ext cx="8459787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489200" indent="-547688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9464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34036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8608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43180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107950" indent="0">
              <a:spcAft>
                <a:spcPts val="1425"/>
              </a:spcAft>
              <a:buClr>
                <a:srgbClr val="000000"/>
              </a:buClr>
              <a:buSzPct val="45000"/>
              <a:buFont typeface="Times New Roman" pitchFamily="16" charset="0"/>
              <a:buNone/>
              <a:defRPr/>
            </a:pPr>
            <a:r>
              <a:rPr lang="en-US" sz="2800" b="1" dirty="0">
                <a:cs typeface="+mn-cs"/>
              </a:rPr>
              <a:t> </a:t>
            </a:r>
            <a:endParaRPr lang="cs-CZ" sz="2800" b="1" dirty="0" smtClean="0">
              <a:cs typeface="+mn-cs"/>
            </a:endParaRPr>
          </a:p>
          <a:p>
            <a:pPr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800" dirty="0" smtClean="0">
                <a:cs typeface="+mn-cs"/>
              </a:rPr>
              <a:t>P</a:t>
            </a:r>
            <a:r>
              <a:rPr lang="en-US" sz="2800" dirty="0" err="1" smtClean="0">
                <a:cs typeface="+mn-cs"/>
              </a:rPr>
              <a:t>očet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osob</a:t>
            </a:r>
            <a:r>
              <a:rPr lang="en-US" sz="2800" dirty="0">
                <a:cs typeface="+mn-cs"/>
              </a:rPr>
              <a:t>, </a:t>
            </a:r>
            <a:r>
              <a:rPr lang="en-US" sz="2800" dirty="0" err="1">
                <a:cs typeface="+mn-cs"/>
              </a:rPr>
              <a:t>které</a:t>
            </a:r>
            <a:r>
              <a:rPr lang="en-US" sz="2800" dirty="0">
                <a:cs typeface="+mn-cs"/>
              </a:rPr>
              <a:t> v </a:t>
            </a:r>
            <a:r>
              <a:rPr lang="en-US" sz="2800" dirty="0" err="1">
                <a:cs typeface="+mn-cs"/>
              </a:rPr>
              <a:t>průběhu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sledování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onemocněly</a:t>
            </a:r>
            <a:r>
              <a:rPr lang="en-US" sz="2800" dirty="0">
                <a:cs typeface="+mn-cs"/>
              </a:rPr>
              <a:t> (d)</a:t>
            </a:r>
            <a:r>
              <a:rPr lang="en-US" sz="2800" b="1" dirty="0">
                <a:cs typeface="+mn-cs"/>
              </a:rPr>
              <a:t>, </a:t>
            </a:r>
            <a:r>
              <a:rPr lang="en-US" sz="2800" b="1" dirty="0" err="1">
                <a:cs typeface="+mn-cs"/>
              </a:rPr>
              <a:t>dělíme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počtem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osob</a:t>
            </a:r>
            <a:r>
              <a:rPr lang="en-US" sz="2800" b="1" dirty="0">
                <a:cs typeface="+mn-cs"/>
              </a:rPr>
              <a:t>, </a:t>
            </a:r>
            <a:r>
              <a:rPr lang="en-US" sz="2800" b="1" dirty="0" err="1">
                <a:cs typeface="+mn-cs"/>
              </a:rPr>
              <a:t>které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smtClean="0">
                <a:cs typeface="+mn-cs"/>
              </a:rPr>
              <a:t>v</a:t>
            </a:r>
            <a:r>
              <a:rPr lang="cs-CZ" sz="2800" b="1" dirty="0" smtClean="0">
                <a:cs typeface="+mn-cs"/>
              </a:rPr>
              <a:t> </a:t>
            </a:r>
            <a:r>
              <a:rPr lang="en-US" sz="2800" b="1" dirty="0" err="1" smtClean="0">
                <a:cs typeface="+mn-cs"/>
              </a:rPr>
              <a:t>průběhu</a:t>
            </a:r>
            <a:r>
              <a:rPr lang="en-US" sz="2800" b="1" dirty="0" smtClean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sledování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neonemocněly</a:t>
            </a:r>
            <a:r>
              <a:rPr lang="en-US" sz="2800" b="1" dirty="0">
                <a:cs typeface="+mn-cs"/>
              </a:rPr>
              <a:t>  </a:t>
            </a:r>
            <a:r>
              <a:rPr lang="en-US" sz="2800" b="1" dirty="0" smtClean="0">
                <a:cs typeface="+mn-cs"/>
              </a:rPr>
              <a:t>(</a:t>
            </a:r>
            <a:r>
              <a:rPr lang="en-US" sz="2800" b="1" dirty="0">
                <a:cs typeface="+mn-cs"/>
              </a:rPr>
              <a:t>N- d).</a:t>
            </a:r>
          </a:p>
          <a:p>
            <a:pPr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n-US" sz="2800" dirty="0">
                <a:cs typeface="+mn-cs"/>
              </a:rPr>
              <a:t> Z </a:t>
            </a:r>
            <a:r>
              <a:rPr lang="en-US" sz="2800" dirty="0" err="1">
                <a:cs typeface="+mn-cs"/>
              </a:rPr>
              <a:t>předchozího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příkladu</a:t>
            </a:r>
            <a:r>
              <a:rPr lang="en-US" sz="2800" dirty="0" smtClean="0">
                <a:cs typeface="+mn-cs"/>
              </a:rPr>
              <a:t>:</a:t>
            </a:r>
            <a:r>
              <a:rPr lang="cs-CZ" sz="2800" dirty="0" smtClean="0">
                <a:cs typeface="+mn-cs"/>
              </a:rPr>
              <a:t>                     </a:t>
            </a:r>
            <a:endParaRPr lang="en-US" sz="2800" dirty="0">
              <a:cs typeface="+mn-cs"/>
            </a:endParaRPr>
          </a:p>
          <a:p>
            <a:pPr lvl="4">
              <a:buSzPct val="45000"/>
              <a:defRPr/>
            </a:pPr>
            <a:r>
              <a:rPr lang="en-US" sz="2800" dirty="0">
                <a:cs typeface="+mn-cs"/>
              </a:rPr>
              <a:t>  </a:t>
            </a:r>
            <a:r>
              <a:rPr lang="en-US" sz="2800" dirty="0" smtClean="0">
                <a:cs typeface="+mn-cs"/>
              </a:rPr>
              <a:t> </a:t>
            </a:r>
            <a:endParaRPr lang="en-US" sz="2800" dirty="0">
              <a:cs typeface="+mn-cs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8680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 ODDS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8563" y="74340"/>
            <a:ext cx="8895437" cy="105040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3608B8"/>
                </a:solidFill>
              </a:rPr>
              <a:t>Výsledky longitudinální studie diabetu</a:t>
            </a:r>
            <a:br>
              <a:rPr lang="cs-CZ" sz="2800" b="1" dirty="0" smtClean="0">
                <a:solidFill>
                  <a:srgbClr val="3608B8"/>
                </a:solidFill>
              </a:rPr>
            </a:br>
            <a:r>
              <a:rPr lang="cs-CZ" sz="2800" b="1" dirty="0" smtClean="0">
                <a:solidFill>
                  <a:srgbClr val="3608B8"/>
                </a:solidFill>
              </a:rPr>
              <a:t>(straší ženy s pozitivní rodinnou anamnézou)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48563" y="1072312"/>
            <a:ext cx="504351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1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2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3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4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5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6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7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8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9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10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  diagnostikován diabetes</a:t>
            </a: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		   ukončení </a:t>
            </a:r>
            <a:r>
              <a:rPr lang="cs-CZ" sz="2000" dirty="0">
                <a:solidFill>
                  <a:srgbClr val="000000"/>
                </a:solidFill>
              </a:rPr>
              <a:t>účasti ve studii          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14511"/>
              </p:ext>
            </p:extLst>
          </p:nvPr>
        </p:nvGraphicFramePr>
        <p:xfrm>
          <a:off x="755935" y="1117476"/>
          <a:ext cx="4411100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</a:tblGrid>
              <a:tr h="299433">
                <a:tc>
                  <a:txBody>
                    <a:bodyPr/>
                    <a:lstStyle/>
                    <a:p>
                      <a:r>
                        <a:rPr lang="cs-CZ" dirty="0" smtClean="0"/>
                        <a:t>01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740876" y="1844824"/>
            <a:ext cx="37375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2" y="1623786"/>
            <a:ext cx="325974" cy="442075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 bwMode="auto">
          <a:xfrm>
            <a:off x="763208" y="2204864"/>
            <a:ext cx="247867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97" y="1956712"/>
            <a:ext cx="325974" cy="442075"/>
          </a:xfrm>
          <a:prstGeom prst="rect">
            <a:avLst/>
          </a:prstGeom>
        </p:spPr>
      </p:pic>
      <p:cxnSp>
        <p:nvCxnSpPr>
          <p:cNvPr id="17" name="Přímá spojnice 16"/>
          <p:cNvCxnSpPr>
            <a:stCxn id="2" idx="1"/>
            <a:endCxn id="2" idx="3"/>
          </p:cNvCxnSpPr>
          <p:nvPr/>
        </p:nvCxnSpPr>
        <p:spPr bwMode="auto">
          <a:xfrm>
            <a:off x="755935" y="3312036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746810" y="2924944"/>
            <a:ext cx="1160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746810" y="4005064"/>
            <a:ext cx="442022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755935" y="3645024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755935" y="4437112"/>
            <a:ext cx="372252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740876" y="4797152"/>
            <a:ext cx="44261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763208" y="5157192"/>
            <a:ext cx="440382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2" y="4991075"/>
            <a:ext cx="332234" cy="332234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2" y="4180556"/>
            <a:ext cx="325974" cy="4420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70995"/>
            <a:ext cx="332234" cy="332234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66" y="3478907"/>
            <a:ext cx="332234" cy="33223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86" y="2703906"/>
            <a:ext cx="325974" cy="442075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87" y="3870672"/>
            <a:ext cx="332234" cy="332234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2" y="1678706"/>
            <a:ext cx="332234" cy="332234"/>
          </a:xfrm>
          <a:prstGeom prst="rect">
            <a:avLst/>
          </a:prstGeom>
        </p:spPr>
      </p:pic>
      <p:cxnSp>
        <p:nvCxnSpPr>
          <p:cNvPr id="19" name="Přímá spojnice 18"/>
          <p:cNvCxnSpPr/>
          <p:nvPr/>
        </p:nvCxnSpPr>
        <p:spPr bwMode="auto">
          <a:xfrm flipV="1">
            <a:off x="763208" y="2570453"/>
            <a:ext cx="2862761" cy="55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91931"/>
            <a:ext cx="332234" cy="332234"/>
          </a:xfrm>
          <a:prstGeom prst="rect">
            <a:avLst/>
          </a:prstGeom>
        </p:spPr>
      </p:pic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5167035" y="1124744"/>
            <a:ext cx="397696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7" y="5661248"/>
            <a:ext cx="332234" cy="332234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7" y="5993482"/>
            <a:ext cx="325974" cy="44207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44" y="2337010"/>
            <a:ext cx="325974" cy="4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87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60363" y="900113"/>
            <a:ext cx="8459787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489200" indent="-547688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9464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34036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8608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43180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107950" indent="0">
              <a:spcAft>
                <a:spcPts val="1425"/>
              </a:spcAft>
              <a:buClr>
                <a:srgbClr val="000000"/>
              </a:buClr>
              <a:buSzPct val="45000"/>
              <a:buFont typeface="Times New Roman" pitchFamily="16" charset="0"/>
              <a:buNone/>
              <a:defRPr/>
            </a:pPr>
            <a:r>
              <a:rPr lang="en-US" sz="2800" b="1" dirty="0">
                <a:cs typeface="+mn-cs"/>
              </a:rPr>
              <a:t> </a:t>
            </a:r>
            <a:endParaRPr lang="cs-CZ" sz="2800" b="1" dirty="0" smtClean="0">
              <a:cs typeface="+mn-cs"/>
            </a:endParaRPr>
          </a:p>
          <a:p>
            <a:pPr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800" dirty="0" smtClean="0">
                <a:cs typeface="+mn-cs"/>
              </a:rPr>
              <a:t>P</a:t>
            </a:r>
            <a:r>
              <a:rPr lang="en-US" sz="2800" dirty="0" err="1" smtClean="0">
                <a:cs typeface="+mn-cs"/>
              </a:rPr>
              <a:t>očet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osob</a:t>
            </a:r>
            <a:r>
              <a:rPr lang="en-US" sz="2800" dirty="0">
                <a:cs typeface="+mn-cs"/>
              </a:rPr>
              <a:t>, </a:t>
            </a:r>
            <a:r>
              <a:rPr lang="en-US" sz="2800" dirty="0" err="1">
                <a:cs typeface="+mn-cs"/>
              </a:rPr>
              <a:t>které</a:t>
            </a:r>
            <a:r>
              <a:rPr lang="en-US" sz="2800" dirty="0">
                <a:cs typeface="+mn-cs"/>
              </a:rPr>
              <a:t> v </a:t>
            </a:r>
            <a:r>
              <a:rPr lang="en-US" sz="2800" dirty="0" err="1">
                <a:cs typeface="+mn-cs"/>
              </a:rPr>
              <a:t>průběhu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sledování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onemocněly</a:t>
            </a:r>
            <a:r>
              <a:rPr lang="en-US" sz="2800" dirty="0">
                <a:cs typeface="+mn-cs"/>
              </a:rPr>
              <a:t> (d)</a:t>
            </a:r>
            <a:r>
              <a:rPr lang="en-US" sz="2800" b="1" dirty="0">
                <a:cs typeface="+mn-cs"/>
              </a:rPr>
              <a:t>, </a:t>
            </a:r>
            <a:r>
              <a:rPr lang="en-US" sz="2800" b="1" dirty="0" err="1">
                <a:cs typeface="+mn-cs"/>
              </a:rPr>
              <a:t>dělíme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počtem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osob</a:t>
            </a:r>
            <a:r>
              <a:rPr lang="en-US" sz="2800" b="1" dirty="0">
                <a:cs typeface="+mn-cs"/>
              </a:rPr>
              <a:t>, </a:t>
            </a:r>
            <a:r>
              <a:rPr lang="en-US" sz="2800" b="1" dirty="0" err="1">
                <a:cs typeface="+mn-cs"/>
              </a:rPr>
              <a:t>které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smtClean="0">
                <a:cs typeface="+mn-cs"/>
              </a:rPr>
              <a:t>v</a:t>
            </a:r>
            <a:r>
              <a:rPr lang="cs-CZ" sz="2800" b="1" dirty="0" smtClean="0">
                <a:cs typeface="+mn-cs"/>
              </a:rPr>
              <a:t> </a:t>
            </a:r>
            <a:r>
              <a:rPr lang="en-US" sz="2800" b="1" dirty="0" err="1" smtClean="0">
                <a:cs typeface="+mn-cs"/>
              </a:rPr>
              <a:t>průběhu</a:t>
            </a:r>
            <a:r>
              <a:rPr lang="en-US" sz="2800" b="1" dirty="0" smtClean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sledování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neonemocněly</a:t>
            </a:r>
            <a:r>
              <a:rPr lang="en-US" sz="2800" b="1" dirty="0">
                <a:cs typeface="+mn-cs"/>
              </a:rPr>
              <a:t>  </a:t>
            </a:r>
            <a:r>
              <a:rPr lang="en-US" sz="2800" b="1" dirty="0" smtClean="0">
                <a:cs typeface="+mn-cs"/>
              </a:rPr>
              <a:t>(</a:t>
            </a:r>
            <a:r>
              <a:rPr lang="en-US" sz="2800" b="1" dirty="0">
                <a:cs typeface="+mn-cs"/>
              </a:rPr>
              <a:t>N- d).</a:t>
            </a:r>
          </a:p>
          <a:p>
            <a:pPr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n-US" sz="2800" dirty="0">
                <a:cs typeface="+mn-cs"/>
              </a:rPr>
              <a:t> Z </a:t>
            </a:r>
            <a:r>
              <a:rPr lang="en-US" sz="2800" dirty="0" err="1">
                <a:cs typeface="+mn-cs"/>
              </a:rPr>
              <a:t>předchozího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příkladu</a:t>
            </a:r>
            <a:r>
              <a:rPr lang="en-US" sz="2800" dirty="0" smtClean="0">
                <a:cs typeface="+mn-cs"/>
              </a:rPr>
              <a:t>:</a:t>
            </a:r>
            <a:r>
              <a:rPr lang="cs-CZ" sz="2800" dirty="0" smtClean="0">
                <a:cs typeface="+mn-cs"/>
              </a:rPr>
              <a:t>                     </a:t>
            </a:r>
            <a:endParaRPr lang="en-US" sz="2800" dirty="0">
              <a:cs typeface="+mn-cs"/>
            </a:endParaRPr>
          </a:p>
          <a:p>
            <a:pPr lvl="4">
              <a:buSzPct val="45000"/>
              <a:defRPr/>
            </a:pPr>
            <a:r>
              <a:rPr lang="en-US" sz="2800" dirty="0">
                <a:cs typeface="+mn-cs"/>
              </a:rPr>
              <a:t>  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>
                <a:cs typeface="+mn-cs"/>
              </a:rPr>
              <a:t>incidence odds = </a:t>
            </a:r>
            <a:r>
              <a:rPr lang="cs-CZ" sz="2800" dirty="0" smtClean="0">
                <a:cs typeface="+mn-cs"/>
              </a:rPr>
              <a:t>6 / 2</a:t>
            </a:r>
            <a:r>
              <a:rPr lang="cs-CZ" sz="2800" dirty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= 3</a:t>
            </a:r>
            <a:endParaRPr lang="en-US" sz="2800" dirty="0">
              <a:cs typeface="+mn-cs"/>
            </a:endParaRPr>
          </a:p>
          <a:p>
            <a:pPr>
              <a:buSzPct val="100000"/>
              <a:defRPr/>
            </a:pPr>
            <a:r>
              <a:rPr lang="en-US" sz="2800" dirty="0">
                <a:cs typeface="+mn-cs"/>
              </a:rPr>
              <a:t>                                         </a:t>
            </a:r>
            <a:r>
              <a:rPr lang="cs-CZ" sz="2800" dirty="0" smtClean="0">
                <a:cs typeface="+mn-cs"/>
              </a:rPr>
              <a:t>           </a:t>
            </a:r>
            <a:r>
              <a:rPr lang="en-US" sz="2800" dirty="0" smtClean="0">
                <a:cs typeface="+mn-cs"/>
              </a:rPr>
              <a:t> </a:t>
            </a:r>
            <a:endParaRPr lang="en-US" sz="2800" dirty="0">
              <a:cs typeface="+mn-c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n-US" sz="2800" b="1" dirty="0" err="1" smtClean="0">
                <a:cs typeface="+mn-cs"/>
              </a:rPr>
              <a:t>Interpretace</a:t>
            </a:r>
            <a:r>
              <a:rPr lang="en-US" sz="2800" b="1" dirty="0">
                <a:cs typeface="+mn-cs"/>
              </a:rPr>
              <a:t>:</a:t>
            </a:r>
            <a:r>
              <a:rPr lang="en-US" sz="2800" dirty="0">
                <a:cs typeface="+mn-cs"/>
              </a:rPr>
              <a:t> U </a:t>
            </a:r>
            <a:r>
              <a:rPr lang="en-US" sz="2800" dirty="0" err="1" smtClean="0">
                <a:cs typeface="+mn-cs"/>
              </a:rPr>
              <a:t>žen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ve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sledované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skupině</a:t>
            </a:r>
            <a:r>
              <a:rPr lang="en-US" sz="2800" dirty="0" smtClean="0">
                <a:cs typeface="+mn-cs"/>
              </a:rPr>
              <a:t> je 3x </a:t>
            </a:r>
            <a:r>
              <a:rPr lang="en-US" sz="2800" dirty="0" err="1">
                <a:cs typeface="+mn-cs"/>
              </a:rPr>
              <a:t>větší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pravděpodobnost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onemocnět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než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neonemocnět</a:t>
            </a:r>
            <a:r>
              <a:rPr lang="en-US" sz="2800" dirty="0">
                <a:cs typeface="+mn-cs"/>
              </a:rPr>
              <a:t>.</a:t>
            </a:r>
          </a:p>
          <a:p>
            <a:pPr>
              <a:spcAft>
                <a:spcPts val="1425"/>
              </a:spcAft>
              <a:buSzPct val="45000"/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8680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 ODDS</a:t>
            </a:r>
          </a:p>
        </p:txBody>
      </p:sp>
    </p:spTree>
    <p:extLst>
      <p:ext uri="{BB962C8B-B14F-4D97-AF65-F5344CB8AC3E}">
        <p14:creationId xmlns:p14="http://schemas.microsoft.com/office/powerpoint/2010/main" val="961380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04664"/>
            <a:ext cx="8228013" cy="12795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Prevalence (P)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411163" y="1595438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9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595438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556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360363" y="1079500"/>
                <a:ext cx="8407400" cy="5722938"/>
              </a:xfrm>
            </p:spPr>
            <p:txBody>
              <a:bodyPr/>
              <a:lstStyle/>
              <a:p>
                <a:pPr marL="457200" indent="-457200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l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b="1" dirty="0" smtClean="0"/>
                  <a:t>Absolutní prevalence</a:t>
                </a:r>
                <a:r>
                  <a:rPr lang="cs-CZ" sz="2800" dirty="0" smtClean="0"/>
                  <a:t>:</a:t>
                </a:r>
              </a:p>
              <a:p>
                <a:pPr marL="457200" indent="-457200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l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endParaRPr lang="cs-CZ" sz="2800" b="1" dirty="0" smtClean="0"/>
              </a:p>
              <a:p>
                <a:pPr marL="457200" indent="-457200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l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b="1" dirty="0" smtClean="0"/>
                  <a:t>Relativní prevalence (%):</a:t>
                </a:r>
              </a:p>
              <a:p>
                <a:pPr marL="0" indent="0" eaLnBrk="1" hangingPunct="1">
                  <a:buClr>
                    <a:srgbClr val="FF0000"/>
                  </a:buClr>
                  <a:buSzPct val="70000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b="1" dirty="0"/>
                  <a:t>	</a:t>
                </a:r>
                <a:r>
                  <a:rPr lang="cs-CZ" sz="2800" b="1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800" dirty="0" smtClean="0"/>
                          <m:t>po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č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et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 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nemoc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í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800" dirty="0" smtClean="0"/>
                          <m:t>po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č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et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 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exponovan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ý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ch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 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osob</m:t>
                        </m:r>
                      </m:den>
                    </m:f>
                    <m:r>
                      <a:rPr lang="cs-CZ" sz="28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cs-CZ" sz="2800" dirty="0" smtClean="0"/>
                      <m:t>100</m:t>
                    </m:r>
                  </m:oMath>
                </a14:m>
                <a:r>
                  <a:rPr lang="cs-CZ" sz="2800" dirty="0" smtClean="0"/>
                  <a:t>  </a:t>
                </a:r>
              </a:p>
              <a:p>
                <a:pPr marL="0" indent="0" eaLnBrk="1" hangingPunct="1">
                  <a:buClr>
                    <a:srgbClr val="FF0000"/>
                  </a:buClr>
                  <a:buSzPct val="70000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endParaRPr lang="cs-CZ" sz="2800" b="1" dirty="0" smtClean="0"/>
              </a:p>
            </p:txBody>
          </p:sp>
        </mc:Choice>
        <mc:Fallback xmlns="">
          <p:sp>
            <p:nvSpPr>
              <p:cNvPr id="235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60363" y="1079500"/>
                <a:ext cx="8407400" cy="5722938"/>
              </a:xfrm>
              <a:blipFill rotWithShape="1">
                <a:blip r:embed="rId6" cstate="print"/>
                <a:stretch>
                  <a:fillRect l="-580" t="-7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95275" y="188913"/>
            <a:ext cx="88487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b="1" dirty="0">
                <a:solidFill>
                  <a:schemeClr val="accent2"/>
                </a:solidFill>
                <a:latin typeface="Arial Black" pitchFamily="34" charset="0"/>
              </a:rPr>
              <a:t>DEFINICE EPIDEMIOLOGIE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8313" y="1196975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marL="342900" indent="-336550">
              <a:spcBef>
                <a:spcPts val="363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sz="2800" b="1" dirty="0">
              <a:solidFill>
                <a:srgbClr val="000000"/>
              </a:solidFill>
            </a:endParaRPr>
          </a:p>
          <a:p>
            <a:pPr marL="6350">
              <a:spcBef>
                <a:spcPts val="363"/>
              </a:spcBef>
              <a:buClr>
                <a:srgbClr val="000000"/>
              </a:buClr>
              <a:buSzPct val="45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800" b="1" dirty="0">
                <a:solidFill>
                  <a:srgbClr val="000000"/>
                </a:solidFill>
              </a:rPr>
              <a:t>Epidemiologie studuje </a:t>
            </a:r>
            <a:endParaRPr lang="cs-CZ" sz="2800" b="1" dirty="0" smtClean="0">
              <a:solidFill>
                <a:srgbClr val="000000"/>
              </a:solidFill>
            </a:endParaRPr>
          </a:p>
          <a:p>
            <a:pPr marL="463550" indent="-457200">
              <a:spcBef>
                <a:spcPts val="363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800" b="1" dirty="0" smtClean="0">
                <a:solidFill>
                  <a:srgbClr val="000000"/>
                </a:solidFill>
              </a:rPr>
              <a:t>rozložení a </a:t>
            </a:r>
            <a:r>
              <a:rPr lang="cs-CZ" sz="2800" b="1" dirty="0">
                <a:solidFill>
                  <a:srgbClr val="000000"/>
                </a:solidFill>
              </a:rPr>
              <a:t>determinanty stavů a událostí </a:t>
            </a:r>
            <a:endParaRPr lang="cs-CZ" sz="2800" b="1" dirty="0" smtClean="0">
              <a:solidFill>
                <a:srgbClr val="000000"/>
              </a:solidFill>
            </a:endParaRPr>
          </a:p>
          <a:p>
            <a:pPr marL="463550" indent="-457200">
              <a:spcBef>
                <a:spcPts val="363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800" b="1" dirty="0" smtClean="0">
                <a:solidFill>
                  <a:srgbClr val="000000"/>
                </a:solidFill>
              </a:rPr>
              <a:t>majících </a:t>
            </a:r>
            <a:r>
              <a:rPr lang="cs-CZ" sz="2800" b="1" dirty="0">
                <a:solidFill>
                  <a:srgbClr val="000000"/>
                </a:solidFill>
              </a:rPr>
              <a:t>vztah ke </a:t>
            </a:r>
            <a:r>
              <a:rPr lang="cs-CZ" sz="2800" b="1" dirty="0" smtClean="0">
                <a:solidFill>
                  <a:srgbClr val="000000"/>
                </a:solidFill>
              </a:rPr>
              <a:t>zdraví</a:t>
            </a:r>
          </a:p>
          <a:p>
            <a:pPr marL="463550" indent="-457200">
              <a:spcBef>
                <a:spcPts val="363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800" b="1" dirty="0" smtClean="0">
                <a:solidFill>
                  <a:srgbClr val="000000"/>
                </a:solidFill>
              </a:rPr>
              <a:t>v</a:t>
            </a:r>
            <a:r>
              <a:rPr lang="cs-CZ" sz="2800" b="1" dirty="0">
                <a:solidFill>
                  <a:srgbClr val="000000"/>
                </a:solidFill>
              </a:rPr>
              <a:t> určených populačních skupinách </a:t>
            </a:r>
            <a:endParaRPr lang="cs-CZ" sz="2800" b="1" dirty="0" smtClean="0">
              <a:solidFill>
                <a:srgbClr val="000000"/>
              </a:solidFill>
            </a:endParaRPr>
          </a:p>
          <a:p>
            <a:pPr marL="463550" indent="-457200">
              <a:spcBef>
                <a:spcPts val="363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800" b="1" dirty="0" smtClean="0">
                <a:solidFill>
                  <a:srgbClr val="000000"/>
                </a:solidFill>
              </a:rPr>
              <a:t>a </a:t>
            </a:r>
            <a:r>
              <a:rPr lang="cs-CZ" sz="2800" b="1" dirty="0">
                <a:solidFill>
                  <a:srgbClr val="000000"/>
                </a:solidFill>
              </a:rPr>
              <a:t>využívá výsledků tohoto studia ke zvládání zdravotních problémů.</a:t>
            </a:r>
          </a:p>
          <a:p>
            <a:pPr marL="6350">
              <a:spcBef>
                <a:spcPts val="363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04664"/>
            <a:ext cx="8228013" cy="12795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Prevalence (P)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411163" y="1595438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595438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556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360363" y="1079500"/>
                <a:ext cx="8407400" cy="5722938"/>
              </a:xfrm>
            </p:spPr>
            <p:txBody>
              <a:bodyPr/>
              <a:lstStyle/>
              <a:p>
                <a:pPr marL="457200" indent="-457200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l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b="1" smtClean="0"/>
                  <a:t>Absolutní prevalence</a:t>
                </a:r>
                <a:r>
                  <a:rPr lang="cs-CZ" sz="2800" dirty="0" smtClean="0"/>
                  <a:t>:</a:t>
                </a:r>
              </a:p>
              <a:p>
                <a:pPr marL="457200" indent="-457200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l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b="1" dirty="0" smtClean="0"/>
                  <a:t>Relativní prevalence (%):</a:t>
                </a:r>
              </a:p>
              <a:p>
                <a:pPr marL="0" indent="0" eaLnBrk="1" hangingPunct="1">
                  <a:buClr>
                    <a:srgbClr val="FF0000"/>
                  </a:buClr>
                  <a:buSzPct val="70000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b="1" dirty="0"/>
                  <a:t>	</a:t>
                </a:r>
                <a:r>
                  <a:rPr lang="cs-CZ" sz="2800" b="1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800" dirty="0" smtClean="0"/>
                          <m:t>po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č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et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 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nemoc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í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800" dirty="0" smtClean="0"/>
                          <m:t>po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č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et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 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exponovan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ý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ch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 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osob</m:t>
                        </m:r>
                      </m:den>
                    </m:f>
                    <m:r>
                      <a:rPr lang="cs-CZ" sz="28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cs-CZ" sz="2800" dirty="0" smtClean="0"/>
                      <m:t>100</m:t>
                    </m:r>
                  </m:oMath>
                </a14:m>
                <a:r>
                  <a:rPr lang="cs-CZ" sz="2800" dirty="0" smtClean="0"/>
                  <a:t>  </a:t>
                </a:r>
              </a:p>
              <a:p>
                <a:pPr marL="0" indent="0" eaLnBrk="1" hangingPunct="1">
                  <a:buClr>
                    <a:srgbClr val="FF0000"/>
                  </a:buClr>
                  <a:buSzPct val="70000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endParaRPr lang="cs-CZ" sz="2800" b="1" dirty="0" smtClean="0"/>
              </a:p>
              <a:p>
                <a:pPr marL="457200" indent="-457200" eaLnBrk="1" hangingPunct="1">
                  <a:lnSpc>
                    <a:spcPct val="100000"/>
                  </a:lnSpc>
                  <a:buClr>
                    <a:srgbClr val="FF0000"/>
                  </a:buClr>
                  <a:buSzPct val="70000"/>
                  <a:buFont typeface="Wingdings" pitchFamily="2" charset="2"/>
                  <a:buChar char="l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b="1" dirty="0" smtClean="0">
                    <a:solidFill>
                      <a:srgbClr val="FF0000"/>
                    </a:solidFill>
                    <a:latin typeface="+mj-lt"/>
                  </a:rPr>
                  <a:t>Typy relativní prevalence:</a:t>
                </a:r>
              </a:p>
              <a:p>
                <a:pPr marL="1481138" lvl="1" indent="-566738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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dirty="0" smtClean="0"/>
                  <a:t>okamžiková prevalence (P)</a:t>
                </a:r>
              </a:p>
              <a:p>
                <a:pPr marL="1481138" lvl="1" indent="-566738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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dirty="0" smtClean="0"/>
                  <a:t>intervalová prevalence (IP)</a:t>
                </a:r>
              </a:p>
              <a:p>
                <a:pPr marL="1481138" lvl="1" indent="-566738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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dirty="0" smtClean="0"/>
                  <a:t>průměrná intervalová prevalence (PIP)</a:t>
                </a:r>
              </a:p>
            </p:txBody>
          </p:sp>
        </mc:Choice>
        <mc:Fallback xmlns="">
          <p:sp>
            <p:nvSpPr>
              <p:cNvPr id="235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60363" y="1079500"/>
                <a:ext cx="8407400" cy="5722938"/>
              </a:xfrm>
              <a:blipFill rotWithShape="1">
                <a:blip r:embed="rId6" cstate="print"/>
                <a:stretch>
                  <a:fillRect l="-580" t="-7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101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60475"/>
            <a:ext cx="8783638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latin typeface="+mn-lt"/>
              </a:rPr>
              <a:t>Vývoj počtu diabetiků v letech 2005-2010</a:t>
            </a:r>
            <a:endParaRPr lang="cs-CZ" sz="28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9"/>
            <a:ext cx="8228013" cy="113813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Okamžiková prevalence</a:t>
            </a:r>
            <a:endParaRPr lang="cs-CZ" sz="4400" b="1" dirty="0" smtClean="0">
              <a:solidFill>
                <a:srgbClr val="3608B8"/>
              </a:solidFill>
            </a:endParaRPr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7199313" y="1619250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19250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57325"/>
            <a:ext cx="8820150" cy="5400675"/>
          </a:xfrm>
        </p:spPr>
        <p:txBody>
          <a:bodyPr/>
          <a:lstStyle/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>
                <a:solidFill>
                  <a:srgbClr val="C00000"/>
                </a:solidFill>
              </a:rPr>
              <a:t>Podíl nemocí (nemocných osob) v určitém časovém okamžiku.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b="1" dirty="0" smtClean="0"/>
              <a:t>                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b="1" dirty="0" smtClean="0"/>
              <a:t>           </a:t>
            </a:r>
            <a:r>
              <a:rPr lang="cs-CZ" sz="2400" dirty="0" smtClean="0"/>
              <a:t>počet všech nemocných v daném okamžiku 		                   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dirty="0" smtClean="0"/>
              <a:t>   P =                                                                             x  100</a:t>
            </a:r>
            <a:endParaRPr lang="cs-CZ" sz="2400" baseline="30000" dirty="0" smtClean="0"/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dirty="0" smtClean="0"/>
              <a:t>                 počet osob v exponované populaci</a:t>
            </a:r>
            <a:r>
              <a:rPr lang="cs-CZ" sz="2600" dirty="0" smtClean="0"/>
              <a:t> 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	</a:t>
            </a:r>
            <a:r>
              <a:rPr lang="cs-CZ" sz="2600" dirty="0" smtClean="0"/>
              <a:t>				     </a:t>
            </a:r>
            <a:r>
              <a:rPr lang="cs-CZ" sz="2400" dirty="0" smtClean="0"/>
              <a:t>v daném okamžiku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	</a:t>
            </a:r>
            <a:r>
              <a:rPr lang="cs-CZ" sz="2600" dirty="0" smtClean="0"/>
              <a:t>					</a:t>
            </a:r>
            <a:endParaRPr lang="cs-CZ" sz="2400" dirty="0" smtClean="0"/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1331640" y="3429000"/>
            <a:ext cx="6048672" cy="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2795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Intervalová prevalence</a:t>
            </a:r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7199313" y="1619250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19250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7325"/>
            <a:ext cx="8820150" cy="5400675"/>
          </a:xfrm>
        </p:spPr>
        <p:txBody>
          <a:bodyPr/>
          <a:lstStyle/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dirty="0" smtClean="0">
                <a:solidFill>
                  <a:srgbClr val="C00000"/>
                </a:solidFill>
              </a:rPr>
              <a:t>Počet osob, které byly v určitém okamžiku vymezeného časového intervalu nemocné.</a:t>
            </a:r>
          </a:p>
          <a:p>
            <a:pPr marL="339725" indent="-339725" eaLnBrk="1" hangingPunct="1">
              <a:buClrTx/>
              <a:buSzPct val="45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 smtClean="0"/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1800" dirty="0" smtClean="0"/>
              <a:t>                  </a:t>
            </a:r>
            <a:r>
              <a:rPr lang="cs-CZ" sz="2600" dirty="0" smtClean="0"/>
              <a:t>  počet nemocných na začátku intervalu +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 smtClean="0"/>
              <a:t>         + počet nově onemocnělých během intervalu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b="1" dirty="0" smtClean="0"/>
              <a:t>P</a:t>
            </a:r>
            <a:r>
              <a:rPr lang="cs-CZ" sz="2600" dirty="0" smtClean="0"/>
              <a:t> =				                                                           x 10</a:t>
            </a:r>
            <a:r>
              <a:rPr lang="cs-CZ" sz="2600" baseline="30000" dirty="0" smtClean="0"/>
              <a:t>k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 smtClean="0"/>
              <a:t>             střední stav osob v exponované populaci </a:t>
            </a:r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1079500" y="4140200"/>
            <a:ext cx="6659563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3843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Průměrná intervalová prevalence</a:t>
            </a:r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7199313" y="1619250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6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19250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44823"/>
            <a:ext cx="8820150" cy="5535465"/>
          </a:xfrm>
        </p:spPr>
        <p:txBody>
          <a:bodyPr/>
          <a:lstStyle/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dirty="0" smtClean="0">
                <a:solidFill>
                  <a:srgbClr val="C00000"/>
                </a:solidFill>
              </a:rPr>
              <a:t>Průměr okamžikových prevalencí za určitý  interval.</a:t>
            </a:r>
          </a:p>
          <a:p>
            <a:pPr marL="339725" indent="-339725" eaLnBrk="1" hangingPunct="1">
              <a:buSzPct val="45000"/>
              <a:buFont typeface="Wingdings" pitchFamily="2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 smtClean="0"/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1800" dirty="0" smtClean="0"/>
              <a:t>                  </a:t>
            </a:r>
            <a:r>
              <a:rPr lang="cs-CZ" sz="2600" dirty="0" smtClean="0"/>
              <a:t>       počet nemocných, který připadá    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 smtClean="0"/>
              <a:t>               průměrně na 1 den daného intervalu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b="1" dirty="0" smtClean="0"/>
              <a:t>  P</a:t>
            </a:r>
            <a:r>
              <a:rPr lang="cs-CZ" sz="2600" dirty="0" smtClean="0"/>
              <a:t> =				                                                           x 10</a:t>
            </a:r>
            <a:r>
              <a:rPr lang="cs-CZ" sz="2600" baseline="30000" dirty="0" smtClean="0"/>
              <a:t>k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 smtClean="0"/>
              <a:t>             střední stav osob v exponované populaci 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1081088" y="4678363"/>
            <a:ext cx="6659562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8167687" cy="5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7805" y="536678"/>
            <a:ext cx="5145941" cy="6858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788024" y="692696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01615" y="5733256"/>
            <a:ext cx="52565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70776" y="3068960"/>
            <a:ext cx="10426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INCIDENCE</a:t>
            </a:r>
            <a:endParaRPr lang="cs-CZ" sz="1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940424" y="845096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572000" y="1398188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78754" y="3959130"/>
            <a:ext cx="120927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PREVALENCE</a:t>
            </a:r>
            <a:endParaRPr lang="cs-CZ" sz="1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691680" y="4581128"/>
            <a:ext cx="79208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ÚMRTÍ</a:t>
            </a:r>
            <a:endParaRPr lang="cs-CZ" sz="1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915816" y="5425479"/>
            <a:ext cx="10801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UZDRAVENÍ</a:t>
            </a:r>
            <a:endParaRPr lang="cs-CZ" sz="1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kern="0" cap="all" dirty="0">
                <a:solidFill>
                  <a:srgbClr val="3333CC"/>
                </a:solidFill>
                <a:latin typeface="Arial Black"/>
              </a:rPr>
              <a:t>Vztah mezi ukazateli nemocnosti </a:t>
            </a:r>
            <a:endParaRPr lang="cs-CZ" sz="3600" b="1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548680"/>
            <a:ext cx="8228013" cy="108012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Vztah mezi ukazateli nemocnosti 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7199313" y="1619250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0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19250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844824"/>
            <a:ext cx="8352928" cy="6162204"/>
          </a:xfrm>
        </p:spPr>
        <p:txBody>
          <a:bodyPr/>
          <a:lstStyle/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dirty="0" err="1" smtClean="0"/>
              <a:t>Každý</a:t>
            </a:r>
            <a:r>
              <a:rPr lang="en-US" sz="2800" dirty="0" smtClean="0"/>
              <a:t> </a:t>
            </a:r>
            <a:r>
              <a:rPr lang="en-US" sz="2800" dirty="0" err="1" smtClean="0"/>
              <a:t>nový</a:t>
            </a:r>
            <a:r>
              <a:rPr lang="en-US" sz="2800" dirty="0" smtClean="0"/>
              <a:t> </a:t>
            </a:r>
            <a:r>
              <a:rPr lang="en-US" sz="2800" dirty="0" err="1" smtClean="0"/>
              <a:t>případ</a:t>
            </a:r>
            <a:r>
              <a:rPr lang="en-US" sz="2800" dirty="0" smtClean="0"/>
              <a:t> </a:t>
            </a:r>
            <a:r>
              <a:rPr lang="en-US" sz="2800" dirty="0" err="1" smtClean="0"/>
              <a:t>nemoci</a:t>
            </a:r>
            <a:r>
              <a:rPr lang="en-US" sz="2800" dirty="0" smtClean="0"/>
              <a:t> </a:t>
            </a:r>
            <a:r>
              <a:rPr lang="en-US" sz="2800" dirty="0" err="1" smtClean="0"/>
              <a:t>zvyšuje</a:t>
            </a:r>
            <a:r>
              <a:rPr lang="en-US" sz="2800" dirty="0" smtClean="0"/>
              <a:t> </a:t>
            </a:r>
            <a:r>
              <a:rPr lang="en-US" sz="2800" dirty="0" err="1" smtClean="0"/>
              <a:t>prevalenci</a:t>
            </a:r>
            <a:r>
              <a:rPr lang="en-US" sz="2800" dirty="0" smtClean="0"/>
              <a:t>.</a:t>
            </a:r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 smtClean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snížení</a:t>
            </a:r>
            <a:r>
              <a:rPr lang="en-US" sz="2800" dirty="0" smtClean="0"/>
              <a:t> prevalence </a:t>
            </a:r>
            <a:r>
              <a:rPr lang="en-US" sz="2800" dirty="0" err="1" smtClean="0"/>
              <a:t>dochází</a:t>
            </a:r>
            <a:r>
              <a:rPr lang="en-US" sz="2800" dirty="0" smtClean="0"/>
              <a:t> </a:t>
            </a:r>
            <a:r>
              <a:rPr lang="en-US" sz="2800" dirty="0" err="1" smtClean="0"/>
              <a:t>pouze</a:t>
            </a:r>
            <a:r>
              <a:rPr lang="en-US" sz="2800" dirty="0" smtClean="0"/>
              <a:t> v </a:t>
            </a:r>
            <a:r>
              <a:rPr lang="en-US" sz="2800" dirty="0" err="1" smtClean="0"/>
              <a:t>důsledku</a:t>
            </a:r>
            <a:r>
              <a:rPr lang="en-US" sz="2800" dirty="0" smtClean="0"/>
              <a:t> </a:t>
            </a:r>
            <a:r>
              <a:rPr lang="en-US" sz="2800" dirty="0" err="1" smtClean="0"/>
              <a:t>uzdravení</a:t>
            </a:r>
            <a:r>
              <a:rPr lang="en-US" sz="2800" dirty="0" smtClean="0"/>
              <a:t> </a:t>
            </a:r>
            <a:r>
              <a:rPr lang="en-US" sz="2800" dirty="0" err="1" smtClean="0"/>
              <a:t>či</a:t>
            </a:r>
            <a:r>
              <a:rPr lang="en-US" sz="2800" dirty="0" smtClean="0"/>
              <a:t> </a:t>
            </a:r>
            <a:r>
              <a:rPr lang="en-US" sz="2800" dirty="0" err="1" smtClean="0"/>
              <a:t>úmrtí</a:t>
            </a:r>
            <a:r>
              <a:rPr lang="en-US" sz="2800" dirty="0" smtClean="0"/>
              <a:t>.</a:t>
            </a:r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 smtClean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/>
              <a:t>Je-li míra uzdravení a úmrtí nízká, pak i nízká incidence může způsobovat vysokou prevalenci.</a:t>
            </a:r>
          </a:p>
          <a:p>
            <a:pPr marL="339725" indent="-339725" eaLnBrk="1" hangingPunct="1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 smtClean="0"/>
          </a:p>
          <a:p>
            <a:pPr marL="339725" indent="-339725" eaLnBrk="1" hangingPunct="1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161482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16632"/>
            <a:ext cx="8228013" cy="9001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Vztah mezi ukazateli nemocnosti 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7199313" y="1619250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19250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12776"/>
            <a:ext cx="8352928" cy="6162204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/>
              <a:t>Pokles úmrtnosti nemusí znamenat snížení incidence, ale pouze účinnější léčbu.</a:t>
            </a:r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 smtClean="0"/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/>
              <a:t>Rozdíly v prevalenci mohou být výsledkem jak různé incidence, tak různé míry uzdravení    a různé míry úmrtnosti.</a:t>
            </a:r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 smtClean="0"/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/>
              <a:t>V případě stabilní nemocnosti:</a:t>
            </a:r>
          </a:p>
          <a:p>
            <a:pPr marL="0" indent="0" algn="ctr" eaLnBrk="1" hangingPunct="1">
              <a:buClrTx/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 smtClean="0"/>
              <a:t>P = I x t  </a:t>
            </a:r>
            <a:r>
              <a:rPr lang="cs-CZ" sz="2800" dirty="0" smtClean="0"/>
              <a:t>     </a:t>
            </a:r>
          </a:p>
          <a:p>
            <a:pPr marL="339725" indent="-339725" eaLnBrk="1" hangingPunct="1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 smtClean="0"/>
          </a:p>
          <a:p>
            <a:pPr marL="339725" indent="-339725" eaLnBrk="1" hangingPunct="1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1"/>
            <a:ext cx="8223250" cy="54868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3608B8"/>
                </a:solidFill>
              </a:rPr>
              <a:t>Prevalence a incidence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797" y="548680"/>
            <a:ext cx="9036496" cy="451961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2400" dirty="0" smtClean="0"/>
          </a:p>
          <a:p>
            <a:pPr marL="0" indent="0"/>
            <a:r>
              <a:rPr lang="cs-CZ" sz="2200" dirty="0" smtClean="0">
                <a:solidFill>
                  <a:schemeClr val="accent6">
                    <a:lumMod val="75000"/>
                  </a:schemeClr>
                </a:solidFill>
              </a:rPr>
              <a:t>Graf ukazuje trendy v incidenci a prevalenci určité nemoci v průběhu 50 let. Která z následujících interpretací grafu je správná?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 smtClean="0">
                <a:solidFill>
                  <a:srgbClr val="FF0000"/>
                </a:solidFill>
              </a:rPr>
              <a:t>A: </a:t>
            </a:r>
            <a:r>
              <a:rPr lang="cs-CZ" sz="2200" dirty="0" smtClean="0"/>
              <a:t>Nemoc má stále častěji chronický charakter a snižuje se její fatalita.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 smtClean="0">
                <a:solidFill>
                  <a:srgbClr val="FF0000"/>
                </a:solidFill>
              </a:rPr>
              <a:t>B: </a:t>
            </a:r>
            <a:r>
              <a:rPr lang="cs-CZ" sz="2200" dirty="0" smtClean="0"/>
              <a:t>Pacienti umírají na tuto nemoc dříve než v předchozích letech.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 smtClean="0">
                <a:solidFill>
                  <a:srgbClr val="FF0000"/>
                </a:solidFill>
              </a:rPr>
              <a:t>C: </a:t>
            </a:r>
            <a:r>
              <a:rPr lang="cs-CZ" sz="2200" dirty="0" smtClean="0"/>
              <a:t>Trvání </a:t>
            </a:r>
            <a:r>
              <a:rPr lang="cs-CZ" sz="2200" dirty="0" err="1" smtClean="0"/>
              <a:t>jednotl</a:t>
            </a:r>
            <a:r>
              <a:rPr lang="cs-CZ" sz="2200" dirty="0" smtClean="0"/>
              <a:t>. případů nemoci se zkracuje v </a:t>
            </a:r>
            <a:r>
              <a:rPr lang="cs-CZ" sz="2200" dirty="0" err="1" smtClean="0"/>
              <a:t>důsl</a:t>
            </a:r>
            <a:r>
              <a:rPr lang="cs-CZ" sz="2200" dirty="0" smtClean="0"/>
              <a:t>. účinnější léčby.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 smtClean="0">
                <a:solidFill>
                  <a:srgbClr val="FF0000"/>
                </a:solidFill>
              </a:rPr>
              <a:t>D: </a:t>
            </a:r>
            <a:r>
              <a:rPr lang="cs-CZ" sz="2200" dirty="0" smtClean="0"/>
              <a:t>Nemoc se v důsledku lepší prevence vyskytuje stále vzácněji.</a:t>
            </a:r>
          </a:p>
          <a:p>
            <a:pPr>
              <a:spcAft>
                <a:spcPts val="800"/>
              </a:spcAft>
            </a:pPr>
            <a:endParaRPr lang="cs-CZ" dirty="0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47664" y="476672"/>
            <a:ext cx="7739707" cy="35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489200" indent="-547688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9464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34036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8608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43180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107950" indent="0">
              <a:spcAft>
                <a:spcPts val="1425"/>
              </a:spcAft>
              <a:buClr>
                <a:srgbClr val="000000"/>
              </a:buClr>
              <a:buSzPct val="45000"/>
              <a:buFont typeface="Times New Roman" pitchFamily="16" charset="0"/>
              <a:buNone/>
              <a:defRPr/>
            </a:pPr>
            <a:r>
              <a:rPr lang="en-US" sz="2800" b="1" dirty="0">
                <a:cs typeface="+mn-cs"/>
              </a:rPr>
              <a:t> </a:t>
            </a:r>
            <a:endParaRPr lang="cs-CZ" sz="2800" b="1" dirty="0" smtClean="0">
              <a:cs typeface="+mn-cs"/>
            </a:endParaRPr>
          </a:p>
          <a:p>
            <a:pPr>
              <a:spcAft>
                <a:spcPts val="1425"/>
              </a:spcAft>
              <a:buSzPct val="45000"/>
              <a:defRPr/>
            </a:pPr>
            <a:endParaRPr lang="en-US" sz="2800" dirty="0">
              <a:cs typeface="+mn-cs"/>
            </a:endParaRPr>
          </a:p>
        </p:txBody>
      </p:sp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4002382488"/>
              </p:ext>
            </p:extLst>
          </p:nvPr>
        </p:nvGraphicFramePr>
        <p:xfrm>
          <a:off x="1763688" y="620688"/>
          <a:ext cx="54006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014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95275" y="188913"/>
            <a:ext cx="88487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b="1" dirty="0" smtClean="0">
                <a:solidFill>
                  <a:schemeClr val="accent2"/>
                </a:solidFill>
                <a:latin typeface="Arial Black" pitchFamily="34" charset="0"/>
              </a:rPr>
              <a:t>EPIDEMIE</a:t>
            </a:r>
            <a:endParaRPr lang="cs-CZ" sz="4000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8313" y="1196975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marL="463550" indent="-457200">
              <a:spcBef>
                <a:spcPts val="363"/>
              </a:spcBef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když se nemoc objeví v populaci v takovém rozsahu, který </a:t>
            </a:r>
            <a:r>
              <a:rPr lang="cs-CZ" sz="3200" b="1" dirty="0" smtClean="0">
                <a:solidFill>
                  <a:srgbClr val="3333CC"/>
                </a:solidFill>
              </a:rPr>
              <a:t>převyšuje obvyklý očekávaný výskyt</a:t>
            </a:r>
            <a:r>
              <a:rPr lang="cs-CZ" sz="3200" dirty="0" smtClean="0">
                <a:solidFill>
                  <a:srgbClr val="3333CC"/>
                </a:solidFill>
              </a:rPr>
              <a:t> </a:t>
            </a:r>
          </a:p>
          <a:p>
            <a:pPr marL="463550" indent="-457200">
              <a:spcBef>
                <a:spcPts val="363"/>
              </a:spcBef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nebo když zaznamenáme poměrně </a:t>
            </a:r>
            <a:r>
              <a:rPr lang="cs-CZ" sz="3200" b="1" dirty="0" smtClean="0">
                <a:solidFill>
                  <a:srgbClr val="3333CC"/>
                </a:solidFill>
              </a:rPr>
              <a:t>velký vzestup </a:t>
            </a:r>
            <a:r>
              <a:rPr lang="cs-CZ" sz="3200" dirty="0" smtClean="0">
                <a:solidFill>
                  <a:srgbClr val="000000"/>
                </a:solidFill>
              </a:rPr>
              <a:t>nemoci.</a:t>
            </a:r>
          </a:p>
        </p:txBody>
      </p:sp>
    </p:spTree>
    <p:extLst>
      <p:ext uri="{BB962C8B-B14F-4D97-AF65-F5344CB8AC3E}">
        <p14:creationId xmlns:p14="http://schemas.microsoft.com/office/powerpoint/2010/main" val="2210627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73" y="188640"/>
            <a:ext cx="670531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0543" y="2332"/>
            <a:ext cx="8099425" cy="1050404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3608B8"/>
                </a:solidFill>
              </a:rPr>
              <a:t>Záznam o výskytu nemoci v souboru 200 osob v průběhu 1 týdne (po-ne)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65703" y="1071909"/>
            <a:ext cx="8770794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1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2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3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4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5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6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7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8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9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10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Vypočítejte incidenci risk a prevalenci okamžikovou (v </a:t>
            </a:r>
            <a:r>
              <a:rPr lang="cs-CZ" sz="2000" dirty="0">
                <a:solidFill>
                  <a:srgbClr val="000000"/>
                </a:solidFill>
              </a:rPr>
              <a:t>n</a:t>
            </a:r>
            <a:r>
              <a:rPr lang="cs-CZ" sz="2000" dirty="0" smtClean="0">
                <a:solidFill>
                  <a:srgbClr val="000000"/>
                </a:solidFill>
              </a:rPr>
              <a:t>eděli),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       intervalovou (po-ne) a průměrnou intervalovou (po-ne).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27405"/>
              </p:ext>
            </p:extLst>
          </p:nvPr>
        </p:nvGraphicFramePr>
        <p:xfrm>
          <a:off x="2459380" y="1124744"/>
          <a:ext cx="3817234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2047"/>
                <a:gridCol w="557093"/>
                <a:gridCol w="537998"/>
                <a:gridCol w="540024"/>
                <a:gridCol w="540024"/>
                <a:gridCol w="540024"/>
                <a:gridCol w="540024"/>
              </a:tblGrid>
              <a:tr h="358492">
                <a:tc>
                  <a:txBody>
                    <a:bodyPr/>
                    <a:lstStyle/>
                    <a:p>
                      <a:r>
                        <a:rPr lang="cs-CZ" dirty="0" smtClean="0"/>
                        <a:t>po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/>
                </a:tc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1522279" y="1825963"/>
            <a:ext cx="62438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10"/>
          <p:cNvCxnSpPr/>
          <p:nvPr/>
        </p:nvCxnSpPr>
        <p:spPr bwMode="auto">
          <a:xfrm>
            <a:off x="2073821" y="2213332"/>
            <a:ext cx="249817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>
            <a:off x="3094330" y="3323908"/>
            <a:ext cx="255779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2524980" y="2924944"/>
            <a:ext cx="205121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 flipV="1">
            <a:off x="3626128" y="4039131"/>
            <a:ext cx="2535748" cy="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3094330" y="3678168"/>
            <a:ext cx="198172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4179749" y="4428688"/>
            <a:ext cx="240847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4179749" y="4801324"/>
            <a:ext cx="3200563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5292080" y="5157192"/>
            <a:ext cx="3600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/>
          <p:nvPr/>
        </p:nvCxnSpPr>
        <p:spPr bwMode="auto">
          <a:xfrm flipV="1">
            <a:off x="2073821" y="2558051"/>
            <a:ext cx="3002235" cy="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-778413" y="1084637"/>
            <a:ext cx="2088232" cy="464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</a:t>
            </a:r>
            <a:r>
              <a:rPr lang="cs-CZ" sz="2000" dirty="0" smtClean="0">
                <a:solidFill>
                  <a:srgbClr val="000000"/>
                </a:solidFill>
              </a:rPr>
              <a:t>t = 14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5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6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4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5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4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5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5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7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</a:t>
            </a:r>
            <a:r>
              <a:rPr lang="cs-CZ" sz="2000" u="sng" dirty="0" smtClean="0">
                <a:solidFill>
                  <a:srgbClr val="000000"/>
                </a:solidFill>
              </a:rPr>
              <a:t> t = 8      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          </a:t>
            </a:r>
            <a:r>
              <a:rPr lang="cs-CZ" sz="2000" dirty="0" smtClean="0">
                <a:solidFill>
                  <a:srgbClr val="000000"/>
                </a:solidFill>
                <a:sym typeface="Symbol"/>
              </a:rPr>
              <a:t></a:t>
            </a:r>
            <a:r>
              <a:rPr lang="cs-CZ" sz="2000" dirty="0" smtClean="0">
                <a:solidFill>
                  <a:srgbClr val="000000"/>
                </a:solidFill>
              </a:rPr>
              <a:t> 63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             </a:t>
            </a: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1510" name="TextovéPole 21509"/>
          <p:cNvSpPr txBox="1"/>
          <p:nvPr/>
        </p:nvSpPr>
        <p:spPr>
          <a:xfrm>
            <a:off x="1862221" y="1456631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3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6765941" y="4365104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3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7668344" y="4787860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6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6252160" y="4006284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2065065" y="1844000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2065064" y="2228522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6634301" y="1412776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4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02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95275" y="188913"/>
            <a:ext cx="88487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b="1" dirty="0" smtClean="0">
                <a:solidFill>
                  <a:schemeClr val="accent2"/>
                </a:solidFill>
                <a:latin typeface="Arial Black" pitchFamily="34" charset="0"/>
              </a:rPr>
              <a:t>EPIDEMIOLOGIE</a:t>
            </a:r>
            <a:endParaRPr lang="cs-CZ" sz="4000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8313" y="1196975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marL="342900" indent="-336550">
              <a:spcBef>
                <a:spcPts val="363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3200" b="1" dirty="0" smtClean="0">
                <a:solidFill>
                  <a:srgbClr val="000000"/>
                </a:solidFill>
              </a:rPr>
              <a:t>3 předpoklady:</a:t>
            </a:r>
          </a:p>
          <a:p>
            <a:pPr marL="342900" indent="-336550">
              <a:spcBef>
                <a:spcPts val="363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sz="3200" b="1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3200" kern="0" dirty="0" smtClean="0">
                <a:solidFill>
                  <a:schemeClr val="tx1"/>
                </a:solidFill>
                <a:ea typeface="+mn-ea"/>
              </a:rPr>
              <a:t>nemoci </a:t>
            </a:r>
            <a:r>
              <a:rPr lang="cs-CZ" sz="3200" kern="0" dirty="0">
                <a:solidFill>
                  <a:schemeClr val="tx1"/>
                </a:solidFill>
                <a:ea typeface="+mn-ea"/>
              </a:rPr>
              <a:t>se neobjevuj</a:t>
            </a:r>
            <a:r>
              <a:rPr lang="cs-CZ" sz="3200" kern="0" dirty="0">
                <a:solidFill>
                  <a:schemeClr val="tx1"/>
                </a:solidFill>
                <a:latin typeface="Verdana"/>
                <a:ea typeface="+mn-ea"/>
              </a:rPr>
              <a:t>í</a:t>
            </a:r>
            <a:r>
              <a:rPr lang="cs-CZ" sz="3200" kern="0" dirty="0">
                <a:solidFill>
                  <a:schemeClr val="tx1"/>
                </a:solidFill>
                <a:ea typeface="+mn-ea"/>
              </a:rPr>
              <a:t> n</a:t>
            </a:r>
            <a:r>
              <a:rPr lang="cs-CZ" sz="3200" kern="0" dirty="0">
                <a:solidFill>
                  <a:schemeClr val="tx1"/>
                </a:solidFill>
                <a:latin typeface="Verdana"/>
                <a:ea typeface="+mn-ea"/>
              </a:rPr>
              <a:t>á</a:t>
            </a:r>
            <a:r>
              <a:rPr lang="cs-CZ" sz="3200" kern="0" dirty="0">
                <a:solidFill>
                  <a:schemeClr val="tx1"/>
                </a:solidFill>
                <a:ea typeface="+mn-ea"/>
              </a:rPr>
              <a:t>hodou</a:t>
            </a:r>
          </a:p>
          <a:p>
            <a:pPr marL="514350" lvl="0" indent="-514350" defTabSz="9144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cs-CZ" sz="3200" kern="0" dirty="0" smtClean="0">
                <a:solidFill>
                  <a:schemeClr val="tx1"/>
                </a:solidFill>
                <a:ea typeface="+mn-ea"/>
              </a:rPr>
              <a:t>s nemocí </a:t>
            </a:r>
            <a:r>
              <a:rPr lang="cs-CZ" sz="3200" kern="0" dirty="0">
                <a:solidFill>
                  <a:schemeClr val="tx1"/>
                </a:solidFill>
                <a:ea typeface="+mn-ea"/>
              </a:rPr>
              <a:t>jsou spjaty faktory, </a:t>
            </a:r>
            <a:r>
              <a:rPr lang="cs-CZ" sz="3200" kern="0" dirty="0" smtClean="0">
                <a:solidFill>
                  <a:schemeClr val="tx1"/>
                </a:solidFill>
                <a:ea typeface="+mn-ea"/>
              </a:rPr>
              <a:t>které </a:t>
            </a:r>
            <a:r>
              <a:rPr lang="cs-CZ" sz="3200" kern="0" dirty="0">
                <a:solidFill>
                  <a:schemeClr val="tx1"/>
                </a:solidFill>
                <a:ea typeface="+mn-ea"/>
              </a:rPr>
              <a:t>lze </a:t>
            </a:r>
            <a:r>
              <a:rPr lang="cs-CZ" sz="3200" kern="0" dirty="0" smtClean="0">
                <a:solidFill>
                  <a:schemeClr val="tx1"/>
                </a:solidFill>
                <a:ea typeface="+mn-ea"/>
              </a:rPr>
              <a:t>identifikovat z </a:t>
            </a:r>
            <a:r>
              <a:rPr lang="cs-CZ" sz="3200" kern="0" dirty="0">
                <a:solidFill>
                  <a:schemeClr val="tx1"/>
                </a:solidFill>
                <a:ea typeface="+mn-ea"/>
              </a:rPr>
              <a:t>hlediska m</a:t>
            </a:r>
            <a:r>
              <a:rPr lang="cs-CZ" sz="3200" kern="0" dirty="0">
                <a:solidFill>
                  <a:schemeClr val="tx1"/>
                </a:solidFill>
                <a:latin typeface="Verdana"/>
                <a:ea typeface="+mn-ea"/>
              </a:rPr>
              <a:t>í</a:t>
            </a:r>
            <a:r>
              <a:rPr lang="cs-CZ" sz="3200" kern="0" dirty="0">
                <a:solidFill>
                  <a:schemeClr val="tx1"/>
                </a:solidFill>
                <a:ea typeface="+mn-ea"/>
              </a:rPr>
              <a:t>sta, času </a:t>
            </a:r>
            <a:r>
              <a:rPr lang="cs-CZ" sz="3200" kern="0" dirty="0" smtClean="0">
                <a:solidFill>
                  <a:schemeClr val="tx1"/>
                </a:solidFill>
                <a:ea typeface="+mn-ea"/>
              </a:rPr>
              <a:t>a populace</a:t>
            </a:r>
            <a:endParaRPr lang="cs-CZ" sz="3200" kern="0" dirty="0">
              <a:solidFill>
                <a:schemeClr val="tx1"/>
              </a:solidFill>
              <a:ea typeface="+mn-ea"/>
            </a:endParaRPr>
          </a:p>
          <a:p>
            <a:pPr marL="514350" lvl="0" indent="-514350" defTabSz="9144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cs-CZ" sz="3200" kern="0" dirty="0" smtClean="0">
                <a:solidFill>
                  <a:schemeClr val="tx1"/>
                </a:solidFill>
                <a:ea typeface="+mn-ea"/>
              </a:rPr>
              <a:t>z</a:t>
            </a:r>
            <a:r>
              <a:rPr lang="cs-CZ" sz="3200" kern="0" dirty="0" smtClean="0">
                <a:solidFill>
                  <a:schemeClr val="tx1"/>
                </a:solidFill>
                <a:latin typeface="Verdana"/>
                <a:ea typeface="+mn-ea"/>
              </a:rPr>
              <a:t>í</a:t>
            </a:r>
            <a:r>
              <a:rPr lang="cs-CZ" sz="3200" kern="0" dirty="0" smtClean="0">
                <a:solidFill>
                  <a:schemeClr val="tx1"/>
                </a:solidFill>
                <a:ea typeface="+mn-ea"/>
              </a:rPr>
              <a:t>skan</a:t>
            </a:r>
            <a:r>
              <a:rPr lang="cs-CZ" sz="3200" kern="0" dirty="0" smtClean="0">
                <a:solidFill>
                  <a:schemeClr val="tx1"/>
                </a:solidFill>
                <a:latin typeface="Verdana"/>
                <a:ea typeface="+mn-ea"/>
              </a:rPr>
              <a:t>é</a:t>
            </a:r>
            <a:r>
              <a:rPr lang="cs-CZ" sz="3200" kern="0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cs-CZ" sz="3200" kern="0" dirty="0">
                <a:solidFill>
                  <a:schemeClr val="tx1"/>
                </a:solidFill>
                <a:ea typeface="+mn-ea"/>
              </a:rPr>
              <a:t>poznatky vedou k opatřen</a:t>
            </a:r>
            <a:r>
              <a:rPr lang="cs-CZ" sz="3200" kern="0" dirty="0">
                <a:solidFill>
                  <a:schemeClr val="tx1"/>
                </a:solidFill>
                <a:latin typeface="Verdana"/>
                <a:ea typeface="+mn-ea"/>
              </a:rPr>
              <a:t>í</a:t>
            </a:r>
            <a:r>
              <a:rPr lang="cs-CZ" sz="3200" kern="0" dirty="0">
                <a:solidFill>
                  <a:schemeClr val="tx1"/>
                </a:solidFill>
                <a:ea typeface="+mn-ea"/>
              </a:rPr>
              <a:t>m, </a:t>
            </a:r>
            <a:r>
              <a:rPr lang="cs-CZ" sz="3200" kern="0" dirty="0" smtClean="0">
                <a:solidFill>
                  <a:schemeClr val="tx1"/>
                </a:solidFill>
                <a:ea typeface="+mn-ea"/>
              </a:rPr>
              <a:t>která přispěj</a:t>
            </a:r>
            <a:r>
              <a:rPr lang="cs-CZ" sz="3200" kern="0" dirty="0" smtClean="0">
                <a:solidFill>
                  <a:schemeClr val="tx1"/>
                </a:solidFill>
                <a:latin typeface="Verdana"/>
                <a:ea typeface="+mn-ea"/>
              </a:rPr>
              <a:t>í</a:t>
            </a:r>
            <a:r>
              <a:rPr lang="cs-CZ" sz="3200" kern="0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cs-CZ" sz="3200" kern="0" dirty="0">
                <a:solidFill>
                  <a:schemeClr val="tx1"/>
                </a:solidFill>
                <a:ea typeface="+mn-ea"/>
              </a:rPr>
              <a:t>ke zvl</a:t>
            </a:r>
            <a:r>
              <a:rPr lang="cs-CZ" sz="3200" kern="0" dirty="0">
                <a:solidFill>
                  <a:schemeClr val="tx1"/>
                </a:solidFill>
                <a:latin typeface="Verdana"/>
                <a:ea typeface="+mn-ea"/>
              </a:rPr>
              <a:t>á</a:t>
            </a:r>
            <a:r>
              <a:rPr lang="cs-CZ" sz="3200" kern="0" dirty="0">
                <a:solidFill>
                  <a:schemeClr val="tx1"/>
                </a:solidFill>
                <a:ea typeface="+mn-ea"/>
              </a:rPr>
              <a:t>dnut</a:t>
            </a:r>
            <a:r>
              <a:rPr lang="cs-CZ" sz="3200" kern="0" dirty="0">
                <a:solidFill>
                  <a:schemeClr val="tx1"/>
                </a:solidFill>
                <a:latin typeface="Verdana"/>
                <a:ea typeface="+mn-ea"/>
              </a:rPr>
              <a:t>í</a:t>
            </a:r>
            <a:r>
              <a:rPr lang="cs-CZ" sz="3200" kern="0" dirty="0">
                <a:solidFill>
                  <a:schemeClr val="tx1"/>
                </a:solidFill>
                <a:ea typeface="+mn-ea"/>
              </a:rPr>
              <a:t> zdravotn</a:t>
            </a:r>
            <a:r>
              <a:rPr lang="cs-CZ" sz="3200" kern="0" dirty="0">
                <a:solidFill>
                  <a:schemeClr val="tx1"/>
                </a:solidFill>
                <a:latin typeface="Verdana"/>
                <a:ea typeface="+mn-ea"/>
              </a:rPr>
              <a:t>í</a:t>
            </a:r>
            <a:r>
              <a:rPr lang="cs-CZ" sz="3200" kern="0" dirty="0">
                <a:solidFill>
                  <a:schemeClr val="tx1"/>
                </a:solidFill>
                <a:ea typeface="+mn-ea"/>
              </a:rPr>
              <a:t>ch </a:t>
            </a:r>
            <a:r>
              <a:rPr lang="cs-CZ" sz="3200" kern="0" dirty="0" smtClean="0">
                <a:solidFill>
                  <a:schemeClr val="tx1"/>
                </a:solidFill>
                <a:ea typeface="+mn-ea"/>
              </a:rPr>
              <a:t>probl</a:t>
            </a:r>
            <a:r>
              <a:rPr lang="cs-CZ" sz="3200" kern="0" dirty="0" smtClean="0">
                <a:solidFill>
                  <a:schemeClr val="tx1"/>
                </a:solidFill>
                <a:latin typeface="Verdana"/>
                <a:ea typeface="+mn-ea"/>
              </a:rPr>
              <a:t>é</a:t>
            </a:r>
            <a:r>
              <a:rPr lang="cs-CZ" sz="3200" kern="0" dirty="0" smtClean="0">
                <a:solidFill>
                  <a:schemeClr val="tx1"/>
                </a:solidFill>
                <a:ea typeface="+mn-ea"/>
              </a:rPr>
              <a:t>mů</a:t>
            </a:r>
            <a:endParaRPr lang="cs-CZ" sz="3200" kern="0" dirty="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9520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5288" y="260350"/>
            <a:ext cx="8524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800" dirty="0">
                <a:solidFill>
                  <a:schemeClr val="accent2"/>
                </a:solidFill>
                <a:latin typeface="Arial Black" pitchFamily="34" charset="0"/>
              </a:rPr>
              <a:t>VÝCHODISKA EPIDEMIOLOGIE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539750" y="1162050"/>
            <a:ext cx="8712770" cy="521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marL="342900" indent="-336550">
              <a:lnSpc>
                <a:spcPct val="80000"/>
              </a:lnSpc>
              <a:spcBef>
                <a:spcPts val="638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400" b="1" dirty="0">
                <a:solidFill>
                  <a:srgbClr val="C00000"/>
                </a:solidFill>
              </a:rPr>
              <a:t>Deskriptivní epidemiologie (Jaké je zdraví populace</a:t>
            </a:r>
            <a:r>
              <a:rPr lang="cs-CZ" sz="2400" b="1" dirty="0" smtClean="0">
                <a:solidFill>
                  <a:srgbClr val="C00000"/>
                </a:solidFill>
              </a:rPr>
              <a:t>?)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</a:p>
          <a:p>
            <a:pPr marL="342900" indent="-336550">
              <a:lnSpc>
                <a:spcPct val="80000"/>
              </a:lnSpc>
              <a:spcBef>
                <a:spcPts val="638"/>
              </a:spcBef>
              <a:buClr>
                <a:srgbClr val="C00000"/>
              </a:buClr>
              <a:buSzPct val="12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f</a:t>
            </a:r>
            <a:r>
              <a:rPr lang="cs-CZ" sz="2400" dirty="0" smtClean="0">
                <a:solidFill>
                  <a:srgbClr val="000000"/>
                </a:solidFill>
              </a:rPr>
              <a:t>rekvence výskytu nemoci</a:t>
            </a:r>
          </a:p>
          <a:p>
            <a:pPr marL="349250" indent="-342900">
              <a:lnSpc>
                <a:spcPct val="90000"/>
              </a:lnSpc>
              <a:spcBef>
                <a:spcPts val="638"/>
              </a:spcBef>
              <a:buClr>
                <a:srgbClr val="C0000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rozložení nemoci - </a:t>
            </a:r>
            <a:r>
              <a:rPr lang="cs-CZ" sz="2400" dirty="0">
                <a:solidFill>
                  <a:srgbClr val="000000"/>
                </a:solidFill>
              </a:rPr>
              <a:t>čas, místo, podskupiny</a:t>
            </a:r>
          </a:p>
          <a:p>
            <a:pPr marL="342900" indent="-336550">
              <a:lnSpc>
                <a:spcPct val="90000"/>
              </a:lnSpc>
              <a:spcBef>
                <a:spcPts val="10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 marL="342900" indent="-336550">
              <a:lnSpc>
                <a:spcPct val="90000"/>
              </a:lnSpc>
              <a:spcBef>
                <a:spcPts val="10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400" b="1" dirty="0" smtClean="0">
                <a:solidFill>
                  <a:srgbClr val="C00000"/>
                </a:solidFill>
              </a:rPr>
              <a:t>Analytická </a:t>
            </a:r>
            <a:r>
              <a:rPr lang="cs-CZ" sz="2400" b="1" dirty="0">
                <a:solidFill>
                  <a:srgbClr val="C00000"/>
                </a:solidFill>
              </a:rPr>
              <a:t>epidemiologie (Proč je takové?)</a:t>
            </a:r>
          </a:p>
          <a:p>
            <a:pPr marL="342900" indent="-342900" defTabSz="914400" eaLnBrk="0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CC0000"/>
              </a:buClr>
              <a:buSzPct val="150000"/>
              <a:buFont typeface="Arial" pitchFamily="34" charset="0"/>
              <a:buChar char="•"/>
            </a:pPr>
            <a:r>
              <a:rPr lang="cs-CZ" sz="2200" kern="0" dirty="0" smtClean="0">
                <a:solidFill>
                  <a:srgbClr val="000000"/>
                </a:solidFill>
                <a:latin typeface="Verdana"/>
              </a:rPr>
              <a:t>etiologie nemoci</a:t>
            </a:r>
            <a:endParaRPr lang="cs-CZ" sz="2200" kern="0" dirty="0">
              <a:solidFill>
                <a:srgbClr val="000000"/>
              </a:solidFill>
              <a:latin typeface="Verdana"/>
            </a:endParaRPr>
          </a:p>
          <a:p>
            <a:pPr marL="342900" indent="-342900" defTabSz="914400" eaLnBrk="0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CC0000"/>
              </a:buClr>
              <a:buSzPct val="150000"/>
              <a:buFont typeface="Arial" pitchFamily="34" charset="0"/>
              <a:buChar char="•"/>
            </a:pPr>
            <a:r>
              <a:rPr lang="cs-CZ" sz="2200" kern="0" dirty="0" smtClean="0">
                <a:solidFill>
                  <a:srgbClr val="000000"/>
                </a:solidFill>
                <a:latin typeface="Verdana"/>
              </a:rPr>
              <a:t>vztah </a:t>
            </a:r>
            <a:r>
              <a:rPr lang="cs-CZ" sz="2200" kern="0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sz="2200" kern="0" dirty="0" smtClean="0">
                <a:solidFill>
                  <a:srgbClr val="000000"/>
                </a:solidFill>
                <a:latin typeface="Verdana"/>
              </a:rPr>
              <a:t>asociace) </a:t>
            </a:r>
            <a:r>
              <a:rPr lang="cs-CZ" sz="2200" kern="0" dirty="0">
                <a:solidFill>
                  <a:srgbClr val="000000"/>
                </a:solidFill>
                <a:latin typeface="Verdana"/>
              </a:rPr>
              <a:t>mezi </a:t>
            </a:r>
            <a:r>
              <a:rPr lang="cs-CZ" sz="2200" kern="0" dirty="0" smtClean="0">
                <a:solidFill>
                  <a:srgbClr val="000000"/>
                </a:solidFill>
                <a:latin typeface="Verdana"/>
              </a:rPr>
              <a:t>nemocí a jejími příčinami</a:t>
            </a:r>
            <a:endParaRPr lang="cs-CZ" sz="2200" kern="0" dirty="0">
              <a:solidFill>
                <a:srgbClr val="000000"/>
              </a:solidFill>
              <a:latin typeface="Verdana"/>
            </a:endParaRPr>
          </a:p>
          <a:p>
            <a:pPr marL="342900" indent="-342900" defTabSz="914400" eaLnBrk="0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CC0000"/>
              </a:buClr>
              <a:buSzPct val="150000"/>
              <a:buFont typeface="Arial" pitchFamily="34" charset="0"/>
              <a:buChar char="•"/>
            </a:pPr>
            <a:r>
              <a:rPr lang="cs-CZ" sz="2200" kern="0" dirty="0" smtClean="0">
                <a:solidFill>
                  <a:srgbClr val="000000"/>
                </a:solidFill>
                <a:latin typeface="Verdana"/>
              </a:rPr>
              <a:t>trendy </a:t>
            </a:r>
            <a:r>
              <a:rPr lang="cs-CZ" sz="2200" kern="0" dirty="0">
                <a:solidFill>
                  <a:srgbClr val="000000"/>
                </a:solidFill>
                <a:latin typeface="Verdana"/>
              </a:rPr>
              <a:t>ve vývoji, ev</a:t>
            </a:r>
            <a:r>
              <a:rPr lang="cs-CZ" sz="2200" kern="0" dirty="0" smtClean="0">
                <a:solidFill>
                  <a:srgbClr val="000000"/>
                </a:solidFill>
                <a:latin typeface="Verdana"/>
              </a:rPr>
              <a:t>. prognóza frekvence </a:t>
            </a:r>
            <a:r>
              <a:rPr lang="cs-CZ" sz="2200" kern="0" dirty="0">
                <a:solidFill>
                  <a:srgbClr val="000000"/>
                </a:solidFill>
                <a:latin typeface="Verdana"/>
              </a:rPr>
              <a:t>výskytu </a:t>
            </a:r>
            <a:r>
              <a:rPr lang="cs-CZ" sz="2200" kern="0" dirty="0" smtClean="0">
                <a:solidFill>
                  <a:srgbClr val="000000"/>
                </a:solidFill>
                <a:latin typeface="Verdana"/>
              </a:rPr>
              <a:t>onemocnění</a:t>
            </a:r>
            <a:endParaRPr lang="cs-CZ" sz="2400" b="1" dirty="0">
              <a:solidFill>
                <a:srgbClr val="C00000"/>
              </a:solidFill>
            </a:endParaRPr>
          </a:p>
          <a:p>
            <a:pPr marL="342900" indent="-336550">
              <a:lnSpc>
                <a:spcPct val="90000"/>
              </a:lnSpc>
              <a:spcBef>
                <a:spcPts val="638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 marL="342900" indent="-336550">
              <a:lnSpc>
                <a:spcPct val="90000"/>
              </a:lnSpc>
              <a:spcBef>
                <a:spcPts val="638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400" b="1" dirty="0" smtClean="0">
                <a:solidFill>
                  <a:srgbClr val="C00000"/>
                </a:solidFill>
              </a:rPr>
              <a:t>Experimentální </a:t>
            </a:r>
            <a:r>
              <a:rPr lang="cs-CZ" sz="2400" b="1" dirty="0">
                <a:solidFill>
                  <a:srgbClr val="C00000"/>
                </a:solidFill>
              </a:rPr>
              <a:t>epidemiologie (Jak je lze zlepšit?)</a:t>
            </a:r>
          </a:p>
          <a:p>
            <a:pPr marL="349250" indent="-342900">
              <a:lnSpc>
                <a:spcPct val="80000"/>
              </a:lnSpc>
              <a:spcBef>
                <a:spcPts val="638"/>
              </a:spcBef>
              <a:buClr>
                <a:srgbClr val="C0000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r</a:t>
            </a:r>
            <a:r>
              <a:rPr lang="cs-CZ" sz="2400" dirty="0" smtClean="0">
                <a:solidFill>
                  <a:srgbClr val="000000"/>
                </a:solidFill>
              </a:rPr>
              <a:t>ealizace a hodnocení </a:t>
            </a:r>
            <a:r>
              <a:rPr lang="cs-CZ" sz="2400" dirty="0">
                <a:solidFill>
                  <a:srgbClr val="000000"/>
                </a:solidFill>
              </a:rPr>
              <a:t>vhodných opatření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5288" y="260350"/>
            <a:ext cx="8524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800" dirty="0" smtClean="0">
                <a:solidFill>
                  <a:schemeClr val="accent2"/>
                </a:solidFill>
                <a:latin typeface="Arial Black" pitchFamily="34" charset="0"/>
              </a:rPr>
              <a:t>EPIDEMIOLOGICKÁ DIAGNÓZA (SITUACE)</a:t>
            </a:r>
            <a:endParaRPr lang="cs-CZ" sz="38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77227" y="1857619"/>
            <a:ext cx="8712770" cy="521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marL="349250" indent="-342900">
              <a:lnSpc>
                <a:spcPct val="80000"/>
              </a:lnSpc>
              <a:spcBef>
                <a:spcPts val="638"/>
              </a:spcBef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u populace</a:t>
            </a:r>
          </a:p>
          <a:p>
            <a:pPr marL="349250" indent="-342900">
              <a:lnSpc>
                <a:spcPct val="80000"/>
              </a:lnSpc>
              <a:spcBef>
                <a:spcPts val="638"/>
              </a:spcBef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f</a:t>
            </a:r>
            <a:r>
              <a:rPr lang="cs-CZ" sz="2800" dirty="0" smtClean="0">
                <a:solidFill>
                  <a:srgbClr val="000000"/>
                </a:solidFill>
              </a:rPr>
              <a:t>rekvence (výskyt) nemocí v populaci jako celku</a:t>
            </a:r>
          </a:p>
          <a:p>
            <a:pPr marL="349250" indent="-342900">
              <a:lnSpc>
                <a:spcPct val="80000"/>
              </a:lnSpc>
              <a:spcBef>
                <a:spcPts val="638"/>
              </a:spcBef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s</a:t>
            </a:r>
            <a:r>
              <a:rPr lang="cs-CZ" sz="2800" dirty="0" smtClean="0">
                <a:solidFill>
                  <a:srgbClr val="000000"/>
                </a:solidFill>
              </a:rPr>
              <a:t>rovnává výskyt nemocí v různých podskupinách</a:t>
            </a:r>
          </a:p>
          <a:p>
            <a:pPr marL="349250" indent="-342900">
              <a:lnSpc>
                <a:spcPct val="80000"/>
              </a:lnSpc>
              <a:spcBef>
                <a:spcPts val="638"/>
              </a:spcBef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ukazatele nemocnosti</a:t>
            </a:r>
          </a:p>
          <a:p>
            <a:pPr marL="349250" indent="-342900">
              <a:lnSpc>
                <a:spcPct val="80000"/>
              </a:lnSpc>
              <a:spcBef>
                <a:spcPts val="638"/>
              </a:spcBef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10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cap="all" dirty="0" smtClean="0">
                <a:solidFill>
                  <a:srgbClr val="3333CC"/>
                </a:solidFill>
                <a:latin typeface="Arial Black" pitchFamily="34" charset="0"/>
              </a:rPr>
              <a:t>Výsledky EPIDEM. DIAGNÓZY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dirty="0" smtClean="0"/>
              <a:t>Východisko při hodnocení zdraví populace.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dirty="0" smtClean="0"/>
              <a:t>Posouzení </a:t>
            </a:r>
            <a:r>
              <a:rPr lang="cs-CZ" b="1" dirty="0" smtClean="0"/>
              <a:t>velikosti</a:t>
            </a:r>
            <a:r>
              <a:rPr lang="cs-CZ" dirty="0" smtClean="0"/>
              <a:t> a </a:t>
            </a:r>
            <a:r>
              <a:rPr lang="cs-CZ" b="1" dirty="0" smtClean="0"/>
              <a:t>závažnosti</a:t>
            </a:r>
            <a:r>
              <a:rPr lang="cs-CZ" dirty="0" smtClean="0"/>
              <a:t> zdravotních problémů.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b="1" dirty="0" smtClean="0"/>
              <a:t>Srovnání</a:t>
            </a:r>
            <a:r>
              <a:rPr lang="cs-CZ" dirty="0" smtClean="0"/>
              <a:t> i průběžné </a:t>
            </a:r>
            <a:r>
              <a:rPr lang="cs-CZ" b="1" dirty="0" smtClean="0"/>
              <a:t>sledování zdravotní situace.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b="1" dirty="0" smtClean="0"/>
              <a:t>Odhad zdravotních potřeb.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dirty="0" smtClean="0"/>
              <a:t>Podklad pro stanovení </a:t>
            </a:r>
            <a:r>
              <a:rPr lang="cs-CZ" b="1" dirty="0" smtClean="0"/>
              <a:t>priorit zdravotní péče.</a:t>
            </a:r>
          </a:p>
        </p:txBody>
      </p:sp>
    </p:spTree>
    <p:extLst>
      <p:ext uri="{BB962C8B-B14F-4D97-AF65-F5344CB8AC3E}">
        <p14:creationId xmlns:p14="http://schemas.microsoft.com/office/powerpoint/2010/main" val="5095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7212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dirty="0" smtClean="0">
                <a:solidFill>
                  <a:schemeClr val="accent2"/>
                </a:solidFill>
              </a:rPr>
              <a:t>VŽDY MUSÍME DEFINOVAT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55576" y="1628800"/>
            <a:ext cx="79312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338138" indent="-33813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Font typeface="Wingdings" pitchFamily="2" charset="2"/>
              <a:buChar char="l"/>
            </a:pPr>
            <a:r>
              <a:rPr lang="cs-CZ" sz="3200" dirty="0">
                <a:solidFill>
                  <a:srgbClr val="000000"/>
                </a:solidFill>
              </a:rPr>
              <a:t> </a:t>
            </a:r>
            <a:r>
              <a:rPr lang="cs-CZ" sz="3200" b="1" dirty="0">
                <a:solidFill>
                  <a:srgbClr val="C00000"/>
                </a:solidFill>
              </a:rPr>
              <a:t>Předmět</a:t>
            </a:r>
            <a:r>
              <a:rPr lang="cs-CZ" sz="3200" dirty="0">
                <a:solidFill>
                  <a:srgbClr val="000000"/>
                </a:solidFill>
              </a:rPr>
              <a:t> </a:t>
            </a:r>
            <a:r>
              <a:rPr lang="cs-CZ" sz="3200" dirty="0" smtClean="0">
                <a:solidFill>
                  <a:srgbClr val="000000"/>
                </a:solidFill>
              </a:rPr>
              <a:t>(jednotku) měření</a:t>
            </a:r>
            <a:endParaRPr lang="cs-CZ" sz="3200" dirty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Font typeface="Wingdings" pitchFamily="2" charset="2"/>
              <a:buChar char="l"/>
            </a:pPr>
            <a:r>
              <a:rPr lang="cs-CZ" sz="3200" dirty="0">
                <a:solidFill>
                  <a:srgbClr val="000000"/>
                </a:solidFill>
              </a:rPr>
              <a:t> Sledovanou (exponovanou) </a:t>
            </a:r>
            <a:r>
              <a:rPr lang="cs-CZ" sz="3200" b="1" dirty="0">
                <a:solidFill>
                  <a:srgbClr val="C00000"/>
                </a:solidFill>
              </a:rPr>
              <a:t>populaci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Font typeface="Wingdings" pitchFamily="2" charset="2"/>
              <a:buChar char="l"/>
            </a:pPr>
            <a:r>
              <a:rPr lang="cs-CZ" sz="3200" dirty="0">
                <a:solidFill>
                  <a:srgbClr val="000000"/>
                </a:solidFill>
              </a:rPr>
              <a:t> </a:t>
            </a:r>
            <a:r>
              <a:rPr lang="cs-CZ" sz="3200" b="1" dirty="0">
                <a:solidFill>
                  <a:srgbClr val="C00000"/>
                </a:solidFill>
              </a:rPr>
              <a:t>Čas</a:t>
            </a:r>
            <a:r>
              <a:rPr lang="cs-CZ" sz="3200" dirty="0">
                <a:solidFill>
                  <a:srgbClr val="000000"/>
                </a:solidFill>
              </a:rPr>
              <a:t> sledování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astní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astní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36219</TotalTime>
  <Words>951</Words>
  <Application>Microsoft Office PowerPoint</Application>
  <PresentationFormat>Předvádění na obrazovce (4:3)</PresentationFormat>
  <Paragraphs>368</Paragraphs>
  <Slides>41</Slides>
  <Notes>38</Notes>
  <HiddenSlides>0</HiddenSlides>
  <MMClips>0</MMClips>
  <ScaleCrop>false</ScaleCrop>
  <HeadingPairs>
    <vt:vector size="6" baseType="variant">
      <vt:variant>
        <vt:lpstr>Motiv</vt:lpstr>
      </vt:variant>
      <vt:variant>
        <vt:i4>4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Motiv systému Office</vt:lpstr>
      <vt:lpstr>1_Motiv systému Office</vt:lpstr>
      <vt:lpstr>2_Motiv systému Office</vt:lpstr>
      <vt:lpstr>3_Motiv systému Office</vt:lpstr>
      <vt:lpstr> 3. SEMINÁŘ      </vt:lpstr>
      <vt:lpstr>EPIDEMIOLOGIE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Výsledky EPIDEM. DIAGNÓZY</vt:lpstr>
      <vt:lpstr>VŽDY MUSÍME DEFINOVAT</vt:lpstr>
      <vt:lpstr>Určení jednotky měření</vt:lpstr>
      <vt:lpstr>Určení sledované (exponované, cílové) populace </vt:lpstr>
      <vt:lpstr>Určení času</vt:lpstr>
      <vt:lpstr>Základní ukazatele nemocnosti</vt:lpstr>
      <vt:lpstr>Průměrná doba trvání nemoci </vt:lpstr>
      <vt:lpstr>Prezentace aplikace PowerPoint</vt:lpstr>
      <vt:lpstr>Incidence</vt:lpstr>
      <vt:lpstr>Prezentace aplikace PowerPoint</vt:lpstr>
      <vt:lpstr>Incidence</vt:lpstr>
      <vt:lpstr>Incidence risk</vt:lpstr>
      <vt:lpstr>Prezentace aplikace PowerPoint</vt:lpstr>
      <vt:lpstr>Prezentace aplikace PowerPoint</vt:lpstr>
      <vt:lpstr>Výsledky longitudinální studie diabetu (starší ženy s pozitivní rodinnou anamnézou) </vt:lpstr>
      <vt:lpstr>Incidence rate</vt:lpstr>
      <vt:lpstr>Incidence rate</vt:lpstr>
      <vt:lpstr>Výsledky longitudinální studie diabetu (starší ženy s pozitivní rodinnou anamnézou) </vt:lpstr>
      <vt:lpstr>Incidence ODDS</vt:lpstr>
      <vt:lpstr>Výsledky longitudinální studie diabetu (straší ženy s pozitivní rodinnou anamnézou) </vt:lpstr>
      <vt:lpstr>Incidence ODDS</vt:lpstr>
      <vt:lpstr>Prevalence (P)</vt:lpstr>
      <vt:lpstr>Prevalence (P)</vt:lpstr>
      <vt:lpstr>Vývoj počtu diabetiků v letech 2005-2010</vt:lpstr>
      <vt:lpstr>Okamžiková prevalence</vt:lpstr>
      <vt:lpstr>Intervalová prevalence</vt:lpstr>
      <vt:lpstr>Průměrná intervalová prevalence</vt:lpstr>
      <vt:lpstr>Prezentace aplikace PowerPoint</vt:lpstr>
      <vt:lpstr>Vztah mezi ukazateli nemocnosti </vt:lpstr>
      <vt:lpstr>Vztah mezi ukazateli nemocnosti </vt:lpstr>
      <vt:lpstr>Vztah mezi ukazateli nemocnosti </vt:lpstr>
      <vt:lpstr>Prevalence a incidence</vt:lpstr>
      <vt:lpstr>Prezentace aplikace PowerPoint</vt:lpstr>
      <vt:lpstr>Záznam o výskytu nemoci v souboru 200 osob v průběhu 1 týdne (po-ne)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epidemiologické pojmy a metody</dc:title>
  <dc:creator>Pavlína Kaňová</dc:creator>
  <cp:lastModifiedBy>Pavlína Kaňová</cp:lastModifiedBy>
  <cp:revision>70</cp:revision>
  <cp:lastPrinted>2011-10-02T15:50:03Z</cp:lastPrinted>
  <dcterms:created xsi:type="dcterms:W3CDTF">1601-01-01T00:00:00Z</dcterms:created>
  <dcterms:modified xsi:type="dcterms:W3CDTF">2013-10-04T08:00:49Z</dcterms:modified>
</cp:coreProperties>
</file>