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4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20" r:id="rId11"/>
    <p:sldId id="291" r:id="rId12"/>
    <p:sldId id="258" r:id="rId13"/>
    <p:sldId id="305" r:id="rId14"/>
    <p:sldId id="257" r:id="rId15"/>
    <p:sldId id="306" r:id="rId16"/>
    <p:sldId id="260" r:id="rId17"/>
    <p:sldId id="262" r:id="rId18"/>
    <p:sldId id="264" r:id="rId19"/>
    <p:sldId id="265" r:id="rId20"/>
    <p:sldId id="266" r:id="rId21"/>
    <p:sldId id="267" r:id="rId22"/>
    <p:sldId id="268" r:id="rId23"/>
    <p:sldId id="318" r:id="rId24"/>
    <p:sldId id="321" r:id="rId25"/>
    <p:sldId id="309" r:id="rId26"/>
    <p:sldId id="269" r:id="rId27"/>
    <p:sldId id="322" r:id="rId28"/>
    <p:sldId id="271" r:id="rId29"/>
    <p:sldId id="295" r:id="rId30"/>
    <p:sldId id="287" r:id="rId31"/>
    <p:sldId id="288" r:id="rId32"/>
    <p:sldId id="319" r:id="rId33"/>
    <p:sldId id="292" r:id="rId34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CC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4660"/>
  </p:normalViewPr>
  <p:slideViewPr>
    <p:cSldViewPr>
      <p:cViewPr varScale="1">
        <p:scale>
          <a:sx n="123" d="100"/>
          <a:sy n="123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4656D0D4-D27D-41E7-AF2C-283E35F22CE7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91D7FBB3-CF2C-4B35-9BA6-8361AE45579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44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12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847" y="0"/>
            <a:ext cx="2919311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54D7CF2F-28AC-420D-A956-B970BAB7B8B7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058" y="4687732"/>
            <a:ext cx="5387647" cy="4441506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3884"/>
            <a:ext cx="2919312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847" y="9373884"/>
            <a:ext cx="2919311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15D9DC19-E2DA-4985-86E9-E5710C40C35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11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601" indent="-2836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770" indent="-22695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8679" indent="-22695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2587" indent="-22695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6495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50403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04311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58219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16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03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0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60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03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3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71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8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7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65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45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18DD-CE6A-4B4A-8514-FBC231F951F5}" type="datetimeFigureOut">
              <a:rPr lang="cs-CZ" smtClean="0"/>
              <a:pPr/>
              <a:t>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25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Dokument_aplikace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package" Target="../embeddings/Dokument_aplikace_Microsoft_Word1.docx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 smtClean="0">
                <a:latin typeface="Arial Black" pitchFamily="34" charset="0"/>
              </a:rPr>
              <a:t>4. </a:t>
            </a:r>
            <a:r>
              <a:rPr lang="cs-CZ" sz="3600" dirty="0">
                <a:latin typeface="Arial Black" pitchFamily="34" charset="0"/>
              </a:rPr>
              <a:t>SEMINÁŘ</a:t>
            </a:r>
            <a: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636912"/>
            <a:ext cx="8712968" cy="2088232"/>
          </a:xfrm>
          <a:ln w="76200">
            <a:noFill/>
          </a:ln>
        </p:spPr>
        <p:txBody>
          <a:bodyPr>
            <a:normAutofit fontScale="25000" lnSpcReduction="20000"/>
          </a:bodyPr>
          <a:lstStyle/>
          <a:p>
            <a:pPr>
              <a:buClr>
                <a:srgbClr val="0000FF"/>
              </a:buClr>
              <a:buSzPct val="100000"/>
              <a:defRPr/>
            </a:pPr>
            <a:endParaRPr lang="cs-CZ" sz="48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endParaRPr lang="cs-CZ" sz="48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r>
              <a:rPr lang="cs-CZ" sz="14400" b="1" cap="all" dirty="0">
                <a:solidFill>
                  <a:srgbClr val="0000CC"/>
                </a:solidFill>
                <a:latin typeface="Arial Black" pitchFamily="34" charset="0"/>
              </a:rPr>
              <a:t>Screening</a:t>
            </a:r>
          </a:p>
          <a:p>
            <a:pPr>
              <a:buClr>
                <a:srgbClr val="0000CC"/>
              </a:buClr>
              <a:buSzPct val="100000"/>
              <a:defRPr/>
            </a:pPr>
            <a:r>
              <a:rPr lang="cs-CZ" sz="14400" b="1" cap="all" dirty="0" smtClean="0">
                <a:solidFill>
                  <a:srgbClr val="0000CC"/>
                </a:solidFill>
                <a:latin typeface="Arial Black" pitchFamily="34" charset="0"/>
              </a:rPr>
              <a:t>Diagnostické/screeningové testy v epidemiologii</a:t>
            </a:r>
          </a:p>
          <a:p>
            <a:pPr marL="0" indent="0">
              <a:buClr>
                <a:srgbClr val="0000FF"/>
              </a:buClr>
              <a:buSzPct val="100000"/>
              <a:buNone/>
              <a:defRPr/>
            </a:pPr>
            <a:endParaRPr lang="cs-CZ" sz="14400" dirty="0" smtClean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FF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6" y="476672"/>
            <a:ext cx="8496300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5186218" y="476672"/>
            <a:ext cx="169003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19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Screeningové Diagnostické testy                                  v epidemiologii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Musíme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rozhodnout o každé osobě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 souboru, zda se vyznačuje přítomností sledované nemoci či nikoli.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Toto rozhodování probíhá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krátkém čase u velkého počtu lidí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proto musí být diagnostický proces co nejjednodušší.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Používají se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rutinní diagnostické testy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kterými sledujeme jeden nebo několik málo znaků typických pro zvolenou nemoc.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Rutinní testy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 epidem.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tudiích mohou mít různou podobu: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jišťování symptomů,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klinické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aboratorní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měření  fyziologických funkcí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otazník (řízený rozhovor) aj.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404664"/>
            <a:ext cx="4688260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620688"/>
            <a:ext cx="4317876" cy="72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KOHO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těch, kteří sami navštíví zdravotnické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zařízení</a:t>
            </a: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konkrétní </a:t>
            </a:r>
            <a:r>
              <a:rPr lang="cs-CZ" dirty="0">
                <a:latin typeface="Arial" pitchFamily="34" charset="0"/>
                <a:cs typeface="Arial" pitchFamily="34" charset="0"/>
              </a:rPr>
              <a:t>člověk a jeho nemoc (mechanismy jejího vzniku, příčiny patologických změn)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vyléčení </a:t>
            </a:r>
            <a:r>
              <a:rPr lang="cs-CZ" dirty="0">
                <a:latin typeface="Arial" pitchFamily="34" charset="0"/>
                <a:cs typeface="Arial" pitchFamily="34" charset="0"/>
              </a:rPr>
              <a:t>pacienta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27984" y="116632"/>
            <a:ext cx="5256584" cy="9361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51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51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38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620688"/>
            <a:ext cx="442798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U KOHO: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různě definovaných skupin lidí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populací</a:t>
            </a:r>
          </a:p>
          <a:p>
            <a:pPr marL="0" indent="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populační </a:t>
            </a:r>
            <a:r>
              <a:rPr lang="cs-CZ" dirty="0">
                <a:latin typeface="Arial" pitchFamily="34" charset="0"/>
                <a:cs typeface="Arial" pitchFamily="34" charset="0"/>
              </a:rPr>
              <a:t>zdraví, frekvence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 rozložení nemoci </a:t>
            </a:r>
            <a:r>
              <a:rPr lang="cs-CZ" dirty="0">
                <a:latin typeface="Arial" pitchFamily="34" charset="0"/>
                <a:cs typeface="Arial" pitchFamily="34" charset="0"/>
              </a:rPr>
              <a:t>v populaci, její závažnost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všechny okolnosti, které s výskytem a rozložením nemoci souvisejí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prevence </a:t>
            </a:r>
            <a:r>
              <a:rPr lang="cs-CZ" dirty="0">
                <a:latin typeface="Arial" pitchFamily="34" charset="0"/>
                <a:cs typeface="Arial" pitchFamily="34" charset="0"/>
              </a:rPr>
              <a:t>nemoci, ochrana zdraví velkých skupin lidí, ovlivnění obrazu nemoci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  </a:t>
            </a:r>
            <a:r>
              <a:rPr lang="cs-CZ" dirty="0">
                <a:latin typeface="Arial" pitchFamily="34" charset="0"/>
                <a:cs typeface="Arial" pitchFamily="34" charset="0"/>
              </a:rPr>
              <a:t>populaci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499992" y="692696"/>
            <a:ext cx="0" cy="5688632"/>
          </a:xfrm>
          <a:prstGeom prst="line">
            <a:avLst/>
          </a:prstGeom>
          <a:ln w="12700" cmpd="sng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5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404664"/>
            <a:ext cx="5256584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4317876" cy="72008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elké množství informací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(osobní 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rodinná anamnéza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, klinická a laboratorní vyšetření)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při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shrnutí informací jsou důležité teoretické znalosti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osobní zkušenosti lékaře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 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a) množství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objektivních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)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subjektivních zkušeností, což povyšuje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diagnostiku na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umění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283968" y="188640"/>
            <a:ext cx="5256584" cy="93610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45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45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45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16016" y="548680"/>
            <a:ext cx="4427984" cy="66247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velmi zredukované informace, k dispozici jsou pouze výsledky testů ve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formě  + /-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je  potlačen, což je dáno vlastnostmi testu; výsledek testu je stejný bez ohledu na to, kdo test vyhodnocuje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riziko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chyby je vyšší než u klinické diagnózy, je nutno věnovat velkou pozornost výběru diagnostického testu, sledovat jeho vlastnosti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tím minimalizovat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množství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chyb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4499992" y="692696"/>
            <a:ext cx="0" cy="5688632"/>
          </a:xfrm>
          <a:prstGeom prst="line">
            <a:avLst/>
          </a:prstGeom>
          <a:ln w="12700" cmpd="sng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7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endParaRPr lang="cs-CZ" b="1" dirty="0" smtClean="0"/>
          </a:p>
          <a:p>
            <a:pPr>
              <a:buClr>
                <a:schemeClr val="tx1"/>
              </a:buClr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(opakovatelnost, přesnost)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(správnost)</a:t>
            </a: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obecné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vlastnosti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jakýchkoli testů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resp.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měření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 medicíně tyto vlastnosti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sledujeme u testů používaných jak pro epidemiologickou, tak pro klinickou diagnózu.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 (přesnost testu)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Reliabilní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test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- při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opakované aplikaci dává shodné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výsledky                                               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(pokud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se ovšem stav pozorovaného objektu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nezměnil).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 (správnost testu)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Validní test 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měří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skutečně to, co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chceme měřit.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74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RELIABILITY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Příčiny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rozdílných výsledků při opakovaném měření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biologická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variabilita (změna objektu měření)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chyby měření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  - pozorovatel(é)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dirty="0">
                <a:latin typeface="Arial" pitchFamily="34" charset="0"/>
                <a:cs typeface="Arial" pitchFamily="34" charset="0"/>
              </a:rPr>
              <a:t>přístroj, metoda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Měření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reliability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testu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speciální metody - </a:t>
            </a:r>
            <a:r>
              <a:rPr lang="cs-CZ" dirty="0">
                <a:latin typeface="Arial" pitchFamily="34" charset="0"/>
                <a:cs typeface="Arial" pitchFamily="34" charset="0"/>
              </a:rPr>
              <a:t>berou v úvahu frekvenci rozdílných výsledků, které mohou být výsledkem pouhé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náhody 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VALIDITY </a:t>
            </a:r>
            <a:r>
              <a:rPr lang="cs-CZ" sz="2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TESTU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-  validitu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testu musíme znát dříve, než začneme test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využívat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  v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 praxi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kroky </a:t>
            </a:r>
            <a:r>
              <a:rPr lang="cs-CZ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 měření validity: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zvolíme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soubor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osob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novým testem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</a:t>
            </a:r>
            <a:r>
              <a:rPr lang="cs-CZ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pozitivní - 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negativní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standardní metodou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(např. klinické či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       laboratorní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vyšetření), která dává správné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výsledky (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zdraví </a:t>
            </a:r>
            <a:r>
              <a:rPr lang="cs-CZ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nemocní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míru validity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nové metody určíme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vypočítáním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specifity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a 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senzitivity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2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Screening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000" b="1" dirty="0">
                <a:latin typeface="Arial" pitchFamily="34" charset="0"/>
                <a:cs typeface="Arial" pitchFamily="34" charset="0"/>
              </a:rPr>
              <a:t>CHARAKTERISTIKY </a:t>
            </a:r>
            <a:r>
              <a:rPr lang="cs-CZ" sz="3000" b="1" dirty="0" smtClean="0">
                <a:latin typeface="Arial" pitchFamily="34" charset="0"/>
                <a:cs typeface="Arial" pitchFamily="34" charset="0"/>
              </a:rPr>
              <a:t>VALIDITY</a:t>
            </a: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Senzitivita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pozitivní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osobu, která je skutečně nemocná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 </a:t>
            </a: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negativní osobu, která je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skutečně zdravá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676456" cy="478539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  <a:endParaRPr lang="cs-CZ" sz="1800" b="1" dirty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sz="3000" b="1" dirty="0" smtClean="0">
                    <a:solidFill>
                      <a:srgbClr val="FF0000"/>
                    </a:solidFill>
                  </a:rPr>
                  <a:t>Senzitivita </a:t>
                </a:r>
                <a:r>
                  <a:rPr lang="cs-CZ" sz="1900" b="1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𝐚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𝐜</m:t>
                        </m:r>
                      </m:den>
                    </m:f>
                  </m:oMath>
                </a14:m>
                <a:r>
                  <a:rPr lang="cs-CZ" sz="2400" b="1" dirty="0" smtClean="0"/>
                  <a:t>   </a:t>
                </a:r>
                <a:r>
                  <a:rPr lang="cs-CZ" sz="1900" b="1" dirty="0" smtClean="0"/>
                  <a:t>x 100 (%)    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vysoká senzitivita  = málo FN</a:t>
                </a:r>
                <a:endParaRPr lang="cs-CZ" sz="1800" b="1" dirty="0" smtClean="0"/>
              </a:p>
              <a:p>
                <a:pPr marL="0" indent="0">
                  <a:buNone/>
                </a:pPr>
                <a:endParaRPr lang="cs-CZ" sz="30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3000" b="1" dirty="0" smtClean="0">
                    <a:solidFill>
                      <a:srgbClr val="FF0000"/>
                    </a:solidFill>
                  </a:rPr>
                  <a:t>Specifita (specificita) 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𝐛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</a:t>
                </a:r>
                <a:r>
                  <a:rPr lang="cs-CZ" sz="1800" b="1" dirty="0"/>
                  <a:t>(%) </a:t>
                </a:r>
                <a:r>
                  <a:rPr lang="cs-CZ" sz="1800" b="1" dirty="0" smtClean="0"/>
                  <a:t>  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vysoká specifita  </a:t>
                </a:r>
                <a:r>
                  <a:rPr lang="cs-CZ" sz="1900" b="1" dirty="0">
                    <a:latin typeface="Arial" pitchFamily="34" charset="0"/>
                    <a:cs typeface="Arial" pitchFamily="34" charset="0"/>
                  </a:rPr>
                  <a:t>= málo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FP</a:t>
                </a:r>
                <a:endParaRPr lang="cs-CZ" sz="1900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676456" cy="4785395"/>
              </a:xfrm>
              <a:blipFill rotWithShape="1">
                <a:blip r:embed="rId2"/>
                <a:stretch>
                  <a:fillRect l="-1687" r="-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15" y="1412776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55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806832" y="1729684"/>
            <a:ext cx="1182633" cy="118430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786081" y="1703944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16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33CC"/>
                </a:solidFill>
                <a:latin typeface="Arial Black" pitchFamily="34" charset="0"/>
              </a:rPr>
              <a:t>Vlastnosti </a:t>
            </a:r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40179"/>
            <a:ext cx="8661648" cy="5385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    </a:t>
            </a:r>
            <a:r>
              <a:rPr lang="cs-CZ" sz="2600" b="1" dirty="0" smtClean="0">
                <a:solidFill>
                  <a:srgbClr val="FF0000"/>
                </a:solidFill>
              </a:rPr>
              <a:t>N = osoby s nemocí                    </a:t>
            </a:r>
            <a:r>
              <a:rPr lang="cs-CZ" sz="2600" b="1" dirty="0" smtClean="0">
                <a:solidFill>
                  <a:srgbClr val="0000CC"/>
                </a:solidFill>
              </a:rPr>
              <a:t>P = osoby na test pozitivní  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059832" y="1161325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4644008" y="1350498"/>
            <a:ext cx="1800200" cy="1849179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2555776" y="2316012"/>
            <a:ext cx="1224136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4894969" y="1381905"/>
            <a:ext cx="1224136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6685646" y="1268760"/>
            <a:ext cx="1918802" cy="201425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7318597" y="1880828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91448" y="1118112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396984" y="1118112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493326" y="1118111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581558" y="1118110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010217" y="319967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106697" y="3227923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96743" y="3191502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8280886" y="3197116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38109" y="20904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 </a:t>
            </a:r>
            <a:r>
              <a:rPr lang="cs-CZ" b="1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990573" y="2740729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494629" y="1519792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292079" y="2732326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180930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977995" y="1743775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753394" y="237650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994122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rgbClr val="0000FF"/>
                </a:solidFill>
              </a:rPr>
              <a:t>Hemokult</a:t>
            </a:r>
            <a:r>
              <a:rPr lang="cs-CZ" sz="4000" dirty="0">
                <a:solidFill>
                  <a:srgbClr val="0000FF"/>
                </a:solidFill>
              </a:rPr>
              <a:t> (test na okultní krvácení ve stolici)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014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Nízká senzitivita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(cca 30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%) - hodně FN výsledků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řada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nemocných jedinců unikne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nepoznána. </a:t>
            </a:r>
            <a:endParaRPr lang="cs-CZ" sz="2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Vysoká </a:t>
            </a: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specificita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(cca 100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%) – málo FP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výsledků,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tj. málo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zbytečných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kolonoskopií.</a:t>
            </a:r>
            <a:endParaRPr lang="cs-CZ" sz="2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 smtClean="0">
                <a:latin typeface="Arial" charset="0"/>
                <a:cs typeface="Arial" charset="0"/>
              </a:rPr>
              <a:t>HK je vhodný </a:t>
            </a:r>
            <a:r>
              <a:rPr lang="cs-CZ" sz="2600" b="1" dirty="0">
                <a:latin typeface="Arial" charset="0"/>
                <a:cs typeface="Arial" charset="0"/>
              </a:rPr>
              <a:t>pro </a:t>
            </a:r>
            <a:r>
              <a:rPr lang="cs-CZ" sz="2600" b="1" dirty="0" smtClean="0">
                <a:latin typeface="Arial" charset="0"/>
                <a:cs typeface="Arial" charset="0"/>
              </a:rPr>
              <a:t>screeningové </a:t>
            </a:r>
            <a:r>
              <a:rPr lang="cs-CZ" sz="2600" dirty="0" smtClean="0">
                <a:latin typeface="Arial" charset="0"/>
                <a:cs typeface="Arial" charset="0"/>
              </a:rPr>
              <a:t>programy - pro </a:t>
            </a:r>
            <a:r>
              <a:rPr lang="cs-CZ" sz="2600" dirty="0">
                <a:latin typeface="Arial" charset="0"/>
                <a:cs typeface="Arial" charset="0"/>
              </a:rPr>
              <a:t>vysokou specificitu a cenovou </a:t>
            </a:r>
            <a:r>
              <a:rPr lang="cs-CZ" sz="2600" dirty="0" smtClean="0">
                <a:latin typeface="Arial" charset="0"/>
                <a:cs typeface="Arial" charset="0"/>
              </a:rPr>
              <a:t>nenáročnost.</a:t>
            </a:r>
            <a:endParaRPr lang="cs-CZ" sz="26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>
                <a:latin typeface="Arial" charset="0"/>
                <a:cs typeface="Arial" charset="0"/>
              </a:rPr>
              <a:t>Imunochemické testy </a:t>
            </a:r>
            <a:r>
              <a:rPr lang="cs-CZ" sz="2600" dirty="0">
                <a:latin typeface="Arial" charset="0"/>
                <a:cs typeface="Arial" charset="0"/>
              </a:rPr>
              <a:t>vyšší </a:t>
            </a:r>
            <a:r>
              <a:rPr lang="cs-CZ" sz="2600" dirty="0" smtClean="0">
                <a:latin typeface="Arial" charset="0"/>
                <a:cs typeface="Arial" charset="0"/>
              </a:rPr>
              <a:t>senzitivita, </a:t>
            </a:r>
            <a:r>
              <a:rPr lang="cs-CZ" sz="2600" dirty="0">
                <a:latin typeface="Arial" charset="0"/>
                <a:cs typeface="Arial" charset="0"/>
              </a:rPr>
              <a:t>ale menší </a:t>
            </a:r>
            <a:r>
              <a:rPr lang="cs-CZ" sz="2600" dirty="0" smtClean="0">
                <a:latin typeface="Arial" charset="0"/>
                <a:cs typeface="Arial" charset="0"/>
              </a:rPr>
              <a:t>specifita, tj.  </a:t>
            </a:r>
            <a:r>
              <a:rPr lang="cs-CZ" sz="2600" dirty="0">
                <a:latin typeface="Arial" charset="0"/>
                <a:cs typeface="Arial" charset="0"/>
              </a:rPr>
              <a:t>mnoho faleš. </a:t>
            </a:r>
            <a:r>
              <a:rPr lang="cs-CZ" sz="2600" dirty="0" err="1">
                <a:latin typeface="Arial" charset="0"/>
                <a:cs typeface="Arial" charset="0"/>
              </a:rPr>
              <a:t>poz</a:t>
            </a:r>
            <a:r>
              <a:rPr lang="cs-CZ" sz="2600" dirty="0">
                <a:latin typeface="Arial" charset="0"/>
                <a:cs typeface="Arial" charset="0"/>
              </a:rPr>
              <a:t>. v</a:t>
            </a:r>
            <a:r>
              <a:rPr lang="cs-CZ" sz="2600" dirty="0" smtClean="0">
                <a:latin typeface="Arial" charset="0"/>
                <a:cs typeface="Arial" charset="0"/>
              </a:rPr>
              <a:t>ýsledků = </a:t>
            </a:r>
            <a:r>
              <a:rPr lang="cs-CZ" sz="2600" dirty="0">
                <a:latin typeface="Arial" charset="0"/>
                <a:cs typeface="Arial" charset="0"/>
              </a:rPr>
              <a:t>mnoho kolonoskopií </a:t>
            </a:r>
            <a:r>
              <a:rPr lang="cs-CZ" sz="2600" dirty="0" smtClean="0">
                <a:latin typeface="Arial" charset="0"/>
                <a:cs typeface="Arial" charset="0"/>
              </a:rPr>
              <a:t>= </a:t>
            </a:r>
            <a:r>
              <a:rPr lang="cs-CZ" sz="2600" dirty="0">
                <a:latin typeface="Arial" charset="0"/>
                <a:cs typeface="Arial" charset="0"/>
              </a:rPr>
              <a:t>vyšší cena </a:t>
            </a:r>
            <a:r>
              <a:rPr lang="cs-CZ" sz="2600" dirty="0" smtClean="0">
                <a:latin typeface="Arial" charset="0"/>
                <a:cs typeface="Arial" charset="0"/>
              </a:rPr>
              <a:t>- ekonomicky nevýhodné. </a:t>
            </a:r>
            <a:endParaRPr lang="cs-CZ" sz="2600" dirty="0">
              <a:latin typeface="Arial" charset="0"/>
              <a:cs typeface="Arial" charset="0"/>
            </a:endParaRPr>
          </a:p>
          <a:p>
            <a:pPr marL="0" indent="0">
              <a:spcAft>
                <a:spcPts val="1400"/>
              </a:spcAft>
              <a:buNone/>
            </a:pPr>
            <a:endParaRPr lang="cs-CZ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500" b="1" cap="all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Ukazatele predikce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význam </a:t>
            </a:r>
            <a:r>
              <a:rPr lang="cs-CZ" dirty="0">
                <a:latin typeface="Arial" pitchFamily="34" charset="0"/>
                <a:cs typeface="Arial" pitchFamily="34" charset="0"/>
              </a:rPr>
              <a:t>pozitivního či negativního výsledku testu pro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jedince</a:t>
            </a:r>
            <a:r>
              <a:rPr lang="cs-CZ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Pozitivní prediktivní hodnota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pravděpodobnost, že osoba označená testem jako pozitivní, je skutečně nemocná</a:t>
            </a:r>
          </a:p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Negativní prediktivní hodnota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pravděpodobnost, že osoba označená testem jako negativní je skutečně zdravá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31571" y="1196752"/>
                <a:ext cx="8229600" cy="54006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9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</a:p>
              <a:p>
                <a:pPr marL="0" indent="0">
                  <a:buNone/>
                </a:pPr>
                <a:endParaRPr lang="cs-CZ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28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Pozit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 predikt. </a:t>
                </a:r>
                <a:r>
                  <a:rPr lang="cs-CZ" sz="28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odnota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>
                            <a:latin typeface="Cambria Math"/>
                          </a:rPr>
                          <m:t>𝐚</m:t>
                        </m:r>
                        <m:r>
                          <a:rPr lang="cs-CZ" sz="2400" b="1">
                            <a:latin typeface="Cambria Math"/>
                          </a:rPr>
                          <m:t> + </m:t>
                        </m:r>
                        <m:r>
                          <a:rPr lang="cs-CZ" sz="2400" b="1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Vysoká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= málo FP</a:t>
                </a: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Negat. </a:t>
                </a:r>
                <a:r>
                  <a:rPr lang="cs-CZ" sz="28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predikt. hodnota  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>
                            <a:latin typeface="Cambria Math"/>
                          </a:rPr>
                          <m:t>𝐜</m:t>
                        </m:r>
                        <m:r>
                          <a:rPr lang="cs-CZ" sz="2400" b="1">
                            <a:latin typeface="Cambria Math"/>
                          </a:rPr>
                          <m:t>+</m:t>
                        </m:r>
                        <m:r>
                          <a:rPr lang="cs-CZ" sz="2400" b="1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Vysoká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málo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FN</a:t>
                </a:r>
                <a:endParaRPr lang="cs-CZ" sz="1800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571" y="1196752"/>
                <a:ext cx="8229600" cy="5400600"/>
              </a:xfrm>
              <a:blipFill rotWithShape="1">
                <a:blip r:embed="rId2"/>
                <a:stretch>
                  <a:fillRect l="-1556" b="-11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3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196752"/>
                <a:ext cx="8445624" cy="51125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400" b="1" dirty="0" smtClean="0">
                    <a:latin typeface="Arial" pitchFamily="34" charset="0"/>
                    <a:cs typeface="Arial" pitchFamily="34" charset="0"/>
                  </a:rPr>
                  <a:t>Prediktivní hodnoty </a:t>
                </a:r>
                <a:r>
                  <a:rPr lang="cs-CZ" sz="2400" b="1" dirty="0">
                    <a:latin typeface="Arial" pitchFamily="34" charset="0"/>
                    <a:cs typeface="Arial" pitchFamily="34" charset="0"/>
                  </a:rPr>
                  <a:t>testu </a:t>
                </a:r>
                <a:r>
                  <a:rPr lang="cs-CZ" sz="2400" b="1" dirty="0" smtClean="0">
                    <a:latin typeface="Arial" pitchFamily="34" charset="0"/>
                    <a:cs typeface="Arial" pitchFamily="34" charset="0"/>
                  </a:rPr>
                  <a:t>jsou dány:</a:t>
                </a:r>
              </a:p>
              <a:p>
                <a:pPr marL="0" indent="0">
                  <a:buNone/>
                </a:pPr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Senzitivitou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a 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specifitou 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testu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Prevalencí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sledované nemoci v populaci. </a:t>
                </a:r>
              </a:p>
              <a:p>
                <a:pPr marL="857250" lvl="1" indent="-457200"/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Čím je nemoc v populaci běžnější, tím je vyšší pravděpodobnost, že osoba s pozitivním výsledkem testu je skutečně nemocná.</a:t>
                </a:r>
              </a:p>
              <a:p>
                <a:pPr marL="1257300" lvl="2" indent="-457200"/>
                <a:r>
                  <a:rPr lang="cs-CZ" sz="2800" dirty="0" smtClean="0"/>
                  <a:t>Prevalence nemoci = </a:t>
                </a:r>
                <a:r>
                  <a:rPr lang="cs-CZ" sz="2800" dirty="0" smtClean="0">
                    <a:cs typeface="Arial" charset="0"/>
                  </a:rPr>
                  <a:t>0</a:t>
                </a:r>
                <a:r>
                  <a:rPr lang="cs-CZ" sz="2800" dirty="0">
                    <a:cs typeface="Arial" charset="0"/>
                  </a:rPr>
                  <a:t>: </a:t>
                </a:r>
                <a:r>
                  <a:rPr lang="cs-CZ" sz="2800" dirty="0" smtClean="0">
                    <a:cs typeface="Arial" charset="0"/>
                  </a:rPr>
                  <a:t> </a:t>
                </a:r>
                <a:r>
                  <a:rPr lang="cs-CZ" sz="2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2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2800" dirty="0" smtClean="0">
                    <a:cs typeface="Arial" charset="0"/>
                  </a:rPr>
                  <a:t> = 0%, tj. </a:t>
                </a:r>
                <a:r>
                  <a:rPr lang="cs-CZ" sz="2800" b="1" dirty="0" smtClean="0">
                    <a:solidFill>
                      <a:srgbClr val="0000CC"/>
                    </a:solidFill>
                    <a:cs typeface="Arial" charset="0"/>
                  </a:rPr>
                  <a:t>a = 0</a:t>
                </a:r>
              </a:p>
              <a:p>
                <a:pPr marL="1257300" lvl="2" indent="-457200"/>
                <a:r>
                  <a:rPr lang="cs-CZ" sz="2800" dirty="0" smtClean="0">
                    <a:cs typeface="Arial" charset="0"/>
                  </a:rPr>
                  <a:t>Prevalence </a:t>
                </a:r>
                <a:r>
                  <a:rPr lang="cs-CZ" sz="2800" dirty="0">
                    <a:cs typeface="Arial" charset="0"/>
                  </a:rPr>
                  <a:t>nemoci </a:t>
                </a:r>
                <a:r>
                  <a:rPr lang="cs-CZ" sz="2800" dirty="0" smtClean="0">
                    <a:cs typeface="Arial" charset="0"/>
                  </a:rPr>
                  <a:t>= 100</a:t>
                </a:r>
                <a:r>
                  <a:rPr lang="cs-CZ" sz="2800" dirty="0">
                    <a:cs typeface="Arial" charset="0"/>
                  </a:rPr>
                  <a:t>%: </a:t>
                </a:r>
                <a:r>
                  <a:rPr lang="cs-CZ" sz="28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2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2800" dirty="0" smtClean="0">
                    <a:cs typeface="Arial" charset="0"/>
                  </a:rPr>
                  <a:t> = 100%, tj. </a:t>
                </a:r>
                <a:r>
                  <a:rPr lang="cs-CZ" sz="2800" b="1" dirty="0" smtClean="0">
                    <a:solidFill>
                      <a:srgbClr val="0000CC"/>
                    </a:solidFill>
                    <a:cs typeface="Arial" charset="0"/>
                  </a:rPr>
                  <a:t>b = 0</a:t>
                </a:r>
                <a:endParaRPr lang="cs-CZ" sz="2800" b="1" dirty="0">
                  <a:solidFill>
                    <a:srgbClr val="0000CC"/>
                  </a:solidFill>
                  <a:cs typeface="Arial" charset="0"/>
                </a:endParaRPr>
              </a:p>
              <a:p>
                <a:pPr marL="400050" lvl="1" indent="0">
                  <a:buNone/>
                </a:pPr>
                <a:r>
                  <a:rPr lang="cs-CZ" sz="24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cs-CZ" sz="24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Pozit</a:t>
                </a:r>
                <a:r>
                  <a:rPr lang="cs-CZ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 predikt. hodnota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6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1">
                            <a:solidFill>
                              <a:srgbClr val="0033CC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000" b="1">
                            <a:latin typeface="Cambria Math"/>
                          </a:rPr>
                          <m:t>𝐚</m:t>
                        </m:r>
                        <m:r>
                          <a:rPr lang="cs-CZ" sz="2000" b="1">
                            <a:latin typeface="Cambria Math"/>
                          </a:rPr>
                          <m:t> + </m:t>
                        </m:r>
                        <m:r>
                          <a:rPr lang="cs-CZ" sz="2000" b="1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400050" lvl="1" indent="0">
                  <a:buNone/>
                </a:pPr>
                <a:endParaRPr lang="cs-CZ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0050" lvl="1" indent="0">
                  <a:buNone/>
                </a:pPr>
                <a:endParaRPr lang="cs-CZ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196752"/>
                <a:ext cx="8445624" cy="5112568"/>
              </a:xfrm>
              <a:blipFill rotWithShape="1">
                <a:blip r:embed="rId2"/>
                <a:stretch>
                  <a:fillRect l="-1227" t="-834" r="-1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56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4456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Prediktivní hodnoty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testu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dány:</a:t>
            </a:r>
          </a:p>
          <a:p>
            <a:pPr marL="0" indent="0">
              <a:buNone/>
            </a:pPr>
            <a:endParaRPr lang="cs-CZ" sz="1400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/>
              <a:t>pozit</a:t>
            </a:r>
            <a:r>
              <a:rPr lang="cs-CZ" dirty="0"/>
              <a:t>. </a:t>
            </a:r>
            <a:r>
              <a:rPr lang="cs-CZ" b="1" dirty="0" smtClean="0"/>
              <a:t>Mamografie:</a:t>
            </a:r>
          </a:p>
          <a:p>
            <a:pPr lvl="1"/>
            <a:r>
              <a:rPr lang="cs-CZ" b="1" dirty="0" smtClean="0"/>
              <a:t>Vysoká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b="1" baseline="30000" dirty="0">
                <a:latin typeface="Arial" pitchFamily="34" charset="0"/>
                <a:cs typeface="Arial" pitchFamily="34" charset="0"/>
              </a:rPr>
              <a:t>+ </a:t>
            </a:r>
            <a:r>
              <a:rPr lang="cs-CZ" b="1" baseline="30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cs typeface="Arial" charset="0"/>
              </a:rPr>
              <a:t>u žen </a:t>
            </a:r>
            <a:r>
              <a:rPr lang="cs-CZ" dirty="0">
                <a:cs typeface="Arial" charset="0"/>
              </a:rPr>
              <a:t>s </a:t>
            </a:r>
            <a:r>
              <a:rPr lang="cs-CZ" dirty="0" smtClean="0">
                <a:cs typeface="Arial" charset="0"/>
              </a:rPr>
              <a:t>nálezem</a:t>
            </a:r>
          </a:p>
          <a:p>
            <a:pPr lvl="1"/>
            <a:r>
              <a:rPr lang="cs-CZ" b="1" dirty="0" smtClean="0"/>
              <a:t>Nízká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b="1" baseline="30000" dirty="0">
                <a:latin typeface="Arial" pitchFamily="34" charset="0"/>
                <a:cs typeface="Arial" pitchFamily="34" charset="0"/>
              </a:rPr>
              <a:t>+   </a:t>
            </a:r>
            <a:r>
              <a:rPr lang="cs-CZ" dirty="0">
                <a:cs typeface="Arial" charset="0"/>
              </a:rPr>
              <a:t>u žen </a:t>
            </a:r>
            <a:r>
              <a:rPr lang="cs-CZ" dirty="0" smtClean="0">
                <a:cs typeface="Arial" charset="0"/>
              </a:rPr>
              <a:t>se </a:t>
            </a:r>
            <a:r>
              <a:rPr lang="cs-CZ" dirty="0" err="1" smtClean="0">
                <a:cs typeface="Arial" charset="0"/>
              </a:rPr>
              <a:t>subj</a:t>
            </a:r>
            <a:r>
              <a:rPr lang="cs-CZ" dirty="0" smtClean="0">
                <a:cs typeface="Arial" charset="0"/>
              </a:rPr>
              <a:t>. </a:t>
            </a:r>
            <a:r>
              <a:rPr lang="cs-CZ" dirty="0">
                <a:cs typeface="Arial" charset="0"/>
              </a:rPr>
              <a:t>nálezem</a:t>
            </a:r>
            <a:r>
              <a:rPr lang="cs-CZ" dirty="0" smtClean="0">
                <a:cs typeface="Arial" charset="0"/>
              </a:rPr>
              <a:t> - </a:t>
            </a:r>
            <a:r>
              <a:rPr lang="cs-CZ" dirty="0" err="1">
                <a:cs typeface="Arial" charset="0"/>
              </a:rPr>
              <a:t>bpn</a:t>
            </a:r>
            <a:r>
              <a:rPr lang="cs-CZ" dirty="0">
                <a:cs typeface="Arial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sz="1400" dirty="0">
              <a:cs typeface="Arial" charset="0"/>
            </a:endParaRPr>
          </a:p>
          <a:p>
            <a:r>
              <a:rPr lang="cs-CZ" dirty="0" err="1">
                <a:cs typeface="Arial" charset="0"/>
              </a:rPr>
              <a:t>pozit</a:t>
            </a:r>
            <a:r>
              <a:rPr lang="cs-CZ" dirty="0">
                <a:cs typeface="Arial" charset="0"/>
              </a:rPr>
              <a:t>. </a:t>
            </a:r>
            <a:r>
              <a:rPr lang="cs-CZ" b="1" dirty="0" smtClean="0">
                <a:cs typeface="Arial" charset="0"/>
              </a:rPr>
              <a:t>ELISA: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b="1" dirty="0"/>
              <a:t>Vysoká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b="1" baseline="30000" dirty="0">
                <a:latin typeface="Arial" pitchFamily="34" charset="0"/>
                <a:cs typeface="Arial" pitchFamily="34" charset="0"/>
              </a:rPr>
              <a:t>+   </a:t>
            </a:r>
            <a:r>
              <a:rPr lang="cs-CZ" dirty="0">
                <a:cs typeface="Arial" charset="0"/>
              </a:rPr>
              <a:t>u </a:t>
            </a:r>
            <a:r>
              <a:rPr lang="cs-CZ" dirty="0" smtClean="0">
                <a:cs typeface="Arial" charset="0"/>
              </a:rPr>
              <a:t>dárců krve (1%)</a:t>
            </a:r>
            <a:endParaRPr lang="cs-CZ" dirty="0">
              <a:cs typeface="Arial" charset="0"/>
            </a:endParaRPr>
          </a:p>
          <a:p>
            <a:pPr lvl="1"/>
            <a:r>
              <a:rPr lang="cs-CZ" b="1" dirty="0"/>
              <a:t>Nízká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b="1" baseline="30000" dirty="0">
                <a:latin typeface="Arial" pitchFamily="34" charset="0"/>
                <a:cs typeface="Arial" pitchFamily="34" charset="0"/>
              </a:rPr>
              <a:t>+   </a:t>
            </a:r>
            <a:r>
              <a:rPr lang="cs-CZ" dirty="0">
                <a:cs typeface="Arial" charset="0"/>
              </a:rPr>
              <a:t>u </a:t>
            </a:r>
            <a:r>
              <a:rPr lang="cs-CZ" dirty="0" smtClean="0">
                <a:cs typeface="Arial" charset="0"/>
              </a:rPr>
              <a:t>homosexuálů (50%)</a:t>
            </a:r>
            <a:endParaRPr lang="cs-CZ" dirty="0">
              <a:cs typeface="Arial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/>
              <a:t>Příklad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Vypočítejte změnu </a:t>
            </a:r>
            <a:r>
              <a:rPr lang="cs-CZ" sz="2000" b="1" dirty="0" smtClean="0"/>
              <a:t>senzitivity, </a:t>
            </a:r>
            <a:r>
              <a:rPr lang="cs-CZ" sz="2000" b="1" dirty="0"/>
              <a:t>specifity </a:t>
            </a:r>
            <a:r>
              <a:rPr lang="cs-CZ" sz="2000" b="1" dirty="0" smtClean="0"/>
              <a:t> a prediktivních hodnot testu při </a:t>
            </a:r>
            <a:r>
              <a:rPr lang="cs-CZ" sz="2000" b="1" dirty="0"/>
              <a:t>změně diagnostické hranice pro alternativní rozlišení anemie  (+/-) od normálního stavu z 10 g na 12 g hemoglobinu na 100ml krve</a:t>
            </a:r>
            <a:r>
              <a:rPr lang="cs-CZ" sz="2000" b="1" dirty="0" smtClean="0"/>
              <a:t>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10g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12g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769096"/>
              </p:ext>
            </p:extLst>
          </p:nvPr>
        </p:nvGraphicFramePr>
        <p:xfrm>
          <a:off x="542925" y="3213100"/>
          <a:ext cx="5783263" cy="177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Dokument" r:id="rId4" imgW="6120264" imgH="1877658" progId="Word.Document.12">
                  <p:embed/>
                </p:oleObj>
              </mc:Choice>
              <mc:Fallback>
                <p:oleObj name="Dokument" r:id="rId4" imgW="6120264" imgH="1877658" progId="Word.Document.12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213100"/>
                        <a:ext cx="5783263" cy="177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475862"/>
              </p:ext>
            </p:extLst>
          </p:nvPr>
        </p:nvGraphicFramePr>
        <p:xfrm>
          <a:off x="542925" y="5078413"/>
          <a:ext cx="5697538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Dokument" r:id="rId7" imgW="5857540" imgH="1397585" progId="Word.Document.12">
                  <p:embed/>
                </p:oleObj>
              </mc:Choice>
              <mc:Fallback>
                <p:oleObj name="Dokument" r:id="rId7" imgW="5857540" imgH="1397585" progId="Word.Document.12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5078413"/>
                        <a:ext cx="5697538" cy="134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97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445624" cy="5760640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Ve skutečnosti  testy nebývají ani zcela specifické, ani zcela senzitivní.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Používáme-li pro rozlišení nemocných a zdravých hodnotu spojitého znaku, je důležité správně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zvolit hranici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mezi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pozitivním a negativním výsledkem testu – tzv.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diagnostickou mez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Stanovení diagnostické meze rozhoduje o zastoupení falešně pozitivních a falešně negativních výsledků testu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12968" cy="11430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Screening v systému péče o zdraví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Péče o zdraví (zdravotní péče)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laická péče o osobní zdraví</a:t>
            </a:r>
          </a:p>
          <a:p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odborná péče	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buFont typeface="Arial" pitchFamily="34" charset="0"/>
              <a:buChar char="-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individuální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- klinická medicína (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medical care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2">
              <a:buFont typeface="Arial" pitchFamily="34" charset="0"/>
              <a:buChar char="-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kolektivní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– SL a VZ (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public health care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Zdravotnické služby 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odborná </a:t>
            </a:r>
            <a:r>
              <a:rPr lang="cs-CZ" dirty="0">
                <a:latin typeface="Arial" pitchFamily="34" charset="0"/>
                <a:cs typeface="Arial" pitchFamily="34" charset="0"/>
              </a:rPr>
              <a:t>péče o zdraví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vykonávaná pracovníky ve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zdravotnictví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 rozlišujeme: a</a:t>
            </a:r>
            <a:r>
              <a:rPr lang="cs-CZ" dirty="0">
                <a:latin typeface="Arial" pitchFamily="34" charset="0"/>
                <a:cs typeface="Arial" pitchFamily="34" charset="0"/>
              </a:rPr>
              <a:t>) </a:t>
            </a:r>
            <a:r>
              <a:rPr lang="cs-CZ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preventivně léčebnou péči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b</a:t>
            </a:r>
            <a:r>
              <a:rPr lang="cs-CZ" dirty="0">
                <a:latin typeface="Arial" pitchFamily="34" charset="0"/>
                <a:cs typeface="Arial" pitchFamily="34" charset="0"/>
              </a:rPr>
              <a:t>) péči o prostředí (hygienická služba)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c</a:t>
            </a:r>
            <a:r>
              <a:rPr lang="cs-CZ" dirty="0">
                <a:latin typeface="Arial" pitchFamily="34" charset="0"/>
                <a:cs typeface="Arial" pitchFamily="34" charset="0"/>
              </a:rPr>
              <a:t>) zdravotní výchovu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obyvatelstva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2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38416"/>
            <a:ext cx="9036496" cy="6021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7552"/>
            <a:ext cx="7560840" cy="3393721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87824" y="2141142"/>
            <a:ext cx="0" cy="21612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 flipV="1">
            <a:off x="3677180" y="2165205"/>
            <a:ext cx="30724" cy="212891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347864" y="2141142"/>
            <a:ext cx="0" cy="215297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628582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12943" y="4232913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C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721040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B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932040" y="1772816"/>
            <a:ext cx="2880320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84806" y="1700808"/>
            <a:ext cx="165627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Diagnostická mez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4456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ba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druhy chyb (FP, FN)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však nebývají stejně závažné.</a:t>
            </a: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Konečné stanovení diagnostické závisí na mnoha okolnostech.</a:t>
            </a: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Např. diagnostickou mez pro vyhledání TBC nastavíme dost nízko, protože škody způsobené přehlednutím nějakého případu nemoci jsou větší, než škody způsobené pozitivním výsledkem testu u zdravých osob (tato chyba je snadno a rychle odstranitelná podrobným klinickým vyšetřením). 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Komerční ELISA testy s vysokou senzitivitou se staly všeobecně dostupné r. 1985 a krevní banky v Evropě </a:t>
            </a:r>
            <a:r>
              <a:rPr lang="cs-CZ" sz="2800" b="1" dirty="0" smtClean="0"/>
              <a:t>i v USA </a:t>
            </a:r>
            <a:r>
              <a:rPr lang="cs-CZ" sz="2800" b="1" dirty="0"/>
              <a:t>je začaly používat k testování krve dárců. </a:t>
            </a:r>
            <a:endParaRPr lang="cs-CZ" sz="2800" b="1" dirty="0" smtClean="0"/>
          </a:p>
          <a:p>
            <a:pPr marL="0" indent="0">
              <a:spcBef>
                <a:spcPts val="0"/>
              </a:spcBef>
              <a:buNone/>
            </a:pPr>
            <a:endParaRPr lang="cs-CZ" sz="28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Validita </a:t>
            </a:r>
            <a:r>
              <a:rPr lang="cs-CZ" sz="2800" b="1" dirty="0"/>
              <a:t>ELISA testu byla vyhodnocena při použití referenční „</a:t>
            </a:r>
            <a:r>
              <a:rPr lang="cs-CZ" sz="2800" b="1" dirty="0" err="1"/>
              <a:t>immunoblot</a:t>
            </a:r>
            <a:r>
              <a:rPr lang="cs-CZ" sz="2800" b="1" dirty="0"/>
              <a:t> metody</a:t>
            </a:r>
            <a:r>
              <a:rPr lang="cs-CZ" sz="2800" b="1" dirty="0" smtClean="0"/>
              <a:t>“ (zlatý standard):</a:t>
            </a:r>
            <a:endParaRPr lang="cs-CZ" sz="2800" b="1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U jakého podílu dárců krve s </a:t>
            </a:r>
            <a:r>
              <a:rPr lang="cs-CZ" sz="2800" dirty="0" err="1"/>
              <a:t>poz</a:t>
            </a:r>
            <a:r>
              <a:rPr lang="cs-CZ" sz="2800" dirty="0"/>
              <a:t>. výsledkem testu bylo HIV nosičství potvrzeno referenční metodou?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se tento ukazatel jmenuje?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Sdělili byste dárcům krve pozitivní výsledek ELISA testu?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29795"/>
              </p:ext>
            </p:extLst>
          </p:nvPr>
        </p:nvGraphicFramePr>
        <p:xfrm>
          <a:off x="1259632" y="2924944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00CC"/>
                          </a:solidFill>
                        </a:rPr>
                        <a:t>Nosič HIV:</a:t>
                      </a:r>
                      <a:r>
                        <a:rPr lang="cs-CZ" sz="2400" baseline="0" dirty="0" smtClean="0">
                          <a:solidFill>
                            <a:srgbClr val="0000CC"/>
                          </a:solidFill>
                        </a:rPr>
                        <a:t> ano</a:t>
                      </a:r>
                      <a:endParaRPr lang="cs-CZ" sz="24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00CC"/>
                          </a:solidFill>
                        </a:rPr>
                        <a:t>Nosič HIV: ne</a:t>
                      </a:r>
                      <a:endParaRPr lang="cs-CZ" sz="24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ELISA</a:t>
                      </a:r>
                      <a:r>
                        <a:rPr lang="cs-CZ" sz="2400" b="1" baseline="0" dirty="0" smtClean="0">
                          <a:solidFill>
                            <a:srgbClr val="0000CC"/>
                          </a:solidFill>
                        </a:rPr>
                        <a:t>  test +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1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65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ELISA</a:t>
                      </a:r>
                      <a:r>
                        <a:rPr lang="cs-CZ" sz="2400" b="1" baseline="0" dirty="0" smtClean="0">
                          <a:solidFill>
                            <a:srgbClr val="0000CC"/>
                          </a:solidFill>
                        </a:rPr>
                        <a:t>  test -</a:t>
                      </a:r>
                      <a:endParaRPr lang="cs-CZ" sz="24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0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4934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1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Diagnostickým testem bylo vyšetřeno 1 000 osob z populace, kde se hledaná nemoc vyskytuje v 15%. Test byl pozitivní celkem u 305 osob. Tyto osoby byly pozvány do nemocnice a klinicky vyšetřeny. </a:t>
            </a:r>
            <a:r>
              <a:rPr lang="cs-CZ" dirty="0" smtClean="0"/>
              <a:t> Z </a:t>
            </a:r>
            <a:r>
              <a:rPr lang="cs-CZ" dirty="0"/>
              <a:t>305 test-pozitivních osob byla nemoc prokázána podrobným klinickým vyšetřením u 135 osob. Sestavte tabulku a vypočítejte senzitivitu a specifitu</a:t>
            </a:r>
            <a:r>
              <a:rPr lang="cs-CZ" dirty="0" smtClean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24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dirty="0"/>
              <a:t>Senzitivita testu je 80%, specifita je 70%. Vypočítejte, u kolika osob můžeme očekávat pozitivitu testu, vyskytuje-li se nemoc v populaci u 5% osob </a:t>
            </a:r>
            <a:r>
              <a:rPr lang="cs-CZ" dirty="0" smtClean="0"/>
              <a:t>a </a:t>
            </a:r>
            <a:r>
              <a:rPr lang="cs-CZ" dirty="0"/>
              <a:t>vyšetříme-li 10 000 osob</a:t>
            </a:r>
            <a:r>
              <a:rPr lang="cs-CZ" dirty="0" smtClean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24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 startAt="3"/>
            </a:pPr>
            <a:r>
              <a:rPr lang="cs-CZ" dirty="0"/>
              <a:t>V populaci 1 000 osob se nemoc vyskytuje ve 20%. Senzitivita diagnostického testu je 80%, specifita je rovněž 80%. Předpokládané náklady na jednu osobu jsou</a:t>
            </a:r>
            <a:r>
              <a:rPr lang="cs-CZ" dirty="0" smtClean="0"/>
              <a:t>: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provedení testu (hemokult)		 </a:t>
            </a:r>
            <a:r>
              <a:rPr lang="cs-CZ" dirty="0" smtClean="0"/>
              <a:t>                                  1 </a:t>
            </a:r>
            <a:r>
              <a:rPr lang="cs-CZ" dirty="0"/>
              <a:t>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klinické vyšetření (kolonoskopie)		 </a:t>
            </a:r>
            <a:r>
              <a:rPr lang="cs-CZ" dirty="0" smtClean="0"/>
              <a:t>                              100 </a:t>
            </a:r>
            <a:r>
              <a:rPr lang="cs-CZ" dirty="0"/>
              <a:t>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léčba nemoci v časném stádiu (nemoc byla zjištěna testem</a:t>
            </a:r>
            <a:r>
              <a:rPr lang="cs-CZ" dirty="0" smtClean="0"/>
              <a:t>)  </a:t>
            </a:r>
            <a:r>
              <a:rPr lang="cs-CZ" dirty="0"/>
              <a:t>300 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léčba nemoci v pozdním stádiu </a:t>
            </a: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                (</a:t>
            </a:r>
            <a:r>
              <a:rPr lang="cs-CZ" dirty="0"/>
              <a:t>pacient se sám dostavil do nemocnice)	 </a:t>
            </a:r>
            <a:r>
              <a:rPr lang="cs-CZ" dirty="0" smtClean="0"/>
              <a:t>                           1 </a:t>
            </a:r>
            <a:r>
              <a:rPr lang="cs-CZ" dirty="0"/>
              <a:t>000 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</a:t>
            </a:r>
            <a:r>
              <a:rPr lang="cs-CZ" dirty="0" smtClean="0"/>
              <a:t>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       Odpovězte </a:t>
            </a:r>
            <a:r>
              <a:rPr lang="cs-CZ" dirty="0"/>
              <a:t>na tyto otázky: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3200" dirty="0" smtClean="0"/>
              <a:t>	a) Jaké </a:t>
            </a:r>
            <a:r>
              <a:rPr lang="cs-CZ" sz="3200" dirty="0"/>
              <a:t>budou celkové náklady, když test nepoužijeme?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3200" dirty="0" smtClean="0"/>
              <a:t>	b) Jaké </a:t>
            </a:r>
            <a:r>
              <a:rPr lang="cs-CZ" sz="3200" dirty="0"/>
              <a:t>budou celkové náklady, když test použijeme?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3200" dirty="0" smtClean="0"/>
              <a:t>	c) Jaké </a:t>
            </a:r>
            <a:r>
              <a:rPr lang="cs-CZ" sz="3200" dirty="0"/>
              <a:t>budou celkové náklady, budeme-li věnovat uvedené populaci </a:t>
            </a:r>
            <a:r>
              <a:rPr lang="cs-CZ" sz="3200" dirty="0" smtClean="0"/>
              <a:t>	    maximální </a:t>
            </a:r>
            <a:r>
              <a:rPr lang="cs-CZ" sz="3200" dirty="0"/>
              <a:t>pozornost (všechny klinicky vyšetříme)?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9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8233" y="76470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Screening v systému péče o zdraví</a:t>
            </a:r>
            <a:b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4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Preventivně léčebná péče:</a:t>
            </a:r>
            <a:endParaRPr lang="cs-CZ" sz="40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600200"/>
            <a:ext cx="8856984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1. Sanogenní činnost 		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Rozvoj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zdraví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. Protektivní činnost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              Primární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prevence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3. </a:t>
            </a:r>
            <a:r>
              <a:rPr lang="cs-CZ" sz="31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Vyhledávací činnost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					</a:t>
            </a: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Diagnostická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prognost. činnost         </a:t>
            </a:r>
            <a:r>
              <a:rPr lang="cs-CZ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</a:t>
            </a:r>
            <a:r>
              <a:rPr lang="cs-CZ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5. Léčení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6. Návratná péče		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  Péče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o nemocného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7. Udržovací péče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8. Terminální péče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3419872" y="2276872"/>
            <a:ext cx="2759164" cy="432048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419872" y="2132856"/>
            <a:ext cx="3456384" cy="46112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3557922" y="3140968"/>
            <a:ext cx="2310222" cy="504056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051720" y="4077072"/>
            <a:ext cx="3982971" cy="432048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2843808" y="4581128"/>
            <a:ext cx="3190884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>
            <a:off x="3419872" y="2719308"/>
            <a:ext cx="2767220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292080" y="3704748"/>
            <a:ext cx="576065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987824" y="4653136"/>
            <a:ext cx="3046868" cy="36004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987823" y="4745251"/>
            <a:ext cx="3046868" cy="711696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 flipV="1">
            <a:off x="5292080" y="3789040"/>
            <a:ext cx="742614" cy="648072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05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Sekundární prevence a screening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prevence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orientovaná na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osoby: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a) ohrožené vysokým rizikem onemocnění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b) latentně nemocné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c) manifestně nemocné, které  však nejsou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léčeny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Cíl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sekundární prevence -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časná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diagnóza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 léčba </a:t>
            </a:r>
          </a:p>
          <a:p>
            <a:pPr marL="400050" lvl="1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umožňující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lepší zvládnutí nemoci, než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kdyby k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 jejímu zjištění došlo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později).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9563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Sekundární prevence a screening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Screening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dirty="0">
                <a:latin typeface="Arial" pitchFamily="34" charset="0"/>
                <a:cs typeface="Arial" pitchFamily="34" charset="0"/>
              </a:rPr>
              <a:t>jeden z nejužívanějších sekundárně-preventivních postupů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hromadné vyhledávání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rizikových nebo nemocných osob pomocí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jednoduchých metod (testů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+/-)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testy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prováděny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spíše u zdravých než u nemocných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lidí (x běžná lékařská praxe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dirty="0">
                <a:latin typeface="Arial" pitchFamily="34" charset="0"/>
                <a:cs typeface="Arial" pitchFamily="34" charset="0"/>
              </a:rPr>
              <a:t>všechny osoby s pozitivním testem jsou podrobeny vysoce přesnému klinickému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testu, který odliší falešně pozitivní od skutečně nemocných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46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Podmínky pro použití screeningu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Vyhledávané onemocnění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má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pro jednotlivce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závažné následky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Nemoc se v populace vyskytuje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relativně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často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účinná terapie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jejíž zavedení vede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 k poklesu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nemocnosti či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úmrtnosti.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00CC"/>
                </a:solidFill>
                <a:latin typeface="Arial Black" pitchFamily="34" charset="0"/>
              </a:rPr>
              <a:t>Požadavky WHO na vyšetřovací metodu</a:t>
            </a:r>
            <a:endParaRPr lang="cs-CZ" sz="28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 být: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bezpečná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 bez rizika či s pouze malým, zanedbatelným rizikem pro vyšetřované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osoby.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jednoduchá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vhodná pro vyšetřování velkých populací.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přijatelná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finanční náklady, časová náročnost, přijatelnost z hlediska sociálně kulturního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eliabilní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přesná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správně provedená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 spolehlivá.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alidní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 - má mít vysokou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senzitivitu, specifitu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 pozitivní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prediktivní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hodnotu.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l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evná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aby nehrozilo přerušení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započatého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vyšetřování.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6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Screeningové programy v ČR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Prenatální testy (UTZ, biochemie) na VVV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Novorozenecký screening 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z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tzv. suché kapky krve (endokrinní onemocnění, dědičné poruchy metabolismu, cystická fibróza)  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 UTZ kyčlí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Cytologie - ca děložního hrdla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Mamografie - ca prsu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Test okultního krvácení ve stolici - ca kolorekta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8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908</Words>
  <Application>Microsoft Office PowerPoint</Application>
  <PresentationFormat>Předvádění na obrazovce (4:3)</PresentationFormat>
  <Paragraphs>381</Paragraphs>
  <Slides>33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Motiv systému Office</vt:lpstr>
      <vt:lpstr>Dokument</vt:lpstr>
      <vt:lpstr>   4. SEMINÁŘ    </vt:lpstr>
      <vt:lpstr>Screening</vt:lpstr>
      <vt:lpstr>Screening v systému péče o zdraví</vt:lpstr>
      <vt:lpstr>Screening v systému péče o zdraví  Preventivně léčebná péče:</vt:lpstr>
      <vt:lpstr>Sekundární prevence a screening</vt:lpstr>
      <vt:lpstr>Sekundární prevence a screening</vt:lpstr>
      <vt:lpstr>Podmínky pro použití screeningu</vt:lpstr>
      <vt:lpstr>Požadavky WHO na vyšetřovací metodu</vt:lpstr>
      <vt:lpstr>Screeningové programy v ČR</vt:lpstr>
      <vt:lpstr>Prezentace aplikace PowerPoint</vt:lpstr>
      <vt:lpstr>Screeningové Diagnostické testy                                  v epidemiologii</vt:lpstr>
      <vt:lpstr>Diagnóza v populačních šetřeních</vt:lpstr>
      <vt:lpstr>Diagnóza v populačních šetřeních</vt:lpstr>
      <vt:lpstr>Prezentace aplikace PowerPoint</vt:lpstr>
      <vt:lpstr>Prezentace aplikace PowerPoint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Hemokult (test na okultní krvácení ve stolici)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Diagnostická mez</vt:lpstr>
      <vt:lpstr>Diagnostická mez</vt:lpstr>
      <vt:lpstr>Diagnostická mez</vt:lpstr>
      <vt:lpstr>Prezentace aplikace PowerPoint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Diagnostické testy v epidemiologii Screening</dc:title>
  <dc:creator>Pavlína Kaňová</dc:creator>
  <cp:lastModifiedBy>Pavlína Kaňová</cp:lastModifiedBy>
  <cp:revision>95</cp:revision>
  <cp:lastPrinted>2013-10-01T07:29:31Z</cp:lastPrinted>
  <dcterms:created xsi:type="dcterms:W3CDTF">2011-10-05T06:34:59Z</dcterms:created>
  <dcterms:modified xsi:type="dcterms:W3CDTF">2014-10-01T08:10:18Z</dcterms:modified>
</cp:coreProperties>
</file>