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701" r:id="rId5"/>
    <p:sldMasterId id="2147483716" r:id="rId6"/>
  </p:sldMasterIdLst>
  <p:handoutMasterIdLst>
    <p:handoutMasterId r:id="rId133"/>
  </p:handoutMasterIdLst>
  <p:sldIdLst>
    <p:sldId id="376" r:id="rId7"/>
    <p:sldId id="331" r:id="rId8"/>
    <p:sldId id="340" r:id="rId9"/>
    <p:sldId id="339" r:id="rId10"/>
    <p:sldId id="343" r:id="rId11"/>
    <p:sldId id="344" r:id="rId12"/>
    <p:sldId id="345" r:id="rId13"/>
    <p:sldId id="346" r:id="rId14"/>
    <p:sldId id="347" r:id="rId15"/>
    <p:sldId id="348" r:id="rId16"/>
    <p:sldId id="350" r:id="rId17"/>
    <p:sldId id="332" r:id="rId18"/>
    <p:sldId id="338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290" r:id="rId44"/>
    <p:sldId id="329" r:id="rId45"/>
    <p:sldId id="380" r:id="rId46"/>
    <p:sldId id="377" r:id="rId47"/>
    <p:sldId id="378" r:id="rId48"/>
    <p:sldId id="379" r:id="rId49"/>
    <p:sldId id="291" r:id="rId50"/>
    <p:sldId id="324" r:id="rId51"/>
    <p:sldId id="328" r:id="rId52"/>
    <p:sldId id="325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3" r:id="rId74"/>
    <p:sldId id="314" r:id="rId75"/>
    <p:sldId id="315" r:id="rId76"/>
    <p:sldId id="316" r:id="rId77"/>
    <p:sldId id="327" r:id="rId78"/>
    <p:sldId id="317" r:id="rId79"/>
    <p:sldId id="318" r:id="rId80"/>
    <p:sldId id="257" r:id="rId81"/>
    <p:sldId id="258" r:id="rId82"/>
    <p:sldId id="259" r:id="rId83"/>
    <p:sldId id="260" r:id="rId84"/>
    <p:sldId id="261" r:id="rId85"/>
    <p:sldId id="262" r:id="rId86"/>
    <p:sldId id="263" r:id="rId87"/>
    <p:sldId id="264" r:id="rId88"/>
    <p:sldId id="265" r:id="rId89"/>
    <p:sldId id="266" r:id="rId90"/>
    <p:sldId id="267" r:id="rId91"/>
    <p:sldId id="268" r:id="rId92"/>
    <p:sldId id="269" r:id="rId93"/>
    <p:sldId id="270" r:id="rId94"/>
    <p:sldId id="271" r:id="rId95"/>
    <p:sldId id="272" r:id="rId96"/>
    <p:sldId id="273" r:id="rId97"/>
    <p:sldId id="274" r:id="rId98"/>
    <p:sldId id="275" r:id="rId99"/>
    <p:sldId id="276" r:id="rId100"/>
    <p:sldId id="277" r:id="rId101"/>
    <p:sldId id="278" r:id="rId102"/>
    <p:sldId id="279" r:id="rId103"/>
    <p:sldId id="280" r:id="rId104"/>
    <p:sldId id="281" r:id="rId105"/>
    <p:sldId id="282" r:id="rId106"/>
    <p:sldId id="381" r:id="rId107"/>
    <p:sldId id="396" r:id="rId108"/>
    <p:sldId id="397" r:id="rId109"/>
    <p:sldId id="398" r:id="rId110"/>
    <p:sldId id="399" r:id="rId111"/>
    <p:sldId id="400" r:id="rId112"/>
    <p:sldId id="401" r:id="rId113"/>
    <p:sldId id="402" r:id="rId114"/>
    <p:sldId id="403" r:id="rId115"/>
    <p:sldId id="404" r:id="rId116"/>
    <p:sldId id="407" r:id="rId117"/>
    <p:sldId id="410" r:id="rId118"/>
    <p:sldId id="412" r:id="rId119"/>
    <p:sldId id="413" r:id="rId120"/>
    <p:sldId id="414" r:id="rId121"/>
    <p:sldId id="415" r:id="rId122"/>
    <p:sldId id="416" r:id="rId123"/>
    <p:sldId id="417" r:id="rId124"/>
    <p:sldId id="418" r:id="rId125"/>
    <p:sldId id="419" r:id="rId126"/>
    <p:sldId id="420" r:id="rId127"/>
    <p:sldId id="421" r:id="rId128"/>
    <p:sldId id="422" r:id="rId129"/>
    <p:sldId id="423" r:id="rId130"/>
    <p:sldId id="424" r:id="rId131"/>
    <p:sldId id="425" r:id="rId132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>
      <p:cViewPr varScale="1">
        <p:scale>
          <a:sx n="123" d="100"/>
          <a:sy n="123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handoutMaster" Target="handoutMasters/handoutMaster1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26" Type="http://schemas.openxmlformats.org/officeDocument/2006/relationships/slide" Target="slides/slide120.xml"/><Relationship Id="rId13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13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30" Type="http://schemas.openxmlformats.org/officeDocument/2006/relationships/slide" Target="slides/slide124.xml"/><Relationship Id="rId13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theme" Target="theme/theme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26150-BAFE-432A-8D4D-6FC7E46A7689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21E69-E6AD-445C-829A-68CA650E2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215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43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89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67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3B25-8094-45B9-BCB3-D68363134E2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4.11.2014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67182-606A-4E77-9C22-8F26A7D620C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100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8A51B-46EE-45B2-B7CE-6A9D9AE10DB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4.11.2014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BC27A-CA52-4EE6-A9F2-020141D4575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04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9383D-F032-45D9-B904-9DFDA49381E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4.11.2014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F248C-6327-41F4-8DB7-07C5C5BEDB0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045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0C39-2FAF-4C19-A0CF-07C009F3DF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4.11.2014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810E6-99FC-4925-AB18-9EEA2D55E77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01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8A5C-DFE0-4A41-A641-DFC391D67B7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4.11.2014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B8121-E03D-49CD-84CE-8620665D4DF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047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C00B-B2B0-43FD-B4A1-2F624351ED2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4.11.2014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5A5F-2F70-4A21-AF58-0450526EB2C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703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C772-002D-4380-B1DE-441FA15B93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4.11.2014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8077-17A2-48FA-BD94-08A196F9ECA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885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C248-4025-4558-9D11-BFC36525EC6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4.11.2014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57460-FF53-44F3-9357-6B549906190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63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590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C019-0514-4EFA-A812-45C8BD6E1A0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4.11.2014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5AFC1-5C2C-445C-BC5F-0669DE6AA3A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79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A340-2109-4607-A3E1-672929CB110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4.11.2014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308D6-8AB1-4BA3-9BD7-8A3EC3B080D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54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488AD-E9FC-4233-BEE1-4971A12547E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4.11.2014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D87F4-3DBA-4466-80BF-46360DB8E14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648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2D6AD-F0F4-4EE0-8A87-1C6D60C0698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01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8C58-F68F-419A-BF74-1D45B0EE125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18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C6390-0B51-4C6E-ABEF-9901F5BABF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32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54543-273B-430A-B0F3-A5AFB31CB1E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1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1A7C9-7396-4508-94D5-D0B6C3BFD1E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22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E4006-26B6-4D9E-9E8C-CE636486B2B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65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3190B-EB94-42BA-BA6E-645554EB472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0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169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638D9-5D7C-4267-8DB9-89CBDEF5156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46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ED64F-407D-4EB0-B201-C8CF01AC5C2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17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9BDFE-F1F6-450E-9FD3-D3A4B925624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74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07DB4-19D7-4795-8E28-894795592B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79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9E6D1E-87E1-4791-B4FF-11DA76F840A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13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43D6-4F93-4DB4-9950-0727534132A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66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40CB-48BD-48AC-A7F8-18CDFA1B092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27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19D9E-F3CD-41CB-92B2-63BBCE9BE2C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21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2F89D-3544-4DAD-9D07-C40D6EF931C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43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BEE26-67BB-4089-9A22-F01D6772316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9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76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96590-AF5B-405E-B764-CC5FA80656E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68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AE3D4-C607-4AEE-A556-52D3940A2E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11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2EB44-963A-4404-A8EE-FFE58998BAE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75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D12C1-B8A2-4970-AA68-1638F3EE39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80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93E5A-E3A2-4922-836B-0EE879B0777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19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7AB08-B969-463F-8D13-B4EE4DDCC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239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3BD7B0-BDBD-4ED6-A4BF-12597CAAB9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55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D4BA1C-E3F5-4F74-A62C-A8180544241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71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1F94D8-DCAD-4877-BF33-87FDBFA7CC8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24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43D6-4F93-4DB4-9950-0727534132A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2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2041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40CB-48BD-48AC-A7F8-18CDFA1B092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16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19D9E-F3CD-41CB-92B2-63BBCE9BE2C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17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2F89D-3544-4DAD-9D07-C40D6EF931C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976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BEE26-67BB-4089-9A22-F01D6772316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30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96590-AF5B-405E-B764-CC5FA80656E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06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AE3D4-C607-4AEE-A556-52D3940A2E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91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2EB44-963A-4404-A8EE-FFE58998BAE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26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D12C1-B8A2-4970-AA68-1638F3EE39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65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93E5A-E3A2-4922-836B-0EE879B0777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66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7AB08-B969-463F-8D13-B4EE4DDCC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7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4911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3BD7B0-BDBD-4ED6-A4BF-12597CAAB9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994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D4BA1C-E3F5-4F74-A62C-A8180544241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57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1F94D8-DCAD-4877-BF33-87FDBFA7CC8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830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43D6-4F93-4DB4-9950-0727534132A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28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40CB-48BD-48AC-A7F8-18CDFA1B092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55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19D9E-F3CD-41CB-92B2-63BBCE9BE2C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949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2F89D-3544-4DAD-9D07-C40D6EF931C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729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BEE26-67BB-4089-9A22-F01D6772316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92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96590-AF5B-405E-B764-CC5FA80656E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293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AE3D4-C607-4AEE-A556-52D3940A2E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3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5823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2EB44-963A-4404-A8EE-FFE58998BAE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85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D12C1-B8A2-4970-AA68-1638F3EE39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69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93E5A-E3A2-4922-836B-0EE879B0777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127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7AB08-B969-463F-8D13-B4EE4DDCC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677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3BD7B0-BDBD-4ED6-A4BF-12597CAAB9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911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D4BA1C-E3F5-4F74-A62C-A8180544241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60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1F94D8-DCAD-4877-BF33-87FDBFA7CC8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1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55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19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4101-1F16-476F-9516-E12FA2F1AD5C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15FEF-53D7-42E4-A97F-EAAEA4B7F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78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250678-3250-4CF9-8FA4-8A8BDF0FC89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4.11.2014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E7527C-F078-4A6E-A870-CCD3B21C6E64}" type="slidenum">
              <a:rPr lang="cs-CZ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4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ADE81D-83AA-46C1-9454-B85DFF7A9A1F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5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5512FB-8B6E-4DB1-B8EC-9CC6652758E9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4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5512FB-8B6E-4DB1-B8EC-9CC6652758E9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1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5512FB-8B6E-4DB1-B8EC-9CC6652758E9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3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WordArt 2"/>
          <p:cNvSpPr>
            <a:spLocks noChangeArrowheads="1" noChangeShapeType="1" noTextEdit="1"/>
          </p:cNvSpPr>
          <p:nvPr/>
        </p:nvSpPr>
        <p:spPr bwMode="auto">
          <a:xfrm>
            <a:off x="1162050" y="2092325"/>
            <a:ext cx="7048500" cy="248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  <a:cs typeface="Arial"/>
              </a:rPr>
              <a:t>EKONOMIE</a:t>
            </a:r>
          </a:p>
          <a:p>
            <a:r>
              <a:rPr lang="cs-CZ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  <a:cs typeface="Arial"/>
              </a:rPr>
              <a:t>A ZDRAVÍ  </a:t>
            </a:r>
          </a:p>
        </p:txBody>
      </p:sp>
      <p:sp>
        <p:nvSpPr>
          <p:cNvPr id="146438" name="WordArt 6"/>
          <p:cNvSpPr>
            <a:spLocks noChangeArrowheads="1" noChangeShapeType="1" noTextEdit="1"/>
          </p:cNvSpPr>
          <p:nvPr/>
        </p:nvSpPr>
        <p:spPr bwMode="auto">
          <a:xfrm>
            <a:off x="5691188" y="730250"/>
            <a:ext cx="2727325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 dirty="0" smtClean="0">
                <a:solidFill>
                  <a:srgbClr val="0066CC"/>
                </a:solidFill>
                <a:latin typeface="Arial"/>
                <a:cs typeface="Arial"/>
              </a:rPr>
              <a:t>6. </a:t>
            </a:r>
            <a:r>
              <a:rPr lang="cs-CZ" sz="3600" b="1" kern="10" dirty="0">
                <a:solidFill>
                  <a:srgbClr val="0066CC"/>
                </a:solidFill>
                <a:latin typeface="Arial"/>
                <a:cs typeface="Arial"/>
              </a:rPr>
              <a:t>PŘEDNÁŠKA</a:t>
            </a:r>
          </a:p>
        </p:txBody>
      </p:sp>
    </p:spTree>
    <p:extLst>
      <p:ext uri="{BB962C8B-B14F-4D97-AF65-F5344CB8AC3E}">
        <p14:creationId xmlns:p14="http://schemas.microsoft.com/office/powerpoint/2010/main" val="1129423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922114"/>
          </a:xfrm>
        </p:spPr>
        <p:txBody>
          <a:bodyPr/>
          <a:lstStyle/>
          <a:p>
            <a:r>
              <a:rPr lang="cs-CZ" sz="4200" b="1" dirty="0" smtClean="0">
                <a:solidFill>
                  <a:schemeClr val="accent2"/>
                </a:solidFill>
              </a:rPr>
              <a:t>ZDRAVOTNÍ PÉČE PODLE ÚROVNĚ</a:t>
            </a:r>
            <a:endParaRPr lang="cs-CZ" sz="4200" b="1" dirty="0">
              <a:solidFill>
                <a:schemeClr val="accent2"/>
              </a:solidFill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988840"/>
            <a:ext cx="8229600" cy="5184576"/>
          </a:xfrm>
        </p:spPr>
        <p:txBody>
          <a:bodyPr/>
          <a:lstStyle/>
          <a:p>
            <a:r>
              <a:rPr lang="cs-CZ" sz="2600" dirty="0" smtClean="0"/>
              <a:t>Primární péče</a:t>
            </a:r>
          </a:p>
          <a:p>
            <a:pPr lvl="1"/>
            <a:r>
              <a:rPr lang="cs-CZ" sz="2200" dirty="0" smtClean="0"/>
              <a:t>Praktický lékař, stomatolog, gynekolog, domácí péče, lékárny</a:t>
            </a:r>
          </a:p>
          <a:p>
            <a:r>
              <a:rPr lang="cs-CZ" sz="2600" dirty="0" smtClean="0"/>
              <a:t>Sekundární péče</a:t>
            </a:r>
          </a:p>
          <a:p>
            <a:pPr lvl="1"/>
            <a:r>
              <a:rPr lang="cs-CZ" sz="2200" dirty="0" smtClean="0"/>
              <a:t>Ambulantní péče, zdravotní péče ve stacionářích a zdravotně - sociální péče ve ZZ</a:t>
            </a:r>
          </a:p>
          <a:p>
            <a:r>
              <a:rPr lang="cs-CZ" sz="2600" dirty="0" smtClean="0"/>
              <a:t>Terciární péče</a:t>
            </a:r>
          </a:p>
          <a:p>
            <a:pPr lvl="1"/>
            <a:r>
              <a:rPr lang="cs-CZ" sz="2200" dirty="0" smtClean="0"/>
              <a:t>Ústavní lůžková péče v nemocnicích, léčebnách a odborných ústavech</a:t>
            </a:r>
          </a:p>
        </p:txBody>
      </p:sp>
    </p:spTree>
    <p:extLst>
      <p:ext uri="{BB962C8B-B14F-4D97-AF65-F5344CB8AC3E}">
        <p14:creationId xmlns:p14="http://schemas.microsoft.com/office/powerpoint/2010/main" val="20334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Základní dimenze dostupnosti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Geografická</a:t>
            </a:r>
          </a:p>
          <a:p>
            <a:r>
              <a:rPr lang="cs-CZ" dirty="0"/>
              <a:t>Ekonomická</a:t>
            </a:r>
          </a:p>
          <a:p>
            <a:r>
              <a:rPr lang="cs-CZ" dirty="0"/>
              <a:t>Organizační</a:t>
            </a:r>
          </a:p>
          <a:p>
            <a:r>
              <a:rPr lang="cs-CZ" dirty="0"/>
              <a:t>Odborně medicínská</a:t>
            </a:r>
          </a:p>
          <a:p>
            <a:r>
              <a:rPr lang="cs-CZ" dirty="0"/>
              <a:t>Časová</a:t>
            </a:r>
          </a:p>
          <a:p>
            <a:r>
              <a:rPr lang="cs-CZ" dirty="0"/>
              <a:t>Psychosociální</a:t>
            </a:r>
          </a:p>
          <a:p>
            <a:r>
              <a:rPr lang="cs-CZ" dirty="0"/>
              <a:t>Sociokulturní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620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4538" y="1700213"/>
            <a:ext cx="7772400" cy="2547937"/>
          </a:xfrm>
        </p:spPr>
        <p:txBody>
          <a:bodyPr/>
          <a:lstStyle/>
          <a:p>
            <a:r>
              <a:rPr lang="cs-CZ" sz="6600" b="1">
                <a:solidFill>
                  <a:schemeClr val="accent2"/>
                </a:solidFill>
              </a:rPr>
              <a:t>PLÝTVÁNÍ</a:t>
            </a:r>
            <a:r>
              <a:rPr lang="cs-CZ" sz="4800" b="1">
                <a:solidFill>
                  <a:schemeClr val="accent2"/>
                </a:solidFill>
              </a:rPr>
              <a:t> </a:t>
            </a:r>
            <a:r>
              <a:rPr lang="cs-CZ" sz="4000" b="1">
                <a:solidFill>
                  <a:schemeClr val="accent2"/>
                </a:solidFill>
              </a:rPr>
              <a:t/>
            </a:r>
            <a:br>
              <a:rPr lang="cs-CZ" sz="4000" b="1">
                <a:solidFill>
                  <a:schemeClr val="accent2"/>
                </a:solidFill>
              </a:rPr>
            </a:br>
            <a:r>
              <a:rPr lang="cs-CZ" sz="5400" b="1">
                <a:solidFill>
                  <a:schemeClr val="accent2"/>
                </a:solidFill>
              </a:rPr>
              <a:t>VE ZDRAVOTNÍ PÉČI</a:t>
            </a:r>
          </a:p>
        </p:txBody>
      </p:sp>
    </p:spTree>
    <p:extLst>
      <p:ext uri="{BB962C8B-B14F-4D97-AF65-F5344CB8AC3E}">
        <p14:creationId xmlns:p14="http://schemas.microsoft.com/office/powerpoint/2010/main" val="17757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223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PLÝTVÁNÍ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514600"/>
            <a:ext cx="7639050" cy="332581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sz="3600" b="1" dirty="0">
                <a:solidFill>
                  <a:schemeClr val="accent2"/>
                </a:solidFill>
              </a:rPr>
              <a:t>Plýtvání je nedbalá, popřípadě bezohledná nebo rozmařilá spotřeba zdrojů provázená nízkou (povětšině spíše neznámou </a:t>
            </a:r>
            <a:r>
              <a:rPr lang="cs-CZ" sz="3600" b="1" dirty="0" smtClean="0">
                <a:solidFill>
                  <a:schemeClr val="accent2"/>
                </a:solidFill>
              </a:rPr>
              <a:t>a podezření </a:t>
            </a:r>
            <a:r>
              <a:rPr lang="cs-CZ" sz="3600" b="1" dirty="0">
                <a:solidFill>
                  <a:schemeClr val="accent2"/>
                </a:solidFill>
              </a:rPr>
              <a:t>vyvolávající) efektivitou.</a:t>
            </a:r>
            <a:r>
              <a:rPr lang="cs-CZ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8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2228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2076450"/>
            <a:ext cx="81153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4000" b="1" dirty="0">
                <a:solidFill>
                  <a:schemeClr val="accent2"/>
                </a:solidFill>
              </a:rPr>
              <a:t>Vysoké náklady nemusejí znamenat plýtvání.</a:t>
            </a:r>
          </a:p>
          <a:p>
            <a:pPr marL="0" indent="0">
              <a:buFontTx/>
              <a:buNone/>
            </a:pPr>
            <a:endParaRPr lang="cs-CZ" sz="1400" b="1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cs-CZ" sz="4000" b="1" dirty="0">
                <a:solidFill>
                  <a:schemeClr val="accent2"/>
                </a:solidFill>
              </a:rPr>
              <a:t>Vysoká efektivita zdravotnického zařízení není zárukou toho, že k plýtvání nedochází.</a:t>
            </a:r>
          </a:p>
          <a:p>
            <a:pPr marL="0" indent="0">
              <a:buFontTx/>
              <a:buNone/>
            </a:pPr>
            <a:endParaRPr lang="cs-CZ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229600" cy="388843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4000" b="1" dirty="0">
                <a:solidFill>
                  <a:schemeClr val="accent2"/>
                </a:solidFill>
              </a:rPr>
              <a:t>Plýtvání může být i výsledkem snahy ušetřit za každou cenu.</a:t>
            </a:r>
          </a:p>
          <a:p>
            <a:pPr marL="0" indent="0">
              <a:buFontTx/>
              <a:buNone/>
            </a:pPr>
            <a:endParaRPr lang="cs-CZ" sz="4000" b="1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cs-CZ" sz="4000" b="1" dirty="0" smtClean="0">
                <a:solidFill>
                  <a:schemeClr val="accent2"/>
                </a:solidFill>
              </a:rPr>
              <a:t>V</a:t>
            </a:r>
            <a:r>
              <a:rPr lang="cs-CZ" sz="4000" b="1" dirty="0">
                <a:solidFill>
                  <a:schemeClr val="accent2"/>
                </a:solidFill>
              </a:rPr>
              <a:t> širším slova smyslu může být příčinou plýtvání jak nemístná aktivita, tak pasivita.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9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7734300" cy="48860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 dirty="0">
                <a:solidFill>
                  <a:schemeClr val="accent2"/>
                </a:solidFill>
              </a:rPr>
              <a:t>Nevyužité kapacity zdravotnických zařízení, </a:t>
            </a:r>
            <a:endParaRPr lang="cs-CZ" sz="2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chemeClr val="accent2"/>
                </a:solidFill>
              </a:rPr>
              <a:t>nedostatečná </a:t>
            </a:r>
            <a:r>
              <a:rPr lang="cs-CZ" sz="2800" b="1" dirty="0">
                <a:solidFill>
                  <a:schemeClr val="accent2"/>
                </a:solidFill>
              </a:rPr>
              <a:t>zdravotní výchova občanů, </a:t>
            </a:r>
            <a:endParaRPr lang="cs-CZ" sz="2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chemeClr val="accent2"/>
                </a:solidFill>
              </a:rPr>
              <a:t>neúčinná </a:t>
            </a:r>
            <a:r>
              <a:rPr lang="cs-CZ" sz="2800" b="1" dirty="0">
                <a:solidFill>
                  <a:schemeClr val="accent2"/>
                </a:solidFill>
              </a:rPr>
              <a:t>motivace zdravotnických pracovníků </a:t>
            </a:r>
            <a:endParaRPr lang="cs-CZ" sz="2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chemeClr val="accent2"/>
                </a:solidFill>
              </a:rPr>
              <a:t>nebo </a:t>
            </a:r>
            <a:r>
              <a:rPr lang="cs-CZ" sz="2800" b="1" dirty="0">
                <a:solidFill>
                  <a:schemeClr val="accent2"/>
                </a:solidFill>
              </a:rPr>
              <a:t>nezájem o aktuální zdravotní situaci a činnost zdravotního systému </a:t>
            </a:r>
            <a:endParaRPr lang="cs-CZ" sz="2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cs-CZ" sz="2800" b="1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800" b="1" dirty="0" smtClean="0">
                <a:solidFill>
                  <a:schemeClr val="accent2"/>
                </a:solidFill>
              </a:rPr>
              <a:t>může </a:t>
            </a:r>
            <a:r>
              <a:rPr lang="cs-CZ" sz="2800" b="1" dirty="0">
                <a:solidFill>
                  <a:schemeClr val="accent2"/>
                </a:solidFill>
              </a:rPr>
              <a:t>vést ke značným ztrátám, jejichž alespoň částečné zvládnutí se potom stává zdrojem dalších a dalších nadbytečných nákladů.</a:t>
            </a:r>
            <a:r>
              <a:rPr lang="cs-CZ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95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600200"/>
            <a:ext cx="7886700" cy="4525963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Nejde tedy jen o to, aby veškerá práce ve zdravotnictví byla dělána efektivně, </a:t>
            </a:r>
            <a:endParaRPr lang="cs-CZ" b="1" dirty="0" smtClean="0">
              <a:solidFill>
                <a:schemeClr val="accent2"/>
              </a:solidFill>
            </a:endParaRPr>
          </a:p>
          <a:p>
            <a:r>
              <a:rPr lang="cs-CZ" b="1" dirty="0" smtClean="0">
                <a:solidFill>
                  <a:schemeClr val="accent2"/>
                </a:solidFill>
              </a:rPr>
              <a:t>neméně </a:t>
            </a:r>
            <a:r>
              <a:rPr lang="cs-CZ" b="1" dirty="0">
                <a:solidFill>
                  <a:schemeClr val="accent2"/>
                </a:solidFill>
              </a:rPr>
              <a:t>důležité je, aby zbytečná práce nebyla dělána vůbec a aby práce potřebná byla skutečně vykonána.</a:t>
            </a:r>
          </a:p>
        </p:txBody>
      </p:sp>
    </p:spTree>
    <p:extLst>
      <p:ext uri="{BB962C8B-B14F-4D97-AF65-F5344CB8AC3E}">
        <p14:creationId xmlns:p14="http://schemas.microsoft.com/office/powerpoint/2010/main" val="35465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9373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2332038"/>
            <a:ext cx="8077200" cy="37449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4000" b="1">
                <a:solidFill>
                  <a:schemeClr val="accent2"/>
                </a:solidFill>
              </a:rPr>
              <a:t>V tomto smyslu je plýtvání úzce spojeno se zdravotní potřebou, potřebou zdravotnických služeb i se systémovým pojetím zdravotní péče a zdravotnictví.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5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8418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62150"/>
            <a:ext cx="8229600" cy="4411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b="1" dirty="0">
                <a:solidFill>
                  <a:schemeClr val="accent2"/>
                </a:solidFill>
              </a:rPr>
              <a:t>Je zřejmé, že plýtvání se do značné míry týká zdrojů. Je ale vhodné zdůraznit, že nejde jen o ekonomickou kategorii.</a:t>
            </a:r>
          </a:p>
          <a:p>
            <a:pPr marL="0" indent="0">
              <a:buFontTx/>
              <a:buNone/>
            </a:pPr>
            <a:r>
              <a:rPr lang="cs-CZ" sz="1000" b="1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cs-CZ" b="1" dirty="0">
                <a:solidFill>
                  <a:schemeClr val="accent2"/>
                </a:solidFill>
              </a:rPr>
              <a:t>Důležitý je rovněž </a:t>
            </a:r>
            <a:r>
              <a:rPr lang="cs-CZ" b="1" dirty="0">
                <a:solidFill>
                  <a:srgbClr val="FF0000"/>
                </a:solidFill>
              </a:rPr>
              <a:t>užitek, který zdroje měly, resp. mohly přinést</a:t>
            </a:r>
            <a:r>
              <a:rPr lang="cs-CZ" b="1" dirty="0">
                <a:solidFill>
                  <a:schemeClr val="accent2"/>
                </a:solidFill>
              </a:rPr>
              <a:t>. Užitek je v tomto pojetí širokou kategorií sociální, která má bezprostřední vazbu na sociální a individuální hodnoty i zájmy.</a:t>
            </a:r>
          </a:p>
        </p:txBody>
      </p:sp>
    </p:spTree>
    <p:extLst>
      <p:ext uri="{BB962C8B-B14F-4D97-AF65-F5344CB8AC3E}">
        <p14:creationId xmlns:p14="http://schemas.microsoft.com/office/powerpoint/2010/main" val="40014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0798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6002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b="1">
                <a:solidFill>
                  <a:schemeClr val="accent2"/>
                </a:solidFill>
              </a:rPr>
              <a:t>To, co se někomu jeví jako plýtvání, může pro jiného znamenat přínos. Není ale sporu o tom, že existují i společná stanoviska skupinová, resp. obecná, která ve snaze omezit plýtvání umožňují získávat širší podporu jak odborné, tak občanské veřejnosti a účinně zvládat plýtvání v systému zdravotní péče jako celku.</a:t>
            </a:r>
            <a:r>
              <a:rPr lang="cs-CZ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8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Ekonomie zdravotnictví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89129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486650" cy="1143000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PŘÍČINY </a:t>
            </a:r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08912" cy="547260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2800" b="1" dirty="0">
                <a:solidFill>
                  <a:schemeClr val="accent2"/>
                </a:solidFill>
              </a:rPr>
              <a:t>POLITICKÁ </a:t>
            </a:r>
            <a:r>
              <a:rPr lang="cs-CZ" sz="2800" b="1" dirty="0" smtClean="0">
                <a:solidFill>
                  <a:schemeClr val="accent2"/>
                </a:solidFill>
              </a:rPr>
              <a:t>ÚROVEŇ</a:t>
            </a:r>
            <a:endParaRPr lang="cs-CZ" sz="2800" b="1" dirty="0">
              <a:solidFill>
                <a:schemeClr val="accent2"/>
              </a:solidFill>
            </a:endParaRPr>
          </a:p>
          <a:p>
            <a:r>
              <a:rPr lang="cs-CZ" sz="2800" dirty="0">
                <a:solidFill>
                  <a:schemeClr val="accent2"/>
                </a:solidFill>
              </a:rPr>
              <a:t>Téměř každé politické rozhodnutí na všech politických úrovních má zdravotní a ekonomické důsledky. </a:t>
            </a:r>
            <a:endParaRPr lang="cs-CZ" sz="2800" dirty="0" smtClean="0">
              <a:solidFill>
                <a:schemeClr val="accent2"/>
              </a:solidFill>
            </a:endParaRPr>
          </a:p>
          <a:p>
            <a:r>
              <a:rPr lang="cs-CZ" sz="2800" dirty="0" smtClean="0">
                <a:solidFill>
                  <a:schemeClr val="accent2"/>
                </a:solidFill>
              </a:rPr>
              <a:t>Řízení orientované na </a:t>
            </a:r>
            <a:r>
              <a:rPr lang="cs-CZ" sz="2800" b="1" dirty="0" smtClean="0">
                <a:solidFill>
                  <a:schemeClr val="accent2"/>
                </a:solidFill>
              </a:rPr>
              <a:t>krátký časový horizont</a:t>
            </a:r>
            <a:r>
              <a:rPr lang="cs-CZ" sz="2800" dirty="0" smtClean="0">
                <a:solidFill>
                  <a:schemeClr val="accent2"/>
                </a:solidFill>
              </a:rPr>
              <a:t>, provázené podceněním </a:t>
            </a:r>
            <a:r>
              <a:rPr lang="cs-CZ" sz="2800" b="1" dirty="0" smtClean="0">
                <a:solidFill>
                  <a:schemeClr val="accent2"/>
                </a:solidFill>
              </a:rPr>
              <a:t>koncepční práce</a:t>
            </a:r>
            <a:r>
              <a:rPr lang="cs-CZ" sz="2800" dirty="0" smtClean="0">
                <a:solidFill>
                  <a:schemeClr val="accent2"/>
                </a:solidFill>
              </a:rPr>
              <a:t> i </a:t>
            </a:r>
            <a:r>
              <a:rPr lang="cs-CZ" sz="2800" b="1" dirty="0" smtClean="0">
                <a:solidFill>
                  <a:schemeClr val="accent2"/>
                </a:solidFill>
              </a:rPr>
              <a:t>rozhodování</a:t>
            </a:r>
            <a:r>
              <a:rPr lang="cs-CZ" sz="2800" dirty="0" smtClean="0">
                <a:solidFill>
                  <a:schemeClr val="accent2"/>
                </a:solidFill>
              </a:rPr>
              <a:t> s velkým dosahem </a:t>
            </a:r>
            <a:r>
              <a:rPr lang="cs-CZ" sz="2800" b="1" dirty="0" smtClean="0">
                <a:solidFill>
                  <a:schemeClr val="accent2"/>
                </a:solidFill>
              </a:rPr>
              <a:t>bez nezbytné informační a výzkumné základny</a:t>
            </a:r>
            <a:r>
              <a:rPr lang="cs-CZ" sz="28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Podcenění řízení, koordinace činností a kontroly vede k bezostyšnému </a:t>
            </a:r>
            <a:r>
              <a:rPr lang="cs-CZ" sz="2800" b="1" dirty="0" smtClean="0">
                <a:solidFill>
                  <a:srgbClr val="333399"/>
                </a:solidFill>
              </a:rPr>
              <a:t>prosazování dílčích  individuálních a skupinových zájmů</a:t>
            </a:r>
            <a:r>
              <a:rPr lang="cs-CZ" sz="2800" dirty="0" smtClean="0">
                <a:solidFill>
                  <a:srgbClr val="333399"/>
                </a:solidFill>
              </a:rPr>
              <a:t>. To je v řadě  případů příčinou plýtvání.</a:t>
            </a:r>
          </a:p>
          <a:p>
            <a:endParaRPr lang="cs-CZ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83151" y="188640"/>
            <a:ext cx="7486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solidFill>
                  <a:srgbClr val="333399"/>
                </a:solidFill>
              </a:rPr>
              <a:t>PŘÍČINY PLÝTVÁNÍ 4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97450" y="1196752"/>
            <a:ext cx="820699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333399"/>
                </a:solidFill>
              </a:rPr>
              <a:t>MANAŽERSKÁ </a:t>
            </a:r>
            <a:r>
              <a:rPr lang="cs-CZ" sz="2800" b="1" dirty="0" smtClean="0">
                <a:solidFill>
                  <a:srgbClr val="333399"/>
                </a:solidFill>
              </a:rPr>
              <a:t>ÚROVEŇ</a:t>
            </a:r>
            <a:endParaRPr lang="cs-CZ" sz="2800" b="1" dirty="0" smtClean="0">
              <a:solidFill>
                <a:srgbClr val="333399"/>
              </a:solidFill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333399"/>
                </a:solidFill>
              </a:rPr>
              <a:t>Rozhodnutí se má týkat </a:t>
            </a:r>
            <a:r>
              <a:rPr lang="cs-CZ" sz="2800" b="1" dirty="0" smtClean="0">
                <a:solidFill>
                  <a:srgbClr val="333399"/>
                </a:solidFill>
              </a:rPr>
              <a:t>souhrnné funkce jednotlivých komponent zdravotnického systému </a:t>
            </a:r>
            <a:r>
              <a:rPr lang="cs-CZ" sz="2800" dirty="0" smtClean="0">
                <a:solidFill>
                  <a:srgbClr val="333399"/>
                </a:solidFill>
              </a:rPr>
              <a:t>a nejen hospodaření s materiálem (zásoby), zajištění dopravy a dalších technických služeb,  personální skladby (věková a kvalifikační struktura) apod.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  <a:endParaRPr lang="cs-CZ" sz="2800" dirty="0" smtClean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800" dirty="0">
                <a:solidFill>
                  <a:srgbClr val="333399"/>
                </a:solidFill>
              </a:rPr>
              <a:t>K plýtvání nemusí vést jen nedbalost, ale např. i nemístná horlivost, nebo dokonce šikovnost manažera, který dokáže </a:t>
            </a:r>
            <a:r>
              <a:rPr lang="cs-CZ" sz="2800" b="1" dirty="0">
                <a:solidFill>
                  <a:srgbClr val="333399"/>
                </a:solidFill>
              </a:rPr>
              <a:t>prosadit zájmy určitého zdravotnického zařízení na úkor ostatních článků zdravotnického systému</a:t>
            </a:r>
            <a:r>
              <a:rPr lang="cs-CZ" sz="2800" dirty="0">
                <a:solidFill>
                  <a:srgbClr val="333399"/>
                </a:solidFill>
              </a:rPr>
              <a:t>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cs-CZ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95536" y="260648"/>
            <a:ext cx="7219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solidFill>
                  <a:srgbClr val="333399"/>
                </a:solidFill>
              </a:rPr>
              <a:t>PŘÍČINY PLÝTVÁNÍ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95536" y="1268760"/>
            <a:ext cx="84249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rgbClr val="333399"/>
                </a:solidFill>
              </a:rPr>
              <a:t>ZDRAVOTNIČTÍ </a:t>
            </a:r>
            <a:r>
              <a:rPr lang="cs-CZ" sz="3600" b="1" dirty="0" smtClean="0">
                <a:solidFill>
                  <a:srgbClr val="333399"/>
                </a:solidFill>
              </a:rPr>
              <a:t>PRACOVNÍCI</a:t>
            </a:r>
            <a:endParaRPr lang="cs-CZ" sz="3600" b="1" dirty="0" smtClean="0">
              <a:solidFill>
                <a:srgbClr val="333399"/>
              </a:solidFill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333399"/>
                </a:solidFill>
              </a:rPr>
              <a:t>určitý </a:t>
            </a:r>
            <a:r>
              <a:rPr lang="cs-CZ" sz="2800" dirty="0" smtClean="0">
                <a:solidFill>
                  <a:srgbClr val="333399"/>
                </a:solidFill>
              </a:rPr>
              <a:t>systém odměňování vyvolává práci zbytečnou či nákladnou, nebo vede k nízké produktivitě, či dokonce k </a:t>
            </a:r>
            <a:r>
              <a:rPr lang="cs-CZ" sz="2800" dirty="0" smtClean="0">
                <a:solidFill>
                  <a:srgbClr val="333399"/>
                </a:solidFill>
              </a:rPr>
              <a:t>nečinnosti</a:t>
            </a:r>
            <a:endParaRPr lang="cs-CZ" sz="2800" dirty="0">
              <a:solidFill>
                <a:srgbClr val="333399"/>
              </a:solidFill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333399"/>
                </a:solidFill>
              </a:rPr>
              <a:t>někdy okolnosti </a:t>
            </a:r>
            <a:r>
              <a:rPr lang="cs-CZ" sz="2800" dirty="0" err="1" smtClean="0">
                <a:solidFill>
                  <a:srgbClr val="333399"/>
                </a:solidFill>
              </a:rPr>
              <a:t>vedeou</a:t>
            </a:r>
            <a:r>
              <a:rPr lang="cs-CZ" sz="2800" dirty="0" smtClean="0">
                <a:solidFill>
                  <a:srgbClr val="333399"/>
                </a:solidFill>
              </a:rPr>
              <a:t> </a:t>
            </a:r>
            <a:r>
              <a:rPr lang="cs-CZ" sz="2800" dirty="0">
                <a:solidFill>
                  <a:srgbClr val="333399"/>
                </a:solidFill>
              </a:rPr>
              <a:t>k tomu, že kladou větší důraz na léčbu než na prevenci, anebo že svou pozornost věnují spíše velmi komplikovaným a nákladným postupům a výjimečným případům, než řešení prioritních zdravotních problémů. 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cs-CZ" sz="28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67544" y="324349"/>
            <a:ext cx="7219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solidFill>
                  <a:srgbClr val="333399"/>
                </a:solidFill>
              </a:rPr>
              <a:t>PŘÍČINY PLÝTVÁNÍ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23528" y="1196752"/>
            <a:ext cx="8420422" cy="526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333399"/>
                </a:solidFill>
              </a:rPr>
              <a:t>PŘÍJEMCI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333399"/>
                </a:solidFill>
              </a:rPr>
              <a:t>K plýtvání vede jak snížená dostupnost zdravotnických služeb, tak přehnané požadavky. Někteří nemocní se mohou mylně domnívat, že zdravotní službu nepotřebují, jiní naopak mají tendenci zneužívat zdravotní systém. </a:t>
            </a:r>
          </a:p>
        </p:txBody>
      </p:sp>
    </p:spTree>
    <p:extLst>
      <p:ext uri="{BB962C8B-B14F-4D97-AF65-F5344CB8AC3E}">
        <p14:creationId xmlns:p14="http://schemas.microsoft.com/office/powerpoint/2010/main" val="26347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PŘÍČINY </a:t>
            </a:r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7791450" cy="35353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4000" dirty="0">
                <a:solidFill>
                  <a:schemeClr val="accent2"/>
                </a:solidFill>
              </a:rPr>
              <a:t>Všechny úrovně a účastníci zdravotního systému by si měli uvědomit, že každé plýtvání je ohrožuje, a měli by hledat cesty, jak plýtvání omezit.</a:t>
            </a:r>
          </a:p>
        </p:txBody>
      </p:sp>
    </p:spTree>
    <p:extLst>
      <p:ext uri="{BB962C8B-B14F-4D97-AF65-F5344CB8AC3E}">
        <p14:creationId xmlns:p14="http://schemas.microsoft.com/office/powerpoint/2010/main" val="2361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731838"/>
            <a:ext cx="7696200" cy="1143000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PŘÍČINY </a:t>
            </a:r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7943850" cy="31353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4000" dirty="0">
                <a:solidFill>
                  <a:schemeClr val="accent2"/>
                </a:solidFill>
              </a:rPr>
              <a:t>Citlivým, těžkým a obtížně zvladatelným problémem jsou podvody a korupce spolu s neúčinnou kontrolou a postihy.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8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71278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PŘÍČINY </a:t>
            </a:r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332038"/>
            <a:ext cx="7696200" cy="3859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4000" dirty="0">
                <a:solidFill>
                  <a:schemeClr val="accent2"/>
                </a:solidFill>
              </a:rPr>
              <a:t>Jakákoli pravidla spravedlivé a hospodárné alokace zdrojů jsou devastována, pokud se zdroje stávají předmětem nepotrestaných podvodů </a:t>
            </a:r>
            <a:r>
              <a:rPr lang="cs-CZ" sz="4000" dirty="0" smtClean="0">
                <a:solidFill>
                  <a:schemeClr val="accent2"/>
                </a:solidFill>
              </a:rPr>
              <a:t>a krádeží</a:t>
            </a:r>
            <a:r>
              <a:rPr lang="cs-CZ" sz="40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8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NA KOLIK PLÝTVÁNÍ </a:t>
            </a:r>
            <a:r>
              <a:rPr lang="cs-CZ" sz="4000" b="1" dirty="0" smtClean="0">
                <a:solidFill>
                  <a:schemeClr val="accent2"/>
                </a:solidFill>
              </a:rPr>
              <a:t>PŘIJDE</a:t>
            </a:r>
            <a:endParaRPr lang="cs-CZ" sz="40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504950"/>
            <a:ext cx="8020050" cy="4525963"/>
          </a:xfrm>
        </p:spPr>
        <p:txBody>
          <a:bodyPr/>
          <a:lstStyle/>
          <a:p>
            <a:r>
              <a:rPr lang="cs-CZ" sz="2800" dirty="0">
                <a:solidFill>
                  <a:schemeClr val="accent2"/>
                </a:solidFill>
              </a:rPr>
              <a:t>Jsou k dispozici jen odhady. </a:t>
            </a:r>
            <a:endParaRPr lang="cs-CZ" sz="2800" dirty="0" smtClean="0">
              <a:solidFill>
                <a:schemeClr val="accent2"/>
              </a:solidFill>
            </a:endParaRPr>
          </a:p>
          <a:p>
            <a:r>
              <a:rPr lang="cs-CZ" sz="2800" dirty="0" smtClean="0">
                <a:solidFill>
                  <a:schemeClr val="accent2"/>
                </a:solidFill>
              </a:rPr>
              <a:t>Nejsou </a:t>
            </a:r>
            <a:r>
              <a:rPr lang="cs-CZ" sz="2800" dirty="0">
                <a:solidFill>
                  <a:schemeClr val="accent2"/>
                </a:solidFill>
              </a:rPr>
              <a:t>dostatečně specifikovány pojmy, chybí potřebné informace i věrohodné a srovnatelné metody rozboru. </a:t>
            </a:r>
            <a:endParaRPr lang="cs-CZ" sz="2800" dirty="0" smtClean="0">
              <a:solidFill>
                <a:schemeClr val="accent2"/>
              </a:solidFill>
            </a:endParaRPr>
          </a:p>
          <a:p>
            <a:r>
              <a:rPr lang="cs-CZ" sz="2800" dirty="0" smtClean="0">
                <a:solidFill>
                  <a:schemeClr val="accent2"/>
                </a:solidFill>
              </a:rPr>
              <a:t>Odhaduje </a:t>
            </a:r>
            <a:r>
              <a:rPr lang="cs-CZ" sz="2800" dirty="0">
                <a:solidFill>
                  <a:schemeClr val="accent2"/>
                </a:solidFill>
              </a:rPr>
              <a:t>se, že plýtvání dosahuje až 50% nákladů na zdravotnictví a že z toho až polovina je způsobena nízkou produktivitou.</a:t>
            </a:r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18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NA KOLIK PLÝTVÁNÍ </a:t>
            </a:r>
            <a:r>
              <a:rPr lang="cs-CZ" sz="4000" b="1" dirty="0" smtClean="0">
                <a:solidFill>
                  <a:schemeClr val="accent2"/>
                </a:solidFill>
              </a:rPr>
              <a:t>PŘIJDE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181100"/>
            <a:ext cx="7981950" cy="4926013"/>
          </a:xfrm>
        </p:spPr>
        <p:txBody>
          <a:bodyPr/>
          <a:lstStyle/>
          <a:p>
            <a:pPr marL="0" indent="0">
              <a:buNone/>
            </a:pPr>
            <a:endParaRPr lang="cs-CZ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accent2"/>
                </a:solidFill>
              </a:rPr>
              <a:t>Řada </a:t>
            </a:r>
            <a:r>
              <a:rPr lang="cs-CZ" sz="2800" dirty="0">
                <a:solidFill>
                  <a:schemeClr val="accent2"/>
                </a:solidFill>
              </a:rPr>
              <a:t>forem plýtvání se jen obtížně kvantifikuje. Např., když </a:t>
            </a:r>
            <a:endParaRPr lang="cs-CZ" sz="2800" dirty="0" smtClean="0">
              <a:solidFill>
                <a:schemeClr val="accent2"/>
              </a:solidFill>
            </a:endParaRPr>
          </a:p>
          <a:p>
            <a:r>
              <a:rPr lang="cs-CZ" sz="2800" dirty="0" smtClean="0">
                <a:solidFill>
                  <a:schemeClr val="accent2"/>
                </a:solidFill>
              </a:rPr>
              <a:t>zdravotnický </a:t>
            </a:r>
            <a:r>
              <a:rPr lang="cs-CZ" sz="2800" dirty="0">
                <a:solidFill>
                  <a:schemeClr val="accent2"/>
                </a:solidFill>
              </a:rPr>
              <a:t>pracovník nemá možnost uplatnit svou kvalifikaci </a:t>
            </a:r>
            <a:endParaRPr lang="cs-CZ" sz="2800" dirty="0" smtClean="0">
              <a:solidFill>
                <a:schemeClr val="accent2"/>
              </a:solidFill>
            </a:endParaRPr>
          </a:p>
          <a:p>
            <a:r>
              <a:rPr lang="cs-CZ" sz="2800" dirty="0" smtClean="0">
                <a:solidFill>
                  <a:schemeClr val="accent2"/>
                </a:solidFill>
              </a:rPr>
              <a:t>je </a:t>
            </a:r>
            <a:r>
              <a:rPr lang="cs-CZ" sz="2800" dirty="0">
                <a:solidFill>
                  <a:schemeClr val="accent2"/>
                </a:solidFill>
              </a:rPr>
              <a:t>systémem veden k pasivitě, </a:t>
            </a:r>
            <a:endParaRPr lang="cs-CZ" sz="2800" dirty="0" smtClean="0">
              <a:solidFill>
                <a:schemeClr val="accent2"/>
              </a:solidFill>
            </a:endParaRPr>
          </a:p>
          <a:p>
            <a:r>
              <a:rPr lang="cs-CZ" sz="2800" dirty="0" smtClean="0">
                <a:solidFill>
                  <a:schemeClr val="accent2"/>
                </a:solidFill>
              </a:rPr>
              <a:t>popřípadě </a:t>
            </a:r>
            <a:r>
              <a:rPr lang="cs-CZ" sz="2800" dirty="0">
                <a:solidFill>
                  <a:schemeClr val="accent2"/>
                </a:solidFill>
              </a:rPr>
              <a:t>je frustrován a </a:t>
            </a:r>
            <a:r>
              <a:rPr lang="cs-CZ" sz="2800" dirty="0" smtClean="0">
                <a:solidFill>
                  <a:schemeClr val="accent2"/>
                </a:solidFill>
              </a:rPr>
              <a:t>demotivován - </a:t>
            </a:r>
            <a:r>
              <a:rPr lang="cs-CZ" sz="2800" dirty="0">
                <a:solidFill>
                  <a:schemeClr val="accent2"/>
                </a:solidFill>
              </a:rPr>
              <a:t>potom klesá nejenom jeho výkonnost, ale i zájem o takové aktivity, které by problém plýtvání pomohly řešit.</a:t>
            </a:r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62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7318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JAK OMEZIT  </a:t>
            </a:r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886700" cy="4011613"/>
          </a:xfrm>
        </p:spPr>
        <p:txBody>
          <a:bodyPr/>
          <a:lstStyle/>
          <a:p>
            <a:pPr marL="0" indent="0">
              <a:buFontTx/>
              <a:buNone/>
            </a:pPr>
            <a:endParaRPr lang="cs-CZ" sz="2800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cs-CZ" sz="2800" b="1" dirty="0" smtClean="0">
                <a:solidFill>
                  <a:schemeClr val="accent2"/>
                </a:solidFill>
              </a:rPr>
              <a:t>Léková politika</a:t>
            </a:r>
            <a:endParaRPr lang="cs-CZ" sz="2800" b="1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cs-CZ" sz="2800" dirty="0" smtClean="0">
                <a:solidFill>
                  <a:schemeClr val="accent2"/>
                </a:solidFill>
              </a:rPr>
              <a:t>Odhaduje </a:t>
            </a:r>
            <a:r>
              <a:rPr lang="cs-CZ" sz="2800" dirty="0">
                <a:solidFill>
                  <a:schemeClr val="accent2"/>
                </a:solidFill>
              </a:rPr>
              <a:t>se, že náležitou lékovou politikou, monitorováním nákladů, průběžnou kvantifikací potřeb, náležitým skladováním, preskripcí a vhodným poučením pacientů by bylo možné ušetřit až 85% nákladů na léky.</a:t>
            </a:r>
          </a:p>
        </p:txBody>
      </p:sp>
    </p:spTree>
    <p:extLst>
      <p:ext uri="{BB962C8B-B14F-4D97-AF65-F5344CB8AC3E}">
        <p14:creationId xmlns:p14="http://schemas.microsoft.com/office/powerpoint/2010/main" val="21673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Ekonomie a zdravotnictví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Zdravotnictví – významný sektor NH</a:t>
            </a:r>
          </a:p>
          <a:p>
            <a:pPr lvl="1"/>
            <a:r>
              <a:rPr lang="cs-CZ" dirty="0" smtClean="0"/>
              <a:t>cca 250 000 pracovníků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ecelých  </a:t>
            </a:r>
            <a:r>
              <a:rPr lang="cs-CZ" dirty="0"/>
              <a:t>8</a:t>
            </a:r>
            <a:r>
              <a:rPr lang="cs-CZ" dirty="0" smtClean="0"/>
              <a:t>% HDP = 290 mld. Kč</a:t>
            </a:r>
          </a:p>
          <a:p>
            <a:pPr marL="914400" lvl="2" indent="0">
              <a:buNone/>
            </a:pPr>
            <a:r>
              <a:rPr lang="cs-CZ" dirty="0" smtClean="0"/>
              <a:t>(efekt vynakládaných peněz není lineární)</a:t>
            </a:r>
          </a:p>
          <a:p>
            <a:pPr lvl="1"/>
            <a:r>
              <a:rPr lang="cs-CZ" dirty="0" smtClean="0"/>
              <a:t>sektor</a:t>
            </a:r>
            <a:r>
              <a:rPr lang="cs-CZ" dirty="0"/>
              <a:t>, spojený s veřejnými penězi, ve kterém jdou proti sobě zájmy jednotlivých aktérů – to je ideální prostor pro korupci na různých </a:t>
            </a:r>
            <a:r>
              <a:rPr lang="cs-CZ" dirty="0" smtClean="0"/>
              <a:t>úrovních (otázka plýtvání zdroji). </a:t>
            </a:r>
          </a:p>
          <a:p>
            <a:pPr marL="914400" lvl="2" indent="0">
              <a:buNone/>
            </a:pPr>
            <a:endParaRPr lang="cs-CZ" dirty="0" smtClean="0"/>
          </a:p>
          <a:p>
            <a:pPr marL="571500" indent="-4572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4270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JAK OMEZIT  </a:t>
            </a:r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95450"/>
            <a:ext cx="7791450" cy="401161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3600" b="1">
                <a:solidFill>
                  <a:schemeClr val="accent2"/>
                </a:solidFill>
              </a:rPr>
              <a:t>Posílení informační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3600" b="1">
                <a:solidFill>
                  <a:schemeClr val="accent2"/>
                </a:solidFill>
              </a:rPr>
              <a:t>a výzkumné práce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sz="3600">
                <a:solidFill>
                  <a:schemeClr val="accent2"/>
                </a:solidFill>
              </a:rPr>
              <a:t>Sběr, analýza a plné využívání informací patří k poměrně nákladným činnostem. Zkušenost však mnohokrát doložila, že nejnákladnější je neznalost.</a:t>
            </a:r>
            <a:r>
              <a:rPr lang="cs-CZ" sz="36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7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746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JAK OMEZIT  </a:t>
            </a:r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058150" cy="49641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3600" b="1">
                <a:solidFill>
                  <a:schemeClr val="accent2"/>
                </a:solidFill>
              </a:rPr>
              <a:t>Politická rozhodnutí </a:t>
            </a:r>
            <a:r>
              <a:rPr lang="cs-CZ" sz="3600">
                <a:solidFill>
                  <a:schemeClr val="accent2"/>
                </a:solidFill>
              </a:rPr>
              <a:t>jsou komplikována skutečností, že musí být šita na míru konkrétního systému. Je důležité si uvědomit, že výsledky výzkumu v mnoha oborech medicíny lze převzít ze zahraničí, ale hlavní podíl užitečného výzkumu v oblasti veřejného zdravotnictví se musí udělat doma.</a:t>
            </a:r>
            <a:r>
              <a:rPr lang="cs-CZ" sz="3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69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798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JAK OMEZIT  </a:t>
            </a:r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1619250"/>
            <a:ext cx="78295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3600">
                <a:solidFill>
                  <a:schemeClr val="accent2"/>
                </a:solidFill>
              </a:rPr>
              <a:t>V úvahu přichází např. koncepční práce, (cílevědomá tvorba, realizace i hodnocení zdravotní politiky, a to v návaznosti na veřejnou kontrolu) rozhodování o síti zdravotnických zařízení, změna pravidel pojištění, legislativní práce, některé ekonomické nástroje apod.</a:t>
            </a:r>
            <a:r>
              <a:rPr lang="cs-CZ" sz="3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JAK OMEZIT  </a:t>
            </a:r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1925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3600" b="1">
                <a:solidFill>
                  <a:schemeClr val="accent2"/>
                </a:solidFill>
              </a:rPr>
              <a:t>Změny v řízení (management) </a:t>
            </a:r>
            <a:r>
              <a:rPr lang="cs-CZ" sz="3600">
                <a:solidFill>
                  <a:schemeClr val="accent2"/>
                </a:solidFill>
              </a:rPr>
              <a:t>-</a:t>
            </a:r>
            <a:r>
              <a:rPr lang="cs-CZ" sz="3600" b="1">
                <a:solidFill>
                  <a:schemeClr val="accent2"/>
                </a:solidFill>
              </a:rPr>
              <a:t> </a:t>
            </a:r>
            <a:r>
              <a:rPr lang="cs-CZ" sz="3600">
                <a:solidFill>
                  <a:schemeClr val="accent2"/>
                </a:solidFill>
              </a:rPr>
              <a:t> např. lepší personální práce, automatizace provozu laboratoří, zlepšení skladového hospodářství, organizace dopravy apod. Důležité je posílit kompetence manažerů tak, aby mohli účinněji zasahovat proti plýtvání.</a:t>
            </a:r>
          </a:p>
        </p:txBody>
      </p:sp>
    </p:spTree>
    <p:extLst>
      <p:ext uri="{BB962C8B-B14F-4D97-AF65-F5344CB8AC3E}">
        <p14:creationId xmlns:p14="http://schemas.microsoft.com/office/powerpoint/2010/main" val="6689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032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JAK OMEZIT  </a:t>
            </a:r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431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3600" b="1">
                <a:solidFill>
                  <a:schemeClr val="accent2"/>
                </a:solidFill>
              </a:rPr>
              <a:t>Odborná příprava zdravotnických pracovníků a jejich vhodná motivace </a:t>
            </a:r>
            <a:r>
              <a:rPr lang="cs-CZ" sz="3600">
                <a:solidFill>
                  <a:schemeClr val="accent2"/>
                </a:solidFill>
              </a:rPr>
              <a:t>– bude zřejmě hlavním nástrojem pro navození potřebných změn. </a:t>
            </a:r>
            <a:endParaRPr lang="cs-CZ" sz="3600" b="1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600" b="1">
                <a:solidFill>
                  <a:schemeClr val="accent2"/>
                </a:solidFill>
              </a:rPr>
              <a:t>Výchova a styk s veřejností </a:t>
            </a:r>
            <a:r>
              <a:rPr lang="cs-CZ" sz="3600">
                <a:solidFill>
                  <a:schemeClr val="accent2"/>
                </a:solidFill>
              </a:rPr>
              <a:t>– je vedena snahou zlepšit využívání zdravotnických služeb občany.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65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JAK OMEZIT </a:t>
            </a:r>
            <a:r>
              <a:rPr lang="cs-CZ" b="1" dirty="0" smtClean="0">
                <a:solidFill>
                  <a:schemeClr val="accent2"/>
                </a:solidFill>
              </a:rPr>
              <a:t>PLÝTVÁNÍ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7600950" cy="4525963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Naučit se chránit veřejné peníze</a:t>
            </a:r>
          </a:p>
          <a:p>
            <a:r>
              <a:rPr lang="cs-CZ" b="1">
                <a:solidFill>
                  <a:schemeClr val="accent2"/>
                </a:solidFill>
              </a:rPr>
              <a:t>HTA (</a:t>
            </a:r>
            <a:r>
              <a:rPr lang="en-US" b="1">
                <a:solidFill>
                  <a:schemeClr val="accent2"/>
                </a:solidFill>
              </a:rPr>
              <a:t>Health technology asses</a:t>
            </a:r>
            <a:r>
              <a:rPr lang="cs-CZ" b="1">
                <a:solidFill>
                  <a:schemeClr val="accent2"/>
                </a:solidFill>
              </a:rPr>
              <a:t>s</a:t>
            </a:r>
            <a:r>
              <a:rPr lang="en-US" b="1">
                <a:solidFill>
                  <a:schemeClr val="accent2"/>
                </a:solidFill>
              </a:rPr>
              <a:t>ment</a:t>
            </a:r>
            <a:r>
              <a:rPr lang="cs-CZ" b="1">
                <a:solidFill>
                  <a:schemeClr val="accent2"/>
                </a:solidFill>
              </a:rPr>
              <a:t>)</a:t>
            </a:r>
          </a:p>
          <a:p>
            <a:r>
              <a:rPr lang="cs-CZ" b="1">
                <a:solidFill>
                  <a:schemeClr val="accent2"/>
                </a:solidFill>
              </a:rPr>
              <a:t>HIA (</a:t>
            </a:r>
            <a:r>
              <a:rPr lang="en-US" b="1">
                <a:solidFill>
                  <a:schemeClr val="accent2"/>
                </a:solidFill>
              </a:rPr>
              <a:t>Health impact assessment</a:t>
            </a:r>
            <a:r>
              <a:rPr lang="cs-CZ" b="1">
                <a:solidFill>
                  <a:schemeClr val="accent2"/>
                </a:solidFill>
              </a:rPr>
              <a:t>)</a:t>
            </a:r>
          </a:p>
          <a:p>
            <a:r>
              <a:rPr lang="cs-CZ" b="1">
                <a:solidFill>
                  <a:schemeClr val="accent2"/>
                </a:solidFill>
              </a:rPr>
              <a:t>Regulace podnikatelského chování v medicíně</a:t>
            </a:r>
          </a:p>
          <a:p>
            <a:r>
              <a:rPr lang="cs-CZ" b="1">
                <a:solidFill>
                  <a:schemeClr val="accent2"/>
                </a:solidFill>
              </a:rPr>
              <a:t>Naučit se oceňovat dobrou práci, kvalifikaci a kompetenci</a:t>
            </a:r>
          </a:p>
        </p:txBody>
      </p:sp>
    </p:spTree>
    <p:extLst>
      <p:ext uri="{BB962C8B-B14F-4D97-AF65-F5344CB8AC3E}">
        <p14:creationId xmlns:p14="http://schemas.microsoft.com/office/powerpoint/2010/main" val="6704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5588"/>
            <a:ext cx="8229600" cy="1143000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PŘÍKLAD – NORSKO (1)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54305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2800">
                <a:solidFill>
                  <a:schemeClr val="accent2"/>
                </a:solidFill>
              </a:rPr>
              <a:t>Tím, že zdravotní systém spotřebovává hodně společenských zdrojů, dostává se do úzkého kontaktu s mocí, jejíž průvodní charakteristikou je riziko zneužití, ať už jednotlivcem nebo určitou skupinou. Jedinou možností, jak tomuto riziku čelit, je vystavit zdravotní systém důsledné kontrole a kritice, a to jak zvnějšku, tak zevnitř. Otevřenost a srozumitelnost jsou základními </a:t>
            </a:r>
            <a:r>
              <a:rPr lang="cs-CZ" sz="2800" b="1">
                <a:solidFill>
                  <a:schemeClr val="accent2"/>
                </a:solidFill>
              </a:rPr>
              <a:t>morálními předpoklady</a:t>
            </a:r>
            <a:r>
              <a:rPr lang="cs-CZ" sz="2800">
                <a:solidFill>
                  <a:schemeClr val="accent2"/>
                </a:solidFill>
              </a:rPr>
              <a:t> pro funkci organizací a jednotlivců, kteří moc vykonávají a jsou jejími reprezentanty.</a:t>
            </a:r>
            <a:r>
              <a:rPr lang="cs-CZ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Ekonomie</a:t>
            </a:r>
          </a:p>
        </p:txBody>
      </p:sp>
      <p:sp>
        <p:nvSpPr>
          <p:cNvPr id="1259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zkoumá </a:t>
            </a:r>
            <a:r>
              <a:rPr lang="cs-CZ" sz="2800" b="1" dirty="0" smtClean="0"/>
              <a:t>hospodaření s materiálními zdroji</a:t>
            </a:r>
            <a:r>
              <a:rPr lang="cs-CZ" sz="2800" dirty="0" smtClean="0"/>
              <a:t>, </a:t>
            </a:r>
          </a:p>
          <a:p>
            <a:pPr lvl="1" eaLnBrk="1" hangingPunct="1"/>
            <a:r>
              <a:rPr lang="cs-CZ" sz="2400" dirty="0" smtClean="0"/>
              <a:t>vytváření a rozdělování bohatství, </a:t>
            </a:r>
          </a:p>
          <a:p>
            <a:pPr lvl="1" eaLnBrk="1" hangingPunct="1"/>
            <a:r>
              <a:rPr lang="cs-CZ" sz="2400" dirty="0" smtClean="0"/>
              <a:t>výrobu a spotřebu zboží a služeb.</a:t>
            </a:r>
          </a:p>
          <a:p>
            <a:pPr eaLnBrk="1" hangingPunct="1"/>
            <a:r>
              <a:rPr lang="cs-CZ" sz="2800" dirty="0" smtClean="0"/>
              <a:t>Základní pojmy: „</a:t>
            </a:r>
            <a:r>
              <a:rPr lang="cs-CZ" sz="2800" b="1" dirty="0" smtClean="0">
                <a:solidFill>
                  <a:srgbClr val="FF0000"/>
                </a:solidFill>
              </a:rPr>
              <a:t>nedostatek</a:t>
            </a:r>
            <a:r>
              <a:rPr lang="cs-CZ" sz="2800" dirty="0" smtClean="0"/>
              <a:t>“ a „</a:t>
            </a:r>
            <a:r>
              <a:rPr lang="cs-CZ" sz="2800" b="1" dirty="0" smtClean="0">
                <a:solidFill>
                  <a:srgbClr val="FF0000"/>
                </a:solidFill>
              </a:rPr>
              <a:t>volba</a:t>
            </a:r>
            <a:r>
              <a:rPr lang="cs-CZ" sz="2800" dirty="0" smtClean="0"/>
              <a:t>“.</a:t>
            </a:r>
          </a:p>
          <a:p>
            <a:pPr lvl="1" eaLnBrk="1" hangingPunct="1"/>
            <a:r>
              <a:rPr lang="cs-CZ" sz="2400" dirty="0" smtClean="0"/>
              <a:t>V podmínkách </a:t>
            </a:r>
            <a:r>
              <a:rPr lang="cs-CZ" sz="2400" b="1" dirty="0" smtClean="0"/>
              <a:t>omezených zdrojů </a:t>
            </a:r>
            <a:r>
              <a:rPr lang="cs-CZ" sz="2400" dirty="0" smtClean="0"/>
              <a:t>je nutno provádět </a:t>
            </a:r>
            <a:r>
              <a:rPr lang="cs-CZ" sz="2400" b="1" dirty="0" smtClean="0"/>
              <a:t>volbu (výběr) mezi konkurenčními požadavky</a:t>
            </a:r>
            <a:r>
              <a:rPr lang="cs-CZ" sz="2400" dirty="0" smtClean="0"/>
              <a:t> souvisejícími se spotřebou zdrojů.</a:t>
            </a:r>
          </a:p>
          <a:p>
            <a:pPr lvl="1" eaLnBrk="1" hangingPunct="1"/>
            <a:r>
              <a:rPr lang="cs-CZ" sz="2400" dirty="0" smtClean="0"/>
              <a:t>Kdyby všechny zdroje byly v potřebné míře k dispozici, ztratil by ekonomický přístup své opodstatnění.</a:t>
            </a:r>
          </a:p>
        </p:txBody>
      </p:sp>
    </p:spTree>
    <p:extLst>
      <p:ext uri="{BB962C8B-B14F-4D97-AF65-F5344CB8AC3E}">
        <p14:creationId xmlns:p14="http://schemas.microsoft.com/office/powerpoint/2010/main" val="34873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adpis 1"/>
          <p:cNvSpPr>
            <a:spLocks noGrp="1"/>
          </p:cNvSpPr>
          <p:nvPr>
            <p:ph type="title"/>
          </p:nvPr>
        </p:nvSpPr>
        <p:spPr>
          <a:xfrm>
            <a:off x="447675" y="444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99"/>
                </a:solidFill>
              </a:rPr>
              <a:t>Ekonomie zdravotnictví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971550" y="1196975"/>
            <a:ext cx="7488238" cy="53276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/>
              <a:t>je jednou z aplikovaných ekonomických disciplín; </a:t>
            </a:r>
          </a:p>
          <a:p>
            <a:pPr marL="0" indent="0" eaLnBrk="1" hangingPunct="1">
              <a:buNone/>
              <a:defRPr/>
            </a:pPr>
            <a:endParaRPr lang="cs-CZ" sz="2800" b="1" dirty="0" smtClean="0"/>
          </a:p>
          <a:p>
            <a:pPr eaLnBrk="1" hangingPunct="1">
              <a:defRPr/>
            </a:pPr>
            <a:r>
              <a:rPr lang="cs-CZ" sz="2800" b="1" dirty="0" smtClean="0"/>
              <a:t>zabývá se studiem možností optimální alokace omezených lidských, hmotných a peněžních zdrojů s cílem dosáhnout integrace medicínské, organizační a ekonomické racionality v oblasti poskytování zdravotnických služeb.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800" dirty="0" smtClean="0"/>
          </a:p>
          <a:p>
            <a:pPr eaLnBrk="1" hangingPunct="1">
              <a:defRPr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7846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Nadpis 1"/>
          <p:cNvSpPr>
            <a:spLocks noGrp="1"/>
          </p:cNvSpPr>
          <p:nvPr>
            <p:ph type="title"/>
          </p:nvPr>
        </p:nvSpPr>
        <p:spPr>
          <a:xfrm>
            <a:off x="447675" y="444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99"/>
                </a:solidFill>
              </a:rPr>
              <a:t>Ekonomie zdravotnictví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431800" y="1196975"/>
            <a:ext cx="8229600" cy="532765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… řeší problematiku alokace (rozhodování komu, kam, kolik bude přiděleno) nedostatkových zdrojů (lidé, materiál, peníze) ve zdravotnickém systému…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cs-CZ" sz="2400" dirty="0" smtClean="0"/>
              <a:t>… aby bylo dosaženo lepšího zdravotního stavu (u jedinců i populačních skupin) při minimálních nákladech…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cs-CZ" sz="2400" dirty="0" smtClean="0"/>
              <a:t>… jen velmi zřídka jsou rozhodnutí činěna pouze na základě ekonomických úvah, při rozhodování je třeba brát v úvahu další aspekty – medicínské, etické, organizační aj.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704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Hlavní oblasti ekonomiky zdravotnictví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cs-CZ" sz="2400" smtClean="0"/>
              <a:t>faktory nabídky a poptávky po zdravotních službách, 	</a:t>
            </a:r>
          </a:p>
          <a:p>
            <a:pPr eaLnBrk="1" hangingPunct="1"/>
            <a:r>
              <a:rPr lang="cs-CZ" sz="2400" smtClean="0"/>
              <a:t>zdravotní potřeby, </a:t>
            </a:r>
          </a:p>
          <a:p>
            <a:pPr eaLnBrk="1" hangingPunct="1"/>
            <a:r>
              <a:rPr lang="cs-CZ" sz="2400" smtClean="0"/>
              <a:t>financování zdravotní péče, </a:t>
            </a:r>
          </a:p>
          <a:p>
            <a:pPr eaLnBrk="1" hangingPunct="1"/>
            <a:r>
              <a:rPr lang="cs-CZ" sz="2400" smtClean="0"/>
              <a:t>náklady zdravotní péče, </a:t>
            </a:r>
          </a:p>
          <a:p>
            <a:pPr eaLnBrk="1" hangingPunct="1"/>
            <a:r>
              <a:rPr lang="cs-CZ" sz="2400" smtClean="0"/>
              <a:t>měření výsledků a výstupů zdravotní péče, </a:t>
            </a:r>
          </a:p>
          <a:p>
            <a:pPr eaLnBrk="1" hangingPunct="1"/>
            <a:r>
              <a:rPr lang="cs-CZ" sz="2400" smtClean="0"/>
              <a:t>měření produktivity, účinnosti a ekonomické efektivity zdravotnických služeb, </a:t>
            </a:r>
          </a:p>
          <a:p>
            <a:pPr eaLnBrk="1" hangingPunct="1"/>
            <a:r>
              <a:rPr lang="cs-CZ" sz="2400" smtClean="0"/>
              <a:t>vliv ekonomického prostředí na ekonomiku zdravotnických organizací, </a:t>
            </a:r>
          </a:p>
          <a:p>
            <a:pPr eaLnBrk="1" hangingPunct="1"/>
            <a:r>
              <a:rPr lang="cs-CZ" sz="2400" smtClean="0"/>
              <a:t>analýza efektivnosti různých zdravotnických systémů, </a:t>
            </a:r>
          </a:p>
          <a:p>
            <a:pPr eaLnBrk="1" hangingPunct="1"/>
            <a:r>
              <a:rPr lang="cs-CZ" sz="2400" smtClean="0"/>
              <a:t>ekonomické vyhodnocování medicínských intervencí. </a:t>
            </a:r>
          </a:p>
        </p:txBody>
      </p:sp>
    </p:spTree>
    <p:extLst>
      <p:ext uri="{BB962C8B-B14F-4D97-AF65-F5344CB8AC3E}">
        <p14:creationId xmlns:p14="http://schemas.microsoft.com/office/powerpoint/2010/main" val="73494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>
            <a:normAutofit fontScale="90000"/>
          </a:bodyPr>
          <a:lstStyle/>
          <a:p>
            <a:r>
              <a:rPr lang="cs-CZ" b="1" smtClean="0">
                <a:solidFill>
                  <a:srgbClr val="000099"/>
                </a:solidFill>
              </a:rPr>
              <a:t>Ekonomie a etika v péči o zdraví</a:t>
            </a:r>
          </a:p>
        </p:txBody>
      </p:sp>
      <p:sp>
        <p:nvSpPr>
          <p:cNvPr id="102403" name="Zástupný symbol pro obsah 4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cs-CZ" sz="2000" smtClean="0"/>
              <a:t>Jádro zdravotnického systému (zdroje, aktivity, meziprodukty) je vystaveno působení dvou základních (jakoby protilehlých) společenských sil, kterými jsou:</a:t>
            </a:r>
          </a:p>
          <a:p>
            <a:pPr lvl="1"/>
            <a:r>
              <a:rPr lang="cs-CZ" sz="1600" smtClean="0"/>
              <a:t>ekonomie, technologie a věda o řízení (</a:t>
            </a:r>
            <a:r>
              <a:rPr lang="cs-CZ" sz="1600" i="1" smtClean="0"/>
              <a:t>management</a:t>
            </a:r>
            <a:r>
              <a:rPr lang="cs-CZ" sz="1600" smtClean="0"/>
              <a:t>)</a:t>
            </a:r>
          </a:p>
          <a:p>
            <a:pPr lvl="1"/>
            <a:r>
              <a:rPr lang="cs-CZ" sz="1600" smtClean="0"/>
              <a:t>etika, hodnotové postoje a ekvita (</a:t>
            </a:r>
            <a:r>
              <a:rPr lang="cs-CZ" sz="1600" i="1" smtClean="0"/>
              <a:t>společenská spravedlnost</a:t>
            </a:r>
            <a:r>
              <a:rPr lang="cs-CZ" sz="1600" smtClean="0"/>
              <a:t>)</a:t>
            </a: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614363"/>
            <a:ext cx="7056438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4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000099"/>
                </a:solidFill>
              </a:rPr>
              <a:t>Ekonomická logika a lékařská 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800" dirty="0" smtClean="0"/>
              <a:t>Konflikt mezi etikou a ekonomickým přístupem k hodnocení zdravotnických služeb.</a:t>
            </a:r>
          </a:p>
          <a:p>
            <a:pPr>
              <a:defRPr/>
            </a:pPr>
            <a:r>
              <a:rPr lang="cs-CZ" sz="2400" dirty="0" smtClean="0"/>
              <a:t>Výsledek  nepochopení toho, co je smyslem zavádění ekonomického pohledu na poskytování zdravotnických služeb.</a:t>
            </a:r>
          </a:p>
          <a:p>
            <a:pPr lvl="1" eaLnBrk="1" hangingPunct="1">
              <a:defRPr/>
            </a:pPr>
            <a:r>
              <a:rPr lang="cs-CZ" sz="2000" b="1" dirty="0" smtClean="0"/>
              <a:t>Ekonomie</a:t>
            </a:r>
            <a:r>
              <a:rPr lang="cs-CZ" sz="2000" dirty="0" smtClean="0"/>
              <a:t> </a:t>
            </a:r>
            <a:r>
              <a:rPr lang="cs-CZ" sz="2000" b="1" dirty="0" smtClean="0"/>
              <a:t>pomáhá</a:t>
            </a:r>
            <a:r>
              <a:rPr lang="cs-CZ" sz="2000" dirty="0" smtClean="0"/>
              <a:t> přijímat závěry, jak optimálně alokovat zdroje, a to tak, aby přinesly lidem co největší možný přínos. </a:t>
            </a:r>
          </a:p>
          <a:p>
            <a:pPr lvl="1" eaLnBrk="1" hangingPunct="1">
              <a:defRPr/>
            </a:pPr>
            <a:r>
              <a:rPr lang="cs-CZ" sz="2000" b="1" dirty="0" smtClean="0"/>
              <a:t>Ekonomie </a:t>
            </a:r>
            <a:r>
              <a:rPr lang="cs-CZ" sz="2000" dirty="0" smtClean="0"/>
              <a:t>a její metody by měly být </a:t>
            </a:r>
            <a:r>
              <a:rPr lang="cs-CZ" sz="2000" b="1" dirty="0" smtClean="0"/>
              <a:t>jedním z nástrojů řízení </a:t>
            </a:r>
            <a:r>
              <a:rPr lang="cs-CZ" sz="2000" dirty="0" smtClean="0"/>
              <a:t>zdravotnického systému.</a:t>
            </a:r>
          </a:p>
          <a:p>
            <a:pPr lvl="1" eaLnBrk="1" hangingPunct="1">
              <a:defRPr/>
            </a:pPr>
            <a:r>
              <a:rPr lang="cs-CZ" sz="2000" dirty="0" smtClean="0"/>
              <a:t>Jejich </a:t>
            </a:r>
            <a:r>
              <a:rPr lang="cs-CZ" sz="2000" b="1" dirty="0" smtClean="0"/>
              <a:t>vhodnost </a:t>
            </a:r>
            <a:r>
              <a:rPr lang="cs-CZ" sz="2000" dirty="0" smtClean="0"/>
              <a:t>by měla být posuzována podle toho, zda a do jaké míry pomáhají naplnit zvolené cíle, hájit a rozvíjet hodnoty a zda respektují stanovené priority.</a:t>
            </a:r>
          </a:p>
          <a:p>
            <a:pPr>
              <a:defRPr/>
            </a:pPr>
            <a:endParaRPr lang="cs-CZ" sz="2400" dirty="0" smtClean="0"/>
          </a:p>
          <a:p>
            <a:pPr lvl="1">
              <a:buFont typeface="Arial" pitchFamily="34" charset="0"/>
              <a:buChar char="•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767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000099"/>
                </a:solidFill>
              </a:rPr>
              <a:t>Ekonomie a etika</a:t>
            </a:r>
          </a:p>
        </p:txBody>
      </p:sp>
      <p:sp>
        <p:nvSpPr>
          <p:cNvPr id="10240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cs-CZ" sz="2400" dirty="0" smtClean="0"/>
              <a:t>Ekonomické hledisko je důležité a užitečné, ale jeho role v systému péče o zdraví a ve zdravotnictví je spíše pomocná.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V péči o zdraví není cílem dosahovat co nejlepších ekonomických výsledků jako takových, ale co nejlepších výsledků vzhledem k definovaným cílům a prioritám.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sz="2400" dirty="0" smtClean="0"/>
              <a:t>Primárně bychom se měli ptát v jaké společnosti chceme žít, co proto dokážeme udělat, zda a do jaké míry se chceme starat o děti, nemocné a seniory?</a:t>
            </a:r>
          </a:p>
        </p:txBody>
      </p:sp>
    </p:spTree>
    <p:extLst>
      <p:ext uri="{BB962C8B-B14F-4D97-AF65-F5344CB8AC3E}">
        <p14:creationId xmlns:p14="http://schemas.microsoft.com/office/powerpoint/2010/main" val="22212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b="1" cap="all" dirty="0">
                <a:solidFill>
                  <a:srgbClr val="0000CC"/>
                </a:solidFill>
              </a:rPr>
              <a:t>Zdravotní </a:t>
            </a:r>
            <a:r>
              <a:rPr lang="cs-CZ" b="1" cap="all" dirty="0" smtClean="0">
                <a:solidFill>
                  <a:srgbClr val="0000CC"/>
                </a:solidFill>
              </a:rPr>
              <a:t>potřeba</a:t>
            </a:r>
          </a:p>
          <a:p>
            <a:r>
              <a:rPr lang="cs-CZ" b="1" cap="all" dirty="0" smtClean="0">
                <a:solidFill>
                  <a:srgbClr val="0000CC"/>
                </a:solidFill>
              </a:rPr>
              <a:t>zdravotnické </a:t>
            </a:r>
            <a:r>
              <a:rPr lang="cs-CZ" b="1" cap="all" dirty="0">
                <a:solidFill>
                  <a:srgbClr val="0000CC"/>
                </a:solidFill>
              </a:rPr>
              <a:t>služby </a:t>
            </a:r>
            <a:endParaRPr lang="cs-CZ" b="1" cap="all" dirty="0" smtClean="0">
              <a:solidFill>
                <a:srgbClr val="0000CC"/>
              </a:solidFill>
            </a:endParaRPr>
          </a:p>
          <a:p>
            <a:r>
              <a:rPr lang="cs-CZ" b="1" cap="all" dirty="0" smtClean="0">
                <a:solidFill>
                  <a:srgbClr val="0000CC"/>
                </a:solidFill>
              </a:rPr>
              <a:t>ekonomie zdravotnictví</a:t>
            </a:r>
          </a:p>
          <a:p>
            <a:pPr lvl="1"/>
            <a:r>
              <a:rPr lang="cs-CZ" b="1" cap="all" dirty="0" smtClean="0">
                <a:solidFill>
                  <a:srgbClr val="0000CC"/>
                </a:solidFill>
              </a:rPr>
              <a:t>Trh a tržní selhání</a:t>
            </a:r>
          </a:p>
          <a:p>
            <a:pPr lvl="1"/>
            <a:r>
              <a:rPr lang="cs-CZ" b="1" cap="all" dirty="0" smtClean="0">
                <a:solidFill>
                  <a:srgbClr val="0000CC"/>
                </a:solidFill>
              </a:rPr>
              <a:t>Financování zdravotnictví</a:t>
            </a:r>
          </a:p>
          <a:p>
            <a:pPr lvl="1"/>
            <a:r>
              <a:rPr lang="cs-CZ" b="1" cap="all" dirty="0" smtClean="0">
                <a:solidFill>
                  <a:srgbClr val="0000CC"/>
                </a:solidFill>
              </a:rPr>
              <a:t>Vyhodnocování </a:t>
            </a:r>
            <a:r>
              <a:rPr lang="cs-CZ" b="1" cap="all" dirty="0" err="1" smtClean="0">
                <a:solidFill>
                  <a:srgbClr val="0000CC"/>
                </a:solidFill>
              </a:rPr>
              <a:t>zdr</a:t>
            </a:r>
            <a:r>
              <a:rPr lang="cs-CZ" b="1" cap="all" dirty="0" smtClean="0">
                <a:solidFill>
                  <a:srgbClr val="0000CC"/>
                </a:solidFill>
              </a:rPr>
              <a:t>. systému</a:t>
            </a:r>
          </a:p>
        </p:txBody>
      </p:sp>
    </p:spTree>
    <p:extLst>
      <p:ext uri="{BB962C8B-B14F-4D97-AF65-F5344CB8AC3E}">
        <p14:creationId xmlns:p14="http://schemas.microsoft.com/office/powerpoint/2010/main" val="2977668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000099"/>
                </a:solidFill>
              </a:rPr>
              <a:t>Specifika zdravotnických služeb</a:t>
            </a:r>
          </a:p>
        </p:txBody>
      </p:sp>
      <p:sp>
        <p:nvSpPr>
          <p:cNvPr id="10445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cs-CZ" dirty="0" smtClean="0"/>
              <a:t>V demokratických společnostech s tržním hospodářstvím základní otázka zní: </a:t>
            </a:r>
            <a:r>
              <a:rPr lang="cs-CZ" b="1" dirty="0" smtClean="0"/>
              <a:t>Jsou zdravotnické služby běžným zbožím?</a:t>
            </a:r>
          </a:p>
          <a:p>
            <a:r>
              <a:rPr lang="cs-CZ" dirty="0" smtClean="0"/>
              <a:t>Zdravotnické služby: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 jsou specifickou komoditou, 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nepodléhají čistě tržním zákonitostem nabídky a poptávky,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jejich funkce je ovlivněna mnoha etickými a jinými faktory.</a:t>
            </a:r>
          </a:p>
          <a:p>
            <a:pPr lvl="1">
              <a:buFont typeface="Arial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799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Idea „dokonalého“ trhu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Vypracována klasickými liberálními ekonomy (Adam Smith)</a:t>
            </a:r>
          </a:p>
          <a:p>
            <a:pPr eaLnBrk="1" hangingPunct="1">
              <a:defRPr/>
            </a:pPr>
            <a:r>
              <a:rPr lang="cs-CZ" sz="2800" dirty="0" smtClean="0"/>
              <a:t>Ideální model (</a:t>
            </a:r>
            <a:r>
              <a:rPr lang="cs-CZ" sz="2800" dirty="0"/>
              <a:t>m</a:t>
            </a:r>
            <a:r>
              <a:rPr lang="cs-CZ" sz="2800" dirty="0" smtClean="0"/>
              <a:t>yšlenková konstrukce)</a:t>
            </a:r>
          </a:p>
          <a:p>
            <a:pPr lvl="1" eaLnBrk="1" hangingPunct="1">
              <a:defRPr/>
            </a:pPr>
            <a:r>
              <a:rPr lang="cs-CZ" sz="2000" dirty="0" smtClean="0"/>
              <a:t>V dnešních podmínkách je možné se k němu jen přibližovat, musí se překonávat určité překážky.</a:t>
            </a:r>
          </a:p>
          <a:p>
            <a:pPr lvl="1" eaLnBrk="1" hangingPunct="1">
              <a:defRPr/>
            </a:pPr>
            <a:r>
              <a:rPr lang="cs-CZ" sz="2000" dirty="0" smtClean="0"/>
              <a:t>Tyto překážky je možné odstranit jen zásahem státu.</a:t>
            </a:r>
          </a:p>
          <a:p>
            <a:pPr lvl="1" eaLnBrk="1" hangingPunct="1">
              <a:defRPr/>
            </a:pPr>
            <a:r>
              <a:rPr lang="cs-CZ" sz="2000" dirty="0" smtClean="0"/>
              <a:t>V oblasti výroby a ryze komerčních služeb jsou zásahy státu minimální.</a:t>
            </a:r>
          </a:p>
          <a:p>
            <a:pPr lvl="1" eaLnBrk="1" hangingPunct="1">
              <a:defRPr/>
            </a:pPr>
            <a:r>
              <a:rPr lang="cs-CZ" sz="2000" dirty="0" smtClean="0"/>
              <a:t>V některých oblastech jsou překážky tak velké, že se hovoří o „tržním selhání“.</a:t>
            </a:r>
          </a:p>
          <a:p>
            <a:pPr eaLnBrk="1" hangingPunct="1">
              <a:defRPr/>
            </a:pPr>
            <a:r>
              <a:rPr lang="cs-CZ" sz="2400" dirty="0" smtClean="0"/>
              <a:t>Dokonalý tržní systém přináší spotřebiteli žádoucí uspokojení (prospěch, užitek), při minimálních nákladech.</a:t>
            </a:r>
          </a:p>
          <a:p>
            <a:pPr lvl="1" eaLnBrk="1" hangingPunct="1">
              <a:defRPr/>
            </a:pPr>
            <a:r>
              <a:rPr lang="cs-CZ" sz="2000" dirty="0" smtClean="0"/>
              <a:t>Podmínkou je, že financování všech činností probíhá cestou volné soutěže, jejímž jádrem je teorie nabídky a poptávky.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5012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31800" y="19050"/>
            <a:ext cx="8229600" cy="817563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Teorie nabídky a poptávky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31800" y="1341438"/>
            <a:ext cx="8229600" cy="5183187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00050" eaLnBrk="1" hangingPunct="1">
              <a:defRPr/>
            </a:pPr>
            <a:r>
              <a:rPr lang="cs-CZ" sz="2400" b="1" dirty="0" smtClean="0"/>
              <a:t>Poptávka</a:t>
            </a:r>
            <a:endParaRPr lang="cs-CZ" sz="2400" dirty="0" smtClean="0"/>
          </a:p>
          <a:p>
            <a:pPr marL="800100" lvl="1" eaLnBrk="1" hangingPunct="1">
              <a:defRPr/>
            </a:pPr>
            <a:r>
              <a:rPr lang="cs-CZ" sz="2000" dirty="0" smtClean="0"/>
              <a:t>Roste s poklesem ceny</a:t>
            </a:r>
          </a:p>
          <a:p>
            <a:pPr marL="800100" lvl="1" eaLnBrk="1" hangingPunct="1">
              <a:defRPr/>
            </a:pPr>
            <a:r>
              <a:rPr lang="cs-CZ" sz="2000" dirty="0" smtClean="0"/>
              <a:t>Každý bod na křivce představuje, jak mnoho péče jsou spotřebitelé ochotni zaplatit za danou cenu.</a:t>
            </a:r>
          </a:p>
          <a:p>
            <a:pPr marL="400050" eaLnBrk="1" hangingPunct="1">
              <a:defRPr/>
            </a:pPr>
            <a:r>
              <a:rPr lang="cs-CZ" sz="2400" b="1" dirty="0" smtClean="0"/>
              <a:t>Nabídka</a:t>
            </a:r>
          </a:p>
          <a:p>
            <a:pPr marL="800100" lvl="1" eaLnBrk="1" hangingPunct="1">
              <a:defRPr/>
            </a:pPr>
            <a:r>
              <a:rPr lang="cs-CZ" sz="2000" dirty="0" smtClean="0"/>
              <a:t>Čím vyšší je cena, tím více služeb se nabízí</a:t>
            </a:r>
          </a:p>
          <a:p>
            <a:pPr marL="800100" lvl="1" eaLnBrk="1" hangingPunct="1">
              <a:defRPr/>
            </a:pPr>
            <a:r>
              <a:rPr lang="cs-CZ" sz="2000" dirty="0" smtClean="0"/>
              <a:t>Každý bod na křivce představuje množství péče, kterou jsou ochotni poskytovatelé prodat spotřebiteli za danou cenu.</a:t>
            </a:r>
          </a:p>
          <a:p>
            <a:pPr marL="800100" lvl="1" eaLnBrk="1" hangingPunct="1">
              <a:defRPr/>
            </a:pPr>
            <a:endParaRPr lang="cs-CZ" sz="2000" dirty="0" smtClean="0"/>
          </a:p>
          <a:p>
            <a:pPr marL="800100" lvl="1" eaLnBrk="1" hangingPunct="1"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836613"/>
            <a:ext cx="42227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69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31800" y="19050"/>
            <a:ext cx="8229600" cy="817563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Teorie nabídky a poptávky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31800" y="1341438"/>
            <a:ext cx="8229600" cy="5183187"/>
          </a:xfrm>
        </p:spPr>
        <p:txBody>
          <a:bodyPr>
            <a:normAutofit lnSpcReduction="10000"/>
          </a:bodyPr>
          <a:lstStyle/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51435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51435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eaLnBrk="1" hangingPunct="1">
              <a:defRPr/>
            </a:pPr>
            <a:r>
              <a:rPr lang="cs-CZ" sz="2000" dirty="0" smtClean="0"/>
              <a:t>Když se nabídka rovná poptávce, trh se nasytí, je dokonalý, vyrovnaný, bylo dosaženo </a:t>
            </a:r>
            <a:r>
              <a:rPr lang="cs-CZ" sz="2000" b="1" i="1" dirty="0" smtClean="0"/>
              <a:t>meze alokační efektivity </a:t>
            </a:r>
            <a:r>
              <a:rPr lang="cs-CZ" sz="2000" dirty="0" smtClean="0"/>
              <a:t>(bod A). Trh je maximálně efektivní, nedochází k žádnému plýtvání.</a:t>
            </a:r>
          </a:p>
          <a:p>
            <a:pPr marL="457200" eaLnBrk="1" hangingPunct="1">
              <a:defRPr/>
            </a:pPr>
            <a:r>
              <a:rPr lang="cs-CZ" sz="2000" dirty="0" smtClean="0"/>
              <a:t>Při ceně C</a:t>
            </a:r>
            <a:r>
              <a:rPr lang="cs-CZ" sz="2000" baseline="-25000" dirty="0" smtClean="0"/>
              <a:t>1</a:t>
            </a:r>
            <a:r>
              <a:rPr lang="cs-CZ" sz="2000" dirty="0" smtClean="0"/>
              <a:t> je nabídka větší než poptávka, snižování cen, rozdíl se snižuje až dojde k rovnováze.</a:t>
            </a:r>
          </a:p>
          <a:p>
            <a:pPr marL="457200" eaLnBrk="1" hangingPunct="1">
              <a:defRPr/>
            </a:pPr>
            <a:r>
              <a:rPr lang="cs-CZ" sz="2000" dirty="0" smtClean="0"/>
              <a:t>Ceny také mohou klesat až do bodu C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, kde poptávka převyšuje nabídku. Spotřebitelé jsou ochotni zaplatit více, aby se domohli více služeb. Ceny rostou zase až do rovnovážného stavu.</a:t>
            </a:r>
          </a:p>
          <a:p>
            <a:pPr marL="457200" eaLnBrk="1" hangingPunct="1">
              <a:defRPr/>
            </a:pPr>
            <a:endParaRPr lang="cs-CZ" sz="2400" b="1" i="1" dirty="0" smtClean="0"/>
          </a:p>
          <a:p>
            <a:pPr marL="800100" lvl="1" eaLnBrk="1" hangingPunct="1"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765175"/>
            <a:ext cx="4222750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7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31800" y="19050"/>
            <a:ext cx="8229600" cy="817563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Teorie nabídky a poptávky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31800" y="1341438"/>
            <a:ext cx="8229600" cy="5516562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114300" indent="0" eaLnBrk="1" hangingPunct="1">
              <a:buFont typeface="Arial" charset="0"/>
              <a:buNone/>
              <a:defRPr/>
            </a:pPr>
            <a:endParaRPr lang="cs-CZ" sz="2300" dirty="0" smtClean="0"/>
          </a:p>
          <a:p>
            <a:pPr marL="457200" eaLnBrk="1" hangingPunct="1">
              <a:lnSpc>
                <a:spcPct val="90000"/>
              </a:lnSpc>
              <a:defRPr/>
            </a:pPr>
            <a:r>
              <a:rPr lang="cs-CZ" sz="2000" dirty="0" smtClean="0"/>
              <a:t>Ideální stav na trhu působením zákonitostí nabídky a poptávky není v oblasti péče o zdraví myslitelný:</a:t>
            </a:r>
          </a:p>
          <a:p>
            <a:pPr marL="857250"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Historický vývoj a socioekonomické a kulturní proměny společnosti vedly k významným zásahům státu v této oblasti, čímž došlo k deformaci trhu.</a:t>
            </a:r>
          </a:p>
          <a:p>
            <a:pPr marL="857250" lvl="1" eaLnBrk="1" hangingPunct="1">
              <a:lnSpc>
                <a:spcPct val="90000"/>
              </a:lnSpc>
              <a:defRPr/>
            </a:pPr>
            <a:r>
              <a:rPr lang="cs-CZ" sz="2000" b="1" dirty="0" smtClean="0"/>
              <a:t>Důvody k regulaci:</a:t>
            </a:r>
          </a:p>
          <a:p>
            <a:pPr marL="1257300" lvl="2" eaLnBrk="1" hangingPunct="1">
              <a:lnSpc>
                <a:spcPct val="90000"/>
              </a:lnSpc>
              <a:defRPr/>
            </a:pPr>
            <a:r>
              <a:rPr lang="cs-CZ" sz="2000" b="1" dirty="0" smtClean="0"/>
              <a:t>Nedokonalá informovanost</a:t>
            </a:r>
          </a:p>
          <a:p>
            <a:pPr marL="1257300" lvl="2" eaLnBrk="1" hangingPunct="1">
              <a:lnSpc>
                <a:spcPct val="90000"/>
              </a:lnSpc>
              <a:defRPr/>
            </a:pPr>
            <a:r>
              <a:rPr lang="cs-CZ" sz="2000" b="1" dirty="0" smtClean="0"/>
              <a:t>Nejistota výsledku</a:t>
            </a:r>
          </a:p>
          <a:p>
            <a:pPr marL="1257300" lvl="2" eaLnBrk="1" hangingPunct="1">
              <a:lnSpc>
                <a:spcPct val="90000"/>
              </a:lnSpc>
              <a:defRPr/>
            </a:pPr>
            <a:r>
              <a:rPr lang="cs-CZ" sz="2000" b="1" dirty="0" smtClean="0"/>
              <a:t>Etické hodnoty</a:t>
            </a:r>
          </a:p>
          <a:p>
            <a:pPr marL="1028700" lvl="2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1200" dirty="0" smtClean="0"/>
          </a:p>
          <a:p>
            <a:pPr marL="857250" lvl="1" eaLnBrk="1" hangingPunct="1">
              <a:defRPr/>
            </a:pPr>
            <a:endParaRPr lang="cs-CZ" sz="1600" dirty="0" smtClean="0"/>
          </a:p>
          <a:p>
            <a:pPr marL="457200" eaLnBrk="1" hangingPunct="1">
              <a:defRPr/>
            </a:pPr>
            <a:endParaRPr lang="cs-CZ" sz="2400" b="1" i="1" dirty="0" smtClean="0"/>
          </a:p>
          <a:p>
            <a:pPr marL="800100" lvl="1" eaLnBrk="1" hangingPunct="1"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765175"/>
            <a:ext cx="3843338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3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36563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dirty="0" smtClean="0">
                <a:solidFill>
                  <a:srgbClr val="000099"/>
                </a:solidFill>
              </a:rPr>
              <a:t>Problémy aplikace tržního mechanismu v péči o 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cs-CZ" sz="2800" b="1" dirty="0" smtClean="0"/>
              <a:t>Nedostatek a asymetrie informací</a:t>
            </a:r>
          </a:p>
          <a:p>
            <a:pPr marL="514350" lvl="1" indent="0" eaLnBrk="1" hangingPunct="1">
              <a:buFont typeface="Arial" charset="0"/>
              <a:buNone/>
              <a:defRPr/>
            </a:pPr>
            <a:r>
              <a:rPr lang="cs-CZ" sz="2400" dirty="0" smtClean="0"/>
              <a:t>Pacient není ve stejné pozici jako spotřebitel běžných komerčních služeb</a:t>
            </a:r>
          </a:p>
          <a:p>
            <a:pPr marL="800100" lvl="1" eaLnBrk="1" hangingPunct="1">
              <a:defRPr/>
            </a:pPr>
            <a:r>
              <a:rPr lang="cs-CZ" sz="2400" b="1" dirty="0" smtClean="0"/>
              <a:t>Pacient neví: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Co mu chybí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Jaké zdravotní služby potřebuje</a:t>
            </a:r>
          </a:p>
          <a:p>
            <a:pPr marL="1200150" lvl="2" eaLnBrk="1" hangingPunct="1">
              <a:defRPr/>
            </a:pPr>
            <a:r>
              <a:rPr lang="cs-CZ" sz="2000" dirty="0"/>
              <a:t>K</a:t>
            </a:r>
            <a:r>
              <a:rPr lang="cs-CZ" sz="2000" dirty="0" smtClean="0"/>
              <a:t>de, kdy a od koho je má požadovat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Jakou cenu by měl za služby zaplatit</a:t>
            </a:r>
            <a:r>
              <a:rPr lang="cs-CZ" sz="2000" dirty="0"/>
              <a:t>	</a:t>
            </a:r>
            <a:endParaRPr lang="cs-CZ" sz="2000" dirty="0" smtClean="0"/>
          </a:p>
          <a:p>
            <a:pPr marL="1200150" lvl="2" eaLnBrk="1" hangingPunct="1">
              <a:defRPr/>
            </a:pPr>
            <a:r>
              <a:rPr lang="cs-CZ" sz="2000" dirty="0" smtClean="0"/>
              <a:t>Jaký přínos či prospěch může očekávat od poskytnuté péče</a:t>
            </a:r>
            <a:endParaRPr lang="cs-CZ" sz="2000" dirty="0"/>
          </a:p>
          <a:p>
            <a:pPr marL="800100" lvl="1" eaLnBrk="1" hangingPunct="1">
              <a:defRPr/>
            </a:pPr>
            <a:r>
              <a:rPr lang="cs-CZ" sz="2400" b="1" dirty="0" smtClean="0"/>
              <a:t>Navíc spotřebu nelze plánovat nebo odložit: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Nemoc je nepředvídatelný a nepravidelný jev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Potřeba zdravotnických služeb je často nezbytná a neodkladná</a:t>
            </a:r>
          </a:p>
          <a:p>
            <a:pPr marL="971550" lvl="2" indent="0" eaLnBrk="1" hangingPunct="1">
              <a:buFont typeface="Arial" charset="0"/>
              <a:buNone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251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 b="1" dirty="0" smtClean="0">
                <a:solidFill>
                  <a:srgbClr val="000099"/>
                </a:solidFill>
              </a:rPr>
              <a:t>Problémy aplikace tržního mechanismu v péči o 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>
            <a:normAutofit/>
          </a:bodyPr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 smtClean="0"/>
              <a:t>Omezená soutěž</a:t>
            </a:r>
          </a:p>
          <a:p>
            <a:pPr marL="800100" lvl="1" eaLnBrk="1" hangingPunct="1">
              <a:defRPr/>
            </a:pPr>
            <a:r>
              <a:rPr lang="cs-CZ" sz="2400" dirty="0" smtClean="0"/>
              <a:t>Ani v ryze tržních společnostech mezi lékaři prakticky nedochází ke konkurenci prostřednictvím reklamy a cen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Lékař jako informovaný expert, jím navrhovaná léčba je odrazem objektivní potřeby pacienta, nikoli finančními potřebami lékaře.</a:t>
            </a:r>
          </a:p>
          <a:p>
            <a:pPr marL="800100" lvl="1" eaLnBrk="1" hangingPunct="1">
              <a:defRPr/>
            </a:pPr>
            <a:r>
              <a:rPr lang="cs-CZ" sz="2400" dirty="0" smtClean="0"/>
              <a:t>Existence zdravotního pojištění omezuje cenovou konkurenci pouze na částku, kterou pacient hradí přímou platbou.</a:t>
            </a:r>
          </a:p>
          <a:p>
            <a:pPr marL="800100" lvl="1" eaLnBrk="1" hangingPunct="1">
              <a:defRPr/>
            </a:pPr>
            <a:r>
              <a:rPr lang="cs-CZ" sz="2400" dirty="0" smtClean="0"/>
              <a:t>Nutnost spolupráce (konzultací) mezi lékaři</a:t>
            </a:r>
          </a:p>
          <a:p>
            <a:pPr marL="800100" lvl="1" eaLnBrk="1" hangingPunct="1">
              <a:defRPr/>
            </a:pPr>
            <a:r>
              <a:rPr lang="cs-CZ" sz="2400" dirty="0" smtClean="0"/>
              <a:t>Přirozená spádovost nemocnic</a:t>
            </a:r>
          </a:p>
        </p:txBody>
      </p:sp>
    </p:spTree>
    <p:extLst>
      <p:ext uri="{BB962C8B-B14F-4D97-AF65-F5344CB8AC3E}">
        <p14:creationId xmlns:p14="http://schemas.microsoft.com/office/powerpoint/2010/main" val="39551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 b="1" dirty="0" smtClean="0">
                <a:solidFill>
                  <a:srgbClr val="000099"/>
                </a:solidFill>
              </a:rPr>
              <a:t>Problémy aplikace tržního mechanismu v péči o 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 smtClean="0"/>
              <a:t>Morální hazard</a:t>
            </a:r>
          </a:p>
          <a:p>
            <a:pPr marL="800100" lvl="1" eaLnBrk="1" hangingPunct="1">
              <a:defRPr/>
            </a:pPr>
            <a:r>
              <a:rPr lang="cs-CZ" sz="2400" dirty="0" smtClean="0"/>
              <a:t>Mravní poklesek, který zaviňuje plýtvání zdroji. </a:t>
            </a:r>
          </a:p>
          <a:p>
            <a:pPr marL="800100" lvl="1" eaLnBrk="1" hangingPunct="1">
              <a:defRPr/>
            </a:pPr>
            <a:r>
              <a:rPr lang="cs-CZ" sz="2400" b="1" dirty="0" smtClean="0"/>
              <a:t>Pacienti 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zdravotní pojištění zbavuje pacienty šetrnosti, řešením je jistá míra finanční spoluúčasti (růst poptávky)</a:t>
            </a:r>
          </a:p>
          <a:p>
            <a:pPr marL="800100" lvl="1" eaLnBrk="1" hangingPunct="1">
              <a:defRPr/>
            </a:pPr>
            <a:r>
              <a:rPr lang="cs-CZ" sz="2400" b="1" dirty="0" smtClean="0"/>
              <a:t>Lékaři</a:t>
            </a:r>
          </a:p>
          <a:p>
            <a:pPr marL="1200150" lvl="2" eaLnBrk="1" hangingPunct="1">
              <a:defRPr/>
            </a:pPr>
            <a:r>
              <a:rPr lang="cs-CZ" sz="2000" dirty="0"/>
              <a:t>M</a:t>
            </a:r>
            <a:r>
              <a:rPr lang="cs-CZ" sz="2000" dirty="0" smtClean="0"/>
              <a:t>ají tendenci poskytovat více péče než je potřeba, když jsou finančně zainteresováni na objemu služeb nebo na počtu provedených výkonů (</a:t>
            </a:r>
            <a:r>
              <a:rPr lang="cs-CZ" sz="2000" i="1" dirty="0" smtClean="0"/>
              <a:t>tzv. </a:t>
            </a:r>
            <a:r>
              <a:rPr lang="cs-CZ" sz="2000" b="1" i="1" dirty="0" smtClean="0"/>
              <a:t>poptávka vyvolaná nabídkou</a:t>
            </a:r>
            <a:r>
              <a:rPr lang="cs-CZ" sz="1600" dirty="0" smtClean="0"/>
              <a:t>).</a:t>
            </a:r>
            <a:endParaRPr lang="cs-CZ" sz="2000" dirty="0" smtClean="0"/>
          </a:p>
          <a:p>
            <a:pPr marL="1200150" lvl="2" eaLnBrk="1" hangingPunct="1">
              <a:defRPr/>
            </a:pPr>
            <a:endParaRPr lang="cs-CZ" sz="1600" dirty="0" smtClean="0"/>
          </a:p>
          <a:p>
            <a:pPr marL="514350" lvl="1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7495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Problémy aplikace tržního mechanismu 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 smtClean="0"/>
              <a:t>Externality</a:t>
            </a:r>
          </a:p>
          <a:p>
            <a:pPr lvl="1" eaLnBrk="1" hangingPunct="1">
              <a:defRPr/>
            </a:pPr>
            <a:r>
              <a:rPr lang="cs-CZ" sz="2000" dirty="0" smtClean="0"/>
              <a:t>Činnosti, které pozitivně nebo negativně ovlivňují jiné subjekty, aniž za to musí platit nebo jsou za tyto činnosti odškodňovány.</a:t>
            </a:r>
          </a:p>
          <a:p>
            <a:pPr lvl="1" eaLnBrk="1" hangingPunct="1">
              <a:defRPr/>
            </a:pPr>
            <a:r>
              <a:rPr lang="cs-CZ" sz="2000" dirty="0" smtClean="0"/>
              <a:t>Péče o zdraví má někdy charakter kolektivního statku (nelze z něj nikoho vyloučit)</a:t>
            </a:r>
          </a:p>
          <a:p>
            <a:pPr eaLnBrk="1" hangingPunct="1">
              <a:defRPr/>
            </a:pPr>
            <a:r>
              <a:rPr lang="cs-CZ" sz="2400" b="1" dirty="0" smtClean="0"/>
              <a:t>Negativní externalita</a:t>
            </a:r>
          </a:p>
          <a:p>
            <a:pPr lvl="1" eaLnBrk="1" hangingPunct="1">
              <a:defRPr/>
            </a:pPr>
            <a:r>
              <a:rPr lang="cs-CZ" sz="2000" dirty="0" smtClean="0"/>
              <a:t>Výrobní podniky znečišťující ovzduší </a:t>
            </a:r>
            <a:endParaRPr lang="cs-CZ" sz="2400" dirty="0"/>
          </a:p>
          <a:p>
            <a:pPr eaLnBrk="1" hangingPunct="1">
              <a:defRPr/>
            </a:pPr>
            <a:r>
              <a:rPr lang="cs-CZ" sz="2400" b="1" dirty="0" smtClean="0"/>
              <a:t>Pozitivní externalita</a:t>
            </a:r>
          </a:p>
          <a:p>
            <a:pPr lvl="1" eaLnBrk="1" hangingPunct="1">
              <a:defRPr/>
            </a:pPr>
            <a:r>
              <a:rPr lang="cs-CZ" sz="2000" dirty="0" smtClean="0"/>
              <a:t>Prevence nemocí (užitek má celá společnost)</a:t>
            </a:r>
          </a:p>
          <a:p>
            <a:pPr lvl="1" eaLnBrk="1" hangingPunct="1">
              <a:defRPr/>
            </a:pPr>
            <a:r>
              <a:rPr lang="cs-CZ" sz="2000" dirty="0" smtClean="0"/>
              <a:t>Očkování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374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Problémy aplikace tržního mechanismu v péči o zdraví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5040313"/>
          </a:xfrm>
        </p:spPr>
        <p:txBody>
          <a:bodyPr/>
          <a:lstStyle/>
          <a:p>
            <a:pPr marL="514350" eaLnBrk="1" hangingPunct="1"/>
            <a:r>
              <a:rPr lang="cs-CZ" sz="2400" b="1" smtClean="0"/>
              <a:t>Zajištění ekvity ve zdravotní péči</a:t>
            </a:r>
          </a:p>
          <a:p>
            <a:pPr marL="914400" lvl="1" eaLnBrk="1" hangingPunct="1"/>
            <a:r>
              <a:rPr lang="cs-CZ" sz="2000" smtClean="0"/>
              <a:t>Potřebu péče často provází pokles výdělečných schopností. </a:t>
            </a:r>
          </a:p>
          <a:p>
            <a:pPr marL="914400" lvl="1" eaLnBrk="1" hangingPunct="1"/>
            <a:r>
              <a:rPr lang="cs-CZ" sz="2000" smtClean="0"/>
              <a:t>Zajištění výběru vhodných služeb za přijatelné ceny.</a:t>
            </a:r>
          </a:p>
          <a:p>
            <a:pPr marL="914400" lvl="1" eaLnBrk="1" hangingPunct="1"/>
            <a:r>
              <a:rPr lang="cs-CZ" sz="2000" smtClean="0"/>
              <a:t>Některé služby by bez pomoci veřejné správy nebyly dostupné v některých lokalitách.</a:t>
            </a:r>
          </a:p>
          <a:p>
            <a:pPr marL="914400" lvl="1" eaLnBrk="1" hangingPunct="1"/>
            <a:r>
              <a:rPr lang="cs-CZ" sz="2000" smtClean="0"/>
              <a:t>Některé služby by bylo velice nákladné poskytovat v malém měřítku.</a:t>
            </a:r>
          </a:p>
        </p:txBody>
      </p:sp>
    </p:spTree>
    <p:extLst>
      <p:ext uri="{BB962C8B-B14F-4D97-AF65-F5344CB8AC3E}">
        <p14:creationId xmlns:p14="http://schemas.microsoft.com/office/powerpoint/2010/main" val="7045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CC"/>
                </a:solidFill>
              </a:rPr>
              <a:t>Potřeba, požadavky a spotřeba služeb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Zdravotní potřeba</a:t>
            </a:r>
          </a:p>
          <a:p>
            <a:r>
              <a:rPr lang="cs-CZ" dirty="0" smtClean="0"/>
              <a:t>Pociťovaná</a:t>
            </a:r>
          </a:p>
          <a:p>
            <a:r>
              <a:rPr lang="cs-CZ" dirty="0" smtClean="0"/>
              <a:t>Profesionálně definovaná</a:t>
            </a:r>
          </a:p>
          <a:p>
            <a:r>
              <a:rPr lang="cs-CZ" dirty="0" smtClean="0"/>
              <a:t>Normativní (objektivizovaná)</a:t>
            </a:r>
          </a:p>
        </p:txBody>
      </p:sp>
    </p:spTree>
    <p:extLst>
      <p:ext uri="{BB962C8B-B14F-4D97-AF65-F5344CB8AC3E}">
        <p14:creationId xmlns:p14="http://schemas.microsoft.com/office/powerpoint/2010/main" val="477352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99"/>
                </a:solidFill>
              </a:rPr>
              <a:t>Základní typy zdravotnických systémů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Základní typy zdravotnických systémů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256212"/>
          </a:xfrm>
        </p:spPr>
        <p:txBody>
          <a:bodyPr/>
          <a:lstStyle/>
          <a:p>
            <a:pPr marL="514350" eaLnBrk="1" hangingPunct="1"/>
            <a:r>
              <a:rPr lang="cs-CZ" sz="2000" smtClean="0"/>
              <a:t>Různost zdravotnických systémů</a:t>
            </a:r>
          </a:p>
          <a:p>
            <a:pPr marL="514350" eaLnBrk="1" hangingPunct="1"/>
            <a:r>
              <a:rPr lang="cs-CZ" sz="2000" smtClean="0"/>
              <a:t>Možnost </a:t>
            </a:r>
            <a:r>
              <a:rPr lang="cs-CZ" sz="2000" b="1" smtClean="0"/>
              <a:t>klasifikace podle</a:t>
            </a:r>
            <a:r>
              <a:rPr lang="cs-CZ" sz="2000" smtClean="0"/>
              <a:t>:</a:t>
            </a:r>
          </a:p>
          <a:p>
            <a:pPr marL="914400" lvl="1" eaLnBrk="1" hangingPunct="1"/>
            <a:r>
              <a:rPr lang="cs-CZ" sz="2000" smtClean="0"/>
              <a:t>míry regulačních zásahů do struktury a funkce zdravotnictví ze strany státu;</a:t>
            </a:r>
          </a:p>
          <a:p>
            <a:pPr marL="914400" lvl="1" eaLnBrk="1" hangingPunct="1"/>
            <a:r>
              <a:rPr lang="cs-CZ" sz="2000" smtClean="0"/>
              <a:t>míry sociální solidarity;</a:t>
            </a:r>
          </a:p>
          <a:p>
            <a:pPr marL="914400" lvl="1" eaLnBrk="1" hangingPunct="1"/>
            <a:r>
              <a:rPr lang="cs-CZ" sz="2000" smtClean="0"/>
              <a:t>způsobu financování zdravotní péče.</a:t>
            </a:r>
          </a:p>
          <a:p>
            <a:pPr marL="914400" lvl="1" eaLnBrk="1" hangingPunct="1"/>
            <a:endParaRPr lang="cs-CZ" sz="2000" smtClean="0"/>
          </a:p>
          <a:p>
            <a:pPr marL="514350" eaLnBrk="1" hangingPunct="1"/>
            <a:r>
              <a:rPr lang="cs-CZ" sz="2000" b="1" smtClean="0"/>
              <a:t>Základní typy </a:t>
            </a:r>
            <a:r>
              <a:rPr lang="cs-CZ" sz="2000" smtClean="0"/>
              <a:t>zdravotnických systémů:</a:t>
            </a:r>
          </a:p>
          <a:p>
            <a:pPr marL="914400" lvl="1" eaLnBrk="1" hangingPunct="1"/>
            <a:r>
              <a:rPr lang="cs-CZ" sz="2000" smtClean="0"/>
              <a:t>Komerční</a:t>
            </a:r>
          </a:p>
          <a:p>
            <a:pPr marL="914400" lvl="1" eaLnBrk="1" hangingPunct="1"/>
            <a:r>
              <a:rPr lang="cs-CZ" sz="2000" b="1" smtClean="0"/>
              <a:t>Liberalistický</a:t>
            </a:r>
          </a:p>
          <a:p>
            <a:pPr marL="914400" lvl="1" eaLnBrk="1" hangingPunct="1"/>
            <a:r>
              <a:rPr lang="cs-CZ" sz="2000" b="1" smtClean="0"/>
              <a:t>Pojišťovnický (pluralitní, smíšený)</a:t>
            </a:r>
          </a:p>
          <a:p>
            <a:pPr marL="914400" lvl="1" eaLnBrk="1" hangingPunct="1"/>
            <a:r>
              <a:rPr lang="cs-CZ" sz="2000" b="1" smtClean="0"/>
              <a:t>Národní zdravotní služba</a:t>
            </a:r>
          </a:p>
          <a:p>
            <a:pPr marL="914400" lvl="1" eaLnBrk="1" hangingPunct="1"/>
            <a:r>
              <a:rPr lang="cs-CZ" sz="2000" smtClean="0"/>
              <a:t>Státní</a:t>
            </a:r>
          </a:p>
          <a:p>
            <a:pPr marL="914400" lvl="1" eaLnBrk="1" hangingPunct="1"/>
            <a:r>
              <a:rPr lang="cs-CZ" sz="2000" smtClean="0"/>
              <a:t>Totalitní</a:t>
            </a:r>
          </a:p>
        </p:txBody>
      </p:sp>
    </p:spTree>
    <p:extLst>
      <p:ext uri="{BB962C8B-B14F-4D97-AF65-F5344CB8AC3E}">
        <p14:creationId xmlns:p14="http://schemas.microsoft.com/office/powerpoint/2010/main" val="193568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Základní typy zdravotnických systémů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256212"/>
          </a:xfrm>
        </p:spPr>
        <p:txBody>
          <a:bodyPr/>
          <a:lstStyle/>
          <a:p>
            <a:pPr marL="571500" eaLnBrk="1" hangingPunct="1"/>
            <a:r>
              <a:rPr lang="cs-CZ" sz="2400" smtClean="0"/>
              <a:t>Ani jedna z vyspělých zemí dnes není čistým typem</a:t>
            </a:r>
          </a:p>
          <a:p>
            <a:pPr marL="571500" eaLnBrk="1" hangingPunct="1"/>
            <a:r>
              <a:rPr lang="cs-CZ" sz="2400" smtClean="0"/>
              <a:t>Dochází ke konvergenci jednotlivých typů zdravotnických systémů:</a:t>
            </a:r>
          </a:p>
          <a:p>
            <a:pPr marL="971550" lvl="1" eaLnBrk="1" hangingPunct="1"/>
            <a:r>
              <a:rPr lang="cs-CZ" sz="2000" smtClean="0"/>
              <a:t>Důvodem je prostý fakt, že řeší v zásadě stejný problém, a tím je potřeba zajistit zdravotní péči stále rostoucímu počtu potřebné populace v podmínkách omezených zdrojů.</a:t>
            </a:r>
          </a:p>
        </p:txBody>
      </p:sp>
    </p:spTree>
    <p:extLst>
      <p:ext uri="{BB962C8B-B14F-4D97-AF65-F5344CB8AC3E}">
        <p14:creationId xmlns:p14="http://schemas.microsoft.com/office/powerpoint/2010/main" val="35011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Komerční typ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040313"/>
          </a:xfrm>
        </p:spPr>
        <p:txBody>
          <a:bodyPr/>
          <a:lstStyle/>
          <a:p>
            <a:pPr marL="514350" eaLnBrk="1" hangingPunct="1">
              <a:defRPr/>
            </a:pPr>
            <a:r>
              <a:rPr lang="cs-CZ" sz="2400" dirty="0" smtClean="0"/>
              <a:t>Lékaři jsou samostatní podnikatelé, kteří přímo prodávají odborné služby pacientům (spotřebitelům). </a:t>
            </a:r>
          </a:p>
          <a:p>
            <a:pPr marL="514350" eaLnBrk="1" hangingPunct="1">
              <a:defRPr/>
            </a:pPr>
            <a:r>
              <a:rPr lang="cs-CZ" sz="2400" dirty="0" smtClean="0"/>
              <a:t>Cenu péče určuje trh, na kterém soutěží privátní poskytovatelé a  financující subjekty (privátní pojišťovny).</a:t>
            </a:r>
          </a:p>
          <a:p>
            <a:pPr marL="514350" eaLnBrk="1" hangingPunct="1">
              <a:defRPr/>
            </a:pPr>
            <a:r>
              <a:rPr lang="cs-CZ" sz="2400" dirty="0" smtClean="0"/>
              <a:t>Zdravotní péči si mohou obstarat ti, kdo ji potřebují a  současně na ni mají.</a:t>
            </a:r>
          </a:p>
          <a:p>
            <a:pPr marL="514350" eaLnBrk="1" hangingPunct="1">
              <a:defRPr/>
            </a:pPr>
            <a:r>
              <a:rPr lang="cs-CZ" sz="2400" dirty="0" smtClean="0"/>
              <a:t>Zdravotní péče je záležitostí jedince, jeho rozhodnutí a  svobodné volby.</a:t>
            </a:r>
          </a:p>
          <a:p>
            <a:pPr marL="514350" eaLnBrk="1" hangingPunct="1">
              <a:defRPr/>
            </a:pPr>
            <a:r>
              <a:rPr lang="cs-CZ" sz="2400" dirty="0" smtClean="0"/>
              <a:t>Absence prvku sociální solidarity.</a:t>
            </a:r>
          </a:p>
          <a:p>
            <a:pPr marL="171450" indent="0" eaLnBrk="1" hangingPunct="1">
              <a:buFont typeface="Arial" charset="0"/>
              <a:buNone/>
              <a:defRPr/>
            </a:pPr>
            <a:endParaRPr lang="cs-CZ" sz="2400" b="1" dirty="0" smtClean="0"/>
          </a:p>
          <a:p>
            <a:pPr marL="171450" indent="0" eaLnBrk="1" hangingPunct="1">
              <a:buFont typeface="Arial" charset="0"/>
              <a:buNone/>
              <a:defRPr/>
            </a:pPr>
            <a:r>
              <a:rPr lang="cs-CZ" sz="2400" b="1" dirty="0" smtClean="0"/>
              <a:t>Narůstající komplexita a návaznost služeb i potřeba týmové práce takový typ zdravotnictví prakticky znemožňuje.    </a:t>
            </a:r>
            <a:endParaRPr lang="en-GB" sz="2400" b="1" dirty="0" smtClean="0"/>
          </a:p>
          <a:p>
            <a:pPr marL="171450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8486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68313" y="33338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Liberalistický typ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1052513"/>
            <a:ext cx="8353425" cy="5616575"/>
          </a:xfrm>
        </p:spPr>
        <p:txBody>
          <a:bodyPr/>
          <a:lstStyle/>
          <a:p>
            <a:pPr marL="514350" eaLnBrk="1" hangingPunct="1"/>
            <a:r>
              <a:rPr lang="cs-CZ" sz="2400" smtClean="0"/>
              <a:t>Zdravotní péče je pokládána jednak za zboží a jednak za veřejnou službu. </a:t>
            </a:r>
          </a:p>
          <a:p>
            <a:pPr marL="514350" eaLnBrk="1" hangingPunct="1"/>
            <a:r>
              <a:rPr lang="cs-CZ" sz="2400" smtClean="0"/>
              <a:t>Převládají tržní vztahy přizpůsobené místním podmínkám a zvyklostem. </a:t>
            </a:r>
          </a:p>
          <a:p>
            <a:pPr marL="514350" eaLnBrk="1" hangingPunct="1"/>
            <a:r>
              <a:rPr lang="cs-CZ" sz="2400" smtClean="0"/>
              <a:t>Péče je hrazena složitou směsicí veřejných plátců (federální, státní, místní rozpočty), soukromého pojištění a přímé platby.</a:t>
            </a:r>
          </a:p>
          <a:p>
            <a:pPr marL="514350" eaLnBrk="1" hangingPunct="1"/>
            <a:r>
              <a:rPr lang="cs-CZ" sz="2400" smtClean="0"/>
              <a:t>Ze státního rozpočtu je garantováno poskytnutí vymezené péče pouze vybraným skupinám (lidé nad 65 let, zdravotně postižení, sociálně slabé rodiny s dětmi apod.).</a:t>
            </a:r>
          </a:p>
          <a:p>
            <a:pPr marL="514350" eaLnBrk="1" hangingPunct="1"/>
            <a:r>
              <a:rPr lang="cs-CZ" sz="2400" smtClean="0"/>
              <a:t>Do vztahu pacient-lékař vstupuje stát, aby alespoň částečně vyrovnal příkré sociální nerovnosti (programy pro úhradu péče za nepojištěné pacienty).   </a:t>
            </a:r>
          </a:p>
          <a:p>
            <a:pPr marL="514350" eaLnBrk="1" hangingPunct="1"/>
            <a:r>
              <a:rPr lang="cs-CZ" sz="2400" smtClean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870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Pojišťovnický typ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5184775"/>
          </a:xfrm>
        </p:spPr>
        <p:txBody>
          <a:bodyPr>
            <a:normAutofit lnSpcReduction="10000"/>
          </a:bodyPr>
          <a:lstStyle/>
          <a:p>
            <a:pPr marL="514350" eaLnBrk="1" hangingPunct="1">
              <a:defRPr/>
            </a:pPr>
            <a:r>
              <a:rPr lang="cs-CZ" sz="2400" dirty="0" smtClean="0"/>
              <a:t>Zdravotní péče je hrazena z fondu povinného zdravotního pojištění, který je vytvářen z příspěvků zaměstnanců, zaměstnavatelů a státu. </a:t>
            </a:r>
          </a:p>
          <a:p>
            <a:pPr marL="514350" eaLnBrk="1" hangingPunct="1">
              <a:defRPr/>
            </a:pPr>
            <a:r>
              <a:rPr lang="cs-CZ" sz="2400" dirty="0" smtClean="0"/>
              <a:t>Funguje na principu solidarity, platby do fondů podle příjmů, čerpání podle potřeb. Za určené skupiny osob hradí pojistné stát.</a:t>
            </a:r>
          </a:p>
          <a:p>
            <a:pPr marL="514350" eaLnBrk="1" hangingPunct="1">
              <a:defRPr/>
            </a:pPr>
            <a:r>
              <a:rPr lang="cs-CZ" sz="2400" dirty="0" smtClean="0"/>
              <a:t>Různá míra finanční spoluúčasti pacientů (léky, pomůcky, regulační poplatky).</a:t>
            </a:r>
          </a:p>
          <a:p>
            <a:pPr marL="514350" eaLnBrk="1" hangingPunct="1">
              <a:defRPr/>
            </a:pPr>
            <a:r>
              <a:rPr lang="cs-CZ" sz="2400" dirty="0" smtClean="0"/>
              <a:t>Jde o nestátní zdravotnictví se státními zárukami. Stát garantuje všeobecnou dostupnost a kvalitu (standard) péče.</a:t>
            </a:r>
          </a:p>
          <a:p>
            <a:pPr marL="514350" eaLnBrk="1" hangingPunct="1">
              <a:defRPr/>
            </a:pPr>
            <a:r>
              <a:rPr lang="cs-CZ" sz="2400" dirty="0" smtClean="0"/>
              <a:t>Jde o souběžnou činnost veřejného a soukromého sektoru.</a:t>
            </a:r>
          </a:p>
          <a:p>
            <a:pPr marL="514350" eaLnBrk="1" hangingPunct="1">
              <a:defRPr/>
            </a:pPr>
            <a:r>
              <a:rPr lang="cs-CZ" sz="2400" dirty="0" smtClean="0"/>
              <a:t>Základem jsou soukromé individuální praxe ambulantních lékařů, kteří uzavírají smlouvy se zdravotními pojišťovnami.</a:t>
            </a:r>
          </a:p>
          <a:p>
            <a:pPr marL="171450" indent="0" eaLnBrk="1" hangingPunct="1">
              <a:buFont typeface="Arial" charset="0"/>
              <a:buNone/>
              <a:defRPr/>
            </a:pPr>
            <a:r>
              <a:rPr lang="cs-CZ" sz="2400" dirty="0" smtClean="0"/>
              <a:t> </a:t>
            </a:r>
          </a:p>
          <a:p>
            <a:pPr marL="514350" eaLnBrk="1" hangingPunct="1">
              <a:defRPr/>
            </a:pPr>
            <a:endParaRPr lang="cs-CZ" sz="2400" dirty="0" smtClean="0"/>
          </a:p>
          <a:p>
            <a:pPr marL="171450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4463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Národní zdravotní služba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5832475"/>
          </a:xfrm>
        </p:spPr>
        <p:txBody>
          <a:bodyPr/>
          <a:lstStyle/>
          <a:p>
            <a:pPr eaLnBrk="1" hangingPunct="1"/>
            <a:r>
              <a:rPr lang="cs-CZ" sz="2000" smtClean="0"/>
              <a:t>Vyznačuje se silnou účastí státu, který vlastní většinu zdravotnických zařízení a menším podílem soukromého sektoru. </a:t>
            </a:r>
          </a:p>
          <a:p>
            <a:pPr eaLnBrk="1" hangingPunct="1"/>
            <a:r>
              <a:rPr lang="cs-CZ" sz="2000" smtClean="0"/>
              <a:t>Většina specializovaných ambulantních zařízení, laboratoře a rtg pracoviště jsou součástí nemocnic.</a:t>
            </a:r>
          </a:p>
          <a:p>
            <a:pPr eaLnBrk="1" hangingPunct="1"/>
            <a:r>
              <a:rPr lang="cs-CZ" sz="2000" smtClean="0"/>
              <a:t>Drtivá většina nemocnic je součástí Národní zdravotní služby, soukromá lůžka existují v omezené míře.</a:t>
            </a:r>
          </a:p>
          <a:p>
            <a:pPr eaLnBrk="1" hangingPunct="1"/>
            <a:r>
              <a:rPr lang="cs-CZ" sz="2000" smtClean="0"/>
              <a:t>Lékaři a zdravotničtí pracovníci jsou státní zaměstnanci, případně soukromými subjekty působícími v soukromém sektoru.</a:t>
            </a:r>
          </a:p>
          <a:p>
            <a:pPr eaLnBrk="1" hangingPunct="1"/>
            <a:r>
              <a:rPr lang="cs-CZ" sz="2000" smtClean="0"/>
              <a:t>Bezplatná zdravotní péče, stát sleduje a garantuje všeobecnou dostupnost zdravotní péče.</a:t>
            </a:r>
          </a:p>
          <a:p>
            <a:pPr eaLnBrk="1" hangingPunct="1"/>
            <a:r>
              <a:rPr lang="cs-CZ" sz="2000" smtClean="0"/>
              <a:t>Princip sociální solidarity - zdravotnické služby jsou převážně hrazeny z daní. Míra finanční spoluúčasti je velmi nízká (léky, protetika, optika). Neexistuje veřejné zdravotní pojištění. Možnost soukromého pojištění a připojištění pro nadstandardní péči.</a:t>
            </a:r>
          </a:p>
          <a:p>
            <a:pPr eaLnBrk="1" hangingPunct="1"/>
            <a:endParaRPr lang="cs-CZ" sz="2000" smtClean="0"/>
          </a:p>
          <a:p>
            <a:pPr eaLnBrk="1" hangingPunct="1"/>
            <a:r>
              <a:rPr lang="cs-CZ" sz="2000" smtClean="0"/>
              <a:t>Velká Británie, Norsko, Španělsko</a:t>
            </a:r>
          </a:p>
        </p:txBody>
      </p:sp>
    </p:spTree>
    <p:extLst>
      <p:ext uri="{BB962C8B-B14F-4D97-AF65-F5344CB8AC3E}">
        <p14:creationId xmlns:p14="http://schemas.microsoft.com/office/powerpoint/2010/main" val="35097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58324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3600" b="1" dirty="0" smtClean="0">
                <a:solidFill>
                  <a:srgbClr val="000099"/>
                </a:solidFill>
              </a:rPr>
              <a:t>Státní typ</a:t>
            </a:r>
          </a:p>
          <a:p>
            <a:pPr eaLnBrk="1" hangingPunct="1">
              <a:defRPr/>
            </a:pPr>
            <a:r>
              <a:rPr lang="cs-CZ" sz="2400" dirty="0" smtClean="0"/>
              <a:t>Zdravotníci jsou státní zaměstnanci se stálým platem. </a:t>
            </a:r>
          </a:p>
          <a:p>
            <a:pPr eaLnBrk="1" hangingPunct="1">
              <a:defRPr/>
            </a:pPr>
            <a:r>
              <a:rPr lang="cs-CZ" sz="2400" dirty="0" smtClean="0"/>
              <a:t>Veškeré náklady jsou hrazeny ze státních fondů.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3600" b="1" dirty="0" smtClean="0">
              <a:solidFill>
                <a:srgbClr val="000099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3600" b="1" dirty="0" smtClean="0">
                <a:solidFill>
                  <a:srgbClr val="000099"/>
                </a:solidFill>
              </a:rPr>
              <a:t>Totalitní typ</a:t>
            </a:r>
          </a:p>
          <a:p>
            <a:pPr eaLnBrk="1" hangingPunct="1">
              <a:defRPr/>
            </a:pPr>
            <a:r>
              <a:rPr lang="cs-CZ" sz="2400" dirty="0" smtClean="0"/>
              <a:t>Celý systém podléhá vlivu jedné politické strany. </a:t>
            </a:r>
          </a:p>
          <a:p>
            <a:pPr eaLnBrk="1" hangingPunct="1">
              <a:defRPr/>
            </a:pPr>
            <a:r>
              <a:rPr lang="cs-CZ" sz="2400" dirty="0" smtClean="0"/>
              <a:t>Ideologická kritéria mohou být důležitější než kritéria odborná.  </a:t>
            </a:r>
            <a:endParaRPr lang="en-GB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7402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1B06BA"/>
                </a:solidFill>
              </a:rPr>
              <a:t>FINANCOVÁNÍ ZDRAVOTNICTVÍ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349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00" y="692695"/>
            <a:ext cx="4758824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00CC"/>
                </a:solidFill>
              </a:rPr>
              <a:t>Subjekty zdravotnického systému v ČR</a:t>
            </a:r>
            <a:endParaRPr lang="cs-CZ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3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1B06BA"/>
                </a:solidFill>
                <a:latin typeface="Arial" charset="0"/>
              </a:rPr>
              <a:t>ZDRAVOTNÍ POTŘEBA</a:t>
            </a:r>
            <a:endParaRPr lang="en-GB" altLang="cs-CZ" b="1" dirty="0" smtClean="0">
              <a:solidFill>
                <a:srgbClr val="1B06BA"/>
              </a:solidFill>
              <a:latin typeface="Arial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5256213"/>
            <a:ext cx="8229600" cy="1116012"/>
          </a:xfrm>
        </p:spPr>
        <p:txBody>
          <a:bodyPr/>
          <a:lstStyle/>
          <a:p>
            <a:pPr marL="514350" indent="-514350" algn="ctr" eaLnBrk="1" hangingPunct="1">
              <a:lnSpc>
                <a:spcPct val="80000"/>
              </a:lnSpc>
              <a:buFontTx/>
              <a:buAutoNum type="alphaUcPeriod"/>
            </a:pPr>
            <a:r>
              <a:rPr lang="cs-CZ" altLang="cs-CZ" sz="2800" b="1" dirty="0" smtClean="0">
                <a:solidFill>
                  <a:srgbClr val="1B06BA"/>
                </a:solidFill>
                <a:latin typeface="Arial" charset="0"/>
              </a:rPr>
              <a:t>Potřebné služby (normativní potřeba), </a:t>
            </a:r>
          </a:p>
          <a:p>
            <a:pPr marL="514350" indent="-514350" algn="ctr" eaLnBrk="1" hangingPunct="1">
              <a:lnSpc>
                <a:spcPct val="80000"/>
              </a:lnSpc>
              <a:buFontTx/>
              <a:buAutoNum type="alphaUcPeriod"/>
            </a:pPr>
            <a:r>
              <a:rPr lang="cs-CZ" altLang="cs-CZ" sz="2800" b="1" dirty="0" smtClean="0">
                <a:solidFill>
                  <a:srgbClr val="1B06BA"/>
                </a:solidFill>
                <a:latin typeface="Arial" charset="0"/>
              </a:rPr>
              <a:t>Požadované služby (poptávka),</a:t>
            </a:r>
          </a:p>
          <a:p>
            <a:pPr marL="514350" indent="-514350" algn="ctr" eaLnBrk="1" hangingPunct="1">
              <a:lnSpc>
                <a:spcPct val="80000"/>
              </a:lnSpc>
              <a:buFontTx/>
              <a:buAutoNum type="alphaUcPeriod"/>
            </a:pPr>
            <a:r>
              <a:rPr lang="cs-CZ" altLang="cs-CZ" sz="2800" b="1" dirty="0" smtClean="0">
                <a:solidFill>
                  <a:srgbClr val="1B06BA"/>
                </a:solidFill>
                <a:latin typeface="Arial" charset="0"/>
              </a:rPr>
              <a:t>Poskytované služby (realizované)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49" name="AutoShape 5"/>
          <p:cNvSpPr>
            <a:spLocks noChangeAspect="1" noChangeArrowheads="1" noTextEdit="1"/>
          </p:cNvSpPr>
          <p:nvPr/>
        </p:nvSpPr>
        <p:spPr bwMode="auto">
          <a:xfrm>
            <a:off x="2451100" y="1023938"/>
            <a:ext cx="4371975" cy="40417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468563" y="1041400"/>
            <a:ext cx="4337050" cy="4006850"/>
          </a:xfrm>
          <a:prstGeom prst="rect">
            <a:avLst/>
          </a:prstGeom>
          <a:solidFill>
            <a:srgbClr val="FFFFFF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51" name="Oval 7"/>
          <p:cNvSpPr>
            <a:spLocks noChangeArrowheads="1"/>
          </p:cNvSpPr>
          <p:nvPr/>
        </p:nvSpPr>
        <p:spPr bwMode="auto">
          <a:xfrm>
            <a:off x="2686050" y="2557463"/>
            <a:ext cx="2386013" cy="2274887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52" name="Oval 8"/>
          <p:cNvSpPr>
            <a:spLocks noChangeArrowheads="1"/>
          </p:cNvSpPr>
          <p:nvPr/>
        </p:nvSpPr>
        <p:spPr bwMode="auto">
          <a:xfrm>
            <a:off x="4202113" y="2557463"/>
            <a:ext cx="2386012" cy="2274887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3444875" y="1366838"/>
            <a:ext cx="2384425" cy="2273300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3935236" y="1930400"/>
            <a:ext cx="14843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7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cs-CZ" altLang="cs-CZ" sz="17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otřebné služby</a:t>
            </a:r>
            <a:endParaRPr lang="en-GB" altLang="cs-CZ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4516438" y="1606550"/>
            <a:ext cx="155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sz="17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</a:t>
            </a:r>
            <a:endParaRPr lang="en-GB" altLang="cs-CZ" b="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4540250" y="241776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sz="17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  <a:endParaRPr lang="en-GB" altLang="cs-CZ" b="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5095875" y="291941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sz="17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  <a:endParaRPr lang="en-GB" altLang="cs-CZ" b="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4513263" y="324326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sz="17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  <a:endParaRPr lang="en-GB" altLang="cs-CZ" b="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4525963" y="391953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sz="17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  <a:endParaRPr lang="en-GB" altLang="cs-CZ" b="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3930650" y="293211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sz="17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endParaRPr lang="en-GB" altLang="cs-CZ" b="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3113088" y="3084513"/>
            <a:ext cx="1444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sz="17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  <a:endParaRPr lang="en-GB" altLang="cs-CZ" b="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3930650" y="4448175"/>
            <a:ext cx="1079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sz="17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  <a:endParaRPr lang="en-GB" altLang="cs-CZ" b="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5027613" y="443388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sz="17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  <a:endParaRPr lang="en-GB" altLang="cs-CZ" b="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5932488" y="3000375"/>
            <a:ext cx="155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sz="17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  <a:endParaRPr lang="en-GB" altLang="cs-CZ" b="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65" name="Rectangle 21"/>
          <p:cNvSpPr>
            <a:spLocks noChangeArrowheads="1"/>
          </p:cNvSpPr>
          <p:nvPr/>
        </p:nvSpPr>
        <p:spPr bwMode="auto">
          <a:xfrm>
            <a:off x="6138863" y="178276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sz="17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  <a:endParaRPr lang="en-GB" altLang="cs-CZ" b="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67" name="Rectangle 23"/>
          <p:cNvSpPr>
            <a:spLocks noChangeArrowheads="1"/>
          </p:cNvSpPr>
          <p:nvPr/>
        </p:nvSpPr>
        <p:spPr bwMode="auto">
          <a:xfrm>
            <a:off x="2906713" y="3454400"/>
            <a:ext cx="110286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7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požadované</a:t>
            </a:r>
            <a:endParaRPr lang="en-GB" altLang="cs-CZ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68" name="Rectangle 24"/>
          <p:cNvSpPr>
            <a:spLocks noChangeArrowheads="1"/>
          </p:cNvSpPr>
          <p:nvPr/>
        </p:nvSpPr>
        <p:spPr bwMode="auto">
          <a:xfrm>
            <a:off x="2897188" y="3716338"/>
            <a:ext cx="5947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7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služby</a:t>
            </a:r>
            <a:endParaRPr lang="en-GB" altLang="cs-CZ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72" name="Rectangle 28"/>
          <p:cNvSpPr>
            <a:spLocks noChangeArrowheads="1"/>
          </p:cNvSpPr>
          <p:nvPr/>
        </p:nvSpPr>
        <p:spPr bwMode="auto">
          <a:xfrm>
            <a:off x="5252257" y="3585533"/>
            <a:ext cx="11637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7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poskytované</a:t>
            </a:r>
            <a:endParaRPr lang="en-GB" altLang="cs-CZ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73" name="Rectangle 29"/>
          <p:cNvSpPr>
            <a:spLocks noChangeArrowheads="1"/>
          </p:cNvSpPr>
          <p:nvPr/>
        </p:nvSpPr>
        <p:spPr bwMode="auto">
          <a:xfrm>
            <a:off x="5252257" y="3851340"/>
            <a:ext cx="5947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sz="17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služb</a:t>
            </a:r>
            <a:r>
              <a:rPr lang="cs-CZ" altLang="cs-CZ" sz="17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y</a:t>
            </a:r>
            <a:endParaRPr lang="en-GB" altLang="cs-CZ" b="1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1488"/>
            <a:ext cx="6943725" cy="1143000"/>
          </a:xfrm>
        </p:spPr>
        <p:txBody>
          <a:bodyPr/>
          <a:lstStyle/>
          <a:p>
            <a:r>
              <a:rPr lang="cs-CZ"/>
              <a:t>	</a:t>
            </a:r>
            <a:r>
              <a:rPr lang="cs-CZ" b="1">
                <a:solidFill>
                  <a:schemeClr val="accent2"/>
                </a:solidFill>
              </a:rPr>
              <a:t>FINANCE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1913" y="1709738"/>
            <a:ext cx="5395912" cy="45259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cs-CZ" b="1">
                <a:solidFill>
                  <a:schemeClr val="accent2"/>
                </a:solidFill>
              </a:rPr>
              <a:t>Kolik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cs-CZ" b="1">
                <a:solidFill>
                  <a:schemeClr val="accent2"/>
                </a:solidFill>
              </a:rPr>
              <a:t>Kdy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cs-CZ" b="1">
                <a:solidFill>
                  <a:schemeClr val="accent2"/>
                </a:solidFill>
              </a:rPr>
              <a:t>Kam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cs-CZ" b="1">
                <a:solidFill>
                  <a:schemeClr val="accent2"/>
                </a:solidFill>
              </a:rPr>
              <a:t>Komu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cs-CZ" b="1">
                <a:solidFill>
                  <a:schemeClr val="accent2"/>
                </a:solidFill>
              </a:rPr>
              <a:t>Za co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cs-CZ" b="1">
                <a:solidFill>
                  <a:schemeClr val="accent2"/>
                </a:solidFill>
              </a:rPr>
              <a:t>Formy čerpání a uložení (úroky, daně)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cs-CZ" b="1">
                <a:solidFill>
                  <a:schemeClr val="accent2"/>
                </a:solidFill>
              </a:rPr>
              <a:t>Co to přineslo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cs-CZ" b="1">
                <a:solidFill>
                  <a:schemeClr val="accent2"/>
                </a:solidFill>
              </a:rPr>
              <a:t>Jak lépe</a:t>
            </a:r>
            <a:endParaRPr lang="en-GB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541338"/>
            <a:ext cx="8229600" cy="1143000"/>
          </a:xfrm>
        </p:spPr>
        <p:txBody>
          <a:bodyPr/>
          <a:lstStyle/>
          <a:p>
            <a:r>
              <a:rPr lang="cs-CZ" sz="4000" b="1">
                <a:solidFill>
                  <a:schemeClr val="accent2"/>
                </a:solidFill>
              </a:rPr>
              <a:t>ROZHODUJÍCÍ JSOU CÍLE, HODNOTY A PRIORITY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2009775"/>
            <a:ext cx="8029575" cy="3840163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Ekonomie a její metody by měly být nástrojem řízení. </a:t>
            </a:r>
          </a:p>
          <a:p>
            <a:r>
              <a:rPr lang="cs-CZ" b="1">
                <a:solidFill>
                  <a:schemeClr val="accent2"/>
                </a:solidFill>
              </a:rPr>
              <a:t>Jejich vhodnost by měla být posuzována podle toho, zda a do jaké míry pomáhají naplnit zvolené cíle, hájit a rozvíjet žádoucí hodnoty a zda respektují stanovené priority.</a:t>
            </a:r>
            <a:r>
              <a:rPr lang="cs-CZ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6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229600" cy="1143000"/>
          </a:xfrm>
        </p:spPr>
        <p:txBody>
          <a:bodyPr/>
          <a:lstStyle/>
          <a:p>
            <a:r>
              <a:rPr lang="cs-CZ" sz="3600" b="1">
                <a:solidFill>
                  <a:schemeClr val="accent2"/>
                </a:solidFill>
              </a:rPr>
              <a:t>DŮLEŽITÉ NÁSTROJE FORMOVÁNÍ ZDRAVOTNICKÉHO SYSTÉMU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125" y="2162175"/>
            <a:ext cx="6840538" cy="4100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3600" b="1">
                <a:solidFill>
                  <a:schemeClr val="accent2"/>
                </a:solidFill>
              </a:rPr>
              <a:t>Politika</a:t>
            </a:r>
          </a:p>
          <a:p>
            <a:pPr>
              <a:lnSpc>
                <a:spcPct val="90000"/>
              </a:lnSpc>
            </a:pPr>
            <a:r>
              <a:rPr lang="cs-CZ" sz="3600" b="1">
                <a:solidFill>
                  <a:schemeClr val="accent2"/>
                </a:solidFill>
              </a:rPr>
              <a:t>Ekonomika</a:t>
            </a:r>
          </a:p>
          <a:p>
            <a:pPr>
              <a:lnSpc>
                <a:spcPct val="90000"/>
              </a:lnSpc>
            </a:pPr>
            <a:r>
              <a:rPr lang="cs-CZ" sz="3600" b="1">
                <a:solidFill>
                  <a:schemeClr val="accent2"/>
                </a:solidFill>
              </a:rPr>
              <a:t>Právo a legislativa</a:t>
            </a:r>
          </a:p>
          <a:p>
            <a:pPr>
              <a:lnSpc>
                <a:spcPct val="90000"/>
              </a:lnSpc>
            </a:pPr>
            <a:r>
              <a:rPr lang="cs-CZ" sz="3600" b="1">
                <a:solidFill>
                  <a:schemeClr val="accent2"/>
                </a:solidFill>
              </a:rPr>
              <a:t>Medicínské znalosti a kvalifikace i další odborné poznatky a zkušenosti</a:t>
            </a:r>
          </a:p>
          <a:p>
            <a:pPr>
              <a:lnSpc>
                <a:spcPct val="90000"/>
              </a:lnSpc>
            </a:pPr>
            <a:r>
              <a:rPr lang="cs-CZ" sz="3600" b="1">
                <a:solidFill>
                  <a:schemeClr val="accent2"/>
                </a:solidFill>
              </a:rPr>
              <a:t>Výchova (tradice, hodnoty) </a:t>
            </a:r>
          </a:p>
          <a:p>
            <a:pPr>
              <a:lnSpc>
                <a:spcPct val="90000"/>
              </a:lnSpc>
            </a:pPr>
            <a:endParaRPr lang="cs-CZ" sz="3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5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573088"/>
            <a:ext cx="8229600" cy="1143000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Zdroje finančních prostředků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689100"/>
            <a:ext cx="7335837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>
                <a:solidFill>
                  <a:schemeClr val="accent2"/>
                </a:solidFill>
              </a:rPr>
              <a:t>Veřejné a státní, všechny úrovně veřejné správy, daně, pojištění (veřejnoprávní)</a:t>
            </a:r>
          </a:p>
          <a:p>
            <a:pPr>
              <a:lnSpc>
                <a:spcPct val="90000"/>
              </a:lnSpc>
            </a:pPr>
            <a:r>
              <a:rPr lang="cs-CZ" b="1">
                <a:solidFill>
                  <a:schemeClr val="accent2"/>
                </a:solidFill>
              </a:rPr>
              <a:t>Soukromé – přímé, nepřímé, připojištění</a:t>
            </a:r>
          </a:p>
          <a:p>
            <a:pPr>
              <a:lnSpc>
                <a:spcPct val="90000"/>
              </a:lnSpc>
            </a:pPr>
            <a:r>
              <a:rPr lang="cs-CZ" b="1">
                <a:solidFill>
                  <a:schemeClr val="accent2"/>
                </a:solidFill>
              </a:rPr>
              <a:t>Zaměstnavatelé</a:t>
            </a:r>
          </a:p>
          <a:p>
            <a:pPr>
              <a:lnSpc>
                <a:spcPct val="90000"/>
              </a:lnSpc>
            </a:pPr>
            <a:r>
              <a:rPr lang="cs-CZ" b="1">
                <a:solidFill>
                  <a:schemeClr val="accent2"/>
                </a:solidFill>
              </a:rPr>
              <a:t>Lokální zdroje</a:t>
            </a:r>
          </a:p>
          <a:p>
            <a:pPr>
              <a:lnSpc>
                <a:spcPct val="90000"/>
              </a:lnSpc>
            </a:pPr>
            <a:r>
              <a:rPr lang="cs-CZ" b="1">
                <a:solidFill>
                  <a:schemeClr val="accent2"/>
                </a:solidFill>
              </a:rPr>
              <a:t>Cizí pomoc (zahraniční)</a:t>
            </a:r>
          </a:p>
          <a:p>
            <a:pPr>
              <a:lnSpc>
                <a:spcPct val="90000"/>
              </a:lnSpc>
            </a:pPr>
            <a:r>
              <a:rPr lang="cs-CZ" b="1">
                <a:solidFill>
                  <a:schemeClr val="accent2"/>
                </a:solidFill>
              </a:rPr>
              <a:t>Další – dary a loterie</a:t>
            </a:r>
            <a:endParaRPr lang="en-GB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1B06BA"/>
                </a:solidFill>
              </a:rPr>
              <a:t>Hlavní zdroje financování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40325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/>
              <a:t>Veřejné zdravotní pojištění </a:t>
            </a:r>
            <a:r>
              <a:rPr lang="cs-CZ" sz="2400" dirty="0" smtClean="0"/>
              <a:t>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/>
              <a:t>občané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/>
              <a:t>stát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z</a:t>
            </a:r>
            <a:r>
              <a:rPr lang="cs-CZ" sz="2000" dirty="0" smtClean="0"/>
              <a:t>aměstnavatelé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400" b="1" dirty="0"/>
              <a:t>Státní a místní rozpočty </a:t>
            </a:r>
            <a:endParaRPr lang="cs-CZ" sz="2400" dirty="0"/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/>
              <a:t>státní  </a:t>
            </a:r>
            <a:r>
              <a:rPr lang="cs-CZ" sz="2000" dirty="0"/>
              <a:t>(státní rozpočet)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/>
              <a:t>krajské </a:t>
            </a:r>
            <a:r>
              <a:rPr lang="cs-CZ" sz="2000" dirty="0"/>
              <a:t>a obecní (krajský, obecní rozpočet</a:t>
            </a:r>
            <a:r>
              <a:rPr lang="cs-CZ" sz="2000" dirty="0" smtClean="0"/>
              <a:t>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endParaRPr lang="cs-CZ" sz="2000" dirty="0"/>
          </a:p>
          <a:p>
            <a:pPr>
              <a:defRPr/>
            </a:pPr>
            <a:r>
              <a:rPr lang="cs-CZ" sz="2400" b="1" dirty="0" smtClean="0"/>
              <a:t>Soukromé </a:t>
            </a:r>
            <a:r>
              <a:rPr lang="cs-CZ" sz="2400" b="1" dirty="0"/>
              <a:t>platby </a:t>
            </a:r>
            <a:endParaRPr lang="cs-CZ" sz="2400" dirty="0"/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přímé platby za péči, léky, pomůcky …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regulační poplatky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soukromé zdravotní pojištění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další soukromé platby (dary, sbírky</a:t>
            </a:r>
            <a:r>
              <a:rPr lang="cs-CZ" sz="2000" dirty="0" smtClean="0"/>
              <a:t>)</a:t>
            </a:r>
            <a:endParaRPr lang="cs-CZ" dirty="0"/>
          </a:p>
          <a:p>
            <a:pPr>
              <a:defRPr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403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72"/>
            <a:ext cx="8696697" cy="684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323528" y="2780928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23528" y="393305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23528" y="4509120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23528" y="5085184"/>
            <a:ext cx="828092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7884368" y="4221088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7882682" y="2480364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7882682" y="4794952"/>
            <a:ext cx="720080" cy="28803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7882682" y="3643076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043608" y="4005064"/>
            <a:ext cx="136815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6099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1B06BA"/>
                </a:solidFill>
              </a:rPr>
              <a:t>Hlavní zdroje financování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40325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/>
              <a:t>Veřejné zdravotní pojištění </a:t>
            </a:r>
            <a:r>
              <a:rPr lang="cs-CZ" sz="2400" dirty="0" smtClean="0"/>
              <a:t>(78,8%)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/>
              <a:t>občané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/>
              <a:t>stát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z</a:t>
            </a:r>
            <a:r>
              <a:rPr lang="cs-CZ" sz="2000" dirty="0" smtClean="0"/>
              <a:t>aměstnavatelé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400" b="1" dirty="0"/>
              <a:t>Státní a místní rozpočty </a:t>
            </a:r>
            <a:r>
              <a:rPr lang="cs-CZ" sz="2400" dirty="0"/>
              <a:t>(</a:t>
            </a:r>
            <a:r>
              <a:rPr lang="cs-CZ" sz="2400" dirty="0" smtClean="0"/>
              <a:t>5,3%)</a:t>
            </a:r>
            <a:endParaRPr lang="cs-CZ" sz="2400" dirty="0"/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/>
              <a:t>státní  </a:t>
            </a:r>
            <a:r>
              <a:rPr lang="cs-CZ" sz="2000" dirty="0"/>
              <a:t>(státní rozpočet)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/>
              <a:t>krajské </a:t>
            </a:r>
            <a:r>
              <a:rPr lang="cs-CZ" sz="2000" dirty="0"/>
              <a:t>a obecní (krajský, obecní rozpočet</a:t>
            </a:r>
            <a:r>
              <a:rPr lang="cs-CZ" sz="2000" dirty="0" smtClean="0"/>
              <a:t>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endParaRPr lang="cs-CZ" sz="2000" dirty="0"/>
          </a:p>
          <a:p>
            <a:pPr>
              <a:defRPr/>
            </a:pPr>
            <a:r>
              <a:rPr lang="cs-CZ" sz="2400" b="1" dirty="0" smtClean="0"/>
              <a:t>Soukromé </a:t>
            </a:r>
            <a:r>
              <a:rPr lang="cs-CZ" sz="2400" b="1" dirty="0"/>
              <a:t>platby </a:t>
            </a:r>
            <a:r>
              <a:rPr lang="cs-CZ" sz="2400" dirty="0" smtClean="0"/>
              <a:t>(15,9%)</a:t>
            </a:r>
            <a:endParaRPr lang="cs-CZ" sz="2400" dirty="0"/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přímé platby za péči, léky, pomůcky …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regulační poplatky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soukromé zdravotní pojištění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další soukromé platby (dary, sbírky</a:t>
            </a:r>
            <a:r>
              <a:rPr lang="cs-CZ" sz="2000" dirty="0" smtClean="0"/>
              <a:t>)</a:t>
            </a:r>
            <a:endParaRPr lang="cs-CZ" dirty="0"/>
          </a:p>
          <a:p>
            <a:pPr>
              <a:defRPr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6674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72"/>
            <a:ext cx="8696697" cy="684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323528" y="2780928"/>
            <a:ext cx="828092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23528" y="3933056"/>
            <a:ext cx="828092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23528" y="4509120"/>
            <a:ext cx="828092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23528" y="5085184"/>
            <a:ext cx="828092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7884368" y="1916832"/>
            <a:ext cx="720080" cy="288032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7884368" y="4221088"/>
            <a:ext cx="720080" cy="28803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7882682" y="2480364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7882682" y="4794952"/>
            <a:ext cx="720080" cy="28803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7882682" y="3643076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 flipH="1" flipV="1">
            <a:off x="8244408" y="2204864"/>
            <a:ext cx="360040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8244408" y="220486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539552" y="1916405"/>
            <a:ext cx="1800200" cy="288032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39552" y="4172392"/>
            <a:ext cx="2160240" cy="336727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39552" y="4782846"/>
            <a:ext cx="720080" cy="28803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043608" y="4005064"/>
            <a:ext cx="136815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126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1B06BA"/>
                </a:solidFill>
              </a:rPr>
              <a:t>VEŘEJNOPRÁVNÍ POJIŠTĚNÍ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866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1B06BA"/>
                </a:solidFill>
              </a:rPr>
              <a:t>Veřejné zdravotní pojištění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 smtClean="0"/>
              <a:t>Povinné</a:t>
            </a:r>
            <a:r>
              <a:rPr lang="cs-CZ" sz="2800" dirty="0" smtClean="0"/>
              <a:t> (dáno zákonem) pro každého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 smtClean="0"/>
              <a:t>Garance zdravotní péče</a:t>
            </a:r>
            <a:r>
              <a:rPr lang="cs-CZ" sz="2800" dirty="0" smtClean="0"/>
              <a:t> pomocí povinně předplacených služeb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 smtClean="0"/>
              <a:t>Odstranění finančních bariér </a:t>
            </a:r>
            <a:r>
              <a:rPr lang="cs-CZ" sz="2800" dirty="0" smtClean="0"/>
              <a:t>v dostupnosti ZP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/>
              <a:t>Souvisí s pojetím </a:t>
            </a:r>
            <a:r>
              <a:rPr lang="cs-CZ" sz="2800" b="1" dirty="0" smtClean="0"/>
              <a:t>úlohy státu </a:t>
            </a:r>
            <a:r>
              <a:rPr lang="cs-CZ" sz="2800" dirty="0" smtClean="0"/>
              <a:t>v péči o zdraví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/>
              <a:t>Základním principem je </a:t>
            </a:r>
            <a:r>
              <a:rPr lang="cs-CZ" sz="2800" b="1" dirty="0" smtClean="0"/>
              <a:t>solidarita</a:t>
            </a:r>
            <a:r>
              <a:rPr lang="cs-CZ" sz="2800" dirty="0" smtClean="0"/>
              <a:t> 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2226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cs-CZ" sz="4200" b="1" dirty="0" smtClean="0">
                <a:solidFill>
                  <a:schemeClr val="accent2"/>
                </a:solidFill>
              </a:rPr>
              <a:t>OBSAH PÉČE O ZDRAVÍ A ZDRAVOTNICTVÍ</a:t>
            </a:r>
            <a:endParaRPr lang="cs-CZ" sz="4200" b="1" dirty="0">
              <a:solidFill>
                <a:schemeClr val="accent2"/>
              </a:solidFill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229600" cy="464137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Laická péče</a:t>
            </a:r>
          </a:p>
          <a:p>
            <a:pPr marL="0" indent="0">
              <a:lnSpc>
                <a:spcPct val="80000"/>
              </a:lnSpc>
              <a:buNone/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Odborná zdravotnická péče</a:t>
            </a:r>
          </a:p>
        </p:txBody>
      </p:sp>
    </p:spTree>
    <p:extLst>
      <p:ext uri="{BB962C8B-B14F-4D97-AF65-F5344CB8AC3E}">
        <p14:creationId xmlns:p14="http://schemas.microsoft.com/office/powerpoint/2010/main" val="757450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b="1" dirty="0" smtClean="0">
                <a:solidFill>
                  <a:srgbClr val="1B06BA"/>
                </a:solidFill>
              </a:rPr>
              <a:t>Veřejné zdravotní pojištění </a:t>
            </a:r>
            <a:br>
              <a:rPr lang="cs-CZ" sz="4000" b="1" dirty="0" smtClean="0">
                <a:solidFill>
                  <a:srgbClr val="1B06BA"/>
                </a:solidFill>
              </a:rPr>
            </a:br>
            <a:r>
              <a:rPr lang="cs-CZ" sz="4000" b="1" dirty="0" smtClean="0">
                <a:solidFill>
                  <a:srgbClr val="1B06BA"/>
                </a:solidFill>
              </a:rPr>
              <a:t>– jde o solidaritu: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bohatých s chudými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zdravých s nemocnými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mladých se staršími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jedinců s rodinami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ekonomicky aktivních s ekonomicky neaktivními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mužů se ženami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zodpovědných s nezodpovědnými …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550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1B06BA"/>
                </a:solidFill>
              </a:rPr>
              <a:t>Veřejné zdravotní pojištění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err="1" smtClean="0"/>
              <a:t>Bismarckovský</a:t>
            </a:r>
            <a:r>
              <a:rPr lang="cs-CZ" smtClean="0"/>
              <a:t> model financování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Vychází z křesťanských hodnot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Výraz sociálního cítění a humánních hodnot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Zdravotní péče jako jedno ze základních lidských práv, jehož garantem je stát</a:t>
            </a:r>
          </a:p>
        </p:txBody>
      </p:sp>
    </p:spTree>
    <p:extLst>
      <p:ext uri="{BB962C8B-B14F-4D97-AF65-F5344CB8AC3E}">
        <p14:creationId xmlns:p14="http://schemas.microsoft.com/office/powerpoint/2010/main" val="293212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Veřejné zdravotní pojištění jako výraz sociální solidarity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967287"/>
          </a:xfrm>
        </p:spPr>
        <p:txBody>
          <a:bodyPr/>
          <a:lstStyle/>
          <a:p>
            <a:pPr eaLnBrk="1" hangingPunct="1"/>
            <a:endParaRPr lang="cs-CZ" sz="2800" dirty="0" smtClean="0">
              <a:latin typeface="Arial" charset="0"/>
            </a:endParaRPr>
          </a:p>
          <a:p>
            <a:pPr eaLnBrk="1" hangingPunct="1"/>
            <a:r>
              <a:rPr lang="cs-CZ" sz="2800" b="1" dirty="0" smtClean="0"/>
              <a:t>Odděluje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poskytování</a:t>
            </a:r>
            <a:r>
              <a:rPr lang="cs-CZ" sz="2800" b="1" dirty="0" smtClean="0"/>
              <a:t> </a:t>
            </a:r>
            <a:r>
              <a:rPr lang="cs-CZ" sz="2800" dirty="0" smtClean="0"/>
              <a:t>zdravotní péče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od schopnosti </a:t>
            </a:r>
            <a:r>
              <a:rPr lang="cs-CZ" sz="2800" dirty="0" smtClean="0"/>
              <a:t>za ni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platit</a:t>
            </a:r>
            <a:r>
              <a:rPr lang="cs-CZ" sz="2800" dirty="0" smtClean="0"/>
              <a:t>.</a:t>
            </a:r>
          </a:p>
          <a:p>
            <a:pPr eaLnBrk="1" hangingPunct="1"/>
            <a:endParaRPr lang="cs-CZ" sz="2800" dirty="0" smtClean="0"/>
          </a:p>
          <a:p>
            <a:pPr eaLnBrk="1" hangingPunct="1"/>
            <a:r>
              <a:rPr lang="cs-CZ" sz="2800" b="1" dirty="0" smtClean="0">
                <a:solidFill>
                  <a:schemeClr val="tx2">
                    <a:lumMod val="50000"/>
                  </a:schemeClr>
                </a:solidFill>
              </a:rPr>
              <a:t>Příspěvky</a:t>
            </a:r>
            <a:r>
              <a:rPr lang="cs-CZ" sz="2800" dirty="0" smtClean="0"/>
              <a:t> na zdravotní péči stanovuje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podle finančních možností </a:t>
            </a:r>
            <a:r>
              <a:rPr lang="cs-CZ" sz="2800" dirty="0" smtClean="0"/>
              <a:t>(procentuální částka  </a:t>
            </a:r>
            <a:br>
              <a:rPr lang="cs-CZ" sz="2800" dirty="0" smtClean="0"/>
            </a:br>
            <a:r>
              <a:rPr lang="cs-CZ" sz="2800" dirty="0" smtClean="0"/>
              <a:t>z příjmu, nikoli pevná částka).</a:t>
            </a:r>
          </a:p>
          <a:p>
            <a:pPr eaLnBrk="1" hangingPunct="1"/>
            <a:endParaRPr lang="cs-CZ" sz="2800" dirty="0" smtClean="0"/>
          </a:p>
          <a:p>
            <a:pPr eaLnBrk="1" hangingPunct="1"/>
            <a:r>
              <a:rPr lang="cs-CZ" sz="2800" b="1" dirty="0" smtClean="0"/>
              <a:t>Přerozděluje</a:t>
            </a:r>
            <a:r>
              <a:rPr lang="cs-CZ" sz="2800" dirty="0" smtClean="0"/>
              <a:t> shromážděné finance </a:t>
            </a:r>
            <a:br>
              <a:rPr lang="cs-CZ" sz="2800" dirty="0" smtClean="0"/>
            </a:br>
            <a:r>
              <a:rPr lang="cs-CZ" sz="2800" dirty="0" smtClean="0"/>
              <a:t>ve prospěch sociálně slabých a nemocných.</a:t>
            </a:r>
          </a:p>
        </p:txBody>
      </p:sp>
    </p:spTree>
    <p:extLst>
      <p:ext uri="{BB962C8B-B14F-4D97-AF65-F5344CB8AC3E}">
        <p14:creationId xmlns:p14="http://schemas.microsoft.com/office/powerpoint/2010/main" val="1477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Veřejné zdravotní pojištění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Zavedeno </a:t>
            </a:r>
            <a:r>
              <a:rPr lang="cs-CZ" b="1" dirty="0" smtClean="0"/>
              <a:t>v roce 1992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 smtClean="0"/>
              <a:t> </a:t>
            </a:r>
          </a:p>
          <a:p>
            <a:pPr eaLnBrk="1" hangingPunct="1">
              <a:defRPr/>
            </a:pPr>
            <a:r>
              <a:rPr lang="cs-CZ" dirty="0" smtClean="0"/>
              <a:t>Na počátku 90. velký počet zdravotních pojišťoven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V současnosti je v ČR </a:t>
            </a:r>
            <a:r>
              <a:rPr lang="cs-CZ" b="1" dirty="0" smtClean="0"/>
              <a:t>7 zdravotních pojišťoven</a:t>
            </a:r>
          </a:p>
        </p:txBody>
      </p:sp>
    </p:spTree>
    <p:extLst>
      <p:ext uri="{BB962C8B-B14F-4D97-AF65-F5344CB8AC3E}">
        <p14:creationId xmlns:p14="http://schemas.microsoft.com/office/powerpoint/2010/main" val="30286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Plátci veřejného zdravotního pojištění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Zaměstnavatelé a zaměstnanci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Osoby samostatně výdělečně činné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Stát</a:t>
            </a:r>
          </a:p>
        </p:txBody>
      </p:sp>
    </p:spTree>
    <p:extLst>
      <p:ext uri="{BB962C8B-B14F-4D97-AF65-F5344CB8AC3E}">
        <p14:creationId xmlns:p14="http://schemas.microsoft.com/office/powerpoint/2010/main" val="16541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1B06BA"/>
                </a:solidFill>
                <a:latin typeface="+mn-lt"/>
              </a:rPr>
              <a:t>Z povinného zdravotního pojištění se hradí: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Nezbytné lékařské úkony</a:t>
            </a:r>
          </a:p>
          <a:p>
            <a:pPr eaLnBrk="1" hangingPunct="1"/>
            <a:r>
              <a:rPr lang="cs-CZ" dirty="0" smtClean="0"/>
              <a:t>Zdravotnický materiál</a:t>
            </a:r>
          </a:p>
          <a:p>
            <a:pPr eaLnBrk="1" hangingPunct="1"/>
            <a:r>
              <a:rPr lang="cs-CZ" dirty="0" smtClean="0"/>
              <a:t>Některé léky</a:t>
            </a:r>
          </a:p>
        </p:txBody>
      </p:sp>
    </p:spTree>
    <p:extLst>
      <p:ext uri="{BB962C8B-B14F-4D97-AF65-F5344CB8AC3E}">
        <p14:creationId xmlns:p14="http://schemas.microsoft.com/office/powerpoint/2010/main" val="26965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rgbClr val="1B06BA"/>
                </a:solidFill>
              </a:rPr>
              <a:t>Zaměstnanci a zaměstnavatelé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  <a:p>
            <a:pPr eaLnBrk="1" hangingPunct="1"/>
            <a:r>
              <a:rPr lang="cs-CZ" b="1" dirty="0" smtClean="0"/>
              <a:t>Zaměstnanec</a:t>
            </a:r>
            <a:r>
              <a:rPr lang="cs-CZ" dirty="0" smtClean="0"/>
              <a:t> platí </a:t>
            </a:r>
            <a:r>
              <a:rPr lang="cs-CZ" b="1" dirty="0" smtClean="0"/>
              <a:t>4,5%</a:t>
            </a:r>
            <a:r>
              <a:rPr lang="cs-CZ" dirty="0" smtClean="0"/>
              <a:t> z hrubé mzdy.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 smtClean="0"/>
              <a:t>Zaměstnavatel</a:t>
            </a:r>
            <a:r>
              <a:rPr lang="cs-CZ" dirty="0" smtClean="0"/>
              <a:t> platí </a:t>
            </a:r>
            <a:r>
              <a:rPr lang="cs-CZ" b="1" dirty="0" smtClean="0"/>
              <a:t>9% </a:t>
            </a:r>
            <a:r>
              <a:rPr lang="cs-CZ" dirty="0" smtClean="0"/>
              <a:t>z hrubé mzdy – lze to brát jako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část nevyplacené mzdy</a:t>
            </a:r>
            <a:r>
              <a:rPr lang="cs-CZ" dirty="0" smtClean="0"/>
              <a:t>.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617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1B06BA"/>
                </a:solidFill>
              </a:rPr>
              <a:t>OSVČ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 smtClean="0"/>
              <a:t>13,5%</a:t>
            </a:r>
            <a:r>
              <a:rPr lang="cs-CZ" dirty="0" smtClean="0"/>
              <a:t> </a:t>
            </a:r>
            <a:r>
              <a:rPr lang="cs-CZ" b="1" dirty="0" smtClean="0"/>
              <a:t>z vyměřovacího základu</a:t>
            </a:r>
          </a:p>
          <a:p>
            <a:pPr eaLnBrk="1" hangingPunct="1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Vyměřovacím základem</a:t>
            </a:r>
            <a:r>
              <a:rPr lang="cs-CZ" dirty="0" smtClean="0"/>
              <a:t> je (od r. 2006) 50% příjmu ze SVČ po odpočtu výdajů nutných na jeho dosažení, zajištění a udržení.</a:t>
            </a:r>
          </a:p>
          <a:p>
            <a:pPr eaLnBrk="1" hangingPunct="1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Minimální měsíční záloha </a:t>
            </a:r>
            <a:r>
              <a:rPr lang="cs-CZ" dirty="0" smtClean="0"/>
              <a:t>na zdravotní pojištění je 1 752Kč, max. 20 361Kč za rok.</a:t>
            </a:r>
          </a:p>
        </p:txBody>
      </p:sp>
    </p:spTree>
    <p:extLst>
      <p:ext uri="{BB962C8B-B14F-4D97-AF65-F5344CB8AC3E}">
        <p14:creationId xmlns:p14="http://schemas.microsoft.com/office/powerpoint/2010/main" val="23803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rgbClr val="1B06BA"/>
                </a:solidFill>
              </a:rPr>
              <a:t>Osoba bez zdanitelných příjmů (OBZP)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229600" cy="489594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sz="2400" dirty="0"/>
              <a:t>O</a:t>
            </a:r>
            <a:r>
              <a:rPr lang="cs-CZ" sz="2400" dirty="0" smtClean="0"/>
              <a:t>soba, která má na území ČR trvalý pobyt,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 smtClean="0"/>
              <a:t>není však zaměstnancem,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 smtClean="0"/>
              <a:t>nemá příjmy ze samostatné výdělečné činnosti,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 smtClean="0"/>
              <a:t>ani nepatří do kategorie, za kterou platí pojistné stát,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a uvedené skutečnosti trvají celý kalendářní  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měsíc.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1800" dirty="0" smtClean="0"/>
              <a:t>Např. žena v domácnosti, student školy, která neposkytuje soustavnou přípravu na budoucí povolání, člen náboženského řádu bez příjmu, nezaměstnaný neevidovaný na ÚP, absolvent SŠ, který ihned po prázdninách nenastoupí do zaměstnání + neeviduje se na ÚP + nezačne podnikat.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cs-CZ" sz="1800" dirty="0"/>
          </a:p>
          <a:p>
            <a:pPr marL="342000" eaLnBrk="1">
              <a:lnSpc>
                <a:spcPct val="87000"/>
              </a:lnSpc>
              <a:buSzPct val="100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410700" algn="l"/>
              </a:tabLst>
              <a:defRPr/>
            </a:pP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OBZP 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platí 13,5% z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</a:rPr>
              <a:t>minimální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</a:rPr>
              <a:t>mzd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cs-CZ" sz="2400" b="1" dirty="0" smtClean="0"/>
              <a:t> </a:t>
            </a:r>
            <a:r>
              <a:rPr lang="cs-CZ" sz="2400" dirty="0" smtClean="0"/>
              <a:t>v měsíci, za které se platí pojistné. </a:t>
            </a:r>
          </a:p>
          <a:p>
            <a:pPr marL="342000" eaLnBrk="1">
              <a:lnSpc>
                <a:spcPct val="87000"/>
              </a:lnSpc>
              <a:buSzPct val="100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410700" algn="l"/>
              </a:tabLst>
              <a:defRPr/>
            </a:pPr>
            <a:r>
              <a:rPr lang="cs-CZ" sz="2400" dirty="0" smtClean="0"/>
              <a:t>Aktuálně je minimální mzda 8500 Kč (50,60 Kč na hodinu), výše měsíční platby tedy činí </a:t>
            </a:r>
            <a:r>
              <a:rPr lang="cs-CZ" sz="2400" b="1" dirty="0" smtClean="0"/>
              <a:t>1148 Kč</a:t>
            </a:r>
            <a:r>
              <a:rPr lang="cs-CZ" sz="2400" dirty="0" smtClean="0"/>
              <a:t>.</a:t>
            </a:r>
            <a:r>
              <a:rPr lang="en-GB" sz="2400" dirty="0" smtClean="0"/>
              <a:t>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sz="2200" dirty="0" smtClean="0"/>
          </a:p>
          <a:p>
            <a:pPr eaLnBrk="1" hangingPunct="1"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786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Osoby, za které je plátcem stát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18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Nezaopatřené děti</a:t>
            </a:r>
          </a:p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Poživatelé důchodů</a:t>
            </a:r>
          </a:p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Osoby na mateřské a rodičovské dovolené </a:t>
            </a:r>
          </a:p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Uchazeči o zaměstnání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pobírající dávky sociální péče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>
                <a:cs typeface="Arial" charset="0"/>
              </a:rPr>
              <a:t>z důvodu sociální potřebnosti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převážně nebo úplně bezmocné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pečující o </a:t>
            </a:r>
            <a:r>
              <a:rPr lang="cs-CZ" sz="2400" dirty="0" smtClean="0"/>
              <a:t>blízkou osobu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</a:t>
            </a:r>
            <a:r>
              <a:rPr lang="cs-CZ" sz="2400" dirty="0" smtClean="0"/>
              <a:t>ve vazbě nebo ve výkonu trestu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400" dirty="0" smtClean="0"/>
              <a:t>Stát za vyjmenované osoby platí zálohu na zdravotní pojištění ve výši </a:t>
            </a:r>
            <a:r>
              <a:rPr lang="cs-CZ" sz="2400" b="1" dirty="0" smtClean="0"/>
              <a:t>845 Kč </a:t>
            </a:r>
            <a:r>
              <a:rPr lang="cs-CZ" sz="2400" dirty="0" smtClean="0"/>
              <a:t>měsíčně (a od 1. 7. 2014).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400" dirty="0" smtClean="0"/>
              <a:t>Stát platí zdravotní pojištění za cca 6 000 000 obyvatel ČR</a:t>
            </a:r>
            <a:endParaRPr lang="cs-CZ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6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cs-CZ" sz="4200" b="1" dirty="0" smtClean="0">
                <a:solidFill>
                  <a:schemeClr val="accent2"/>
                </a:solidFill>
              </a:rPr>
              <a:t>LAICKÁ PÉČE (</a:t>
            </a:r>
            <a:r>
              <a:rPr lang="cs-CZ" sz="4200" b="1" i="1" dirty="0" err="1" smtClean="0">
                <a:solidFill>
                  <a:schemeClr val="accent2"/>
                </a:solidFill>
              </a:rPr>
              <a:t>lay</a:t>
            </a:r>
            <a:r>
              <a:rPr lang="cs-CZ" sz="4200" b="1" i="1" dirty="0" smtClean="0">
                <a:solidFill>
                  <a:schemeClr val="accent2"/>
                </a:solidFill>
              </a:rPr>
              <a:t> care</a:t>
            </a:r>
            <a:r>
              <a:rPr lang="cs-CZ" sz="4200" b="1" dirty="0" smtClean="0">
                <a:solidFill>
                  <a:schemeClr val="accent2"/>
                </a:solidFill>
              </a:rPr>
              <a:t>)</a:t>
            </a:r>
            <a:endParaRPr lang="cs-CZ" sz="4200" b="1" dirty="0">
              <a:solidFill>
                <a:schemeClr val="accent2"/>
              </a:solidFill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 smtClean="0"/>
              <a:t>Řešení zdravotních problémů jednotlivci, v rámci rodiny, známých či svépomocných organizací.</a:t>
            </a:r>
          </a:p>
          <a:p>
            <a:pPr marL="0" indent="0">
              <a:lnSpc>
                <a:spcPct val="80000"/>
              </a:lnSpc>
              <a:buNone/>
            </a:pPr>
            <a:endParaRPr lang="cs-CZ" sz="2600" dirty="0" smtClean="0"/>
          </a:p>
          <a:p>
            <a:pPr>
              <a:lnSpc>
                <a:spcPct val="80000"/>
              </a:lnSpc>
            </a:pPr>
            <a:r>
              <a:rPr lang="cs-CZ" sz="2600" dirty="0" smtClean="0"/>
              <a:t>Dělení:</a:t>
            </a:r>
          </a:p>
          <a:p>
            <a:pPr lvl="1">
              <a:lnSpc>
                <a:spcPct val="80000"/>
              </a:lnSpc>
            </a:pPr>
            <a:r>
              <a:rPr lang="cs-CZ" sz="2600" b="1" dirty="0" err="1" smtClean="0"/>
              <a:t>Sebepéče</a:t>
            </a:r>
            <a:r>
              <a:rPr lang="cs-CZ" sz="2600" dirty="0" smtClean="0"/>
              <a:t> (aplikace léků, péče o nemocného)</a:t>
            </a:r>
          </a:p>
          <a:p>
            <a:pPr lvl="1">
              <a:lnSpc>
                <a:spcPct val="80000"/>
              </a:lnSpc>
            </a:pPr>
            <a:r>
              <a:rPr lang="cs-CZ" sz="2600" b="1" dirty="0" smtClean="0"/>
              <a:t>Vzájemná pomoc </a:t>
            </a:r>
            <a:r>
              <a:rPr lang="cs-CZ" sz="2600" dirty="0" smtClean="0"/>
              <a:t>(stejná nemoc)</a:t>
            </a:r>
            <a:endParaRPr lang="cs-CZ" sz="2600" b="1" dirty="0" smtClean="0"/>
          </a:p>
          <a:p>
            <a:pPr lvl="1">
              <a:lnSpc>
                <a:spcPct val="80000"/>
              </a:lnSpc>
            </a:pPr>
            <a:r>
              <a:rPr lang="cs-CZ" sz="2600" b="1" dirty="0" smtClean="0"/>
              <a:t>Péče dobrovolníků </a:t>
            </a:r>
            <a:r>
              <a:rPr lang="cs-CZ" sz="2600" dirty="0" smtClean="0"/>
              <a:t>(zájmové a charitativní organizace)</a:t>
            </a:r>
          </a:p>
          <a:p>
            <a:pPr lvl="1">
              <a:lnSpc>
                <a:spcPct val="80000"/>
              </a:lnSpc>
            </a:pPr>
            <a:r>
              <a:rPr lang="cs-CZ" sz="2600" b="1" dirty="0" smtClean="0"/>
              <a:t>Svépomocné skupiny </a:t>
            </a:r>
            <a:r>
              <a:rPr lang="cs-CZ" sz="2600" dirty="0" smtClean="0"/>
              <a:t>(pacienti se stejnou nemocí či postižením, kluby zdravé výživy, rodiče odmítající povinné očkování aj.), působí v nich lékaři či jiní </a:t>
            </a:r>
            <a:r>
              <a:rPr lang="cs-CZ" sz="2600" dirty="0" err="1" smtClean="0"/>
              <a:t>zdr</a:t>
            </a:r>
            <a:r>
              <a:rPr lang="cs-CZ" sz="2600" dirty="0" smtClean="0"/>
              <a:t>. pracovníci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sz="2600" dirty="0"/>
          </a:p>
          <a:p>
            <a:pPr>
              <a:lnSpc>
                <a:spcPct val="80000"/>
              </a:lnSpc>
            </a:pPr>
            <a:r>
              <a:rPr lang="cs-CZ" sz="2600" dirty="0" smtClean="0"/>
              <a:t>60 - 90% objemu zdravotní péče</a:t>
            </a:r>
          </a:p>
        </p:txBody>
      </p:sp>
    </p:spTree>
    <p:extLst>
      <p:ext uri="{BB962C8B-B14F-4D97-AF65-F5344CB8AC3E}">
        <p14:creationId xmlns:p14="http://schemas.microsoft.com/office/powerpoint/2010/main" val="597901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Zdravotní pojišťovny v ČR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184775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cs-CZ" sz="2400" b="1" dirty="0"/>
              <a:t>v</a:t>
            </a:r>
            <a:r>
              <a:rPr lang="cs-CZ" sz="2400" b="1" dirty="0" smtClean="0"/>
              <a:t>eřejnoprávní neziskové organizace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GB" sz="2400" dirty="0" err="1" smtClean="0"/>
              <a:t>mají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úkol</a:t>
            </a:r>
            <a:r>
              <a:rPr lang="en-GB" sz="2400" dirty="0" smtClean="0"/>
              <a:t> </a:t>
            </a:r>
            <a:endParaRPr lang="cs-CZ" sz="2400" dirty="0" smtClean="0"/>
          </a:p>
          <a:p>
            <a:pPr marL="857250" lvl="2" indent="-457200" eaLnBrk="1" hangingPunct="1">
              <a:buFont typeface="+mj-lt"/>
              <a:buAutoNum type="alphaLcParenR"/>
              <a:defRPr/>
            </a:pPr>
            <a:r>
              <a:rPr lang="en-GB" sz="2000" dirty="0" err="1" smtClean="0"/>
              <a:t>vybírat</a:t>
            </a:r>
            <a:r>
              <a:rPr lang="en-GB" sz="2000" dirty="0" smtClean="0"/>
              <a:t> </a:t>
            </a:r>
            <a:r>
              <a:rPr lang="en-GB" sz="2000" dirty="0" err="1" smtClean="0"/>
              <a:t>zdravotní</a:t>
            </a:r>
            <a:r>
              <a:rPr lang="en-GB" sz="2000" dirty="0" smtClean="0"/>
              <a:t> </a:t>
            </a:r>
            <a:r>
              <a:rPr lang="en-GB" sz="2000" dirty="0" err="1" smtClean="0"/>
              <a:t>pojištění</a:t>
            </a:r>
            <a:r>
              <a:rPr lang="en-GB" sz="2000" dirty="0" smtClean="0"/>
              <a:t> v </a:t>
            </a:r>
            <a:r>
              <a:rPr lang="en-GB" sz="2000" dirty="0" err="1" smtClean="0"/>
              <a:t>zákonem</a:t>
            </a:r>
            <a:r>
              <a:rPr lang="en-GB" sz="2000" dirty="0" smtClean="0"/>
              <a:t> </a:t>
            </a:r>
            <a:r>
              <a:rPr lang="en-GB" sz="2000" dirty="0" err="1" smtClean="0"/>
              <a:t>stanovené</a:t>
            </a:r>
            <a:r>
              <a:rPr lang="en-GB" sz="2000" dirty="0" smtClean="0"/>
              <a:t> </a:t>
            </a:r>
            <a:r>
              <a:rPr lang="en-GB" sz="2000" dirty="0" err="1" smtClean="0"/>
              <a:t>výši</a:t>
            </a:r>
            <a:r>
              <a:rPr lang="en-GB" sz="2000" dirty="0" smtClean="0"/>
              <a:t> </a:t>
            </a:r>
            <a:endParaRPr lang="cs-CZ" sz="2000" dirty="0" smtClean="0"/>
          </a:p>
          <a:p>
            <a:pPr marL="857250" lvl="2" indent="-457200" eaLnBrk="1" hangingPunct="1">
              <a:buFont typeface="+mj-lt"/>
              <a:buAutoNum type="alphaLcParenR"/>
              <a:defRPr/>
            </a:pPr>
            <a:r>
              <a:rPr lang="en-GB" sz="2000" dirty="0" smtClean="0"/>
              <a:t>a </a:t>
            </a:r>
            <a:r>
              <a:rPr lang="en-GB" sz="2000" dirty="0" err="1" smtClean="0"/>
              <a:t>zajišťovat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vybrané</a:t>
            </a:r>
            <a:r>
              <a:rPr lang="en-GB" sz="2000" dirty="0" smtClean="0"/>
              <a:t> </a:t>
            </a:r>
            <a:r>
              <a:rPr lang="en-GB" sz="2000" dirty="0" err="1" smtClean="0"/>
              <a:t>prostředky</a:t>
            </a:r>
            <a:r>
              <a:rPr lang="en-GB" sz="2000" dirty="0" smtClean="0"/>
              <a:t> </a:t>
            </a:r>
            <a:r>
              <a:rPr lang="en-GB" sz="2000" dirty="0" err="1" smtClean="0"/>
              <a:t>úhrady</a:t>
            </a:r>
            <a:r>
              <a:rPr lang="en-GB" sz="2000" dirty="0" smtClean="0"/>
              <a:t> </a:t>
            </a:r>
            <a:r>
              <a:rPr lang="en-GB" sz="2000" dirty="0" err="1" smtClean="0"/>
              <a:t>zdravotní</a:t>
            </a:r>
            <a:r>
              <a:rPr lang="en-GB" sz="2000" dirty="0" smtClean="0"/>
              <a:t> </a:t>
            </a:r>
            <a:r>
              <a:rPr lang="en-GB" sz="2000" dirty="0" err="1" smtClean="0"/>
              <a:t>péče</a:t>
            </a:r>
            <a:r>
              <a:rPr lang="en-GB" sz="2000" dirty="0" smtClean="0"/>
              <a:t> </a:t>
            </a:r>
            <a:r>
              <a:rPr lang="en-GB" sz="2000" dirty="0" err="1" smtClean="0"/>
              <a:t>tak</a:t>
            </a:r>
            <a:r>
              <a:rPr lang="en-GB" sz="2000" dirty="0" smtClean="0"/>
              <a:t>, </a:t>
            </a:r>
            <a:r>
              <a:rPr lang="en-GB" sz="2000" dirty="0" err="1" smtClean="0"/>
              <a:t>aby</a:t>
            </a:r>
            <a:r>
              <a:rPr lang="en-GB" sz="2000" dirty="0" smtClean="0"/>
              <a:t> </a:t>
            </a:r>
            <a:r>
              <a:rPr lang="en-GB" sz="2000" dirty="0" err="1" smtClean="0"/>
              <a:t>vybrané</a:t>
            </a:r>
            <a:r>
              <a:rPr lang="en-GB" sz="2000" dirty="0" smtClean="0"/>
              <a:t> </a:t>
            </a:r>
            <a:r>
              <a:rPr lang="en-GB" sz="2000" dirty="0" err="1" smtClean="0"/>
              <a:t>pojistné</a:t>
            </a:r>
            <a:r>
              <a:rPr lang="en-GB" sz="2000" dirty="0" smtClean="0"/>
              <a:t> </a:t>
            </a:r>
            <a:r>
              <a:rPr lang="en-GB" sz="2000" dirty="0" err="1" smtClean="0"/>
              <a:t>bylo</a:t>
            </a:r>
            <a:r>
              <a:rPr lang="en-GB" sz="2000" dirty="0" smtClean="0"/>
              <a:t> </a:t>
            </a:r>
            <a:r>
              <a:rPr lang="en-GB" sz="2000" dirty="0" err="1" smtClean="0"/>
              <a:t>vynakládáno</a:t>
            </a:r>
            <a:r>
              <a:rPr lang="en-GB" sz="2000" dirty="0" smtClean="0"/>
              <a:t> </a:t>
            </a:r>
            <a:r>
              <a:rPr lang="en-GB" sz="2000" dirty="0" err="1" smtClean="0"/>
              <a:t>účelně</a:t>
            </a:r>
            <a:r>
              <a:rPr lang="en-GB" sz="2000" dirty="0" smtClean="0"/>
              <a:t> a </a:t>
            </a:r>
            <a:r>
              <a:rPr lang="en-GB" sz="2000" dirty="0" err="1" smtClean="0"/>
              <a:t>fektivně</a:t>
            </a:r>
            <a:r>
              <a:rPr lang="en-GB" sz="2000" dirty="0" smtClean="0"/>
              <a:t>.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uzavření/neuzavření smlouvy se zdravotnickým zařízením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výše a forma úhrad (</a:t>
            </a:r>
            <a:r>
              <a:rPr lang="cs-CZ" sz="2400" dirty="0" err="1" smtClean="0">
                <a:cs typeface="Arial" charset="0"/>
              </a:rPr>
              <a:t>kapitace</a:t>
            </a:r>
            <a:r>
              <a:rPr lang="cs-CZ" sz="2400" dirty="0" smtClean="0">
                <a:cs typeface="Arial" charset="0"/>
              </a:rPr>
              <a:t>, výkon, paušál, DRG )</a:t>
            </a:r>
          </a:p>
          <a:p>
            <a:pPr eaLnBrk="1" hangingPunct="1">
              <a:defRPr/>
            </a:pPr>
            <a:r>
              <a:rPr lang="cs-CZ" sz="2400" dirty="0">
                <a:cs typeface="Arial" charset="0"/>
              </a:rPr>
              <a:t>f</a:t>
            </a:r>
            <a:r>
              <a:rPr lang="cs-CZ" sz="2400" dirty="0" smtClean="0">
                <a:cs typeface="Arial" charset="0"/>
              </a:rPr>
              <a:t>inancování zdravotní péče  se stanovuje v „</a:t>
            </a:r>
            <a:r>
              <a:rPr lang="cs-CZ" sz="2400" dirty="0" err="1" smtClean="0">
                <a:cs typeface="Arial" charset="0"/>
              </a:rPr>
              <a:t>úhardové</a:t>
            </a:r>
            <a:r>
              <a:rPr lang="cs-CZ" sz="2400" dirty="0" smtClean="0">
                <a:cs typeface="Arial" charset="0"/>
              </a:rPr>
              <a:t> vyhlášce“ na </a:t>
            </a:r>
            <a:r>
              <a:rPr lang="cs-CZ" sz="2400" smtClean="0">
                <a:cs typeface="Arial" charset="0"/>
              </a:rPr>
              <a:t>základě výsledku tzv</a:t>
            </a:r>
            <a:r>
              <a:rPr lang="cs-CZ" sz="2400" dirty="0" smtClean="0">
                <a:cs typeface="Arial" charset="0"/>
              </a:rPr>
              <a:t>. dohodovacího řízení </a:t>
            </a:r>
          </a:p>
          <a:p>
            <a:pPr lvl="1" eaLnBrk="1" hangingPunct="1">
              <a:defRPr/>
            </a:pPr>
            <a:r>
              <a:rPr lang="cs-CZ" sz="2000" dirty="0" smtClean="0">
                <a:cs typeface="Arial" charset="0"/>
              </a:rPr>
              <a:t>mezi zdravotními pojišťovnami</a:t>
            </a:r>
          </a:p>
          <a:p>
            <a:pPr lvl="1" eaLnBrk="1" hangingPunct="1">
              <a:defRPr/>
            </a:pPr>
            <a:r>
              <a:rPr lang="cs-CZ" sz="2000" dirty="0" smtClean="0">
                <a:cs typeface="Arial" charset="0"/>
              </a:rPr>
              <a:t>Českou lékařskou komorou</a:t>
            </a:r>
          </a:p>
          <a:p>
            <a:pPr lvl="1" eaLnBrk="1" hangingPunct="1">
              <a:defRPr/>
            </a:pPr>
            <a:r>
              <a:rPr lang="cs-CZ" sz="2000" dirty="0">
                <a:cs typeface="Arial" charset="0"/>
              </a:rPr>
              <a:t>p</a:t>
            </a:r>
            <a:r>
              <a:rPr lang="cs-CZ" sz="2000" dirty="0" smtClean="0">
                <a:cs typeface="Arial" charset="0"/>
              </a:rPr>
              <a:t>říp. vládou  (MZ)</a:t>
            </a:r>
          </a:p>
        </p:txBody>
      </p:sp>
    </p:spTree>
    <p:extLst>
      <p:ext uri="{BB962C8B-B14F-4D97-AF65-F5344CB8AC3E}">
        <p14:creationId xmlns:p14="http://schemas.microsoft.com/office/powerpoint/2010/main" val="30770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Výběr zdravotní pojišťovny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616575"/>
          </a:xfrm>
        </p:spPr>
        <p:txBody>
          <a:bodyPr/>
          <a:lstStyle/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800" b="1" dirty="0" err="1" smtClean="0">
                <a:solidFill>
                  <a:srgbClr val="000080"/>
                </a:solidFill>
              </a:rPr>
              <a:t>Volba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zdravotní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pojišťovny</a:t>
            </a:r>
            <a:endParaRPr lang="en-GB" sz="2800" b="1" dirty="0" smtClean="0">
              <a:solidFill>
                <a:srgbClr val="000080"/>
              </a:solidFill>
            </a:endParaRPr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výběr</a:t>
            </a:r>
            <a:r>
              <a:rPr lang="en-GB" sz="2400" dirty="0" smtClean="0"/>
              <a:t> z</a:t>
            </a:r>
            <a:r>
              <a:rPr lang="cs-CZ" sz="2400" dirty="0" smtClean="0"/>
              <a:t>e</a:t>
            </a:r>
            <a:r>
              <a:rPr lang="en-GB" sz="2400" dirty="0" smtClean="0"/>
              <a:t> </a:t>
            </a:r>
            <a:r>
              <a:rPr lang="cs-CZ" sz="2400" dirty="0" smtClean="0"/>
              <a:t>7</a:t>
            </a:r>
            <a:r>
              <a:rPr lang="cs-CZ" sz="2400" dirty="0" smtClean="0">
                <a:cs typeface="Times New Roman" pitchFamily="18" charset="0"/>
              </a:rPr>
              <a:t> </a:t>
            </a:r>
            <a:r>
              <a:rPr lang="en-GB" sz="2400" dirty="0" err="1" smtClean="0"/>
              <a:t>zdravotních</a:t>
            </a:r>
            <a:r>
              <a:rPr lang="en-GB" sz="2400" dirty="0" smtClean="0"/>
              <a:t> </a:t>
            </a:r>
            <a:r>
              <a:rPr lang="en-GB" sz="2400" dirty="0" err="1" smtClean="0"/>
              <a:t>pojišťoven</a:t>
            </a:r>
            <a:r>
              <a:rPr lang="en-GB" sz="2400" dirty="0" smtClean="0"/>
              <a:t> </a:t>
            </a:r>
            <a:endParaRPr lang="cs-CZ" sz="2400" dirty="0" smtClean="0"/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novorozenec</a:t>
            </a:r>
            <a:r>
              <a:rPr lang="en-GB" sz="2400" dirty="0" smtClean="0"/>
              <a:t> se </a:t>
            </a:r>
            <a:r>
              <a:rPr lang="en-GB" sz="2400" dirty="0" err="1" smtClean="0"/>
              <a:t>stává</a:t>
            </a:r>
            <a:r>
              <a:rPr lang="en-GB" sz="2400" dirty="0" smtClean="0"/>
              <a:t> </a:t>
            </a:r>
            <a:r>
              <a:rPr lang="en-GB" sz="2400" dirty="0" err="1" smtClean="0"/>
              <a:t>automaticky</a:t>
            </a:r>
            <a:r>
              <a:rPr lang="en-GB" sz="2400" dirty="0" smtClean="0"/>
              <a:t> </a:t>
            </a:r>
            <a:r>
              <a:rPr lang="en-GB" sz="2400" dirty="0" err="1" smtClean="0"/>
              <a:t>pojištěncem</a:t>
            </a:r>
            <a:r>
              <a:rPr lang="en-GB" sz="2400" dirty="0" smtClean="0"/>
              <a:t> </a:t>
            </a:r>
            <a:r>
              <a:rPr lang="en-GB" sz="2400" dirty="0" err="1" smtClean="0"/>
              <a:t>té</a:t>
            </a:r>
            <a:r>
              <a:rPr lang="en-GB" sz="2400" dirty="0" smtClean="0"/>
              <a:t> </a:t>
            </a:r>
            <a:r>
              <a:rPr lang="en-GB" sz="2400" dirty="0" err="1" smtClean="0"/>
              <a:t>zdravotní</a:t>
            </a:r>
            <a:r>
              <a:rPr lang="en-GB" sz="2400" dirty="0" smtClean="0"/>
              <a:t> </a:t>
            </a:r>
            <a:r>
              <a:rPr lang="en-GB" sz="2400" dirty="0" err="1" smtClean="0"/>
              <a:t>pojišťovny</a:t>
            </a:r>
            <a:r>
              <a:rPr lang="en-GB" sz="2400" dirty="0" smtClean="0"/>
              <a:t>, u </a:t>
            </a:r>
            <a:r>
              <a:rPr lang="en-GB" sz="2400" dirty="0" err="1" smtClean="0"/>
              <a:t>níž</a:t>
            </a:r>
            <a:r>
              <a:rPr lang="en-GB" sz="2400" dirty="0" smtClean="0"/>
              <a:t> je </a:t>
            </a:r>
            <a:r>
              <a:rPr lang="en-GB" sz="2400" dirty="0" err="1" smtClean="0"/>
              <a:t>pojištěna</a:t>
            </a:r>
            <a:r>
              <a:rPr lang="en-GB" sz="2400" dirty="0" smtClean="0"/>
              <a:t> </a:t>
            </a:r>
            <a:r>
              <a:rPr lang="en-GB" sz="2400" dirty="0" err="1" smtClean="0"/>
              <a:t>jeho</a:t>
            </a:r>
            <a:r>
              <a:rPr lang="en-GB" sz="2400" dirty="0" smtClean="0"/>
              <a:t> </a:t>
            </a:r>
            <a:r>
              <a:rPr lang="en-GB" sz="2400" dirty="0" err="1" smtClean="0"/>
              <a:t>matka</a:t>
            </a:r>
            <a:endParaRPr lang="en-GB" sz="2400" dirty="0" smtClean="0"/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cs-CZ" sz="2800" b="1" dirty="0" smtClean="0">
              <a:solidFill>
                <a:srgbClr val="000080"/>
              </a:solidFill>
            </a:endParaRPr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800" b="1" dirty="0" err="1" smtClean="0">
                <a:solidFill>
                  <a:srgbClr val="000080"/>
                </a:solidFill>
              </a:rPr>
              <a:t>Změna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zdravotní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pojišťovny</a:t>
            </a:r>
            <a:endParaRPr lang="en-GB" sz="2800" b="1" dirty="0" smtClean="0">
              <a:solidFill>
                <a:srgbClr val="000080"/>
              </a:solidFill>
            </a:endParaRP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ze</a:t>
            </a:r>
            <a:r>
              <a:rPr lang="en-GB" sz="2400" dirty="0" smtClean="0"/>
              <a:t> </a:t>
            </a:r>
            <a:r>
              <a:rPr lang="en-GB" sz="2400" dirty="0" err="1" smtClean="0"/>
              <a:t>zákona</a:t>
            </a:r>
            <a:r>
              <a:rPr lang="en-GB" sz="2400" dirty="0" smtClean="0"/>
              <a:t> </a:t>
            </a:r>
            <a:r>
              <a:rPr lang="cs-CZ" sz="2400" dirty="0" smtClean="0"/>
              <a:t>lze </a:t>
            </a:r>
            <a:r>
              <a:rPr lang="en-GB" sz="2400" dirty="0" smtClean="0"/>
              <a:t>1x </a:t>
            </a:r>
            <a:r>
              <a:rPr lang="en-GB" sz="2400" dirty="0" err="1" smtClean="0"/>
              <a:t>za</a:t>
            </a:r>
            <a:r>
              <a:rPr lang="en-GB" sz="2400" dirty="0" smtClean="0"/>
              <a:t> 12 </a:t>
            </a:r>
            <a:r>
              <a:rPr lang="en-GB" sz="2400" dirty="0" err="1" smtClean="0"/>
              <a:t>měsíců</a:t>
            </a:r>
            <a:r>
              <a:rPr lang="cs-CZ" sz="2400" dirty="0" smtClean="0"/>
              <a:t>, a to vždy </a:t>
            </a:r>
            <a:r>
              <a:rPr lang="en-GB" sz="2400" dirty="0" smtClean="0"/>
              <a:t>k 1. </a:t>
            </a:r>
            <a:r>
              <a:rPr lang="cs-CZ" sz="2400" dirty="0" smtClean="0"/>
              <a:t>lednu následujícího kalendářního roku (změna se musí avizovat </a:t>
            </a:r>
            <a:r>
              <a:rPr lang="cs-CZ" sz="2400" dirty="0"/>
              <a:t>min. 6 </a:t>
            </a:r>
            <a:r>
              <a:rPr lang="cs-CZ" sz="2400" dirty="0" smtClean="0"/>
              <a:t>měsíců dopředu).</a:t>
            </a:r>
            <a:endParaRPr lang="en-GB" sz="2400" dirty="0" smtClean="0"/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cs-CZ" sz="2800" b="1" dirty="0" smtClean="0">
              <a:solidFill>
                <a:srgbClr val="000080"/>
              </a:solidFill>
            </a:endParaRPr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cs-CZ" sz="2800" b="1" dirty="0" smtClean="0">
                <a:solidFill>
                  <a:srgbClr val="000080"/>
                </a:solidFill>
              </a:rPr>
              <a:t>K</a:t>
            </a:r>
            <a:r>
              <a:rPr lang="en-GB" sz="2800" b="1" dirty="0" err="1" smtClean="0">
                <a:solidFill>
                  <a:srgbClr val="000080"/>
                </a:solidFill>
              </a:rPr>
              <a:t>ritéri</a:t>
            </a:r>
            <a:r>
              <a:rPr lang="cs-CZ" sz="2800" b="1" dirty="0" smtClean="0">
                <a:solidFill>
                  <a:srgbClr val="000080"/>
                </a:solidFill>
              </a:rPr>
              <a:t>a</a:t>
            </a:r>
            <a:endParaRPr lang="en-GB" sz="2800" b="1" dirty="0" smtClean="0">
              <a:solidFill>
                <a:srgbClr val="000080"/>
              </a:solidFill>
            </a:endParaRPr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dostupnost</a:t>
            </a:r>
            <a:r>
              <a:rPr lang="en-GB" sz="2400" dirty="0" smtClean="0"/>
              <a:t> </a:t>
            </a:r>
            <a:r>
              <a:rPr lang="en-GB" sz="2400" dirty="0" err="1" smtClean="0"/>
              <a:t>smluvní</a:t>
            </a:r>
            <a:r>
              <a:rPr lang="en-GB" sz="2400" dirty="0" smtClean="0"/>
              <a:t> </a:t>
            </a:r>
            <a:r>
              <a:rPr lang="en-GB" sz="2400" dirty="0" err="1" smtClean="0"/>
              <a:t>lékařské</a:t>
            </a:r>
            <a:r>
              <a:rPr lang="en-GB" sz="2400" dirty="0" smtClean="0"/>
              <a:t> </a:t>
            </a:r>
            <a:r>
              <a:rPr lang="en-GB" sz="2400" dirty="0" err="1" smtClean="0"/>
              <a:t>péče</a:t>
            </a:r>
            <a:r>
              <a:rPr lang="en-GB" sz="2400" dirty="0" smtClean="0"/>
              <a:t> </a:t>
            </a:r>
            <a:r>
              <a:rPr lang="en-GB" sz="2400" dirty="0" err="1" smtClean="0"/>
              <a:t>pojišťovny</a:t>
            </a:r>
            <a:r>
              <a:rPr lang="en-GB" sz="2400" dirty="0" smtClean="0"/>
              <a:t> </a:t>
            </a:r>
            <a:endParaRPr lang="cs-CZ" sz="2400" dirty="0" smtClean="0"/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praktická</a:t>
            </a:r>
            <a:r>
              <a:rPr lang="en-GB" sz="2400" dirty="0" smtClean="0"/>
              <a:t> </a:t>
            </a:r>
            <a:r>
              <a:rPr lang="en-GB" sz="2400" dirty="0" err="1" smtClean="0"/>
              <a:t>využitelnost</a:t>
            </a:r>
            <a:r>
              <a:rPr lang="en-GB" sz="2400" dirty="0" smtClean="0"/>
              <a:t> </a:t>
            </a:r>
            <a:r>
              <a:rPr lang="en-GB" sz="2400" dirty="0" err="1" smtClean="0"/>
              <a:t>nabízených</a:t>
            </a:r>
            <a:r>
              <a:rPr lang="en-GB" sz="2400" dirty="0" smtClean="0"/>
              <a:t> </a:t>
            </a:r>
            <a:r>
              <a:rPr lang="en-GB" sz="2400" dirty="0" err="1" smtClean="0"/>
              <a:t>výhod</a:t>
            </a:r>
            <a:r>
              <a:rPr lang="en-GB" sz="2400" dirty="0" smtClean="0"/>
              <a:t> </a:t>
            </a:r>
            <a:r>
              <a:rPr lang="cs-CZ" sz="2400" dirty="0" smtClean="0"/>
              <a:t>z fondu prevence</a:t>
            </a:r>
            <a:endParaRPr lang="cs-CZ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06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dirty="0" smtClean="0">
                <a:solidFill>
                  <a:srgbClr val="1B06BA"/>
                </a:solidFill>
              </a:rPr>
              <a:t>Zdravotní pojišťovny a počet jejich pojištěnců v roce 2012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628775"/>
            <a:ext cx="8568183" cy="4824413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cs-CZ" sz="2400" dirty="0" smtClean="0">
                <a:cs typeface="Arial" charset="0"/>
              </a:rPr>
              <a:t>Česká průmyslová zdravotní pojišťovna: 	</a:t>
            </a:r>
            <a:r>
              <a:rPr lang="cs-CZ" sz="2400" b="1" dirty="0" smtClean="0">
                <a:cs typeface="Arial" charset="0"/>
              </a:rPr>
              <a:t>1,17 mil.    (11,2%)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cs-CZ" sz="2400" dirty="0" smtClean="0">
                <a:cs typeface="Arial" charset="0"/>
              </a:rPr>
              <a:t>Oborová </a:t>
            </a:r>
            <a:r>
              <a:rPr lang="cs-CZ" sz="2400" dirty="0" err="1" smtClean="0">
                <a:cs typeface="Arial" charset="0"/>
              </a:rPr>
              <a:t>zdr</a:t>
            </a:r>
            <a:r>
              <a:rPr lang="cs-CZ" sz="2400" dirty="0" smtClean="0">
                <a:cs typeface="Arial" charset="0"/>
              </a:rPr>
              <a:t>. pojišťovna zaměstnanců </a:t>
            </a:r>
          </a:p>
          <a:p>
            <a:pPr marL="0" lvl="1" indent="0" eaLnBrk="1" hangingPunct="1">
              <a:buNone/>
            </a:pPr>
            <a:r>
              <a:rPr lang="cs-CZ" sz="2400" dirty="0" smtClean="0">
                <a:cs typeface="Arial" charset="0"/>
              </a:rPr>
              <a:t>     bank, pojišťoven a stavebnictví: 	</a:t>
            </a:r>
            <a:r>
              <a:rPr lang="cs-CZ" sz="2400" dirty="0">
                <a:cs typeface="Arial" charset="0"/>
              </a:rPr>
              <a:t>	</a:t>
            </a:r>
            <a:r>
              <a:rPr lang="cs-CZ" sz="2400" dirty="0" smtClean="0">
                <a:cs typeface="Arial" charset="0"/>
              </a:rPr>
              <a:t>702 tis.	      (6,7%)	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cs-CZ" sz="2400" dirty="0" smtClean="0">
                <a:cs typeface="Arial" charset="0"/>
              </a:rPr>
              <a:t>Revírní bratrská pokladna: 			417 tis.	      (4,0%)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cs-CZ" sz="2400" dirty="0" smtClean="0">
                <a:cs typeface="Arial" charset="0"/>
              </a:rPr>
              <a:t>Vojenská zdravotní pojišťovna:		627 tis.      (6,0%)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cs-CZ" sz="2400" dirty="0" smtClean="0">
                <a:cs typeface="Arial" charset="0"/>
              </a:rPr>
              <a:t>Všeobecná zdravotní pojišťovna:		</a:t>
            </a:r>
            <a:r>
              <a:rPr lang="cs-CZ" sz="2400" b="1" dirty="0" smtClean="0">
                <a:cs typeface="Arial" charset="0"/>
              </a:rPr>
              <a:t>6,25 mil.    (59,5%)	</a:t>
            </a:r>
            <a:r>
              <a:rPr lang="cs-CZ" sz="2400" dirty="0" smtClean="0">
                <a:cs typeface="Arial" charset="0"/>
              </a:rPr>
              <a:t>          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cs-CZ" sz="2400" dirty="0" smtClean="0">
                <a:cs typeface="Arial" charset="0"/>
              </a:rPr>
              <a:t>Zaměstnanecká pojišťovna Škoda:		137 tis.       (1,3%)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cs-CZ" sz="2400" dirty="0" err="1" smtClean="0">
                <a:cs typeface="Arial" charset="0"/>
              </a:rPr>
              <a:t>Zdr</a:t>
            </a:r>
            <a:r>
              <a:rPr lang="cs-CZ" sz="2400" dirty="0" smtClean="0">
                <a:cs typeface="Arial" charset="0"/>
              </a:rPr>
              <a:t>. pojišťovna Ministerstva vnitra:             </a:t>
            </a:r>
            <a:r>
              <a:rPr lang="cs-CZ" sz="2400" b="1" dirty="0" smtClean="0">
                <a:cs typeface="Arial" charset="0"/>
              </a:rPr>
              <a:t>1,19 mil. </a:t>
            </a:r>
            <a:r>
              <a:rPr lang="cs-CZ" sz="2400" b="1" dirty="0">
                <a:cs typeface="Arial" charset="0"/>
              </a:rPr>
              <a:t> </a:t>
            </a:r>
            <a:r>
              <a:rPr lang="cs-CZ" sz="2400" b="1" dirty="0" smtClean="0">
                <a:cs typeface="Arial" charset="0"/>
              </a:rPr>
              <a:t>  (11,3%)</a:t>
            </a:r>
          </a:p>
        </p:txBody>
      </p:sp>
    </p:spTree>
    <p:extLst>
      <p:ext uri="{BB962C8B-B14F-4D97-AF65-F5344CB8AC3E}">
        <p14:creationId xmlns:p14="http://schemas.microsoft.com/office/powerpoint/2010/main" val="342189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1B06BA"/>
                </a:solidFill>
              </a:rPr>
              <a:t>SOUKROMOPRÁVNÍ POJIŠTĚNÍ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Co lze pojistit?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040312"/>
          </a:xfrm>
        </p:spPr>
        <p:txBody>
          <a:bodyPr/>
          <a:lstStyle/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b="1" dirty="0" err="1" smtClean="0"/>
              <a:t>Typy</a:t>
            </a:r>
            <a:r>
              <a:rPr lang="en-GB" b="1" dirty="0" smtClean="0"/>
              <a:t> </a:t>
            </a:r>
            <a:r>
              <a:rPr lang="en-GB" b="1" dirty="0" err="1" smtClean="0"/>
              <a:t>soukromého</a:t>
            </a:r>
            <a:r>
              <a:rPr lang="en-GB" b="1" dirty="0" smtClean="0"/>
              <a:t> </a:t>
            </a:r>
            <a:r>
              <a:rPr lang="en-GB" b="1" dirty="0" err="1" smtClean="0"/>
              <a:t>zdravotního</a:t>
            </a:r>
            <a:r>
              <a:rPr lang="en-GB" b="1" dirty="0" smtClean="0"/>
              <a:t> </a:t>
            </a:r>
            <a:r>
              <a:rPr lang="en-GB" b="1" dirty="0" err="1" smtClean="0"/>
              <a:t>pojištění</a:t>
            </a:r>
            <a:r>
              <a:rPr lang="en-GB" b="1" dirty="0" smtClean="0"/>
              <a:t>:</a:t>
            </a: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b="1" i="1" dirty="0" smtClean="0"/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 smtClean="0"/>
              <a:t>-    </a:t>
            </a:r>
            <a:r>
              <a:rPr lang="en-GB" sz="2400" dirty="0" err="1" smtClean="0"/>
              <a:t>Pojištění</a:t>
            </a:r>
            <a:r>
              <a:rPr lang="en-GB" sz="2400" dirty="0" smtClean="0"/>
              <a:t> </a:t>
            </a:r>
            <a:r>
              <a:rPr lang="en-GB" sz="2400" dirty="0" err="1" smtClean="0"/>
              <a:t>denní</a:t>
            </a:r>
            <a:r>
              <a:rPr lang="en-GB" sz="2400" dirty="0" smtClean="0"/>
              <a:t> </a:t>
            </a:r>
            <a:r>
              <a:rPr lang="en-GB" sz="2400" dirty="0" err="1" smtClean="0"/>
              <a:t>dávky</a:t>
            </a:r>
            <a:r>
              <a:rPr lang="en-GB" sz="2400" dirty="0" smtClean="0"/>
              <a:t> </a:t>
            </a:r>
            <a:r>
              <a:rPr lang="en-GB" sz="2400" dirty="0" err="1" smtClean="0"/>
              <a:t>při</a:t>
            </a:r>
            <a:r>
              <a:rPr lang="en-GB" sz="2400" dirty="0" smtClean="0"/>
              <a:t> </a:t>
            </a:r>
            <a:r>
              <a:rPr lang="en-GB" sz="2400" dirty="0" err="1" smtClean="0"/>
              <a:t>pracovní</a:t>
            </a:r>
            <a:r>
              <a:rPr lang="en-GB" sz="2400" dirty="0" smtClean="0"/>
              <a:t> </a:t>
            </a:r>
            <a:r>
              <a:rPr lang="en-GB" sz="2400" dirty="0" err="1" smtClean="0"/>
              <a:t>neschopnosti</a:t>
            </a:r>
            <a:endParaRPr lang="en-GB" sz="2400" dirty="0" smtClean="0"/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/>
              <a:t>Pojištění</a:t>
            </a:r>
            <a:r>
              <a:rPr lang="en-GB" sz="2400" dirty="0" smtClean="0"/>
              <a:t> </a:t>
            </a:r>
            <a:r>
              <a:rPr lang="en-GB" sz="2400" dirty="0" err="1" smtClean="0"/>
              <a:t>pobytu</a:t>
            </a:r>
            <a:r>
              <a:rPr lang="en-GB" sz="2400" dirty="0" smtClean="0"/>
              <a:t> v </a:t>
            </a:r>
            <a:r>
              <a:rPr lang="en-GB" sz="2400" dirty="0" err="1" smtClean="0"/>
              <a:t>nemocnici</a:t>
            </a:r>
            <a:endParaRPr lang="cs-CZ" sz="2400" dirty="0" smtClean="0"/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smtClean="0"/>
              <a:t>Ušlý příjem</a:t>
            </a: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smtClean="0"/>
              <a:t>Nadstandard</a:t>
            </a:r>
            <a:endParaRPr lang="en-GB" sz="2000" dirty="0" smtClean="0"/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/>
              <a:t>Pojištění</a:t>
            </a:r>
            <a:r>
              <a:rPr lang="en-GB" sz="2400" dirty="0" smtClean="0"/>
              <a:t> </a:t>
            </a:r>
            <a:r>
              <a:rPr lang="en-GB" sz="2400" dirty="0" err="1" smtClean="0"/>
              <a:t>stomatologické</a:t>
            </a:r>
            <a:r>
              <a:rPr lang="en-GB" sz="2400" dirty="0" smtClean="0"/>
              <a:t> </a:t>
            </a:r>
            <a:r>
              <a:rPr lang="en-GB" sz="2400" dirty="0" err="1" smtClean="0"/>
              <a:t>péče</a:t>
            </a:r>
            <a:endParaRPr lang="cs-CZ" sz="2400" dirty="0" smtClean="0"/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/>
              <a:t>Pojištění</a:t>
            </a:r>
            <a:r>
              <a:rPr lang="en-GB" sz="2400" dirty="0" smtClean="0"/>
              <a:t> </a:t>
            </a:r>
            <a:r>
              <a:rPr lang="en-GB" sz="2400" dirty="0" err="1" smtClean="0"/>
              <a:t>vážných</a:t>
            </a:r>
            <a:r>
              <a:rPr lang="en-GB" sz="2400" dirty="0" smtClean="0"/>
              <a:t> </a:t>
            </a:r>
            <a:r>
              <a:rPr lang="en-GB" sz="2400" dirty="0" err="1" smtClean="0"/>
              <a:t>onemocněn</a:t>
            </a:r>
            <a:r>
              <a:rPr lang="cs-CZ" sz="2400" dirty="0" smtClean="0"/>
              <a:t>í a </a:t>
            </a:r>
            <a:r>
              <a:rPr lang="en-GB" sz="2400" dirty="0" smtClean="0"/>
              <a:t>invalidity</a:t>
            </a:r>
            <a:endParaRPr lang="cs-CZ" sz="2400" dirty="0"/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err="1" smtClean="0"/>
              <a:t>Dlohodobá</a:t>
            </a:r>
            <a:r>
              <a:rPr lang="cs-CZ" sz="2000" dirty="0" smtClean="0"/>
              <a:t> pracovní neschopnost</a:t>
            </a: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smtClean="0"/>
              <a:t>Výdaje spojené s léčením, výdaje na nadstandardní péči, na jednorázové splacení závazků např. úvěr, leasing nebo na úpravu prostředí (bezbariérový byt).</a:t>
            </a:r>
            <a:endParaRPr lang="cs-CZ" dirty="0"/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 smtClean="0"/>
              <a:t>- </a:t>
            </a:r>
            <a:r>
              <a:rPr lang="en-GB" sz="2400" dirty="0" err="1" smtClean="0"/>
              <a:t>Pojištění</a:t>
            </a:r>
            <a:r>
              <a:rPr lang="en-GB" sz="2400" dirty="0" smtClean="0"/>
              <a:t> </a:t>
            </a:r>
            <a:r>
              <a:rPr lang="en-GB" sz="2400" dirty="0" err="1" smtClean="0"/>
              <a:t>dlouhodobé</a:t>
            </a:r>
            <a:r>
              <a:rPr lang="en-GB" sz="2400" dirty="0" smtClean="0"/>
              <a:t> </a:t>
            </a:r>
            <a:r>
              <a:rPr lang="en-GB" sz="2400" dirty="0" err="1" smtClean="0"/>
              <a:t>péče</a:t>
            </a:r>
            <a:r>
              <a:rPr lang="cs-CZ" sz="2400" dirty="0" smtClean="0"/>
              <a:t> (potřeba pečovatele)</a:t>
            </a: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 smtClean="0"/>
              <a:t>- Léčebné výlohy při cestách do zahraničí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52868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smtClean="0">
                <a:solidFill>
                  <a:srgbClr val="1B06BA"/>
                </a:solidFill>
              </a:rPr>
              <a:t>Charakteristiky soukromého zdravotního pojištění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/>
              <a:t>Nedochází</a:t>
            </a:r>
            <a:r>
              <a:rPr lang="en-GB" sz="2400" dirty="0" smtClean="0"/>
              <a:t> </a:t>
            </a:r>
            <a:r>
              <a:rPr lang="en-GB" sz="2400" dirty="0" err="1" smtClean="0"/>
              <a:t>ke</a:t>
            </a:r>
            <a:r>
              <a:rPr lang="en-GB" sz="2400" dirty="0" smtClean="0"/>
              <a:t> </a:t>
            </a:r>
            <a:r>
              <a:rPr lang="en-GB" sz="2400" dirty="0" err="1" smtClean="0"/>
              <a:t>spoření</a:t>
            </a:r>
            <a:r>
              <a:rPr lang="en-GB" sz="2400" dirty="0" smtClean="0"/>
              <a:t>, </a:t>
            </a:r>
            <a:r>
              <a:rPr lang="en-GB" sz="2400" dirty="0" err="1" smtClean="0"/>
              <a:t>celou</a:t>
            </a:r>
            <a:r>
              <a:rPr lang="en-GB" sz="2400" dirty="0" smtClean="0"/>
              <a:t> </a:t>
            </a:r>
            <a:r>
              <a:rPr lang="en-GB" sz="2400" dirty="0" err="1" smtClean="0"/>
              <a:t>vloženou</a:t>
            </a:r>
            <a:r>
              <a:rPr lang="en-GB" sz="2400" dirty="0" smtClean="0"/>
              <a:t> </a:t>
            </a:r>
            <a:r>
              <a:rPr lang="en-GB" sz="2400" dirty="0" err="1" smtClean="0"/>
              <a:t>částku</a:t>
            </a:r>
            <a:r>
              <a:rPr lang="en-GB" sz="2400" dirty="0" smtClean="0"/>
              <a:t> </a:t>
            </a:r>
            <a:r>
              <a:rPr lang="en-GB" sz="2400" dirty="0" err="1" smtClean="0"/>
              <a:t>pojišťovna</a:t>
            </a:r>
            <a:r>
              <a:rPr lang="en-GB" sz="2400" dirty="0" smtClean="0"/>
              <a:t> </a:t>
            </a:r>
            <a:r>
              <a:rPr lang="en-GB" sz="2400" dirty="0" err="1" smtClean="0"/>
              <a:t>používá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b="1" dirty="0" err="1" smtClean="0"/>
              <a:t>pokrytí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rizik</a:t>
            </a:r>
            <a:r>
              <a:rPr lang="en-GB" sz="2400" dirty="0" smtClean="0"/>
              <a:t>.</a:t>
            </a: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dirty="0" smtClean="0"/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/>
              <a:t>Výše</a:t>
            </a:r>
            <a:r>
              <a:rPr lang="en-GB" sz="2400" dirty="0" smtClean="0"/>
              <a:t> </a:t>
            </a:r>
            <a:r>
              <a:rPr lang="en-GB" sz="2400" dirty="0" err="1" smtClean="0"/>
              <a:t>plnění</a:t>
            </a:r>
            <a:r>
              <a:rPr lang="en-GB" sz="2400" dirty="0" smtClean="0"/>
              <a:t> se </a:t>
            </a:r>
            <a:r>
              <a:rPr lang="en-GB" sz="2400" dirty="0" err="1" smtClean="0"/>
              <a:t>zpravidla</a:t>
            </a:r>
            <a:r>
              <a:rPr lang="en-GB" sz="2400" dirty="0" smtClean="0"/>
              <a:t> </a:t>
            </a:r>
            <a:r>
              <a:rPr lang="en-GB" sz="2400" dirty="0" err="1" smtClean="0"/>
              <a:t>stanovuje</a:t>
            </a:r>
            <a:r>
              <a:rPr lang="en-GB" sz="2400" dirty="0" smtClean="0"/>
              <a:t> v </a:t>
            </a:r>
            <a:r>
              <a:rPr lang="en-GB" sz="2400" dirty="0" err="1" smtClean="0"/>
              <a:t>závislosti</a:t>
            </a:r>
            <a:r>
              <a:rPr lang="en-GB" sz="2400" dirty="0" smtClean="0"/>
              <a:t> </a:t>
            </a:r>
            <a:r>
              <a:rPr lang="en-GB" sz="2400" b="1" dirty="0" err="1" smtClean="0"/>
              <a:t>na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počtu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dní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pracovní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neschopnosti</a:t>
            </a:r>
            <a:r>
              <a:rPr lang="en-GB" sz="2400" dirty="0" smtClean="0"/>
              <a:t>, </a:t>
            </a:r>
            <a:r>
              <a:rPr lang="en-GB" sz="2400" dirty="0" err="1" smtClean="0"/>
              <a:t>nikoli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základě</a:t>
            </a:r>
            <a:r>
              <a:rPr lang="en-GB" sz="2400" dirty="0" smtClean="0"/>
              <a:t> </a:t>
            </a:r>
            <a:r>
              <a:rPr lang="en-GB" sz="2400" dirty="0" err="1" smtClean="0"/>
              <a:t>bodového</a:t>
            </a:r>
            <a:r>
              <a:rPr lang="en-GB" sz="2400" dirty="0" smtClean="0"/>
              <a:t> </a:t>
            </a:r>
            <a:r>
              <a:rPr lang="en-GB" sz="2400" dirty="0" err="1" smtClean="0"/>
              <a:t>ohodnocení</a:t>
            </a:r>
            <a:r>
              <a:rPr lang="en-GB" sz="2400" dirty="0" smtClean="0"/>
              <a:t> </a:t>
            </a:r>
            <a:r>
              <a:rPr lang="en-GB" sz="2400" dirty="0" err="1" smtClean="0"/>
              <a:t>jako</a:t>
            </a:r>
            <a:r>
              <a:rPr lang="en-GB" sz="2400" dirty="0" smtClean="0"/>
              <a:t> u </a:t>
            </a:r>
            <a:r>
              <a:rPr lang="en-GB" sz="2400" dirty="0" err="1" smtClean="0"/>
              <a:t>úrazového</a:t>
            </a:r>
            <a:r>
              <a:rPr lang="en-GB" sz="2400" dirty="0" smtClean="0"/>
              <a:t> </a:t>
            </a:r>
            <a:r>
              <a:rPr lang="en-GB" sz="2400" dirty="0" err="1" smtClean="0"/>
              <a:t>pojištění</a:t>
            </a:r>
            <a:r>
              <a:rPr lang="en-GB" sz="2400" dirty="0" smtClean="0"/>
              <a:t>.</a:t>
            </a: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dirty="0" smtClean="0">
              <a:cs typeface="Times New Roman" pitchFamily="18" charset="0"/>
            </a:endParaRP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/>
              <a:t>Pojišťovna</a:t>
            </a:r>
            <a:r>
              <a:rPr lang="en-GB" sz="2400" dirty="0" smtClean="0"/>
              <a:t> </a:t>
            </a:r>
            <a:r>
              <a:rPr lang="en-GB" sz="2400" dirty="0" err="1" smtClean="0"/>
              <a:t>zpravidla</a:t>
            </a:r>
            <a:r>
              <a:rPr lang="en-GB" sz="2400" dirty="0" smtClean="0"/>
              <a:t> </a:t>
            </a:r>
            <a:r>
              <a:rPr lang="en-GB" sz="2400" dirty="0" err="1" smtClean="0"/>
              <a:t>plní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žádost</a:t>
            </a:r>
            <a:r>
              <a:rPr lang="en-GB" sz="2400" dirty="0" smtClean="0"/>
              <a:t> o </a:t>
            </a:r>
            <a:r>
              <a:rPr lang="en-GB" sz="2400" dirty="0" err="1" smtClean="0"/>
              <a:t>plnění</a:t>
            </a:r>
            <a:r>
              <a:rPr lang="en-GB" sz="2400" dirty="0" smtClean="0"/>
              <a:t> </a:t>
            </a:r>
            <a:r>
              <a:rPr lang="en-GB" sz="2400" dirty="0" err="1" smtClean="0"/>
              <a:t>až</a:t>
            </a:r>
            <a:r>
              <a:rPr lang="en-GB" sz="2400" dirty="0" smtClean="0"/>
              <a:t> </a:t>
            </a:r>
            <a:r>
              <a:rPr lang="en-GB" sz="2400" dirty="0" err="1" smtClean="0"/>
              <a:t>po</a:t>
            </a:r>
            <a:r>
              <a:rPr lang="en-GB" sz="2400" dirty="0" smtClean="0"/>
              <a:t> </a:t>
            </a:r>
            <a:r>
              <a:rPr lang="en-GB" sz="2400" dirty="0" err="1" smtClean="0"/>
              <a:t>uplynutí</a:t>
            </a:r>
            <a:r>
              <a:rPr lang="en-GB" sz="2400" dirty="0" smtClean="0"/>
              <a:t> </a:t>
            </a:r>
            <a:r>
              <a:rPr lang="en-GB" sz="2400" b="1" dirty="0" err="1" smtClean="0"/>
              <a:t>čekací</a:t>
            </a:r>
            <a:r>
              <a:rPr lang="cs-CZ" sz="2400" b="1" dirty="0" smtClean="0"/>
              <a:t> (karenční)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doby</a:t>
            </a:r>
            <a:r>
              <a:rPr lang="en-GB" sz="2400" dirty="0" smtClean="0"/>
              <a:t>.</a:t>
            </a: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dirty="0" smtClean="0">
              <a:cs typeface="Times New Roman" pitchFamily="18" charset="0"/>
            </a:endParaRP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b="1" dirty="0" err="1" smtClean="0"/>
              <a:t>Nelze</a:t>
            </a:r>
            <a:r>
              <a:rPr lang="en-GB" sz="2400" b="1" dirty="0" smtClean="0"/>
              <a:t> se </a:t>
            </a:r>
            <a:r>
              <a:rPr lang="en-GB" sz="2400" b="1" dirty="0" err="1" smtClean="0"/>
              <a:t>pojistit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smrt</a:t>
            </a:r>
            <a:r>
              <a:rPr lang="en-GB" sz="2400" dirty="0" smtClean="0"/>
              <a:t>, pro </a:t>
            </a:r>
            <a:r>
              <a:rPr lang="en-GB" sz="2400" dirty="0" err="1" smtClean="0"/>
              <a:t>případ</a:t>
            </a:r>
            <a:r>
              <a:rPr lang="en-GB" sz="2400" dirty="0" smtClean="0"/>
              <a:t> </a:t>
            </a:r>
            <a:r>
              <a:rPr lang="en-GB" sz="2400" dirty="0" err="1" smtClean="0"/>
              <a:t>smrti</a:t>
            </a:r>
            <a:r>
              <a:rPr lang="en-GB" sz="2400" dirty="0" smtClean="0"/>
              <a:t> je </a:t>
            </a:r>
            <a:r>
              <a:rPr lang="en-GB" sz="2400" dirty="0" err="1" smtClean="0"/>
              <a:t>nutné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err="1" smtClean="0"/>
              <a:t>využít</a:t>
            </a:r>
            <a:r>
              <a:rPr lang="en-GB" sz="2400" dirty="0" smtClean="0"/>
              <a:t> </a:t>
            </a:r>
            <a:r>
              <a:rPr lang="cs-CZ" sz="2400" dirty="0" smtClean="0"/>
              <a:t>jiné produkty </a:t>
            </a:r>
            <a:r>
              <a:rPr lang="en-GB" sz="2400" dirty="0" smtClean="0"/>
              <a:t>(</a:t>
            </a:r>
            <a:r>
              <a:rPr lang="cs-CZ" sz="2400" dirty="0" smtClean="0"/>
              <a:t>např. </a:t>
            </a:r>
            <a:r>
              <a:rPr lang="en-GB" sz="2400" dirty="0" err="1" smtClean="0"/>
              <a:t>rizikové</a:t>
            </a:r>
            <a:r>
              <a:rPr lang="en-GB" sz="2400" dirty="0" smtClean="0"/>
              <a:t>, </a:t>
            </a:r>
            <a:r>
              <a:rPr lang="en-GB" sz="2400" dirty="0" err="1" smtClean="0"/>
              <a:t>životní</a:t>
            </a:r>
            <a:r>
              <a:rPr lang="cs-CZ" sz="2400" dirty="0" smtClean="0"/>
              <a:t> nebo </a:t>
            </a:r>
            <a:r>
              <a:rPr lang="en-GB" sz="2400" dirty="0" err="1" smtClean="0"/>
              <a:t>kapitálové</a:t>
            </a:r>
            <a:r>
              <a:rPr lang="en-GB" sz="2400" dirty="0" smtClean="0"/>
              <a:t> </a:t>
            </a:r>
            <a:r>
              <a:rPr lang="en-GB" sz="2400" dirty="0" err="1" smtClean="0"/>
              <a:t>životní</a:t>
            </a:r>
            <a:r>
              <a:rPr lang="en-GB" sz="2400" dirty="0" smtClean="0"/>
              <a:t> </a:t>
            </a:r>
            <a:r>
              <a:rPr lang="en-GB" sz="2400" dirty="0" err="1" smtClean="0"/>
              <a:t>pojištění</a:t>
            </a:r>
            <a:r>
              <a:rPr lang="en-GB" sz="2400" dirty="0" smtClean="0"/>
              <a:t>).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4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1B06BA"/>
                </a:solidFill>
              </a:rPr>
              <a:t>Cizinci odkázáni na komerční zdravotní pojištění </a:t>
            </a:r>
            <a:endParaRPr lang="cs-CZ" sz="3200" smtClean="0">
              <a:solidFill>
                <a:srgbClr val="1B06BA"/>
              </a:solidFill>
            </a:endParaRP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5256213"/>
          </a:xfrm>
        </p:spPr>
        <p:txBody>
          <a:bodyPr/>
          <a:lstStyle/>
          <a:p>
            <a:r>
              <a:rPr lang="cs-CZ" sz="2400" b="1" dirty="0" smtClean="0"/>
              <a:t>Občané ze „třetích zemí“</a:t>
            </a:r>
            <a:r>
              <a:rPr lang="cs-CZ" sz="2400" dirty="0" smtClean="0"/>
              <a:t> se účastní veřejného zdravotního pojištění,  pokud pracují jako zaměstnanci u zaměstnavatele se sídlem v ČR. </a:t>
            </a:r>
          </a:p>
          <a:p>
            <a:r>
              <a:rPr lang="cs-CZ" sz="2400" dirty="0" smtClean="0"/>
              <a:t>Ostatní cizinci ze zemí mimo EU s dlouhodobým pobytem v ČR si musí zdravotní pojištění obstarat jiným způsobem. </a:t>
            </a:r>
          </a:p>
          <a:p>
            <a:r>
              <a:rPr lang="cs-CZ" sz="2400" dirty="0" smtClean="0"/>
              <a:t>Týká se to cizinců, kteří v ČR:</a:t>
            </a:r>
          </a:p>
          <a:p>
            <a:pPr lvl="1"/>
            <a:r>
              <a:rPr lang="cs-CZ" sz="2000" dirty="0" smtClean="0"/>
              <a:t>působí jako živnostníci či podnikatelé (OSVČ) a nemají trvalý pobyt</a:t>
            </a:r>
          </a:p>
          <a:p>
            <a:pPr lvl="1"/>
            <a:r>
              <a:rPr lang="cs-CZ" sz="2000" dirty="0" smtClean="0"/>
              <a:t>jsou rodinnými příslušníky (děti, a to včetně zde narozených dětí, manželé, starší rodiče) všech cizinců ze třetích zemí, tj. i cizinců s trvalým pobytem; dokonce sem spadají i rodinní příslušníci českých občanů, pokud ještě nemají trvalý pobyt (do dvou let po sňatku) a nejsou v ČR ani zaměstnanci</a:t>
            </a:r>
          </a:p>
          <a:p>
            <a:pPr lvl="1"/>
            <a:r>
              <a:rPr lang="cs-CZ" sz="2000" dirty="0" smtClean="0"/>
              <a:t>studenti </a:t>
            </a:r>
          </a:p>
          <a:p>
            <a:pPr lvl="1"/>
            <a:r>
              <a:rPr lang="cs-CZ" sz="2000" dirty="0" smtClean="0"/>
              <a:t>ti, co pobývají v ČR neoprávněně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7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1B06BA"/>
                </a:solidFill>
              </a:rPr>
              <a:t>Cizinci odkázáni na komerční zdravotní pojištění </a:t>
            </a:r>
            <a:endParaRPr lang="cs-CZ" sz="3200" smtClean="0">
              <a:solidFill>
                <a:srgbClr val="1B06BA"/>
              </a:solidFill>
            </a:endParaRP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5256213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Jedná se odhadem o </a:t>
            </a:r>
            <a:r>
              <a:rPr lang="cs-CZ" sz="2000" b="1" dirty="0" smtClean="0"/>
              <a:t>150 000 cizinců s legálním pobytem</a:t>
            </a:r>
          </a:p>
          <a:p>
            <a:r>
              <a:rPr lang="cs-CZ" sz="2000" dirty="0" smtClean="0"/>
              <a:t>Minimální pojistné krytí je do 30 000 EUR</a:t>
            </a:r>
          </a:p>
          <a:p>
            <a:r>
              <a:rPr lang="cs-CZ" sz="2000" dirty="0" smtClean="0"/>
              <a:t>Jsou povinni si sjednat komerční zdravotní pojištění, které však není nijak regulováno</a:t>
            </a:r>
          </a:p>
          <a:p>
            <a:pPr lvl="1"/>
            <a:r>
              <a:rPr lang="cs-CZ" sz="1600" dirty="0" smtClean="0"/>
              <a:t>uzavření smlouvy o komerčním zdravotním pojištění totiž cizinci nikterak negarantuje, že mu příslušná pojišťovna zdravotní péči skutečně proplatí. Oproti veřejnému zdravotnímu pojištění jsou pro všechny druhy komerčního pojištění charakteristické </a:t>
            </a:r>
            <a:r>
              <a:rPr lang="cs-CZ" sz="1600" b="1" dirty="0" smtClean="0"/>
              <a:t>četné výluky </a:t>
            </a:r>
            <a:r>
              <a:rPr lang="cs-CZ" sz="1600" dirty="0" smtClean="0"/>
              <a:t>z pojištění a limity pojistného plnění, které účelnost tohoto pojištění velmi zpochybňují.</a:t>
            </a:r>
          </a:p>
          <a:p>
            <a:r>
              <a:rPr lang="cs-CZ" sz="2000" dirty="0" smtClean="0"/>
              <a:t>2 typy balíčků: Základní péče nebo Komplexní péče </a:t>
            </a:r>
          </a:p>
          <a:p>
            <a:r>
              <a:rPr lang="cs-CZ" sz="2000" dirty="0" smtClean="0"/>
              <a:t>Od r. 2010 je možnost pojištění omezena na pojišťovny se sídlem v ČR</a:t>
            </a:r>
          </a:p>
          <a:p>
            <a:r>
              <a:rPr lang="cs-CZ" sz="2000" dirty="0" smtClean="0"/>
              <a:t>Problémem jsou zejména </a:t>
            </a:r>
            <a:r>
              <a:rPr lang="cs-CZ" sz="2000" b="1" dirty="0" smtClean="0"/>
              <a:t>následující omezení: </a:t>
            </a:r>
            <a:endParaRPr lang="cs-CZ" sz="2000" dirty="0" smtClean="0"/>
          </a:p>
          <a:p>
            <a:pPr lvl="1"/>
            <a:r>
              <a:rPr lang="cs-CZ" sz="1600" dirty="0" smtClean="0"/>
              <a:t>výluky z pojištění vztahující se k druhům onemocnění a k druhům lékařské péče</a:t>
            </a:r>
          </a:p>
          <a:p>
            <a:pPr lvl="1"/>
            <a:r>
              <a:rPr lang="cs-CZ" sz="1600" dirty="0" smtClean="0"/>
              <a:t>výluky z pojištění vztahující se k příčinám či jiným okolnostem vzniku pojistné události, tj. onemocnění</a:t>
            </a:r>
          </a:p>
          <a:p>
            <a:pPr lvl="1"/>
            <a:r>
              <a:rPr lang="cs-CZ" sz="1600" dirty="0" smtClean="0"/>
              <a:t>maximální limit pojistného plnění (na 1 událost vs. celkový roční limit – malý rozdíl)</a:t>
            </a:r>
          </a:p>
          <a:p>
            <a:pPr lvl="1"/>
            <a:r>
              <a:rPr lang="cs-CZ" sz="1600" dirty="0" smtClean="0"/>
              <a:t>podmínka dodržení dalších povinností vyplývajících ze smlouvy </a:t>
            </a:r>
          </a:p>
          <a:p>
            <a:pPr lvl="1"/>
            <a:r>
              <a:rPr lang="cs-CZ" sz="1600" dirty="0" smtClean="0"/>
              <a:t>možnost pojišťoven </a:t>
            </a:r>
            <a:r>
              <a:rPr lang="cs-CZ" sz="1600" b="1" dirty="0" smtClean="0"/>
              <a:t>kdykoliv </a:t>
            </a:r>
            <a:r>
              <a:rPr lang="cs-CZ" sz="1600" dirty="0" smtClean="0"/>
              <a:t>odstoupit od smlouvy. 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09347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05" y="103103"/>
            <a:ext cx="5233723" cy="605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50292" y="5157192"/>
            <a:ext cx="107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46,7 mld.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09387" y="5454516"/>
            <a:ext cx="123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231,3 mld.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08104" y="575315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15,6 mld.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623720" y="2224467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2005: </a:t>
            </a:r>
            <a:r>
              <a:rPr lang="cs-CZ" b="1" dirty="0" smtClean="0"/>
              <a:t>218,8 mld.</a:t>
            </a:r>
            <a:endParaRPr lang="cs-CZ" dirty="0" smtClean="0"/>
          </a:p>
          <a:p>
            <a:r>
              <a:rPr lang="cs-CZ" dirty="0" smtClean="0"/>
              <a:t>2006: </a:t>
            </a:r>
            <a:r>
              <a:rPr lang="cs-CZ" b="1" dirty="0" smtClean="0"/>
              <a:t>226,8</a:t>
            </a:r>
          </a:p>
          <a:p>
            <a:r>
              <a:rPr lang="cs-CZ" dirty="0" smtClean="0"/>
              <a:t>2007: </a:t>
            </a:r>
            <a:r>
              <a:rPr lang="cs-CZ" b="1" dirty="0" smtClean="0"/>
              <a:t>241,9</a:t>
            </a:r>
          </a:p>
          <a:p>
            <a:r>
              <a:rPr lang="cs-CZ" dirty="0" smtClean="0"/>
              <a:t>2008: </a:t>
            </a:r>
            <a:r>
              <a:rPr lang="cs-CZ" b="1" dirty="0" smtClean="0"/>
              <a:t>264,5</a:t>
            </a:r>
          </a:p>
          <a:p>
            <a:r>
              <a:rPr lang="cs-CZ" dirty="0" smtClean="0"/>
              <a:t>2009: </a:t>
            </a:r>
            <a:r>
              <a:rPr lang="cs-CZ" b="1" dirty="0" smtClean="0"/>
              <a:t>289,6</a:t>
            </a:r>
          </a:p>
          <a:p>
            <a:r>
              <a:rPr lang="cs-CZ" dirty="0" smtClean="0"/>
              <a:t>2010: </a:t>
            </a:r>
            <a:r>
              <a:rPr lang="cs-CZ" b="1" dirty="0" smtClean="0"/>
              <a:t>290,4 </a:t>
            </a:r>
            <a:r>
              <a:rPr lang="cs-CZ" dirty="0" smtClean="0"/>
              <a:t>(7,7% HDP)</a:t>
            </a:r>
          </a:p>
          <a:p>
            <a:r>
              <a:rPr lang="cs-CZ" dirty="0" smtClean="0"/>
              <a:t>2011: </a:t>
            </a:r>
            <a:r>
              <a:rPr lang="cs-CZ" b="1" dirty="0" smtClean="0"/>
              <a:t>288,6 </a:t>
            </a:r>
            <a:r>
              <a:rPr lang="cs-CZ" dirty="0" smtClean="0"/>
              <a:t>(7,5% HDP) </a:t>
            </a:r>
          </a:p>
          <a:p>
            <a:r>
              <a:rPr lang="cs-CZ" dirty="0" smtClean="0"/>
              <a:t>2012: </a:t>
            </a:r>
            <a:r>
              <a:rPr lang="cs-CZ" b="1" dirty="0" smtClean="0"/>
              <a:t>293,6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898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624"/>
            <a:ext cx="5275684" cy="67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77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404664"/>
            <a:ext cx="8640960" cy="60928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cs-CZ" sz="4000" b="1" dirty="0" smtClean="0">
                <a:solidFill>
                  <a:schemeClr val="accent2"/>
                </a:solidFill>
              </a:rPr>
              <a:t>ODBORNÁ ZDRAVOTNICKÁ PÉČE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individuální (</a:t>
            </a:r>
            <a:r>
              <a:rPr lang="cs-CZ" i="1" dirty="0" err="1" smtClean="0"/>
              <a:t>medical</a:t>
            </a:r>
            <a:r>
              <a:rPr lang="cs-CZ" i="1" dirty="0" smtClean="0"/>
              <a:t> care</a:t>
            </a:r>
            <a:r>
              <a:rPr lang="cs-CZ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dirty="0"/>
              <a:t>k</a:t>
            </a:r>
            <a:r>
              <a:rPr lang="cs-CZ" dirty="0" smtClean="0"/>
              <a:t>olektivní (</a:t>
            </a:r>
            <a:r>
              <a:rPr lang="cs-CZ" i="1" dirty="0" smtClean="0"/>
              <a:t>public </a:t>
            </a:r>
            <a:r>
              <a:rPr lang="cs-CZ" i="1" dirty="0" err="1" smtClean="0"/>
              <a:t>health</a:t>
            </a:r>
            <a:r>
              <a:rPr lang="cs-CZ" i="1" dirty="0" smtClean="0"/>
              <a:t> care</a:t>
            </a:r>
            <a:r>
              <a:rPr lang="cs-CZ" dirty="0" smtClean="0"/>
              <a:t>)</a:t>
            </a:r>
          </a:p>
          <a:p>
            <a:pPr lvl="1">
              <a:lnSpc>
                <a:spcPct val="80000"/>
              </a:lnSpc>
            </a:pPr>
            <a:endParaRPr lang="cs-CZ" sz="2400" dirty="0"/>
          </a:p>
          <a:p>
            <a:pPr lvl="1">
              <a:lnSpc>
                <a:spcPct val="8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00695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688633" cy="665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8870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Formy úhrady </a:t>
            </a:r>
            <a:br>
              <a:rPr lang="cs-CZ" b="1" dirty="0" smtClean="0">
                <a:solidFill>
                  <a:srgbClr val="1B06BA"/>
                </a:solidFill>
              </a:rPr>
            </a:br>
            <a:endParaRPr lang="cs-CZ" b="1" dirty="0" smtClean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57155"/>
          </a:xfrm>
        </p:spPr>
        <p:txBody>
          <a:bodyPr/>
          <a:lstStyle/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neměly </a:t>
            </a:r>
            <a:r>
              <a:rPr lang="cs-CZ" sz="2800" dirty="0"/>
              <a:t>by motivovat poskytovatele k nabídce "</a:t>
            </a:r>
            <a:r>
              <a:rPr lang="cs-CZ" sz="2800" dirty="0" err="1" smtClean="0"/>
              <a:t>nadbytečných"zdravotnických</a:t>
            </a:r>
            <a:r>
              <a:rPr lang="cs-CZ" sz="2800" dirty="0" smtClean="0"/>
              <a:t> výkonů</a:t>
            </a:r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 smtClean="0"/>
              <a:t>neměly </a:t>
            </a:r>
            <a:r>
              <a:rPr lang="cs-CZ" sz="2800" dirty="0"/>
              <a:t>by motivovat poskytovatele k "</a:t>
            </a:r>
            <a:r>
              <a:rPr lang="cs-CZ" sz="2800" dirty="0" smtClean="0"/>
              <a:t>nedostatečnému„ poskytování </a:t>
            </a:r>
            <a:r>
              <a:rPr lang="cs-CZ" sz="2800" dirty="0"/>
              <a:t>zdravotní péče (systém paušálních </a:t>
            </a:r>
            <a:r>
              <a:rPr lang="cs-CZ" sz="2800" dirty="0" smtClean="0"/>
              <a:t>plateb)</a:t>
            </a:r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 smtClean="0"/>
              <a:t>měly </a:t>
            </a:r>
            <a:r>
              <a:rPr lang="cs-CZ" sz="2800" dirty="0"/>
              <a:t>by garantovat úhradu oprávněných (nutných) nákladů poskytnuté zdravotní </a:t>
            </a:r>
            <a:r>
              <a:rPr lang="cs-CZ" sz="2800" dirty="0" smtClean="0"/>
              <a:t>péče</a:t>
            </a:r>
            <a:endParaRPr lang="cs-CZ" sz="2800" dirty="0"/>
          </a:p>
          <a:p>
            <a:pPr>
              <a:defRPr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3058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Formy úhrady </a:t>
            </a:r>
            <a:br>
              <a:rPr lang="cs-CZ" b="1" dirty="0" smtClean="0">
                <a:solidFill>
                  <a:srgbClr val="1B06BA"/>
                </a:solidFill>
              </a:rPr>
            </a:br>
            <a:endParaRPr lang="cs-CZ" b="1" dirty="0" smtClean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7920880" cy="525715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800" b="1" dirty="0" err="1" smtClean="0"/>
              <a:t>Kapitace</a:t>
            </a:r>
            <a:endParaRPr lang="cs-CZ" sz="2800" b="1" dirty="0" smtClean="0"/>
          </a:p>
          <a:p>
            <a:pPr lvl="1">
              <a:defRPr/>
            </a:pPr>
            <a:r>
              <a:rPr lang="cs-CZ" sz="2400" dirty="0" smtClean="0"/>
              <a:t>Platba za registrovaného pacienta</a:t>
            </a:r>
          </a:p>
          <a:p>
            <a:pPr>
              <a:defRPr/>
            </a:pPr>
            <a:r>
              <a:rPr lang="cs-CZ" sz="2800" b="1" dirty="0" smtClean="0"/>
              <a:t>Platba za výkon</a:t>
            </a:r>
          </a:p>
          <a:p>
            <a:pPr lvl="1">
              <a:defRPr/>
            </a:pPr>
            <a:r>
              <a:rPr lang="cs-CZ" sz="2400" dirty="0" smtClean="0"/>
              <a:t>Bodové hodnoty výkonů v sazebníku „Seznam zdravotních výkonů“</a:t>
            </a:r>
          </a:p>
          <a:p>
            <a:pPr lvl="1">
              <a:defRPr/>
            </a:pPr>
            <a:r>
              <a:rPr lang="cs-CZ" sz="2400" dirty="0" smtClean="0"/>
              <a:t>Hodnota bodu je výsledkem dohodovacího řízení mezi ZP a ČLK, stanovuje se pro nadcházející čtvrtletí</a:t>
            </a:r>
          </a:p>
          <a:p>
            <a:pPr>
              <a:defRPr/>
            </a:pPr>
            <a:r>
              <a:rPr lang="cs-CZ" sz="2800" b="1" dirty="0" smtClean="0"/>
              <a:t>Paušál</a:t>
            </a:r>
          </a:p>
          <a:p>
            <a:pPr lvl="1">
              <a:defRPr/>
            </a:pPr>
            <a:r>
              <a:rPr lang="cs-CZ" sz="2400" dirty="0" smtClean="0"/>
              <a:t>Stanovený pro daný typ </a:t>
            </a:r>
            <a:r>
              <a:rPr lang="cs-CZ" sz="2400" dirty="0" err="1" smtClean="0"/>
              <a:t>zdr</a:t>
            </a:r>
            <a:r>
              <a:rPr lang="cs-CZ" sz="2400" dirty="0" smtClean="0"/>
              <a:t>. zařízení na základě veškeré vykázané a uznané péče v předcházejícím roce</a:t>
            </a:r>
          </a:p>
          <a:p>
            <a:pPr>
              <a:defRPr/>
            </a:pPr>
            <a:r>
              <a:rPr lang="cs-CZ" sz="2800" b="1" dirty="0" smtClean="0"/>
              <a:t>DRG</a:t>
            </a:r>
          </a:p>
          <a:p>
            <a:pPr lvl="1">
              <a:defRPr/>
            </a:pPr>
            <a:r>
              <a:rPr lang="cs-CZ" sz="2400" dirty="0" smtClean="0"/>
              <a:t>Definování skupin </a:t>
            </a:r>
            <a:r>
              <a:rPr lang="cs-CZ" sz="2400" dirty="0"/>
              <a:t>s klinicky a nákladově shodnými případy.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659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1B06BA"/>
                </a:solidFill>
              </a:rPr>
              <a:t>Formy úhrady: </a:t>
            </a:r>
            <a:br>
              <a:rPr lang="cs-CZ" sz="3600" b="1" dirty="0" smtClean="0">
                <a:solidFill>
                  <a:srgbClr val="1B06BA"/>
                </a:solidFill>
              </a:rPr>
            </a:br>
            <a:r>
              <a:rPr lang="cs-CZ" sz="3600" b="1" dirty="0" smtClean="0">
                <a:solidFill>
                  <a:srgbClr val="1B06BA"/>
                </a:solidFill>
              </a:rPr>
              <a:t>Ambulantní zdravotní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13384"/>
            <a:ext cx="8496944" cy="5544616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Praktičtí lékaři</a:t>
            </a:r>
          </a:p>
          <a:p>
            <a:pPr>
              <a:spcBef>
                <a:spcPts val="0"/>
              </a:spcBef>
              <a:defRPr/>
            </a:pPr>
            <a:r>
              <a:rPr lang="cs-CZ" sz="2400" b="1" dirty="0" smtClean="0"/>
              <a:t> </a:t>
            </a:r>
            <a:r>
              <a:rPr lang="cs-CZ" sz="2400" dirty="0" err="1" smtClean="0"/>
              <a:t>kapitace</a:t>
            </a:r>
            <a:r>
              <a:rPr lang="cs-CZ" sz="2400" dirty="0" smtClean="0"/>
              <a:t> + platba za výkon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sz="200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400" b="1" dirty="0" smtClean="0"/>
              <a:t>Stomatologové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 smtClean="0"/>
              <a:t>platba za výkon (zvláštní sazebník, výkony v Kč, </a:t>
            </a:r>
            <a:r>
              <a:rPr lang="cs-CZ" sz="2400" dirty="0"/>
              <a:t>n</a:t>
            </a:r>
            <a:r>
              <a:rPr lang="cs-CZ" sz="2400" dirty="0" smtClean="0"/>
              <a:t>e v bodech)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/>
              <a:t>p</a:t>
            </a:r>
            <a:r>
              <a:rPr lang="cs-CZ" sz="2400" dirty="0" smtClean="0"/>
              <a:t>římé platby (definice nadstandardu)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0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Ambulantní specialisté 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 smtClean="0"/>
              <a:t>platba za výkon (hodnota bodu dle specializace) 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 smtClean="0"/>
              <a:t>maximální úhrada na jednoho ošetřeného pacienta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0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Laboratoře a RTG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/>
              <a:t>p</a:t>
            </a:r>
            <a:r>
              <a:rPr lang="cs-CZ" sz="2400" dirty="0" smtClean="0"/>
              <a:t>aušální sazba (odhad potřeby financí na základě referenčního období), výjimečně platba za výkon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3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smtClean="0">
                <a:solidFill>
                  <a:srgbClr val="1B06BA"/>
                </a:solidFill>
              </a:rPr>
              <a:t>Formy úhrady </a:t>
            </a:r>
            <a:br>
              <a:rPr lang="cs-CZ" b="1" smtClean="0">
                <a:solidFill>
                  <a:srgbClr val="1B06BA"/>
                </a:solidFill>
              </a:rPr>
            </a:br>
            <a:r>
              <a:rPr lang="cs-CZ" b="1" smtClean="0">
                <a:solidFill>
                  <a:srgbClr val="1B06BA"/>
                </a:solidFill>
              </a:rPr>
              <a:t>Nemocnice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roku 2012 postupný přechod na systém DRG</a:t>
            </a:r>
          </a:p>
          <a:p>
            <a:pPr lvl="1"/>
            <a:r>
              <a:rPr lang="cs-CZ" dirty="0" smtClean="0"/>
              <a:t>Definování skupin s klinicky a nákladově shodnými případy.</a:t>
            </a:r>
          </a:p>
          <a:p>
            <a:pPr lvl="1"/>
            <a:r>
              <a:rPr lang="cs-CZ" dirty="0" smtClean="0"/>
              <a:t>Platba za </a:t>
            </a:r>
            <a:r>
              <a:rPr lang="cs-CZ" dirty="0" err="1" smtClean="0"/>
              <a:t>odléčeného</a:t>
            </a:r>
            <a:r>
              <a:rPr lang="cs-CZ" dirty="0" smtClean="0"/>
              <a:t> pacienta, nikoli za provedené výkony.</a:t>
            </a:r>
          </a:p>
          <a:p>
            <a:r>
              <a:rPr lang="cs-CZ" dirty="0" smtClean="0"/>
              <a:t>Platby:  cca 80% péče placeno DRG, 20% hrazeno paušálem</a:t>
            </a:r>
          </a:p>
        </p:txBody>
      </p:sp>
    </p:spTree>
    <p:extLst>
      <p:ext uri="{BB962C8B-B14F-4D97-AF65-F5344CB8AC3E}">
        <p14:creationId xmlns:p14="http://schemas.microsoft.com/office/powerpoint/2010/main" val="24354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cap="all" dirty="0" smtClean="0">
                <a:solidFill>
                  <a:srgbClr val="1B06BA"/>
                </a:solidFill>
              </a:rPr>
              <a:t>Vyhodnocení funkce zdravotnických Služeb</a:t>
            </a:r>
            <a:endParaRPr lang="cs-CZ" cap="all" dirty="0" smtClean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9053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Vyhodnocení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Proces kritického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zvážení míry úspěchu </a:t>
            </a:r>
            <a:r>
              <a:rPr lang="cs-CZ" dirty="0" smtClean="0"/>
              <a:t>v dosažení cíle na základě pevně stanovených kritérií.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312331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Hlavní kritéria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Nejčastějšími hodnotícími kritérii jsou:</a:t>
            </a:r>
          </a:p>
          <a:p>
            <a:pPr lvl="1"/>
            <a:r>
              <a:rPr lang="cs-CZ" dirty="0" smtClean="0"/>
              <a:t>Produktivita</a:t>
            </a:r>
          </a:p>
          <a:p>
            <a:pPr lvl="1"/>
            <a:r>
              <a:rPr lang="cs-CZ" dirty="0" smtClean="0"/>
              <a:t>Účinnost</a:t>
            </a:r>
          </a:p>
          <a:p>
            <a:pPr lvl="1"/>
            <a:r>
              <a:rPr lang="cs-CZ" dirty="0" smtClean="0"/>
              <a:t>Efektivita</a:t>
            </a:r>
          </a:p>
          <a:p>
            <a:pPr lvl="1"/>
            <a:r>
              <a:rPr lang="cs-CZ" dirty="0" smtClean="0"/>
              <a:t>Kvalita </a:t>
            </a:r>
          </a:p>
        </p:txBody>
      </p:sp>
    </p:spTree>
    <p:extLst>
      <p:ext uri="{BB962C8B-B14F-4D97-AF65-F5344CB8AC3E}">
        <p14:creationId xmlns:p14="http://schemas.microsoft.com/office/powerpoint/2010/main" val="17581565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Produktivita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3650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 ekonomii je definována jako </a:t>
            </a:r>
            <a:r>
              <a:rPr lang="cs-CZ" b="1" dirty="0" smtClean="0"/>
              <a:t>množství výrobků připadajících v průměru na jednoho pracovníka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Výrobkem ve zdravotnictví </a:t>
            </a:r>
            <a:r>
              <a:rPr lang="cs-CZ" dirty="0" smtClean="0"/>
              <a:t>jsou odborné činnosti,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zdravotnické služby</a:t>
            </a:r>
            <a:r>
              <a:rPr lang="cs-CZ" dirty="0" smtClean="0"/>
              <a:t>, léčebné, preventivní, laboratorní výkony apod.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Produktivita je tedy </a:t>
            </a:r>
            <a:r>
              <a:rPr lang="cs-CZ" b="1" dirty="0" smtClean="0"/>
              <a:t>výkonnost</a:t>
            </a:r>
            <a:r>
              <a:rPr lang="cs-CZ" dirty="0" smtClean="0"/>
              <a:t> – např.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průměrný počet </a:t>
            </a:r>
            <a:r>
              <a:rPr lang="cs-CZ" dirty="0" smtClean="0"/>
              <a:t>vyšetřených pacientů, operací, návštěv v rodině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na jednoho lékaře a hodinu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6436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Produktivita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36504"/>
          </a:xfrm>
        </p:spPr>
        <p:txBody>
          <a:bodyPr>
            <a:normAutofit/>
          </a:bodyPr>
          <a:lstStyle/>
          <a:p>
            <a:r>
              <a:rPr lang="cs-CZ" b="1" dirty="0" smtClean="0"/>
              <a:t>Produktivita nemocnice 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kazatele využívání lůžkového fondu (obložnost, obrat lůžka, průměrná ošetřovací doba)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očet hospitalizovaných na 1000 obyv. spádové oblasti aj.</a:t>
            </a:r>
            <a:endParaRPr lang="cs-CZ" dirty="0"/>
          </a:p>
          <a:p>
            <a:r>
              <a:rPr lang="cs-CZ" dirty="0" smtClean="0"/>
              <a:t>Je nezávislá na účinnosti, efektivitě a kvalitě – musí být hodnocena spolu s těmito ukazateli.</a:t>
            </a:r>
          </a:p>
        </p:txBody>
      </p:sp>
    </p:spTree>
    <p:extLst>
      <p:ext uri="{BB962C8B-B14F-4D97-AF65-F5344CB8AC3E}">
        <p14:creationId xmlns:p14="http://schemas.microsoft.com/office/powerpoint/2010/main" val="125380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cs-CZ" sz="4200" b="1" dirty="0" smtClean="0">
                <a:solidFill>
                  <a:schemeClr val="accent2"/>
                </a:solidFill>
              </a:rPr>
              <a:t>INDIVIDUÁLNÍ PÉČE</a:t>
            </a:r>
            <a:endParaRPr lang="cs-CZ" sz="4200" b="1" dirty="0">
              <a:solidFill>
                <a:schemeClr val="accent2"/>
              </a:solidFill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 smtClean="0"/>
              <a:t>Léčebně – preventivní péče, poskytovaná ve ZZ</a:t>
            </a:r>
          </a:p>
          <a:p>
            <a:pPr marL="0" indent="0">
              <a:buNone/>
            </a:pPr>
            <a:r>
              <a:rPr lang="cs-CZ" sz="2600" dirty="0" smtClean="0"/>
              <a:t>Dělení podle stádia nemoci:</a:t>
            </a:r>
          </a:p>
          <a:p>
            <a:r>
              <a:rPr lang="cs-CZ" sz="2600" dirty="0" err="1" smtClean="0"/>
              <a:t>Sanogenní</a:t>
            </a:r>
            <a:r>
              <a:rPr lang="cs-CZ" sz="2600" dirty="0" smtClean="0"/>
              <a:t> činnost</a:t>
            </a:r>
          </a:p>
          <a:p>
            <a:r>
              <a:rPr lang="cs-CZ" sz="2600" dirty="0" smtClean="0"/>
              <a:t>Protektivní činnost</a:t>
            </a:r>
          </a:p>
          <a:p>
            <a:r>
              <a:rPr lang="cs-CZ" sz="2600" dirty="0" smtClean="0"/>
              <a:t>Vyhledávácí činnost</a:t>
            </a:r>
          </a:p>
          <a:p>
            <a:r>
              <a:rPr lang="cs-CZ" sz="2600" dirty="0" smtClean="0"/>
              <a:t>Diagnostická a prognostická činnost</a:t>
            </a:r>
          </a:p>
          <a:p>
            <a:r>
              <a:rPr lang="cs-CZ" sz="2600" dirty="0" smtClean="0"/>
              <a:t>Léčení</a:t>
            </a:r>
          </a:p>
          <a:p>
            <a:r>
              <a:rPr lang="cs-CZ" sz="2600" dirty="0" smtClean="0"/>
              <a:t>Návratná péče</a:t>
            </a:r>
          </a:p>
          <a:p>
            <a:r>
              <a:rPr lang="cs-CZ" sz="2600" dirty="0" smtClean="0"/>
              <a:t>Udržovací péče</a:t>
            </a:r>
          </a:p>
          <a:p>
            <a:r>
              <a:rPr lang="cs-CZ" sz="2600" dirty="0" smtClean="0"/>
              <a:t>Terminální péče</a:t>
            </a:r>
          </a:p>
          <a:p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068857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Ukazatel </a:t>
            </a:r>
            <a:r>
              <a:rPr lang="cs-CZ" b="1" dirty="0">
                <a:solidFill>
                  <a:srgbClr val="000099"/>
                </a:solidFill>
              </a:rPr>
              <a:t>„cena – výkon“ </a:t>
            </a:r>
            <a:endParaRPr lang="cs-CZ" i="1" dirty="0" smtClean="0">
              <a:solidFill>
                <a:srgbClr val="0000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cs-CZ" dirty="0"/>
              <a:t>Kromě </a:t>
            </a:r>
            <a:r>
              <a:rPr lang="cs-CZ" dirty="0" smtClean="0"/>
              <a:t>produktivity práce (výkonnosti) </a:t>
            </a:r>
            <a:r>
              <a:rPr lang="cs-CZ" dirty="0"/>
              <a:t>je důležitá také cena </a:t>
            </a:r>
            <a:r>
              <a:rPr lang="cs-CZ" dirty="0" smtClean="0"/>
              <a:t>služeb.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Ukazatel </a:t>
            </a:r>
            <a:r>
              <a:rPr lang="cs-CZ" b="1" dirty="0"/>
              <a:t>„cena – výkon“</a:t>
            </a:r>
            <a:r>
              <a:rPr lang="cs-CZ" dirty="0"/>
              <a:t> </a:t>
            </a:r>
          </a:p>
          <a:p>
            <a:pPr lvl="1"/>
            <a:r>
              <a:rPr lang="cs-CZ" dirty="0" smtClean="0"/>
              <a:t>Kolik </a:t>
            </a:r>
            <a:r>
              <a:rPr lang="cs-CZ" dirty="0"/>
              <a:t>stojí jeden ošetřovací den v </a:t>
            </a:r>
            <a:r>
              <a:rPr lang="cs-CZ" dirty="0" smtClean="0"/>
              <a:t>nemocnici.</a:t>
            </a:r>
            <a:endParaRPr lang="cs-CZ" dirty="0"/>
          </a:p>
          <a:p>
            <a:pPr lvl="1"/>
            <a:r>
              <a:rPr lang="cs-CZ" dirty="0"/>
              <a:t>Jaká je cena jednoho vyšetření na počítačovém tomografu apod</a:t>
            </a:r>
            <a:r>
              <a:rPr lang="cs-CZ" dirty="0" smtClean="0"/>
              <a:t>.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Snižování nákladů je žádanou součástí </a:t>
            </a:r>
            <a:r>
              <a:rPr lang="cs-CZ" dirty="0" smtClean="0"/>
              <a:t>hodnocení zdravotnických </a:t>
            </a:r>
            <a:r>
              <a:rPr lang="cs-CZ" dirty="0"/>
              <a:t>služeb.</a:t>
            </a:r>
          </a:p>
          <a:p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9688002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Účinnost a efektivita</a:t>
            </a:r>
            <a:endParaRPr lang="cs-CZ" dirty="0" smtClean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586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Účinnost </a:t>
            </a:r>
            <a:r>
              <a:rPr lang="cs-CZ" i="1" dirty="0" smtClean="0">
                <a:solidFill>
                  <a:srgbClr val="1B06BA"/>
                </a:solidFill>
              </a:rPr>
              <a:t>(effectiveness</a:t>
            </a:r>
            <a:r>
              <a:rPr lang="cs-CZ" i="1" dirty="0">
                <a:solidFill>
                  <a:srgbClr val="1B06BA"/>
                </a:solidFill>
              </a:rPr>
              <a:t>)</a:t>
            </a:r>
            <a:endParaRPr lang="cs-CZ" i="1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Definujeme jako </a:t>
            </a:r>
            <a:r>
              <a:rPr lang="cs-CZ" sz="2800" b="1" dirty="0" smtClean="0"/>
              <a:t>míru dosažené změny </a:t>
            </a:r>
            <a:r>
              <a:rPr lang="cs-CZ" sz="2800" dirty="0" smtClean="0"/>
              <a:t>ve srovnání s výchozím stavem nebo s předem stanoveným cílem.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Změnou ve zdravotnictví je obvykle </a:t>
            </a:r>
            <a:r>
              <a:rPr lang="cs-CZ" sz="2800" b="1" dirty="0" smtClean="0"/>
              <a:t>zlepšení zdravotního stavu</a:t>
            </a:r>
          </a:p>
          <a:p>
            <a:pPr lvl="1"/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objektivně</a:t>
            </a:r>
            <a:r>
              <a:rPr lang="cs-CZ" sz="2400" dirty="0" smtClean="0"/>
              <a:t> (vyléčení, prodloužení života, redukce symptomů, navrácení pracovní schopnosti)</a:t>
            </a:r>
          </a:p>
          <a:p>
            <a:pPr lvl="1"/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ubjektivně</a:t>
            </a:r>
            <a:r>
              <a:rPr lang="cs-CZ" sz="2400" dirty="0" smtClean="0"/>
              <a:t> (spokojenost s výsledkem ošetření)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700701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Účinnost </a:t>
            </a:r>
            <a:r>
              <a:rPr lang="cs-CZ" i="1" dirty="0" smtClean="0">
                <a:solidFill>
                  <a:srgbClr val="1B06BA"/>
                </a:solidFill>
              </a:rPr>
              <a:t>(effectiveness</a:t>
            </a:r>
            <a:r>
              <a:rPr lang="cs-CZ" i="1" dirty="0">
                <a:solidFill>
                  <a:srgbClr val="1B06BA"/>
                </a:solidFill>
              </a:rPr>
              <a:t>)</a:t>
            </a:r>
            <a:endParaRPr lang="cs-CZ" i="1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 smtClean="0"/>
              <a:t>Individuální úroveň </a:t>
            </a:r>
            <a:r>
              <a:rPr lang="cs-CZ" sz="2800" dirty="0" smtClean="0"/>
              <a:t>–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účinnost terapie </a:t>
            </a:r>
            <a:r>
              <a:rPr lang="cs-CZ" sz="2800" dirty="0" smtClean="0"/>
              <a:t>(postupy, léky)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b="1" dirty="0" smtClean="0"/>
              <a:t>Populační úroveň </a:t>
            </a:r>
            <a:r>
              <a:rPr lang="cs-CZ" sz="2800" dirty="0" smtClean="0"/>
              <a:t>–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účinnost zdravotnického programu </a:t>
            </a:r>
            <a:r>
              <a:rPr lang="cs-CZ" sz="2800" dirty="0" smtClean="0"/>
              <a:t>(preventivní programy)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b="1" dirty="0" smtClean="0"/>
              <a:t>Obtíže s hodnocením účinnosti</a:t>
            </a:r>
          </a:p>
          <a:p>
            <a:pPr lvl="1"/>
            <a:r>
              <a:rPr lang="cs-CZ" sz="2600" dirty="0"/>
              <a:t>z</a:t>
            </a:r>
            <a:r>
              <a:rPr lang="cs-CZ" sz="2600" dirty="0" smtClean="0"/>
              <a:t>vláště u populačních opatření – mnoho intervenujících faktorů, dlouhá doba od zavedení programu do prvních výsledků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Skutečná účinnost nových léčiv a terapeutických procedur (prověřená dlouhodobými epidemiologickými studiemi) je „neznámá“</a:t>
            </a:r>
            <a:r>
              <a:rPr lang="cs-CZ" sz="2600" dirty="0" smtClean="0">
                <a:sym typeface="Wingdings"/>
              </a:rPr>
              <a:t> intuitivní, manipulovatelná polypragmazie  nízká efektivita léčebné medicíny.</a:t>
            </a: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3517430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Efektivita </a:t>
            </a:r>
            <a:r>
              <a:rPr lang="cs-CZ" i="1" dirty="0" smtClean="0">
                <a:solidFill>
                  <a:srgbClr val="1B06BA"/>
                </a:solidFill>
              </a:rPr>
              <a:t>(efficiency)</a:t>
            </a:r>
            <a:endParaRPr lang="cs-CZ" i="1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Efektivita je snaha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s minimálními prostředky </a:t>
            </a:r>
            <a:r>
              <a:rPr lang="cs-CZ" sz="2800" dirty="0" smtClean="0"/>
              <a:t>dosáhnout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maximálního prospěchu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Je to </a:t>
            </a:r>
            <a:r>
              <a:rPr lang="cs-CZ" sz="2800" b="1" dirty="0" smtClean="0"/>
              <a:t>vztah mezi vstupními náklady a výstupním cílem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Ve zdravotnictví jde o to organizovat zdravotní péči tak, abychom dosahovali zlepšení zdravotního stavu a uspokojování zdravotních potřeb s nejmenšími finančními náklady.</a:t>
            </a:r>
          </a:p>
          <a:p>
            <a:r>
              <a:rPr lang="cs-CZ" sz="2800" dirty="0" smtClean="0"/>
              <a:t>Při hodnocení efektivity se nikdy nesmí ztrácet ze zřetele, že </a:t>
            </a:r>
            <a:r>
              <a:rPr lang="cs-CZ" sz="2800" b="1" dirty="0" smtClean="0"/>
              <a:t>nejde primárně o zisk, ale o humánní hodnoty</a:t>
            </a:r>
            <a:r>
              <a:rPr lang="cs-CZ" sz="2800" dirty="0" smtClean="0"/>
              <a:t>, o zdraví lidí a celé společnosti.</a:t>
            </a:r>
            <a:endParaRPr lang="cs-CZ" sz="24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413219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Metody</a:t>
            </a:r>
            <a:r>
              <a:rPr lang="cs-CZ" b="1" dirty="0" smtClean="0">
                <a:solidFill>
                  <a:srgbClr val="1B06BA"/>
                </a:solidFill>
              </a:rPr>
              <a:t> </a:t>
            </a:r>
            <a:r>
              <a:rPr lang="cs-CZ" b="1" dirty="0" smtClean="0">
                <a:solidFill>
                  <a:srgbClr val="000099"/>
                </a:solidFill>
              </a:rPr>
              <a:t>stanovení efektivity</a:t>
            </a:r>
            <a:endParaRPr lang="cs-CZ" i="1" dirty="0" smtClean="0">
              <a:solidFill>
                <a:srgbClr val="0000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i="1" dirty="0" smtClean="0"/>
          </a:p>
          <a:p>
            <a:r>
              <a:rPr lang="cs-CZ" dirty="0" smtClean="0"/>
              <a:t>Metoda „cena – výkon“</a:t>
            </a:r>
          </a:p>
          <a:p>
            <a:pPr marL="0" indent="0">
              <a:buNone/>
            </a:pPr>
            <a:r>
              <a:rPr lang="cs-CZ" dirty="0" smtClean="0"/>
              <a:t>--------------------------------------</a:t>
            </a:r>
          </a:p>
          <a:p>
            <a:r>
              <a:rPr lang="cs-CZ" dirty="0" smtClean="0"/>
              <a:t>Metoda </a:t>
            </a:r>
            <a:r>
              <a:rPr lang="cs-CZ" dirty="0"/>
              <a:t>„cena – </a:t>
            </a:r>
            <a:r>
              <a:rPr lang="cs-CZ" dirty="0" smtClean="0"/>
              <a:t>zisk“ </a:t>
            </a:r>
            <a:r>
              <a:rPr lang="cs-CZ" i="1" dirty="0"/>
              <a:t>(</a:t>
            </a:r>
            <a:r>
              <a:rPr lang="cs-CZ" i="1" dirty="0" smtClean="0"/>
              <a:t>cost–benefit)</a:t>
            </a:r>
            <a:endParaRPr lang="cs-CZ" i="1" dirty="0"/>
          </a:p>
          <a:p>
            <a:r>
              <a:rPr lang="cs-CZ" dirty="0"/>
              <a:t>Metoda „cena – </a:t>
            </a:r>
            <a:r>
              <a:rPr lang="cs-CZ" dirty="0" smtClean="0"/>
              <a:t>účinnost“ </a:t>
            </a:r>
            <a:r>
              <a:rPr lang="cs-CZ" i="1" dirty="0"/>
              <a:t>(</a:t>
            </a:r>
            <a:r>
              <a:rPr lang="cs-CZ" i="1" dirty="0" smtClean="0"/>
              <a:t>cost–effectiveness)</a:t>
            </a:r>
            <a:endParaRPr lang="cs-CZ" i="1" dirty="0"/>
          </a:p>
          <a:p>
            <a:r>
              <a:rPr lang="cs-CZ" dirty="0"/>
              <a:t>Metoda „cena – </a:t>
            </a:r>
            <a:r>
              <a:rPr lang="cs-CZ" dirty="0" smtClean="0"/>
              <a:t>utilita“ </a:t>
            </a:r>
            <a:r>
              <a:rPr lang="cs-CZ" i="1" dirty="0"/>
              <a:t>(</a:t>
            </a:r>
            <a:r>
              <a:rPr lang="cs-CZ" i="1" dirty="0" smtClean="0"/>
              <a:t>cost–utility</a:t>
            </a:r>
            <a:r>
              <a:rPr lang="cs-CZ" i="1" dirty="0"/>
              <a:t>)</a:t>
            </a:r>
          </a:p>
          <a:p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31000451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Metoda </a:t>
            </a:r>
            <a:r>
              <a:rPr lang="cs-CZ" b="1" dirty="0">
                <a:solidFill>
                  <a:srgbClr val="000099"/>
                </a:solidFill>
              </a:rPr>
              <a:t>„cena – </a:t>
            </a:r>
            <a:r>
              <a:rPr lang="cs-CZ" b="1" dirty="0" smtClean="0">
                <a:solidFill>
                  <a:srgbClr val="000099"/>
                </a:solidFill>
              </a:rPr>
              <a:t>zisk“ </a:t>
            </a:r>
            <a:endParaRPr lang="cs-CZ" i="1" dirty="0" smtClean="0">
              <a:solidFill>
                <a:srgbClr val="0000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68863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Užívá se, pokud lze </a:t>
            </a:r>
            <a:r>
              <a:rPr lang="cs-CZ" sz="2800" b="1" dirty="0" smtClean="0"/>
              <a:t>výstup zdravotní péče měřit ve stejných jednotkách jako náklady, tj. v korunách </a:t>
            </a:r>
          </a:p>
          <a:p>
            <a:pPr lvl="1"/>
            <a:r>
              <a:rPr lang="cs-CZ" sz="2400" i="1" dirty="0" smtClean="0"/>
              <a:t>Zkrátíme-li účinnou léčbou dobu hospitalizace, zisk lze vyjádřit </a:t>
            </a:r>
            <a:r>
              <a:rPr lang="cs-CZ" sz="2400" b="1" i="1" dirty="0" smtClean="0">
                <a:solidFill>
                  <a:schemeClr val="accent5">
                    <a:lumMod val="75000"/>
                  </a:schemeClr>
                </a:solidFill>
              </a:rPr>
              <a:t>ušetřenými provozními náklady </a:t>
            </a:r>
            <a:r>
              <a:rPr lang="cs-CZ" sz="2400" i="1" dirty="0" smtClean="0"/>
              <a:t>v korunách.</a:t>
            </a:r>
          </a:p>
          <a:p>
            <a:pPr lvl="1"/>
            <a:r>
              <a:rPr lang="cs-CZ" sz="2400" i="1" dirty="0" smtClean="0"/>
              <a:t>Zkrácení doby pracovní neschopnosti lze přibližně ocenit </a:t>
            </a:r>
            <a:r>
              <a:rPr lang="cs-CZ" sz="2400" b="1" i="1" dirty="0" smtClean="0">
                <a:solidFill>
                  <a:schemeClr val="accent5">
                    <a:lumMod val="75000"/>
                  </a:schemeClr>
                </a:solidFill>
              </a:rPr>
              <a:t>přínosem vyléčeného člověka </a:t>
            </a:r>
            <a:r>
              <a:rPr lang="cs-CZ" sz="2400" i="1" dirty="0" smtClean="0"/>
              <a:t>pro národní hospodářství v korunách.</a:t>
            </a:r>
          </a:p>
          <a:p>
            <a:r>
              <a:rPr lang="cs-CZ" sz="2800" b="1" dirty="0" smtClean="0"/>
              <a:t>Analýza:</a:t>
            </a:r>
            <a:r>
              <a:rPr lang="cs-CZ" sz="2800" dirty="0" smtClean="0"/>
              <a:t> Cenu a zisk porovnáváme pomocí podílu (kolikrát) nebo rozdílu (o kolik) je cena větší nebo menší než zisk.</a:t>
            </a:r>
          </a:p>
          <a:p>
            <a:r>
              <a:rPr lang="cs-CZ" sz="2800" b="1" dirty="0" smtClean="0"/>
              <a:t>Obtíže: </a:t>
            </a:r>
            <a:r>
              <a:rPr lang="cs-CZ" sz="2800" dirty="0" smtClean="0"/>
              <a:t>Převedení výstupu na peníze. (Jak penězi vyjádřit např. záchranu života?)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48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Metoda </a:t>
            </a:r>
            <a:r>
              <a:rPr lang="cs-CZ" b="1" dirty="0">
                <a:solidFill>
                  <a:srgbClr val="000099"/>
                </a:solidFill>
              </a:rPr>
              <a:t>„cena – </a:t>
            </a:r>
            <a:r>
              <a:rPr lang="cs-CZ" b="1" dirty="0" smtClean="0">
                <a:solidFill>
                  <a:srgbClr val="000099"/>
                </a:solidFill>
              </a:rPr>
              <a:t>účinnost“ </a:t>
            </a:r>
            <a:endParaRPr lang="cs-CZ" i="1" dirty="0" smtClean="0">
              <a:solidFill>
                <a:srgbClr val="0000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68863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Výstup</a:t>
            </a:r>
            <a:r>
              <a:rPr lang="cs-CZ" sz="2800" dirty="0" smtClean="0"/>
              <a:t> zdravotní péče můžeme vyjadřovat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obvyklými biomedicínskými ukazateli</a:t>
            </a:r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2800" dirty="0" smtClean="0"/>
              <a:t>úmrtností, nemocností apod.</a:t>
            </a:r>
          </a:p>
          <a:p>
            <a:r>
              <a:rPr lang="cs-CZ" sz="2800" b="1" dirty="0" smtClean="0"/>
              <a:t>Analýza:</a:t>
            </a:r>
            <a:r>
              <a:rPr lang="cs-CZ" sz="2800" dirty="0" smtClean="0"/>
              <a:t> Srovnávání několika léčebných postupů (nebo preventivních programů), u kterých se sleduje cena a 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účinnost, vyjádřená např. počtem odvrácených úmrtí nebo počtem dnů rekonvalescence</a:t>
            </a:r>
            <a:r>
              <a:rPr lang="cs-CZ" sz="2800" dirty="0" smtClean="0"/>
              <a:t>.</a:t>
            </a:r>
          </a:p>
          <a:p>
            <a:r>
              <a:rPr lang="cs-CZ" sz="2800" b="1" dirty="0" smtClean="0"/>
              <a:t>Obtíže: </a:t>
            </a:r>
          </a:p>
          <a:p>
            <a:pPr lvl="1"/>
            <a:r>
              <a:rPr lang="cs-CZ" sz="2400" dirty="0" smtClean="0"/>
              <a:t>Metoda je vhodná, když máme rozhodnout mezi postupy (programy), jsou-li </a:t>
            </a:r>
            <a:r>
              <a:rPr lang="cs-CZ" sz="2400" b="1" dirty="0" smtClean="0"/>
              <a:t>stejně velké buď ceny, nebo náklady</a:t>
            </a:r>
            <a:r>
              <a:rPr lang="cs-CZ" sz="2400" dirty="0" smtClean="0"/>
              <a:t>. Avšak jsou-li cena i náklady srovnávaných postupů (programů) rozdílné, nejde o ekonomické, ale sociálně-etické rozhodnutí.</a:t>
            </a:r>
          </a:p>
        </p:txBody>
      </p:sp>
    </p:spTree>
    <p:extLst>
      <p:ext uri="{BB962C8B-B14F-4D97-AF65-F5344CB8AC3E}">
        <p14:creationId xmlns:p14="http://schemas.microsoft.com/office/powerpoint/2010/main" val="9665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Metoda </a:t>
            </a:r>
            <a:r>
              <a:rPr lang="cs-CZ" b="1" dirty="0">
                <a:solidFill>
                  <a:srgbClr val="000099"/>
                </a:solidFill>
              </a:rPr>
              <a:t>„cena – </a:t>
            </a:r>
            <a:r>
              <a:rPr lang="cs-CZ" b="1" dirty="0" smtClean="0">
                <a:solidFill>
                  <a:srgbClr val="000099"/>
                </a:solidFill>
              </a:rPr>
              <a:t>utilita“ </a:t>
            </a:r>
            <a:endParaRPr lang="cs-CZ" i="1" dirty="0" smtClean="0">
              <a:solidFill>
                <a:srgbClr val="0000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68863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Výstupem </a:t>
            </a:r>
            <a:r>
              <a:rPr lang="cs-CZ" sz="2800" dirty="0" smtClean="0"/>
              <a:t>je míra subjektivně pociťovaného zdraví. Používají se standardizované dotazníky. Oblíbenou mírou utility je QALY </a:t>
            </a:r>
            <a:r>
              <a:rPr lang="cs-CZ" sz="2800" i="1" dirty="0" smtClean="0"/>
              <a:t>(Quality Adjusted Life Years).</a:t>
            </a:r>
            <a:endParaRPr lang="cs-CZ" sz="2800" b="1" i="1" dirty="0" smtClean="0"/>
          </a:p>
          <a:p>
            <a:r>
              <a:rPr lang="cs-CZ" sz="2800" dirty="0" smtClean="0"/>
              <a:t> </a:t>
            </a:r>
            <a:r>
              <a:rPr lang="cs-CZ" sz="2800" b="1" dirty="0" smtClean="0"/>
              <a:t>Analýza:</a:t>
            </a:r>
            <a:r>
              <a:rPr lang="cs-CZ" sz="2800" dirty="0" smtClean="0"/>
              <a:t> Srovnávání efektivity různých operačních výkonů. </a:t>
            </a:r>
          </a:p>
          <a:p>
            <a:pPr marL="400050" lvl="1" indent="0">
              <a:buNone/>
            </a:pPr>
            <a:endParaRPr lang="cs-CZ" sz="2400" i="1" dirty="0" smtClean="0"/>
          </a:p>
          <a:p>
            <a:pPr marL="400050" lvl="1" indent="0">
              <a:buNone/>
            </a:pPr>
            <a:r>
              <a:rPr lang="cs-CZ" sz="2400" i="1" dirty="0" smtClean="0"/>
              <a:t>Po operaci jsou pacienti dlouhodobě sledováni – počítají se dny, po které se cítí bez potíží. Součet dnů se dělí 365, čímž dostaneme upravené roky QALY.  Známe-li cenu operačního výkonu, lze stanovit cenu za jeden rok QALY  a následně určit, která intervence poskytne jeden rok QALY za nejnižší cenu.</a:t>
            </a:r>
          </a:p>
        </p:txBody>
      </p:sp>
    </p:spTree>
    <p:extLst>
      <p:ext uri="{BB962C8B-B14F-4D97-AF65-F5344CB8AC3E}">
        <p14:creationId xmlns:p14="http://schemas.microsoft.com/office/powerpoint/2010/main" val="269726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Alokační efektivita</a:t>
            </a:r>
            <a:endParaRPr lang="cs-CZ" i="1" dirty="0" smtClean="0">
              <a:solidFill>
                <a:srgbClr val="0000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4533" y="1412776"/>
            <a:ext cx="8424936" cy="568863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 ekonomického hlediska je považováno za racionální vkládání prostředků do takových oblastí, které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přinášejí největší zisk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 smtClean="0"/>
          </a:p>
          <a:p>
            <a:pPr lvl="1"/>
            <a:r>
              <a:rPr lang="cs-CZ" sz="2400" b="1" dirty="0" smtClean="0"/>
              <a:t>Ve zdravotnictví</a:t>
            </a:r>
            <a:r>
              <a:rPr lang="cs-CZ" sz="2400" dirty="0" smtClean="0"/>
              <a:t> je tendence pokládat za výsledek zdravotní péče zdravotnické služby – jejich kvantitu a kvalitu. Jsou to však jen meziprodukty – 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skutečným výsledkem je zdraví jedince či populace</a:t>
            </a:r>
            <a:r>
              <a:rPr lang="cs-CZ" sz="2400" b="1" dirty="0" smtClean="0"/>
              <a:t>.</a:t>
            </a:r>
          </a:p>
          <a:p>
            <a:pPr lvl="1"/>
            <a:endParaRPr lang="cs-CZ" sz="2400" dirty="0" smtClean="0"/>
          </a:p>
          <a:p>
            <a:pPr lvl="1"/>
            <a:r>
              <a:rPr lang="cs-CZ" sz="2400" dirty="0" smtClean="0"/>
              <a:t>Nejlepší účinnost a nejvyšší efektivita dílčích zdravotnických služeb mohou, ale nemusí zaručovat nejlepší účinnost, ani nejvyšší efektivitu zdravotnického systému jako celku.</a:t>
            </a:r>
          </a:p>
        </p:txBody>
      </p:sp>
    </p:spTree>
    <p:extLst>
      <p:ext uri="{BB962C8B-B14F-4D97-AF65-F5344CB8AC3E}">
        <p14:creationId xmlns:p14="http://schemas.microsoft.com/office/powerpoint/2010/main" val="188781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cs-CZ" sz="4200" b="1" dirty="0" smtClean="0">
                <a:solidFill>
                  <a:schemeClr val="accent2"/>
                </a:solidFill>
              </a:rPr>
              <a:t>POPULAČNÍ  PÉČE</a:t>
            </a:r>
            <a:endParaRPr lang="cs-CZ" sz="4200" b="1" dirty="0">
              <a:solidFill>
                <a:schemeClr val="accent2"/>
              </a:solidFill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/>
          <a:lstStyle/>
          <a:p>
            <a:r>
              <a:rPr lang="cs-CZ" sz="2600" dirty="0" smtClean="0"/>
              <a:t>Hygienická služba (péče o prostředí a protiepidemická služba)</a:t>
            </a:r>
          </a:p>
          <a:p>
            <a:endParaRPr lang="cs-CZ" sz="2600" smtClean="0"/>
          </a:p>
          <a:p>
            <a:r>
              <a:rPr lang="cs-CZ" sz="2600" smtClean="0"/>
              <a:t>Zdravotní </a:t>
            </a:r>
            <a:r>
              <a:rPr lang="cs-CZ" sz="2600" dirty="0" smtClean="0"/>
              <a:t>výchova</a:t>
            </a:r>
          </a:p>
          <a:p>
            <a:pPr lvl="1"/>
            <a:r>
              <a:rPr lang="cs-CZ" sz="2200" dirty="0" smtClean="0"/>
              <a:t>Zdravotní výchova</a:t>
            </a:r>
          </a:p>
          <a:p>
            <a:pPr lvl="1"/>
            <a:r>
              <a:rPr lang="cs-CZ" sz="2200" dirty="0" smtClean="0"/>
              <a:t>Edukace pacienta</a:t>
            </a:r>
          </a:p>
          <a:p>
            <a:pPr lvl="1"/>
            <a:r>
              <a:rPr lang="cs-CZ" sz="2200" dirty="0" smtClean="0"/>
              <a:t>Vzdělávání pracovníků ve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128503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0567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00FF"/>
                </a:solidFill>
              </a:rPr>
              <a:t>Hodnotící vztahy v systému zdravotní péče</a:t>
            </a:r>
            <a:endParaRPr lang="cs-CZ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Kvalita zdravotní péče</a:t>
            </a:r>
            <a:endParaRPr lang="cs-CZ" dirty="0" smtClean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1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Kvalita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Intuitivně chápaný pojem</a:t>
            </a:r>
          </a:p>
          <a:p>
            <a:r>
              <a:rPr lang="cs-CZ" sz="2800" dirty="0" smtClean="0"/>
              <a:t>Subjektivita</a:t>
            </a:r>
          </a:p>
          <a:p>
            <a:r>
              <a:rPr lang="cs-CZ" sz="2800" dirty="0" smtClean="0"/>
              <a:t>Z toho plyne i nespočetné množství výkladů a definic:</a:t>
            </a:r>
          </a:p>
          <a:p>
            <a:pPr lvl="1"/>
            <a:r>
              <a:rPr lang="cs-CZ" sz="2400" i="1" dirty="0" smtClean="0"/>
              <a:t>Dělat správné věci správným způsobem.</a:t>
            </a:r>
          </a:p>
          <a:p>
            <a:pPr lvl="1"/>
            <a:r>
              <a:rPr lang="cs-CZ" sz="2400" i="1" dirty="0" smtClean="0"/>
              <a:t>… způsob provedení výkonu podle platných odborně technických norem.</a:t>
            </a:r>
            <a:endParaRPr lang="cs-CZ" sz="2400" i="1" dirty="0"/>
          </a:p>
          <a:p>
            <a:pPr lvl="1"/>
            <a:r>
              <a:rPr lang="cs-CZ" sz="2400" i="1" dirty="0" smtClean="0"/>
              <a:t>Souhrn všech možných hodnotících kritérií, jako jsou: odbornost, účinnost, efektivita, utilita, potřebnost, neškodnost, spravedlnost, lidská důstojnost.</a:t>
            </a:r>
          </a:p>
        </p:txBody>
      </p:sp>
    </p:spTree>
    <p:extLst>
      <p:ext uri="{BB962C8B-B14F-4D97-AF65-F5344CB8AC3E}">
        <p14:creationId xmlns:p14="http://schemas.microsoft.com/office/powerpoint/2010/main" val="38619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Kvalita zdravotní péče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Hodnocení kvality péče znamená měření a posuzování </a:t>
            </a:r>
          </a:p>
          <a:p>
            <a:pPr lvl="1"/>
            <a:r>
              <a:rPr lang="cs-CZ" dirty="0" smtClean="0"/>
              <a:t>medicínských</a:t>
            </a:r>
          </a:p>
          <a:p>
            <a:pPr lvl="1"/>
            <a:r>
              <a:rPr lang="cs-CZ" dirty="0" smtClean="0"/>
              <a:t>technických</a:t>
            </a:r>
          </a:p>
          <a:p>
            <a:pPr lvl="1"/>
            <a:r>
              <a:rPr lang="cs-CZ" dirty="0" smtClean="0"/>
              <a:t>ekonomických</a:t>
            </a:r>
          </a:p>
          <a:p>
            <a:pPr lvl="1"/>
            <a:r>
              <a:rPr lang="cs-CZ" dirty="0" smtClean="0"/>
              <a:t>interpersonálních</a:t>
            </a:r>
          </a:p>
          <a:p>
            <a:pPr lvl="1"/>
            <a:r>
              <a:rPr lang="cs-CZ" dirty="0" smtClean="0"/>
              <a:t>psychologických </a:t>
            </a:r>
          </a:p>
          <a:p>
            <a:pPr marL="457200" lvl="1" indent="0">
              <a:buNone/>
            </a:pPr>
            <a:r>
              <a:rPr lang="cs-CZ" dirty="0" smtClean="0"/>
              <a:t>a jiných aspektů zdravotnických služeb.</a:t>
            </a:r>
          </a:p>
        </p:txBody>
      </p:sp>
    </p:spTree>
    <p:extLst>
      <p:ext uri="{BB962C8B-B14F-4D97-AF65-F5344CB8AC3E}">
        <p14:creationId xmlns:p14="http://schemas.microsoft.com/office/powerpoint/2010/main" val="24901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Kvalita zdravotní péče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Posuzování podléhají všechny 3 články systému: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struktura</a:t>
            </a:r>
          </a:p>
          <a:p>
            <a:pPr marL="914400" lvl="1" indent="-514350"/>
            <a:r>
              <a:rPr lang="cs-CZ" dirty="0" smtClean="0"/>
              <a:t>zařízení a jejich vybavení, odborná způsobilost pracovníků, organizace práce aj.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proces</a:t>
            </a:r>
          </a:p>
          <a:p>
            <a:pPr marL="914400" lvl="1" indent="-514350"/>
            <a:r>
              <a:rPr lang="cs-CZ" dirty="0" smtClean="0"/>
              <a:t>styk pacienta s lékařem, aktivity všeho druhu, řízení aj.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výsledky</a:t>
            </a:r>
          </a:p>
          <a:p>
            <a:pPr marL="914400" lvl="1" indent="-514350"/>
            <a:r>
              <a:rPr lang="cs-CZ" dirty="0" smtClean="0"/>
              <a:t>objektivně měřitelné výstupy, spokojenost pacientů apod.</a:t>
            </a:r>
          </a:p>
        </p:txBody>
      </p:sp>
    </p:spTree>
    <p:extLst>
      <p:ext uri="{BB962C8B-B14F-4D97-AF65-F5344CB8AC3E}">
        <p14:creationId xmlns:p14="http://schemas.microsoft.com/office/powerpoint/2010/main" val="38947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Kvalita zdravotní péče z hlediska pacienta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navrácení zdraví, </a:t>
            </a:r>
          </a:p>
          <a:p>
            <a:r>
              <a:rPr lang="cs-CZ" dirty="0" smtClean="0"/>
              <a:t>fyziologické, pracovní a jiné sociální funkce,</a:t>
            </a:r>
          </a:p>
          <a:p>
            <a:r>
              <a:rPr lang="cs-CZ" dirty="0" smtClean="0"/>
              <a:t>spokojenost se službami a zacházením</a:t>
            </a:r>
          </a:p>
        </p:txBody>
      </p:sp>
    </p:spTree>
    <p:extLst>
      <p:ext uri="{BB962C8B-B14F-4D97-AF65-F5344CB8AC3E}">
        <p14:creationId xmlns:p14="http://schemas.microsoft.com/office/powerpoint/2010/main" val="42017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Kvalita zdravotní péče z hlediska lékaře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dobré provedení odborně technické stránky ošetření</a:t>
            </a:r>
          </a:p>
        </p:txBody>
      </p:sp>
    </p:spTree>
    <p:extLst>
      <p:ext uri="{BB962C8B-B14F-4D97-AF65-F5344CB8AC3E}">
        <p14:creationId xmlns:p14="http://schemas.microsoft.com/office/powerpoint/2010/main" val="33382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Kvalita zdravotní péče z hlediska řídícího subjektu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ekonomická stránky provozu a bezkonfliktnost vztahů</a:t>
            </a:r>
          </a:p>
        </p:txBody>
      </p:sp>
    </p:spTree>
    <p:extLst>
      <p:ext uri="{BB962C8B-B14F-4D97-AF65-F5344CB8AC3E}">
        <p14:creationId xmlns:p14="http://schemas.microsoft.com/office/powerpoint/2010/main" val="11104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Dostupnost zdravotní péče</a:t>
            </a:r>
            <a:endParaRPr lang="cs-CZ" dirty="0" smtClean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2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Dostupnost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jedním z </a:t>
            </a:r>
            <a:r>
              <a:rPr lang="cs-CZ" b="1" dirty="0"/>
              <a:t>důležitých cílů </a:t>
            </a:r>
            <a:r>
              <a:rPr lang="cs-CZ" dirty="0"/>
              <a:t>všech zdravotních systémů.</a:t>
            </a:r>
          </a:p>
          <a:p>
            <a:endParaRPr lang="cs-CZ" dirty="0"/>
          </a:p>
          <a:p>
            <a:r>
              <a:rPr lang="cs-CZ" dirty="0"/>
              <a:t>Důležité je najít „</a:t>
            </a:r>
            <a:r>
              <a:rPr lang="cs-CZ" b="1" dirty="0"/>
              <a:t>správnou“ míru </a:t>
            </a:r>
            <a:r>
              <a:rPr lang="cs-CZ" dirty="0"/>
              <a:t>dostupnosti (včasná pomoc x plýtvání). 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108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3710</Words>
  <Application>Microsoft Office PowerPoint</Application>
  <PresentationFormat>Předvádění na obrazovce (4:3)</PresentationFormat>
  <Paragraphs>793</Paragraphs>
  <Slides>126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126</vt:i4>
      </vt:variant>
    </vt:vector>
  </HeadingPairs>
  <TitlesOfParts>
    <vt:vector size="132" baseType="lpstr">
      <vt:lpstr>Motiv systému Office</vt:lpstr>
      <vt:lpstr>1_Motiv systému Office</vt:lpstr>
      <vt:lpstr>Výchozí návrh</vt:lpstr>
      <vt:lpstr>1_Výchozí návrh</vt:lpstr>
      <vt:lpstr>2_Výchozí návrh</vt:lpstr>
      <vt:lpstr>3_Výchozí návrh</vt:lpstr>
      <vt:lpstr>Prezentace aplikace PowerPoint</vt:lpstr>
      <vt:lpstr>Prezentace aplikace PowerPoint</vt:lpstr>
      <vt:lpstr>Potřeba, požadavky a spotřeba služeb</vt:lpstr>
      <vt:lpstr>ZDRAVOTNÍ POTŘEBA</vt:lpstr>
      <vt:lpstr>OBSAH PÉČE O ZDRAVÍ A ZDRAVOTNICTVÍ</vt:lpstr>
      <vt:lpstr>LAICKÁ PÉČE (lay care)</vt:lpstr>
      <vt:lpstr>Prezentace aplikace PowerPoint</vt:lpstr>
      <vt:lpstr>INDIVIDUÁLNÍ PÉČE</vt:lpstr>
      <vt:lpstr>POPULAČNÍ  PÉČE</vt:lpstr>
      <vt:lpstr>ZDRAVOTNÍ PÉČE PODLE ÚROVNĚ</vt:lpstr>
      <vt:lpstr>Ekonomie zdravotnictví</vt:lpstr>
      <vt:lpstr>Ekonomie a zdravotnictví</vt:lpstr>
      <vt:lpstr>Ekonomie</vt:lpstr>
      <vt:lpstr>Ekonomie zdravotnictví</vt:lpstr>
      <vt:lpstr>Ekonomie zdravotnictví</vt:lpstr>
      <vt:lpstr>Hlavní oblasti ekonomiky zdravotnictví</vt:lpstr>
      <vt:lpstr>Ekonomie a etika v péči o zdraví</vt:lpstr>
      <vt:lpstr>Ekonomická logika a lékařská etika</vt:lpstr>
      <vt:lpstr>Ekonomie a etika</vt:lpstr>
      <vt:lpstr>Specifika zdravotnických služeb</vt:lpstr>
      <vt:lpstr>Idea „dokonalého“ trhu</vt:lpstr>
      <vt:lpstr>Teorie nabídky a poptávky</vt:lpstr>
      <vt:lpstr>Teorie nabídky a poptávky</vt:lpstr>
      <vt:lpstr>Teorie nabídky a poptávky</vt:lpstr>
      <vt:lpstr>Problémy aplikace tržního mechanismu v péči o zdraví</vt:lpstr>
      <vt:lpstr>Problémy aplikace tržního mechanismu v péči o zdraví</vt:lpstr>
      <vt:lpstr>Problémy aplikace tržního mechanismu v péči o zdraví</vt:lpstr>
      <vt:lpstr>Problémy aplikace tržního mechanismu v péči o zdraví</vt:lpstr>
      <vt:lpstr>Problémy aplikace tržního mechanismu v péči o zdraví</vt:lpstr>
      <vt:lpstr>Základní typy zdravotnických systémů</vt:lpstr>
      <vt:lpstr>Základní typy zdravotnických systémů</vt:lpstr>
      <vt:lpstr>Základní typy zdravotnických systémů</vt:lpstr>
      <vt:lpstr>Komerční typ</vt:lpstr>
      <vt:lpstr>Liberalistický typ</vt:lpstr>
      <vt:lpstr>Pojišťovnický typ</vt:lpstr>
      <vt:lpstr>Národní zdravotní služba</vt:lpstr>
      <vt:lpstr>Prezentace aplikace PowerPoint</vt:lpstr>
      <vt:lpstr>FINANCOVÁNÍ ZDRAVOTNICTVÍ</vt:lpstr>
      <vt:lpstr>Subjekty zdravotnického systému v ČR</vt:lpstr>
      <vt:lpstr> FINANCE</vt:lpstr>
      <vt:lpstr>ROZHODUJÍCÍ JSOU CÍLE, HODNOTY A PRIORITY</vt:lpstr>
      <vt:lpstr>DŮLEŽITÉ NÁSTROJE FORMOVÁNÍ ZDRAVOTNICKÉHO SYSTÉMU</vt:lpstr>
      <vt:lpstr>Zdroje finančních prostředků</vt:lpstr>
      <vt:lpstr>Hlavní zdroje financování zdravotnictví</vt:lpstr>
      <vt:lpstr>Prezentace aplikace PowerPoint</vt:lpstr>
      <vt:lpstr>Hlavní zdroje financování zdravotnictví</vt:lpstr>
      <vt:lpstr>Prezentace aplikace PowerPoint</vt:lpstr>
      <vt:lpstr>VEŘEJNOPRÁVNÍ POJIŠTĚNÍ</vt:lpstr>
      <vt:lpstr>Veřejné zdravotní pojištění</vt:lpstr>
      <vt:lpstr>Veřejné zdravotní pojištění  – jde o solidaritu:</vt:lpstr>
      <vt:lpstr>Veřejné zdravotní pojištění</vt:lpstr>
      <vt:lpstr>Veřejné zdravotní pojištění jako výraz sociální solidarity</vt:lpstr>
      <vt:lpstr>Veřejné zdravotní pojištění</vt:lpstr>
      <vt:lpstr>Plátci veřejného zdravotního pojištění</vt:lpstr>
      <vt:lpstr>Z povinného zdravotního pojištění se hradí:</vt:lpstr>
      <vt:lpstr>Zaměstnanci a zaměstnavatelé</vt:lpstr>
      <vt:lpstr>OSVČ</vt:lpstr>
      <vt:lpstr>Osoba bez zdanitelných příjmů (OBZP)</vt:lpstr>
      <vt:lpstr>Osoby, za které je plátcem stát</vt:lpstr>
      <vt:lpstr>Zdravotní pojišťovny v ČR</vt:lpstr>
      <vt:lpstr>Výběr zdravotní pojišťovny</vt:lpstr>
      <vt:lpstr>Zdravotní pojišťovny a počet jejich pojištěnců v roce 2012</vt:lpstr>
      <vt:lpstr>SOUKROMOPRÁVNÍ POJIŠTĚNÍ</vt:lpstr>
      <vt:lpstr>Co lze pojistit?</vt:lpstr>
      <vt:lpstr>Charakteristiky soukromého zdravotního pojištění</vt:lpstr>
      <vt:lpstr>Cizinci odkázáni na komerční zdravotní pojištění </vt:lpstr>
      <vt:lpstr>Cizinci odkázáni na komerční zdravotní pojištění </vt:lpstr>
      <vt:lpstr>Prezentace aplikace PowerPoint</vt:lpstr>
      <vt:lpstr>Prezentace aplikace PowerPoint</vt:lpstr>
      <vt:lpstr>Prezentace aplikace PowerPoint</vt:lpstr>
      <vt:lpstr>Formy úhrady  </vt:lpstr>
      <vt:lpstr>Formy úhrady  </vt:lpstr>
      <vt:lpstr>Formy úhrady:  Ambulantní zdravotní péče</vt:lpstr>
      <vt:lpstr>Formy úhrady  Nemocnice</vt:lpstr>
      <vt:lpstr>Vyhodnocení funkce zdravotnických Služeb</vt:lpstr>
      <vt:lpstr>Vyhodnocení</vt:lpstr>
      <vt:lpstr>Hlavní kritéria</vt:lpstr>
      <vt:lpstr>Produktivita</vt:lpstr>
      <vt:lpstr>Produktivita</vt:lpstr>
      <vt:lpstr>Ukazatel „cena – výkon“ </vt:lpstr>
      <vt:lpstr>Účinnost a efektivita</vt:lpstr>
      <vt:lpstr>Účinnost (effectiveness)</vt:lpstr>
      <vt:lpstr>Účinnost (effectiveness)</vt:lpstr>
      <vt:lpstr>Efektivita (efficiency)</vt:lpstr>
      <vt:lpstr>Metody stanovení efektivity</vt:lpstr>
      <vt:lpstr>Metoda „cena – zisk“ </vt:lpstr>
      <vt:lpstr>Metoda „cena – účinnost“ </vt:lpstr>
      <vt:lpstr>Metoda „cena – utilita“ </vt:lpstr>
      <vt:lpstr>Alokační efektivita</vt:lpstr>
      <vt:lpstr>Hodnotící vztahy v systému zdravotní péče</vt:lpstr>
      <vt:lpstr>Kvalita zdravotní péče</vt:lpstr>
      <vt:lpstr>Kvalita</vt:lpstr>
      <vt:lpstr>Kvalita zdravotní péče</vt:lpstr>
      <vt:lpstr>Kvalita zdravotní péče</vt:lpstr>
      <vt:lpstr>Kvalita zdravotní péče z hlediska pacienta</vt:lpstr>
      <vt:lpstr>Kvalita zdravotní péče z hlediska lékaře</vt:lpstr>
      <vt:lpstr>Kvalita zdravotní péče z hlediska řídícího subjektu</vt:lpstr>
      <vt:lpstr>Dostupnost zdravotní péče</vt:lpstr>
      <vt:lpstr>Dostupnost</vt:lpstr>
      <vt:lpstr>Základní dimenze dostupnosti</vt:lpstr>
      <vt:lpstr>PLÝTVÁNÍ  VE ZDRAVOTNÍ PÉČI</vt:lpstr>
      <vt:lpstr>PLÝTVÁNÍ </vt:lpstr>
      <vt:lpstr>PLÝTVÁNÍ</vt:lpstr>
      <vt:lpstr>PLÝTVÁNÍ</vt:lpstr>
      <vt:lpstr>PLÝTVÁNÍ</vt:lpstr>
      <vt:lpstr>PLÝTVÁNÍ</vt:lpstr>
      <vt:lpstr>PLÝTVÁNÍ</vt:lpstr>
      <vt:lpstr>PLÝTVÁNÍ</vt:lpstr>
      <vt:lpstr>PLÝTVÁNÍ</vt:lpstr>
      <vt:lpstr>PŘÍČINY PLÝTVÁNÍ</vt:lpstr>
      <vt:lpstr>Prezentace aplikace PowerPoint</vt:lpstr>
      <vt:lpstr>Prezentace aplikace PowerPoint</vt:lpstr>
      <vt:lpstr>Prezentace aplikace PowerPoint</vt:lpstr>
      <vt:lpstr>PŘÍČINY PLÝTVÁNÍ</vt:lpstr>
      <vt:lpstr>PŘÍČINY PLÝTVÁNÍ</vt:lpstr>
      <vt:lpstr>PŘÍČINY PLÝTVÁNÍ</vt:lpstr>
      <vt:lpstr>NA KOLIK PLÝTVÁNÍ PŘIJDE</vt:lpstr>
      <vt:lpstr>NA KOLIK PLÝTVÁNÍ PŘIJDE</vt:lpstr>
      <vt:lpstr>JAK OMEZIT  PLÝTVÁNÍ</vt:lpstr>
      <vt:lpstr>JAK OMEZIT  PLÝTVÁNÍ</vt:lpstr>
      <vt:lpstr>JAK OMEZIT  PLÝTVÁNÍ</vt:lpstr>
      <vt:lpstr>JAK OMEZIT  PLÝTVÁNÍ</vt:lpstr>
      <vt:lpstr>JAK OMEZIT  PLÝTVÁNÍ</vt:lpstr>
      <vt:lpstr>JAK OMEZIT  PLÝTVÁNÍ</vt:lpstr>
      <vt:lpstr>JAK OMEZIT PLÝTVÁNÍ</vt:lpstr>
      <vt:lpstr>PŘÍKLAD – NORSKO (1) 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Pavlína Kaňová</cp:lastModifiedBy>
  <cp:revision>35</cp:revision>
  <cp:lastPrinted>2013-10-16T12:46:27Z</cp:lastPrinted>
  <dcterms:created xsi:type="dcterms:W3CDTF">2013-03-04T10:51:00Z</dcterms:created>
  <dcterms:modified xsi:type="dcterms:W3CDTF">2014-11-04T12:04:24Z</dcterms:modified>
</cp:coreProperties>
</file>