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66" r:id="rId2"/>
    <p:sldId id="274" r:id="rId3"/>
    <p:sldId id="275" r:id="rId4"/>
    <p:sldId id="276" r:id="rId5"/>
    <p:sldId id="277" r:id="rId6"/>
    <p:sldId id="278" r:id="rId7"/>
    <p:sldId id="280" r:id="rId8"/>
    <p:sldId id="279" r:id="rId9"/>
    <p:sldId id="281" r:id="rId10"/>
    <p:sldId id="284" r:id="rId11"/>
    <p:sldId id="286" r:id="rId12"/>
    <p:sldId id="285" r:id="rId13"/>
    <p:sldId id="287" r:id="rId14"/>
    <p:sldId id="288" r:id="rId15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59" d="100"/>
          <a:sy n="59" d="100"/>
        </p:scale>
        <p:origin x="7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4.bp.blogspot.com/-jethFw7sDlM/USe_E3p2v8I/AAAAAAAAATA/ILJceY6whTk/s1600/clip-art-eating-09136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968" y="988545"/>
            <a:ext cx="5401795" cy="492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78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81819"/>
              </p:ext>
            </p:extLst>
          </p:nvPr>
        </p:nvGraphicFramePr>
        <p:xfrm>
          <a:off x="1842052" y="848138"/>
          <a:ext cx="5477778" cy="5394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8889"/>
                <a:gridCol w="2738889"/>
              </a:tblGrid>
              <a:tr h="1048524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DEN</a:t>
                      </a:r>
                      <a:endParaRPr lang="cs-CZ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TÝDEN</a:t>
                      </a:r>
                      <a:endParaRPr lang="cs-CZ" sz="3600" dirty="0"/>
                    </a:p>
                  </a:txBody>
                  <a:tcPr anchor="ctr"/>
                </a:tc>
              </a:tr>
              <a:tr h="60747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---</a:t>
                      </a:r>
                      <a:endParaRPr lang="cs-CZ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673102"/>
            <a:ext cx="8229600" cy="5453062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ečer         v úterý         ve čtvrtek       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        ráno          v neděli        odpoledne        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v pátek        v pondělí         v noci          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         dopoledne          ve středu          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accent6">
                    <a:lumMod val="50000"/>
                  </a:schemeClr>
                </a:solidFill>
              </a:rPr>
              <a:t>    v poledne       v sobotu</a:t>
            </a:r>
            <a:endParaRPr lang="cs-CZ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4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981819"/>
              </p:ext>
            </p:extLst>
          </p:nvPr>
        </p:nvGraphicFramePr>
        <p:xfrm>
          <a:off x="1842052" y="848138"/>
          <a:ext cx="5477778" cy="5394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8889"/>
                <a:gridCol w="2738889"/>
              </a:tblGrid>
              <a:tr h="1048524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DEN</a:t>
                      </a:r>
                      <a:endParaRPr lang="cs-CZ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TÝDEN</a:t>
                      </a:r>
                      <a:endParaRPr lang="cs-CZ" sz="3600" dirty="0"/>
                    </a:p>
                  </a:txBody>
                  <a:tcPr anchor="ctr"/>
                </a:tc>
              </a:tr>
              <a:tr h="60747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7478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---</a:t>
                      </a:r>
                      <a:endParaRPr lang="cs-CZ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954312" y="1855304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pondělí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59938" y="2456186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úterý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959938" y="3062217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ve středu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52690" y="3689450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 čtvrtek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956314" y="4299402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pátek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959938" y="4932481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v sobotu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56315" y="5608693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v neděli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293763" y="1903442"/>
            <a:ext cx="381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ráno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74507" y="2474109"/>
            <a:ext cx="235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dopoledne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295005" y="3063284"/>
            <a:ext cx="2231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poledne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289003" y="3692643"/>
            <a:ext cx="2336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odpoledne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289005" y="4296527"/>
            <a:ext cx="233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večer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292629" y="4919581"/>
            <a:ext cx="221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noci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9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67410"/>
            <a:ext cx="8229600" cy="515875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Kdo?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 </a:t>
            </a:r>
            <a:r>
              <a:rPr lang="cs-CZ" dirty="0"/>
              <a:t>umí dobře vařit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 </a:t>
            </a:r>
            <a:r>
              <a:rPr lang="cs-CZ" dirty="0"/>
              <a:t>nemluví francouzsky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 </a:t>
            </a:r>
            <a:r>
              <a:rPr lang="cs-CZ" dirty="0"/>
              <a:t>nemusí o víkendu studovat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57200" y="1627257"/>
            <a:ext cx="4240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Umíš dobře vařit?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14834" y="3309053"/>
            <a:ext cx="4240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Mluvíš francouzsky?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1338" y="4990849"/>
            <a:ext cx="5746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Musíš o víkendu studovat?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4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locative singular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5365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368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699759"/>
              </p:ext>
            </p:extLst>
          </p:nvPr>
        </p:nvGraphicFramePr>
        <p:xfrm>
          <a:off x="457200" y="1487488"/>
          <a:ext cx="8229600" cy="35965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5036"/>
                <a:gridCol w="1979112"/>
                <a:gridCol w="3225452"/>
              </a:tblGrid>
              <a:tr h="487615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nominative singular</a:t>
                      </a:r>
                      <a:endParaRPr lang="en-GB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>
                          <a:sym typeface="Wingdings"/>
                        </a:rPr>
                        <a:t> 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en-GB" sz="2600" noProof="0" dirty="0" smtClean="0"/>
                        <a:t>locative singular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hote</a:t>
                      </a:r>
                      <a:r>
                        <a:rPr lang="cs-CZ" sz="2400" b="1" noProof="0" dirty="0" smtClean="0"/>
                        <a:t>l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+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-U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baseline="0" noProof="0" dirty="0" smtClean="0"/>
                        <a:t>hotel</a:t>
                      </a:r>
                      <a:r>
                        <a:rPr lang="cs-CZ" sz="2800" b="1" baseline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aut</a:t>
                      </a:r>
                      <a:r>
                        <a:rPr lang="cs-CZ" sz="2400" b="1" noProof="0" dirty="0" smtClean="0"/>
                        <a:t>o</a:t>
                      </a:r>
                      <a:r>
                        <a:rPr lang="cs-CZ" sz="2400" noProof="0" dirty="0" smtClean="0"/>
                        <a:t>, kin</a:t>
                      </a:r>
                      <a:r>
                        <a:rPr lang="cs-CZ" sz="2400" b="1" noProof="0" dirty="0" smtClean="0"/>
                        <a:t>o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-O </a:t>
                      </a:r>
                      <a:r>
                        <a:rPr lang="cs-CZ" sz="2600" noProof="0" dirty="0" smtClean="0">
                          <a:sym typeface="Wingdings"/>
                        </a:rPr>
                        <a:t>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-U/-Ě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aut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r>
                        <a:rPr lang="cs-CZ" sz="2800" b="0" noProof="0" dirty="0" smtClean="0">
                          <a:solidFill>
                            <a:schemeClr val="tx1"/>
                          </a:solidFill>
                        </a:rPr>
                        <a:t>/aut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ě</a:t>
                      </a:r>
                      <a:r>
                        <a:rPr lang="cs-CZ" sz="2800" noProof="0" dirty="0" smtClean="0"/>
                        <a:t>, kin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r>
                        <a:rPr lang="cs-CZ" sz="2800" b="0" noProof="0" dirty="0" smtClean="0">
                          <a:solidFill>
                            <a:schemeClr val="tx1"/>
                          </a:solidFill>
                        </a:rPr>
                        <a:t>/kin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ě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škol</a:t>
                      </a:r>
                      <a:r>
                        <a:rPr lang="cs-CZ" sz="2400" b="1" noProof="0" dirty="0" smtClean="0"/>
                        <a:t>a</a:t>
                      </a:r>
                      <a:r>
                        <a:rPr lang="cs-CZ" sz="2400" noProof="0" dirty="0" smtClean="0"/>
                        <a:t>, hospod</a:t>
                      </a:r>
                      <a:r>
                        <a:rPr lang="cs-CZ" sz="2400" b="1" noProof="0" dirty="0" smtClean="0"/>
                        <a:t>a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-A </a:t>
                      </a:r>
                      <a:r>
                        <a:rPr lang="cs-CZ" sz="2600" noProof="0" dirty="0" smtClean="0">
                          <a:sym typeface="Wingdings"/>
                        </a:rPr>
                        <a:t>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-E/-Ě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škol</a:t>
                      </a:r>
                      <a:r>
                        <a:rPr lang="cs-CZ" sz="2800" b="1" noProof="0" dirty="0" smtClean="0">
                          <a:solidFill>
                            <a:schemeClr val="accent6"/>
                          </a:solidFill>
                        </a:rPr>
                        <a:t>e</a:t>
                      </a:r>
                      <a:r>
                        <a:rPr lang="cs-CZ" sz="2800" noProof="0" dirty="0" smtClean="0"/>
                        <a:t>, hospod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ě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kancelá</a:t>
                      </a:r>
                      <a:r>
                        <a:rPr lang="cs-CZ" sz="2400" b="1" noProof="0" dirty="0" smtClean="0"/>
                        <a:t>ř</a:t>
                      </a:r>
                      <a:r>
                        <a:rPr lang="cs-CZ" sz="2400" b="0" noProof="0" dirty="0" smtClean="0"/>
                        <a:t>, tramva</a:t>
                      </a:r>
                      <a:r>
                        <a:rPr lang="cs-CZ" sz="2400" b="1" noProof="0" dirty="0" smtClean="0"/>
                        <a:t>j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+</a:t>
                      </a:r>
                      <a:r>
                        <a:rPr lang="cs-CZ" sz="2600" baseline="0" noProof="0" dirty="0" smtClean="0"/>
                        <a:t> </a:t>
                      </a:r>
                      <a:r>
                        <a:rPr lang="cs-CZ" sz="2600" b="1" baseline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-I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kancelář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2800" noProof="0" dirty="0" smtClean="0"/>
                        <a:t>, tramvaj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restaurac</a:t>
                      </a:r>
                      <a:r>
                        <a:rPr lang="cs-CZ" sz="2400" b="1" noProof="0" dirty="0" smtClean="0"/>
                        <a:t>e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-E </a:t>
                      </a:r>
                      <a:r>
                        <a:rPr lang="cs-CZ" sz="2600" noProof="0" dirty="0" smtClean="0">
                          <a:sym typeface="Wingdings"/>
                        </a:rPr>
                        <a:t>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-I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restaurac</a:t>
                      </a:r>
                      <a:r>
                        <a:rPr lang="cs-CZ" sz="2800" b="1" noProof="0" dirty="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cs-CZ" sz="28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nádraží, náměstí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= -Í</a:t>
                      </a:r>
                      <a:endParaRPr lang="cs-CZ" sz="26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nádraží, náměstí</a:t>
                      </a:r>
                      <a:endParaRPr lang="cs-CZ" sz="2800" noProof="0" dirty="0"/>
                    </a:p>
                  </a:txBody>
                  <a:tcPr marT="45714" marB="45714" anchor="ctr"/>
                </a:tc>
              </a:tr>
            </a:tbl>
          </a:graphicData>
        </a:graphic>
      </p:graphicFrame>
      <p:pic>
        <p:nvPicPr>
          <p:cNvPr id="11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6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54659" y="1729956"/>
            <a:ext cx="528869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obědvat</a:t>
            </a:r>
            <a:endParaRPr lang="en-GB" altLang="en-US" sz="5400" b="1" dirty="0" smtClean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latin typeface="Cambria" pitchFamily="18" charset="0"/>
              </a:rPr>
              <a:t>(já) obědvám</a:t>
            </a:r>
          </a:p>
        </p:txBody>
      </p:sp>
    </p:spTree>
    <p:extLst>
      <p:ext uri="{BB962C8B-B14F-4D97-AF65-F5344CB8AC3E}">
        <p14:creationId xmlns:p14="http://schemas.microsoft.com/office/powerpoint/2010/main" val="33404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travelandleisure.com/images/media/0000/9438/201308-hd-travel-ill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46" y="1149890"/>
            <a:ext cx="4657359" cy="465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8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54659" y="1729956"/>
            <a:ext cx="528869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cestovat</a:t>
            </a:r>
            <a:endParaRPr lang="en-GB" altLang="en-US" sz="5400" b="1" dirty="0" smtClean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latin typeface="Cambria" pitchFamily="18" charset="0"/>
              </a:rPr>
              <a:t>(já) cestuju</a:t>
            </a:r>
          </a:p>
        </p:txBody>
      </p:sp>
    </p:spTree>
    <p:extLst>
      <p:ext uri="{BB962C8B-B14F-4D97-AF65-F5344CB8AC3E}">
        <p14:creationId xmlns:p14="http://schemas.microsoft.com/office/powerpoint/2010/main" val="192252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musingmonika.com/wp-content/uploads/2012/09/creativecurriculum6117-pbworks-com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65" y="989572"/>
            <a:ext cx="4021009" cy="493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16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54659" y="1729956"/>
            <a:ext cx="528869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rozumět</a:t>
            </a:r>
            <a:endParaRPr lang="en-GB" altLang="en-US" sz="5400" b="1" dirty="0" smtClean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latin typeface="Cambria" pitchFamily="18" charset="0"/>
              </a:rPr>
              <a:t>(já) rozumím</a:t>
            </a:r>
          </a:p>
        </p:txBody>
      </p:sp>
    </p:spTree>
    <p:extLst>
      <p:ext uri="{BB962C8B-B14F-4D97-AF65-F5344CB8AC3E}">
        <p14:creationId xmlns:p14="http://schemas.microsoft.com/office/powerpoint/2010/main" val="259596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://www.picgifs.com/clip-art/activities/playing-children/clip-art-playing-children-2681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66" y="1335563"/>
            <a:ext cx="7277468" cy="424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3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54659" y="1729956"/>
            <a:ext cx="528869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hrát</a:t>
            </a:r>
            <a:endParaRPr lang="en-GB" altLang="en-US" sz="5400" b="1" dirty="0" smtClean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latin typeface="Cambria" pitchFamily="18" charset="0"/>
              </a:rPr>
              <a:t>(já) hraju</a:t>
            </a:r>
          </a:p>
        </p:txBody>
      </p:sp>
    </p:spTree>
    <p:extLst>
      <p:ext uri="{BB962C8B-B14F-4D97-AF65-F5344CB8AC3E}">
        <p14:creationId xmlns:p14="http://schemas.microsoft.com/office/powerpoint/2010/main" val="211555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670911" y="3311652"/>
            <a:ext cx="4374252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008000"/>
                </a:solidFill>
                <a:latin typeface="Cambria" pitchFamily="18" charset="0"/>
              </a:rPr>
              <a:t>Ano, dobře.</a:t>
            </a:r>
          </a:p>
          <a:p>
            <a:pPr lvl="0">
              <a:spcBef>
                <a:spcPct val="20000"/>
              </a:spcBef>
            </a:pPr>
            <a:endParaRPr lang="en-GB" altLang="en-US" sz="5400" b="1" dirty="0" smtClean="0">
              <a:solidFill>
                <a:srgbClr val="008000"/>
              </a:solidFill>
              <a:latin typeface="Cambria" pitchFamily="18" charset="0"/>
            </a:endParaRPr>
          </a:p>
          <a:p>
            <a:pPr lvl="0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C00000"/>
                </a:solidFill>
                <a:latin typeface="Cambria" pitchFamily="18" charset="0"/>
              </a:rPr>
              <a:t>Ne, špatně.</a:t>
            </a:r>
          </a:p>
        </p:txBody>
      </p:sp>
      <p:pic>
        <p:nvPicPr>
          <p:cNvPr id="9218" name="Picture 2" descr="http://www.clipartbest.com/cliparts/ncB/759/ncB759aj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11" y="5093093"/>
            <a:ext cx="1174941" cy="117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clipartbest.com/cliparts/pi5/7LM/pi57LMXiB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762" y="2821186"/>
            <a:ext cx="1477071" cy="16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123825" y="752379"/>
            <a:ext cx="5288692" cy="1920526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solidFill>
                  <a:srgbClr val="F79646">
                    <a:lumMod val="75000"/>
                  </a:srgbClr>
                </a:solidFill>
                <a:latin typeface="Cambria" pitchFamily="18" charset="0"/>
              </a:rPr>
              <a:t>infinitiv</a:t>
            </a:r>
            <a:endParaRPr lang="en-GB" altLang="en-US" sz="5400" b="1" dirty="0" smtClean="0">
              <a:solidFill>
                <a:srgbClr val="F79646">
                  <a:lumMod val="75000"/>
                </a:srgbClr>
              </a:solidFill>
              <a:latin typeface="Cambria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cs-CZ" altLang="en-US" sz="5400" b="1" dirty="0" smtClean="0">
                <a:latin typeface="Cambria" pitchFamily="18" charset="0"/>
              </a:rPr>
              <a:t>(já) …</a:t>
            </a:r>
          </a:p>
        </p:txBody>
      </p:sp>
    </p:spTree>
    <p:extLst>
      <p:ext uri="{BB962C8B-B14F-4D97-AF65-F5344CB8AC3E}">
        <p14:creationId xmlns:p14="http://schemas.microsoft.com/office/powerpoint/2010/main" val="219590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2053</TotalTime>
  <Words>234</Words>
  <Application>Microsoft Office PowerPoint</Application>
  <PresentationFormat>Předvádění na obrazovce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Cambria</vt:lpstr>
      <vt:lpstr>Georgia</vt:lpstr>
      <vt:lpstr>Wingdings</vt:lpstr>
      <vt:lpstr>LF ESF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locative singular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123</cp:revision>
  <cp:lastPrinted>2014-06-25T12:52:21Z</cp:lastPrinted>
  <dcterms:created xsi:type="dcterms:W3CDTF">2014-05-26T17:50:24Z</dcterms:created>
  <dcterms:modified xsi:type="dcterms:W3CDTF">2014-11-03T17:10:01Z</dcterms:modified>
</cp:coreProperties>
</file>