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7"/>
  </p:handoutMasterIdLst>
  <p:sldIdLst>
    <p:sldId id="265" r:id="rId2"/>
    <p:sldId id="266" r:id="rId3"/>
    <p:sldId id="268" r:id="rId4"/>
    <p:sldId id="269" r:id="rId5"/>
    <p:sldId id="267" r:id="rId6"/>
  </p:sldIdLst>
  <p:sldSz cx="9144000" cy="6858000" type="screen4x3"/>
  <p:notesSz cx="9926638" cy="67976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7C5C9-5CD6-494E-B1CA-8D08C0F299F6}" type="datetimeFigureOut">
              <a:rPr lang="en-GB" smtClean="0"/>
              <a:t>09/11/2014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94A8D-0993-4016-B3D8-22AAE9B6CA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830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4EFBF-2A80-9140-9193-1775E92D59F5}" type="datetimeFigureOut">
              <a:rPr lang="en-US"/>
              <a:pPr>
                <a:defRPr/>
              </a:pPr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21A77-20C4-114F-B055-619043921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752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D5CFB-9A59-3944-8672-9804F4061E80}" type="datetimeFigureOut">
              <a:rPr lang="en-US"/>
              <a:pPr>
                <a:defRPr/>
              </a:pPr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F6EC7-DD8A-024D-A5E8-670499042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20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D2162-DA0F-9545-AB6C-8289D219FE56}" type="datetimeFigureOut">
              <a:rPr lang="en-US"/>
              <a:pPr>
                <a:defRPr/>
              </a:pPr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A5BCB-D4B0-0D42-8D83-CCE58F7CF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79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40671-49C5-3149-825E-C9C45F2FD7CD}" type="datetimeFigureOut">
              <a:rPr lang="en-US"/>
              <a:pPr>
                <a:defRPr/>
              </a:pPr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47E92-C9D1-D34D-8C01-CEB9F451E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65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00A4C-A4BA-2643-B3F1-0CFB607052BD}" type="datetimeFigureOut">
              <a:rPr lang="en-US"/>
              <a:pPr>
                <a:defRPr/>
              </a:pPr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06E3B-8173-5141-9597-8C8922D29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47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365B8-ABDF-094F-AA90-573A83CA18F3}" type="datetimeFigureOut">
              <a:rPr lang="en-US"/>
              <a:pPr>
                <a:defRPr/>
              </a:pPr>
              <a:t>11/9/2014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CE9B4-563E-F94B-8A06-FE85B3C0C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078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CBAD3-8C5E-7B4B-AD9F-8DDE95240C50}" type="datetimeFigureOut">
              <a:rPr lang="en-US"/>
              <a:pPr>
                <a:defRPr/>
              </a:pPr>
              <a:t>11/9/2014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0B605-5450-BE4D-BE92-BE91C8093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97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AA46C-1766-214B-AD34-951DCF481DE8}" type="datetimeFigureOut">
              <a:rPr lang="en-US"/>
              <a:pPr>
                <a:defRPr/>
              </a:pPr>
              <a:t>11/9/2014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C1551-B64A-5141-A172-8ED1482CB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1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A300D-91AF-384E-9805-B4D6461B5D1F}" type="datetimeFigureOut">
              <a:rPr lang="en-US"/>
              <a:pPr>
                <a:defRPr/>
              </a:pPr>
              <a:t>11/9/2014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0051C-31B7-CD47-8F74-E97E7329A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4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3D33C-A3AB-3841-B1B5-6623B1ADFFA8}" type="datetimeFigureOut">
              <a:rPr lang="en-US"/>
              <a:pPr>
                <a:defRPr/>
              </a:pPr>
              <a:t>11/9/2014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0BF17-DD59-534D-AEE6-D6C74600E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61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5D4FD-909F-8B49-B232-66C9E3DA332C}" type="datetimeFigureOut">
              <a:rPr lang="en-US"/>
              <a:pPr>
                <a:defRPr/>
              </a:pPr>
              <a:t>11/9/2014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839AE-7DA0-3E40-A557-1406FD300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62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92BECAD-15A2-1349-9F67-39CB6017AB11}" type="datetimeFigureOut">
              <a:rPr lang="en-US"/>
              <a:pPr>
                <a:defRPr/>
              </a:pPr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F7BAD2D-FCE2-E445-8222-25307A3D3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335"/>
            <a:ext cx="9144000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2054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5949863" y="6457890"/>
            <a:ext cx="314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 dirty="0">
                <a:solidFill>
                  <a:schemeClr val="bg1"/>
                </a:solidFill>
                <a:latin typeface="Cambria" panose="02040503050406030204" pitchFamily="18" charset="0"/>
              </a:rPr>
              <a:t>ZLCJ0383 Čeština pro cizince III</a:t>
            </a:r>
          </a:p>
        </p:txBody>
      </p:sp>
      <p:sp>
        <p:nvSpPr>
          <p:cNvPr id="4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1" name="Picture 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776827"/>
            <a:ext cx="2322491" cy="26080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3" name="TextovéPole 2"/>
          <p:cNvSpPr txBox="1"/>
          <p:nvPr/>
        </p:nvSpPr>
        <p:spPr>
          <a:xfrm>
            <a:off x="2864546" y="776827"/>
            <a:ext cx="41461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i="1" dirty="0" smtClean="0"/>
              <a:t>Zuzana měla hodně práce. </a:t>
            </a:r>
            <a:r>
              <a:rPr lang="cs-CZ" sz="3200" b="1" i="1" dirty="0" smtClean="0">
                <a:solidFill>
                  <a:schemeClr val="accent6">
                    <a:lumMod val="75000"/>
                  </a:schemeClr>
                </a:solidFill>
              </a:rPr>
              <a:t>Uklízela</a:t>
            </a:r>
            <a:r>
              <a:rPr lang="cs-CZ" sz="32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3200" i="1" dirty="0" smtClean="0"/>
              <a:t>celý byt.</a:t>
            </a:r>
            <a:endParaRPr lang="en-GB" sz="3200" i="1" dirty="0"/>
          </a:p>
        </p:txBody>
      </p:sp>
      <p:pic>
        <p:nvPicPr>
          <p:cNvPr id="13" name="Picture 2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236" y="1878907"/>
            <a:ext cx="2461011" cy="29185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4" name="TextovéPole 13"/>
          <p:cNvSpPr txBox="1"/>
          <p:nvPr/>
        </p:nvSpPr>
        <p:spPr>
          <a:xfrm>
            <a:off x="3394944" y="3705044"/>
            <a:ext cx="30853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i="1" dirty="0" smtClean="0"/>
              <a:t>Když </a:t>
            </a:r>
            <a:r>
              <a:rPr lang="cs-CZ" sz="3200" b="1" i="1" dirty="0" smtClean="0">
                <a:solidFill>
                  <a:schemeClr val="accent6">
                    <a:lumMod val="50000"/>
                  </a:schemeClr>
                </a:solidFill>
              </a:rPr>
              <a:t>uklidila</a:t>
            </a:r>
            <a:r>
              <a:rPr lang="cs-CZ" sz="32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200" i="1" dirty="0" smtClean="0"/>
              <a:t>celý byt, šla do kina.</a:t>
            </a:r>
            <a:endParaRPr lang="en-GB" sz="3200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843409" y="2318050"/>
            <a:ext cx="17935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</a:rPr>
              <a:t>uklízet</a:t>
            </a:r>
          </a:p>
          <a:p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uklidit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077222" y="2307612"/>
            <a:ext cx="24530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cap="small" dirty="0" smtClean="0"/>
              <a:t>imperfektivní</a:t>
            </a:r>
          </a:p>
          <a:p>
            <a:r>
              <a:rPr lang="cs-CZ" sz="3200" b="1" cap="small" dirty="0" smtClean="0"/>
              <a:t>perfektivní</a:t>
            </a:r>
            <a:endParaRPr lang="en-GB" b="1" cap="small" dirty="0"/>
          </a:p>
        </p:txBody>
      </p:sp>
      <p:sp>
        <p:nvSpPr>
          <p:cNvPr id="2" name="TextovéPole 1"/>
          <p:cNvSpPr txBox="1"/>
          <p:nvPr/>
        </p:nvSpPr>
        <p:spPr>
          <a:xfrm>
            <a:off x="2357241" y="5035463"/>
            <a:ext cx="6501009" cy="1200329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Czech verbs have two forms: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Imperfective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dirty="0" smtClean="0"/>
              <a:t>verbs refer to actions in progress.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Perfective</a:t>
            </a:r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400" dirty="0" smtClean="0"/>
              <a:t>verbs refer to completed actions.</a:t>
            </a:r>
            <a:endParaRPr lang="en-GB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85642" y="4397541"/>
            <a:ext cx="220166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cap="small" dirty="0" smtClean="0">
                <a:solidFill>
                  <a:schemeClr val="accent6">
                    <a:lumMod val="75000"/>
                  </a:schemeClr>
                </a:solidFill>
              </a:rPr>
              <a:t>Aspekt</a:t>
            </a:r>
          </a:p>
          <a:p>
            <a:r>
              <a:rPr lang="cs-CZ" sz="4400" b="1" cap="small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GB" sz="4400" b="1" cap="small" dirty="0" smtClean="0">
                <a:solidFill>
                  <a:schemeClr val="accent6">
                    <a:lumMod val="75000"/>
                  </a:schemeClr>
                </a:solidFill>
              </a:rPr>
              <a:t>Aspect</a:t>
            </a:r>
            <a:r>
              <a:rPr lang="cs-CZ" sz="4400" b="1" cap="small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en-GB" sz="4400" b="1" cap="smal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99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2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335"/>
            <a:ext cx="9144000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2054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5949863" y="6457890"/>
            <a:ext cx="314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 dirty="0">
                <a:solidFill>
                  <a:schemeClr val="bg1"/>
                </a:solidFill>
                <a:latin typeface="Cambria" panose="02040503050406030204" pitchFamily="18" charset="0"/>
              </a:rPr>
              <a:t>ZLCJ0383 Čeština pro cizince III</a:t>
            </a:r>
          </a:p>
        </p:txBody>
      </p:sp>
      <p:sp>
        <p:nvSpPr>
          <p:cNvPr id="4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" name="TextovéPole 4"/>
          <p:cNvSpPr txBox="1"/>
          <p:nvPr/>
        </p:nvSpPr>
        <p:spPr>
          <a:xfrm>
            <a:off x="2843409" y="1641646"/>
            <a:ext cx="17935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</a:rPr>
              <a:t>žehlit</a:t>
            </a:r>
          </a:p>
          <a:p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vyžehlit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377846" y="1631208"/>
            <a:ext cx="24530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cap="small" dirty="0" smtClean="0"/>
              <a:t>imperfektivní</a:t>
            </a:r>
          </a:p>
          <a:p>
            <a:r>
              <a:rPr lang="cs-CZ" sz="3200" b="1" cap="small" dirty="0" smtClean="0"/>
              <a:t>perfektivní</a:t>
            </a:r>
            <a:endParaRPr lang="en-GB" b="1" cap="small" dirty="0"/>
          </a:p>
        </p:txBody>
      </p:sp>
      <p:sp>
        <p:nvSpPr>
          <p:cNvPr id="6" name="TextovéPole 5"/>
          <p:cNvSpPr txBox="1"/>
          <p:nvPr/>
        </p:nvSpPr>
        <p:spPr>
          <a:xfrm>
            <a:off x="1122637" y="672068"/>
            <a:ext cx="6728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cap="small" dirty="0" smtClean="0">
                <a:solidFill>
                  <a:schemeClr val="accent6">
                    <a:lumMod val="75000"/>
                  </a:schemeClr>
                </a:solidFill>
              </a:rPr>
              <a:t>Aspekt</a:t>
            </a:r>
            <a:endParaRPr lang="cs-CZ" sz="4400" b="1" cap="small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7" name="Picture 3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33" y="1331771"/>
            <a:ext cx="2420515" cy="2914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8" name="Picture 4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742" y="2229642"/>
            <a:ext cx="2391192" cy="2842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9" name="TextovéPole 18"/>
          <p:cNvSpPr txBox="1"/>
          <p:nvPr/>
        </p:nvSpPr>
        <p:spPr>
          <a:xfrm>
            <a:off x="3674185" y="4939813"/>
            <a:ext cx="13128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i="1" dirty="0" smtClean="0">
                <a:solidFill>
                  <a:schemeClr val="accent6">
                    <a:lumMod val="75000"/>
                  </a:schemeClr>
                </a:solidFill>
              </a:rPr>
              <a:t>žehlil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5253626" y="5432256"/>
            <a:ext cx="1793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i="1" dirty="0" smtClean="0">
                <a:solidFill>
                  <a:schemeClr val="accent6">
                    <a:lumMod val="50000"/>
                  </a:schemeClr>
                </a:solidFill>
              </a:rPr>
              <a:t>vyžehlil</a:t>
            </a:r>
            <a:endParaRPr lang="en-GB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434638" y="4447371"/>
            <a:ext cx="55544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i="1" dirty="0" smtClean="0"/>
              <a:t>Milan rád žehlí.</a:t>
            </a:r>
          </a:p>
          <a:p>
            <a:r>
              <a:rPr lang="cs-CZ" sz="3200" i="1" dirty="0"/>
              <a:t>Milan včera </a:t>
            </a:r>
            <a:r>
              <a:rPr lang="cs-CZ" sz="3200" i="1" dirty="0" smtClean="0"/>
              <a:t>_______.</a:t>
            </a:r>
            <a:endParaRPr lang="en-GB" sz="3200" i="1" dirty="0"/>
          </a:p>
          <a:p>
            <a:r>
              <a:rPr lang="cs-CZ" sz="3200" i="1" dirty="0"/>
              <a:t>Za dvě hodiny všechno </a:t>
            </a:r>
            <a:r>
              <a:rPr lang="cs-CZ" sz="3200" i="1" dirty="0" smtClean="0"/>
              <a:t>_______.</a:t>
            </a:r>
            <a:endParaRPr lang="en-GB" sz="3200" i="1" dirty="0"/>
          </a:p>
        </p:txBody>
      </p:sp>
    </p:spTree>
    <p:extLst>
      <p:ext uri="{BB962C8B-B14F-4D97-AF65-F5344CB8AC3E}">
        <p14:creationId xmlns:p14="http://schemas.microsoft.com/office/powerpoint/2010/main" val="413433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0" y="6396335"/>
            <a:ext cx="9144000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2054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5949863" y="6457890"/>
            <a:ext cx="314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600" b="1" smtClean="0">
                <a:solidFill>
                  <a:schemeClr val="bg1"/>
                </a:solidFill>
                <a:latin typeface="Cambria" panose="02040503050406030204" pitchFamily="18" charset="0"/>
              </a:rPr>
              <a:t>ZLCJ0383 Čeština pro cizince III</a:t>
            </a:r>
            <a:endParaRPr lang="cs-CZ" sz="1600" b="1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122637" y="672068"/>
            <a:ext cx="6728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cap="small" smtClean="0">
                <a:solidFill>
                  <a:schemeClr val="accent6">
                    <a:lumMod val="75000"/>
                  </a:schemeClr>
                </a:solidFill>
              </a:rPr>
              <a:t>Aspekt</a:t>
            </a:r>
            <a:endParaRPr lang="cs-CZ" sz="4400" b="1" cap="small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Když jsem 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vařila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smtClean="0"/>
              <a:t>kávu, přišli kamarádi.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Když jsem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uvařila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dirty="0" smtClean="0"/>
              <a:t>kávu, přišli kamarádi.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827429" y="2932769"/>
            <a:ext cx="3307648" cy="91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384795" y="2850551"/>
            <a:ext cx="127920" cy="12789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2512715" y="2850551"/>
            <a:ext cx="139989" cy="12789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2655636" y="2850554"/>
            <a:ext cx="127920" cy="12789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2783896" y="2847639"/>
            <a:ext cx="139989" cy="12789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902679" y="2847636"/>
            <a:ext cx="127920" cy="12789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3030599" y="2847636"/>
            <a:ext cx="139989" cy="12789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173520" y="2847639"/>
            <a:ext cx="127920" cy="12789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3301780" y="2844724"/>
            <a:ext cx="139989" cy="12789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450895" y="2856775"/>
            <a:ext cx="127920" cy="12789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3578815" y="2856775"/>
            <a:ext cx="139989" cy="12789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721736" y="2856778"/>
            <a:ext cx="127920" cy="12789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3849996" y="2853863"/>
            <a:ext cx="139989" cy="12789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3992921" y="2862999"/>
            <a:ext cx="127920" cy="12789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 flipV="1">
            <a:off x="4121181" y="2860084"/>
            <a:ext cx="139989" cy="12789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4270296" y="2872135"/>
            <a:ext cx="127920" cy="12789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4398216" y="2872135"/>
            <a:ext cx="139989" cy="12789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4541137" y="2872138"/>
            <a:ext cx="127920" cy="12789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4669397" y="2869223"/>
            <a:ext cx="139989" cy="12789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301726" y="2981765"/>
            <a:ext cx="1932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vařila jsem kávu</a:t>
            </a:r>
            <a:endParaRPr lang="cs-CZ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233759" y="2348051"/>
            <a:ext cx="0" cy="593856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218733" y="2277283"/>
            <a:ext cx="1932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přišli kamarádi</a:t>
            </a:r>
            <a:endParaRPr lang="cs-CZ" dirty="0"/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2537195" y="5277815"/>
            <a:ext cx="127920" cy="12789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2665115" y="5277815"/>
            <a:ext cx="139989" cy="12789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2808036" y="5277818"/>
            <a:ext cx="127920" cy="12789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 flipV="1">
            <a:off x="2936296" y="5274903"/>
            <a:ext cx="139989" cy="127898"/>
          </a:xfrm>
          <a:prstGeom prst="line">
            <a:avLst/>
          </a:prstGeom>
          <a:ln>
            <a:solidFill>
              <a:srgbClr val="98480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3055079" y="5274900"/>
            <a:ext cx="127920" cy="12789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3182999" y="5274900"/>
            <a:ext cx="139989" cy="12789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3325920" y="5274903"/>
            <a:ext cx="127920" cy="12789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 flipV="1">
            <a:off x="3454180" y="5271988"/>
            <a:ext cx="139989" cy="12789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3603295" y="5284039"/>
            <a:ext cx="127920" cy="12789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 flipV="1">
            <a:off x="3731215" y="5284039"/>
            <a:ext cx="139989" cy="12789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3874136" y="5284042"/>
            <a:ext cx="127920" cy="12789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4002396" y="5281127"/>
            <a:ext cx="139989" cy="12789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1833637" y="5369169"/>
            <a:ext cx="3307648" cy="91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4623721" y="4766179"/>
            <a:ext cx="0" cy="593856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608695" y="4695411"/>
            <a:ext cx="1932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přišli kamarádi</a:t>
            </a:r>
            <a:endParaRPr lang="cs-CZ" dirty="0"/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4142378" y="5284039"/>
            <a:ext cx="127920" cy="12789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9" name="Straight Arrow Connector 2048"/>
          <p:cNvCxnSpPr/>
          <p:nvPr/>
        </p:nvCxnSpPr>
        <p:spPr>
          <a:xfrm>
            <a:off x="4270307" y="5290260"/>
            <a:ext cx="118772" cy="124591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3825031" y="5405715"/>
            <a:ext cx="1932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uvařila jsem kávu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076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42" grpId="0"/>
      <p:bldP spid="58" grpId="0"/>
      <p:bldP spid="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335"/>
            <a:ext cx="9144000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2054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5949863" y="6457890"/>
            <a:ext cx="314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 dirty="0">
                <a:solidFill>
                  <a:schemeClr val="bg1"/>
                </a:solidFill>
                <a:latin typeface="Cambria" panose="02040503050406030204" pitchFamily="18" charset="0"/>
              </a:rPr>
              <a:t>ZLCJ0383 Čeština pro cizince III</a:t>
            </a:r>
          </a:p>
        </p:txBody>
      </p:sp>
      <p:sp>
        <p:nvSpPr>
          <p:cNvPr id="4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" name="TextovéPole 5"/>
          <p:cNvSpPr txBox="1"/>
          <p:nvPr/>
        </p:nvSpPr>
        <p:spPr>
          <a:xfrm>
            <a:off x="1122637" y="672068"/>
            <a:ext cx="6728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cap="small" dirty="0" smtClean="0">
                <a:solidFill>
                  <a:schemeClr val="accent6">
                    <a:lumMod val="75000"/>
                  </a:schemeClr>
                </a:solidFill>
              </a:rPr>
              <a:t>Aspekt</a:t>
            </a:r>
            <a:endParaRPr lang="cs-CZ" sz="4400" b="1" cap="smal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Můj dědeček </a:t>
            </a:r>
            <a:r>
              <a:rPr lang="cs-CZ" u="sng" dirty="0"/>
              <a:t>často</a:t>
            </a:r>
            <a:r>
              <a:rPr lang="cs-CZ" dirty="0"/>
              <a:t>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opravoval</a:t>
            </a:r>
            <a:r>
              <a:rPr lang="cs-CZ" dirty="0"/>
              <a:t> auto.</a:t>
            </a:r>
          </a:p>
          <a:p>
            <a:pPr marL="0" indent="0">
              <a:buNone/>
            </a:pPr>
            <a:endParaRPr lang="cs-CZ" u="sng" dirty="0" smtClean="0"/>
          </a:p>
          <a:p>
            <a:pPr marL="0" indent="0">
              <a:buNone/>
            </a:pPr>
            <a:r>
              <a:rPr lang="cs-CZ" u="sng" dirty="0" smtClean="0"/>
              <a:t>Včera</a:t>
            </a:r>
            <a:r>
              <a:rPr lang="cs-CZ" dirty="0" smtClean="0"/>
              <a:t> jsem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opravil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dirty="0" smtClean="0"/>
              <a:t>auto.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49121" y="3389601"/>
            <a:ext cx="2539884" cy="523220"/>
          </a:xfrm>
          <a:prstGeom prst="rect">
            <a:avLst/>
          </a:prstGeom>
          <a:noFill/>
          <a:ln w="28575" cmpd="sng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cap="small" dirty="0"/>
              <a:t>o</a:t>
            </a:r>
            <a:r>
              <a:rPr lang="en-US" sz="2800" cap="small" dirty="0" smtClean="0"/>
              <a:t>ne-off activity</a:t>
            </a:r>
            <a:endParaRPr lang="en-US" sz="2800" cap="small" dirty="0"/>
          </a:p>
        </p:txBody>
      </p:sp>
      <p:sp>
        <p:nvSpPr>
          <p:cNvPr id="22" name="TextBox 21"/>
          <p:cNvSpPr txBox="1"/>
          <p:nvPr/>
        </p:nvSpPr>
        <p:spPr>
          <a:xfrm>
            <a:off x="3719063" y="2180678"/>
            <a:ext cx="2539884" cy="523220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cap="small" dirty="0" smtClean="0"/>
              <a:t>repeated activity</a:t>
            </a:r>
            <a:endParaRPr lang="en-US" sz="2800" cap="small" dirty="0"/>
          </a:p>
        </p:txBody>
      </p:sp>
    </p:spTree>
    <p:extLst>
      <p:ext uri="{BB962C8B-B14F-4D97-AF65-F5344CB8AC3E}">
        <p14:creationId xmlns:p14="http://schemas.microsoft.com/office/powerpoint/2010/main" val="254512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0" y="6396335"/>
            <a:ext cx="9144000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2054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5949863" y="6457890"/>
            <a:ext cx="314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600" b="1" smtClean="0">
                <a:solidFill>
                  <a:schemeClr val="bg1"/>
                </a:solidFill>
                <a:latin typeface="Cambria" panose="02040503050406030204" pitchFamily="18" charset="0"/>
              </a:rPr>
              <a:t>ZLCJ0383 Čeština pro cizince III</a:t>
            </a:r>
            <a:endParaRPr lang="cs-CZ" sz="1600" b="1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122637" y="672068"/>
            <a:ext cx="6728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cap="small" dirty="0" smtClean="0">
                <a:solidFill>
                  <a:schemeClr val="accent6">
                    <a:lumMod val="75000"/>
                  </a:schemeClr>
                </a:solidFill>
              </a:rPr>
              <a:t>Časy (</a:t>
            </a:r>
            <a:r>
              <a:rPr lang="en-GB" sz="4400" b="1" cap="small" dirty="0" smtClean="0">
                <a:solidFill>
                  <a:schemeClr val="accent6">
                    <a:lumMod val="75000"/>
                  </a:schemeClr>
                </a:solidFill>
              </a:rPr>
              <a:t>Tenses</a:t>
            </a:r>
            <a:r>
              <a:rPr lang="cs-CZ" sz="4400" b="1" cap="small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cs-CZ" sz="4400" b="1" cap="smal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lnSpc>
                <a:spcPts val="4060"/>
              </a:lnSpc>
              <a:buNone/>
            </a:pPr>
            <a:r>
              <a:rPr lang="cs-CZ" b="1" smtClean="0">
                <a:solidFill>
                  <a:srgbClr val="E46C0A"/>
                </a:solidFill>
              </a:rPr>
              <a:t>JÍST</a:t>
            </a:r>
            <a:r>
              <a:rPr lang="cs-CZ" smtClean="0">
                <a:solidFill>
                  <a:srgbClr val="E46C0A"/>
                </a:solidFill>
              </a:rPr>
              <a:t> </a:t>
            </a:r>
            <a:r>
              <a:rPr lang="cs-CZ" smtClean="0"/>
              <a:t>(imperfektivní)</a:t>
            </a:r>
          </a:p>
          <a:p>
            <a:pPr marL="0" indent="0">
              <a:lnSpc>
                <a:spcPts val="4060"/>
              </a:lnSpc>
              <a:buNone/>
            </a:pPr>
            <a:endParaRPr lang="cs-CZ" smtClean="0"/>
          </a:p>
          <a:p>
            <a:pPr marL="0" indent="0">
              <a:lnSpc>
                <a:spcPts val="4060"/>
              </a:lnSpc>
              <a:buNone/>
            </a:pPr>
            <a:r>
              <a:rPr lang="cs-CZ" b="1" smtClean="0">
                <a:solidFill>
                  <a:schemeClr val="accent6">
                    <a:lumMod val="75000"/>
                  </a:schemeClr>
                </a:solidFill>
              </a:rPr>
              <a:t>Jedl jsem</a:t>
            </a:r>
            <a:r>
              <a:rPr lang="cs-CZ" smtClean="0"/>
              <a:t> jablko.</a:t>
            </a:r>
          </a:p>
          <a:p>
            <a:pPr marL="0" indent="0">
              <a:lnSpc>
                <a:spcPts val="4060"/>
              </a:lnSpc>
              <a:buNone/>
            </a:pPr>
            <a:r>
              <a:rPr lang="cs-CZ" b="1" smtClean="0">
                <a:solidFill>
                  <a:srgbClr val="E46C0A"/>
                </a:solidFill>
              </a:rPr>
              <a:t>Jím</a:t>
            </a:r>
            <a:r>
              <a:rPr lang="cs-CZ" smtClean="0">
                <a:solidFill>
                  <a:srgbClr val="E46C0A"/>
                </a:solidFill>
              </a:rPr>
              <a:t> </a:t>
            </a:r>
            <a:r>
              <a:rPr lang="cs-CZ" smtClean="0"/>
              <a:t>jablko.</a:t>
            </a:r>
          </a:p>
          <a:p>
            <a:pPr marL="0" indent="0">
              <a:lnSpc>
                <a:spcPts val="4060"/>
              </a:lnSpc>
              <a:buNone/>
            </a:pPr>
            <a:r>
              <a:rPr lang="cs-CZ" b="1" smtClean="0">
                <a:solidFill>
                  <a:srgbClr val="E46C0A"/>
                </a:solidFill>
              </a:rPr>
              <a:t>Budu jíst</a:t>
            </a:r>
            <a:r>
              <a:rPr lang="cs-CZ" smtClean="0"/>
              <a:t> jablko.</a:t>
            </a:r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5683920" y="1600200"/>
            <a:ext cx="3205798" cy="4525963"/>
          </a:xfrm>
        </p:spPr>
        <p:txBody>
          <a:bodyPr/>
          <a:lstStyle/>
          <a:p>
            <a:pPr marL="0" indent="0">
              <a:lnSpc>
                <a:spcPts val="4060"/>
              </a:lnSpc>
              <a:buNone/>
            </a:pPr>
            <a:r>
              <a:rPr lang="cs-CZ" b="1" smtClean="0">
                <a:solidFill>
                  <a:schemeClr val="accent6">
                    <a:lumMod val="50000"/>
                  </a:schemeClr>
                </a:solidFill>
              </a:rPr>
              <a:t>SNÍST</a:t>
            </a:r>
            <a:r>
              <a:rPr lang="cs-CZ" smtClean="0"/>
              <a:t> (perfektivní)</a:t>
            </a:r>
          </a:p>
          <a:p>
            <a:pPr marL="0" indent="0">
              <a:lnSpc>
                <a:spcPts val="4060"/>
              </a:lnSpc>
              <a:buNone/>
            </a:pPr>
            <a:endParaRPr lang="cs-CZ"/>
          </a:p>
          <a:p>
            <a:pPr marL="0" indent="0">
              <a:lnSpc>
                <a:spcPts val="4060"/>
              </a:lnSpc>
              <a:buNone/>
            </a:pPr>
            <a:r>
              <a:rPr lang="cs-CZ" b="1" smtClean="0">
                <a:solidFill>
                  <a:schemeClr val="accent6">
                    <a:lumMod val="50000"/>
                  </a:schemeClr>
                </a:solidFill>
              </a:rPr>
              <a:t>Snědl</a:t>
            </a:r>
            <a:r>
              <a:rPr lang="cs-CZ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b="1" smtClean="0">
                <a:solidFill>
                  <a:srgbClr val="984807"/>
                </a:solidFill>
              </a:rPr>
              <a:t>jsem</a:t>
            </a:r>
            <a:r>
              <a:rPr lang="cs-CZ" smtClean="0">
                <a:solidFill>
                  <a:srgbClr val="984807"/>
                </a:solidFill>
              </a:rPr>
              <a:t> </a:t>
            </a:r>
            <a:r>
              <a:rPr lang="cs-CZ" smtClean="0"/>
              <a:t>jablko.</a:t>
            </a:r>
          </a:p>
          <a:p>
            <a:pPr marL="0" indent="0">
              <a:lnSpc>
                <a:spcPts val="4060"/>
              </a:lnSpc>
              <a:buNone/>
            </a:pPr>
            <a:r>
              <a:rPr lang="cs-CZ" b="1" smtClean="0">
                <a:solidFill>
                  <a:srgbClr val="984807"/>
                </a:solidFill>
              </a:rPr>
              <a:t>---</a:t>
            </a:r>
            <a:endParaRPr lang="cs-CZ" b="1">
              <a:solidFill>
                <a:srgbClr val="984807"/>
              </a:solidFill>
            </a:endParaRPr>
          </a:p>
          <a:p>
            <a:pPr marL="0" indent="0">
              <a:lnSpc>
                <a:spcPts val="4060"/>
              </a:lnSpc>
              <a:buNone/>
            </a:pPr>
            <a:r>
              <a:rPr lang="cs-CZ" b="1" smtClean="0">
                <a:solidFill>
                  <a:srgbClr val="984807"/>
                </a:solidFill>
              </a:rPr>
              <a:t>Sním</a:t>
            </a:r>
            <a:r>
              <a:rPr lang="cs-CZ" smtClean="0">
                <a:solidFill>
                  <a:srgbClr val="984807"/>
                </a:solidFill>
              </a:rPr>
              <a:t> </a:t>
            </a:r>
            <a:r>
              <a:rPr lang="cs-CZ" smtClean="0"/>
              <a:t>jablko.</a:t>
            </a:r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3390601" y="2736635"/>
            <a:ext cx="2145365" cy="1883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ts val="4760"/>
              </a:lnSpc>
              <a:buNone/>
            </a:pPr>
            <a:r>
              <a:rPr lang="cs-CZ" sz="2400" b="1" cap="all" smtClean="0">
                <a:solidFill>
                  <a:srgbClr val="800000"/>
                </a:solidFill>
              </a:rPr>
              <a:t>minulý čas</a:t>
            </a:r>
            <a:endParaRPr lang="cs-CZ" sz="2400" b="1" cap="all">
              <a:solidFill>
                <a:srgbClr val="800000"/>
              </a:solidFill>
            </a:endParaRPr>
          </a:p>
          <a:p>
            <a:pPr marL="0" indent="0">
              <a:lnSpc>
                <a:spcPts val="4760"/>
              </a:lnSpc>
              <a:buNone/>
            </a:pPr>
            <a:r>
              <a:rPr lang="cs-CZ" sz="2400" b="1" cap="all" smtClean="0">
                <a:solidFill>
                  <a:srgbClr val="800000"/>
                </a:solidFill>
              </a:rPr>
              <a:t>přítomný čas</a:t>
            </a:r>
            <a:endParaRPr lang="cs-CZ" sz="2400" b="1" cap="all">
              <a:solidFill>
                <a:srgbClr val="800000"/>
              </a:solidFill>
            </a:endParaRPr>
          </a:p>
          <a:p>
            <a:pPr marL="0" indent="0">
              <a:lnSpc>
                <a:spcPts val="4760"/>
              </a:lnSpc>
              <a:buNone/>
            </a:pPr>
            <a:r>
              <a:rPr lang="cs-CZ" sz="2400" b="1" cap="all" smtClean="0">
                <a:solidFill>
                  <a:srgbClr val="800000"/>
                </a:solidFill>
              </a:rPr>
              <a:t>budoucí čas</a:t>
            </a:r>
            <a:endParaRPr lang="cs-CZ" sz="2400" b="1" cap="all">
              <a:solidFill>
                <a:srgbClr val="80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6140181" y="4611042"/>
            <a:ext cx="0" cy="5548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256341" y="5153517"/>
            <a:ext cx="2351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mtClean="0"/>
              <a:t>prézentní forma verba</a:t>
            </a:r>
            <a:endParaRPr lang="cs-CZ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1151104" y="4623371"/>
            <a:ext cx="0" cy="5548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67265" y="5165846"/>
            <a:ext cx="2050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i="1" smtClean="0"/>
              <a:t>budu, budeš, bude… </a:t>
            </a:r>
            <a:r>
              <a:rPr lang="cs-CZ" smtClean="0"/>
              <a:t>+ infinitiv</a:t>
            </a:r>
            <a:endParaRPr lang="cs-CZ" i="1"/>
          </a:p>
        </p:txBody>
      </p:sp>
    </p:spTree>
    <p:extLst>
      <p:ext uri="{BB962C8B-B14F-4D97-AF65-F5344CB8AC3E}">
        <p14:creationId xmlns:p14="http://schemas.microsoft.com/office/powerpoint/2010/main" val="372462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9" grpId="0"/>
    </p:bldLst>
  </p:timing>
</p:sld>
</file>

<file path=ppt/theme/theme1.xml><?xml version="1.0" encoding="utf-8"?>
<a:theme xmlns:a="http://schemas.openxmlformats.org/drawingml/2006/main" name="LF ES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LF ESF.potx</Template>
  <TotalTime>1412</TotalTime>
  <Words>182</Words>
  <Application>Microsoft Office PowerPoint</Application>
  <PresentationFormat>Předvádění na obrazovce (4:3)</PresentationFormat>
  <Paragraphs>58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LF ESF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p. w.</dc:creator>
  <cp:lastModifiedBy>Wachsmuthova</cp:lastModifiedBy>
  <cp:revision>95</cp:revision>
  <cp:lastPrinted>2014-06-25T12:52:21Z</cp:lastPrinted>
  <dcterms:created xsi:type="dcterms:W3CDTF">2014-05-26T17:50:24Z</dcterms:created>
  <dcterms:modified xsi:type="dcterms:W3CDTF">2014-11-09T18:53:04Z</dcterms:modified>
</cp:coreProperties>
</file>