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65" r:id="rId2"/>
    <p:sldId id="267" r:id="rId3"/>
    <p:sldId id="266" r:id="rId4"/>
  </p:sldIdLst>
  <p:sldSz cx="9144000" cy="6858000" type="screen4x3"/>
  <p:notesSz cx="9926638" cy="67976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8" autoAdjust="0"/>
  </p:normalViewPr>
  <p:slideViewPr>
    <p:cSldViewPr snapToGrid="0" snapToObjects="1">
      <p:cViewPr varScale="1">
        <p:scale>
          <a:sx n="61" d="100"/>
          <a:sy n="61" d="100"/>
        </p:scale>
        <p:origin x="7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BD11EEA7-506E-43D6-81BE-615D5A3B8A85}" type="datetimeFigureOut">
              <a:rPr lang="en-GB"/>
              <a:pPr>
                <a:defRPr/>
              </a:pPr>
              <a:t>11/12/2014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74DA917-E64F-4E99-8BD6-1C599000FA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749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6667C-2C6E-4BEE-BB15-239C81BD1D3F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38FDC-C8F2-472D-B8EE-EAFC96C23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8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39012-6E55-4BAD-AF61-B2F77AA3E68C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7C1F-2ED9-490A-949D-EA5C2DE73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3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C6BFE-28EF-485D-9808-353637660EE2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85D1B-3E54-4019-97CB-C0C298BC9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7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700C-C785-4555-ACB8-75E500F060BF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44F0F-4F0D-4C8D-95F4-53DF6A8D9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6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1EFC-34F7-49EB-B2FF-3885A44105C0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58987-FB99-4C87-94D1-F24D2907D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9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0C92-9A22-44D7-839F-E45889F3B696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B6A6B-3EF3-4E2D-9B91-B8EE49C80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3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6D118-0A50-4CAA-9C30-5A4C858FD21E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8084-681F-40C4-BBD8-BAE860BC3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9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234A3-F646-4CC9-9843-20DFF62E3347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12868-5F8B-4638-964C-B39668951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758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14166-8969-4EE9-9474-93B9CFB4EDF5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04910-17AF-4C67-8BC0-1356B9B09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2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E1FEC-E045-4C15-98CE-EDF4716800CB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C47D9-76F7-43F8-A89A-EF9328FB0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8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E4799-BBAB-495B-99F1-2F3E61C4FB9F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1DD25-FFE0-4D11-95A3-54E1C3997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4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text styles</a:t>
            </a:r>
          </a:p>
          <a:p>
            <a:pPr lvl="1"/>
            <a:r>
              <a:rPr lang="cs-CZ" altLang="en-US" smtClean="0"/>
              <a:t>Second level</a:t>
            </a:r>
          </a:p>
          <a:p>
            <a:pPr lvl="2"/>
            <a:r>
              <a:rPr lang="cs-CZ" altLang="en-US" smtClean="0"/>
              <a:t>Third level</a:t>
            </a:r>
          </a:p>
          <a:p>
            <a:pPr lvl="3"/>
            <a:r>
              <a:rPr lang="cs-CZ" altLang="en-US" smtClean="0"/>
              <a:t>Fourth level</a:t>
            </a:r>
          </a:p>
          <a:p>
            <a:pPr lvl="4"/>
            <a:r>
              <a:rPr lang="cs-CZ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804E843-C4AC-481E-B18E-A4897F1E034B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D2AACE1-71A2-4A92-9114-CF576C0BF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867103"/>
            <a:ext cx="8401050" cy="5513060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</a:rPr>
              <a:t>To je ten pacient. </a:t>
            </a:r>
            <a:r>
              <a:rPr lang="cs-CZ" dirty="0" smtClean="0">
                <a:latin typeface="Cambria" panose="02040503050406030204" pitchFamily="18" charset="0"/>
              </a:rPr>
              <a:t>(</a:t>
            </a:r>
            <a:r>
              <a:rPr lang="cs-CZ" u="heavy" dirty="0">
                <a:uFill>
                  <a:solidFill>
                    <a:schemeClr val="accent6">
                      <a:lumMod val="50000"/>
                    </a:schemeClr>
                  </a:solidFill>
                </a:uFill>
                <a:latin typeface="Cambria" panose="02040503050406030204" pitchFamily="18" charset="0"/>
              </a:rPr>
              <a:t>On</a:t>
            </a:r>
            <a:r>
              <a:rPr lang="cs-CZ" dirty="0" smtClean="0">
                <a:latin typeface="Cambria" panose="02040503050406030204" pitchFamily="18" charset="0"/>
              </a:rPr>
              <a:t>) Chodí </a:t>
            </a:r>
            <a:r>
              <a:rPr lang="cs-CZ" dirty="0">
                <a:latin typeface="Cambria" panose="02040503050406030204" pitchFamily="18" charset="0"/>
              </a:rPr>
              <a:t>na prohlídky pravidelně.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</a:rPr>
              <a:t>To je </a:t>
            </a:r>
            <a:r>
              <a:rPr lang="cs-CZ" dirty="0">
                <a:uFill>
                  <a:solidFill>
                    <a:schemeClr val="accent6">
                      <a:lumMod val="50000"/>
                    </a:schemeClr>
                  </a:solidFill>
                </a:uFill>
                <a:latin typeface="Cambria" panose="02040503050406030204" pitchFamily="18" charset="0"/>
              </a:rPr>
              <a:t>ten </a:t>
            </a:r>
            <a:r>
              <a:rPr lang="cs-CZ" dirty="0" smtClean="0">
                <a:uFill>
                  <a:solidFill>
                    <a:schemeClr val="accent6">
                      <a:lumMod val="50000"/>
                    </a:schemeClr>
                  </a:solidFill>
                </a:uFill>
                <a:latin typeface="Cambria" panose="02040503050406030204" pitchFamily="18" charset="0"/>
              </a:rPr>
              <a:t>pacient</a:t>
            </a:r>
            <a:r>
              <a:rPr lang="cs-CZ" b="1" dirty="0" smtClean="0">
                <a:latin typeface="Cambria" panose="02040503050406030204" pitchFamily="18" charset="0"/>
              </a:rPr>
              <a:t>,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který </a:t>
            </a:r>
            <a:r>
              <a:rPr lang="cs-CZ" dirty="0" smtClean="0">
                <a:latin typeface="Cambria" panose="02040503050406030204" pitchFamily="18" charset="0"/>
              </a:rPr>
              <a:t>chodí </a:t>
            </a:r>
            <a:r>
              <a:rPr lang="cs-CZ" dirty="0">
                <a:latin typeface="Cambria" panose="02040503050406030204" pitchFamily="18" charset="0"/>
              </a:rPr>
              <a:t>na </a:t>
            </a:r>
            <a:r>
              <a:rPr lang="cs-CZ" dirty="0" smtClean="0">
                <a:latin typeface="Cambria" panose="02040503050406030204" pitchFamily="18" charset="0"/>
              </a:rPr>
              <a:t>prohlídky ...</a:t>
            </a:r>
          </a:p>
          <a:p>
            <a:pPr marL="0" indent="0">
              <a:buNone/>
            </a:pPr>
            <a:endParaRPr lang="cs-CZ" sz="1600" u="heavy" dirty="0">
              <a:uFill>
                <a:solidFill>
                  <a:schemeClr val="accent6">
                    <a:lumMod val="50000"/>
                  </a:schemeClr>
                </a:solidFill>
              </a:u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Cambria" panose="02040503050406030204" pitchFamily="18" charset="0"/>
              </a:rPr>
              <a:t>To </a:t>
            </a:r>
            <a:r>
              <a:rPr lang="cs-CZ" dirty="0">
                <a:latin typeface="Cambria" panose="02040503050406030204" pitchFamily="18" charset="0"/>
              </a:rPr>
              <a:t>je </a:t>
            </a:r>
            <a:r>
              <a:rPr lang="cs-CZ" dirty="0" smtClean="0">
                <a:latin typeface="Cambria" panose="02040503050406030204" pitchFamily="18" charset="0"/>
              </a:rPr>
              <a:t>ta pacientka. (</a:t>
            </a:r>
            <a:r>
              <a:rPr lang="cs-CZ" u="heavy" dirty="0">
                <a:uFill>
                  <a:solidFill>
                    <a:schemeClr val="accent6">
                      <a:lumMod val="50000"/>
                    </a:schemeClr>
                  </a:solidFill>
                </a:uFill>
                <a:latin typeface="Cambria" panose="02040503050406030204" pitchFamily="18" charset="0"/>
              </a:rPr>
              <a:t>Ona</a:t>
            </a:r>
            <a:r>
              <a:rPr lang="cs-CZ" dirty="0" smtClean="0">
                <a:latin typeface="Cambria" panose="02040503050406030204" pitchFamily="18" charset="0"/>
              </a:rPr>
              <a:t>) Chodí </a:t>
            </a:r>
            <a:r>
              <a:rPr lang="cs-CZ" dirty="0">
                <a:latin typeface="Cambria" panose="02040503050406030204" pitchFamily="18" charset="0"/>
              </a:rPr>
              <a:t>na prohlídky pravidelně.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</a:rPr>
              <a:t>To je ta </a:t>
            </a:r>
            <a:r>
              <a:rPr lang="cs-CZ" dirty="0">
                <a:latin typeface="Cambria" panose="02040503050406030204" pitchFamily="18" charset="0"/>
              </a:rPr>
              <a:t>pacientka</a:t>
            </a:r>
            <a:r>
              <a:rPr lang="cs-CZ" dirty="0" smtClean="0">
                <a:latin typeface="Cambria" panose="02040503050406030204" pitchFamily="18" charset="0"/>
              </a:rPr>
              <a:t>,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která</a:t>
            </a:r>
            <a:r>
              <a:rPr lang="cs-CZ" dirty="0" smtClean="0">
                <a:latin typeface="Cambria" panose="02040503050406030204" pitchFamily="18" charset="0"/>
              </a:rPr>
              <a:t> chodí </a:t>
            </a:r>
            <a:r>
              <a:rPr lang="cs-CZ" dirty="0">
                <a:latin typeface="Cambria" panose="02040503050406030204" pitchFamily="18" charset="0"/>
              </a:rPr>
              <a:t>na prohlídky </a:t>
            </a:r>
            <a:r>
              <a:rPr lang="cs-CZ" dirty="0" smtClean="0">
                <a:latin typeface="Cambria" panose="02040503050406030204" pitchFamily="18" charset="0"/>
              </a:rPr>
              <a:t>…</a:t>
            </a:r>
          </a:p>
          <a:p>
            <a:pPr marL="0" indent="0">
              <a:buNone/>
            </a:pPr>
            <a:endParaRPr lang="cs-CZ" sz="16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Cambria" panose="02040503050406030204" pitchFamily="18" charset="0"/>
              </a:rPr>
              <a:t>To </a:t>
            </a:r>
            <a:r>
              <a:rPr lang="cs-CZ" dirty="0">
                <a:latin typeface="Cambria" panose="02040503050406030204" pitchFamily="18" charset="0"/>
              </a:rPr>
              <a:t>je </a:t>
            </a:r>
            <a:r>
              <a:rPr lang="cs-CZ" dirty="0" smtClean="0">
                <a:latin typeface="Cambria" panose="02040503050406030204" pitchFamily="18" charset="0"/>
              </a:rPr>
              <a:t>to dítě. (</a:t>
            </a:r>
            <a:r>
              <a:rPr lang="cs-CZ" u="heavy" dirty="0">
                <a:uFill>
                  <a:solidFill>
                    <a:schemeClr val="accent6">
                      <a:lumMod val="50000"/>
                    </a:schemeClr>
                  </a:solidFill>
                </a:uFill>
                <a:latin typeface="Cambria" panose="02040503050406030204" pitchFamily="18" charset="0"/>
              </a:rPr>
              <a:t>Ono</a:t>
            </a:r>
            <a:r>
              <a:rPr lang="cs-CZ" dirty="0" smtClean="0">
                <a:latin typeface="Cambria" panose="02040503050406030204" pitchFamily="18" charset="0"/>
              </a:rPr>
              <a:t>) Chodí </a:t>
            </a:r>
            <a:r>
              <a:rPr lang="cs-CZ" dirty="0">
                <a:latin typeface="Cambria" panose="02040503050406030204" pitchFamily="18" charset="0"/>
              </a:rPr>
              <a:t>na prohlídky pravidelně.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</a:rPr>
              <a:t>To </a:t>
            </a:r>
            <a:r>
              <a:rPr lang="cs-CZ" dirty="0">
                <a:latin typeface="Cambria" panose="02040503050406030204" pitchFamily="18" charset="0"/>
              </a:rPr>
              <a:t>je to </a:t>
            </a:r>
            <a:r>
              <a:rPr lang="cs-CZ" dirty="0">
                <a:latin typeface="Cambria" panose="02040503050406030204" pitchFamily="18" charset="0"/>
              </a:rPr>
              <a:t>dítě</a:t>
            </a:r>
            <a:r>
              <a:rPr lang="cs-CZ" dirty="0" smtClean="0">
                <a:latin typeface="Cambria" panose="02040503050406030204" pitchFamily="18" charset="0"/>
              </a:rPr>
              <a:t>,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které</a:t>
            </a:r>
            <a:r>
              <a:rPr lang="cs-CZ" dirty="0" smtClean="0">
                <a:latin typeface="Cambria" panose="02040503050406030204" pitchFamily="18" charset="0"/>
              </a:rPr>
              <a:t> chodí </a:t>
            </a:r>
            <a:r>
              <a:rPr lang="cs-CZ" dirty="0">
                <a:latin typeface="Cambria" panose="02040503050406030204" pitchFamily="18" charset="0"/>
              </a:rPr>
              <a:t>na prohlídky </a:t>
            </a:r>
            <a:r>
              <a:rPr lang="cs-CZ" dirty="0" smtClean="0">
                <a:latin typeface="Cambria" panose="02040503050406030204" pitchFamily="18" charset="0"/>
              </a:rPr>
              <a:t>...</a:t>
            </a:r>
            <a:endParaRPr lang="cs-CZ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GB" altLang="en-US" sz="2800" i="1" dirty="0" smtClean="0">
              <a:latin typeface="Cambria" panose="02040503050406030204" pitchFamily="18" charset="0"/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Georgia" panose="02040502050405020303" pitchFamily="18" charset="0"/>
            </a:endParaRPr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ZLCJ0</a:t>
            </a:r>
            <a:r>
              <a:rPr lang="cs-CZ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585</a:t>
            </a:r>
            <a:r>
              <a:rPr lang="it-IT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Čeština pro cizince </a:t>
            </a:r>
            <a:r>
              <a:rPr lang="cs-CZ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V</a:t>
            </a:r>
            <a:endParaRPr lang="it-IT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>
              <a:latin typeface="Georgia" panose="02040502050405020303" pitchFamily="18" charset="0"/>
            </a:endParaRPr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070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99898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Vztažné věty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Pacient je člověk. Léčíme ho.</a:t>
            </a:r>
          </a:p>
          <a:p>
            <a:pPr marL="0" indent="0">
              <a:buNone/>
            </a:pP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Pacient je člověk, </a:t>
            </a:r>
            <a:r>
              <a:rPr lang="cs-CZ" altLang="en-US" sz="28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ＭＳ Ｐゴシック" pitchFamily="34" charset="-128"/>
              </a:rPr>
              <a:t>kterého</a:t>
            </a:r>
            <a:r>
              <a:rPr lang="cs-CZ" altLang="en-US" sz="2800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ＭＳ Ｐゴシック" pitchFamily="34" charset="-128"/>
              </a:rPr>
              <a:t> </a:t>
            </a: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léčíme.</a:t>
            </a:r>
          </a:p>
          <a:p>
            <a:pPr marL="0" indent="0">
              <a:buNone/>
            </a:pPr>
            <a:endParaRPr lang="cs-CZ" altLang="en-US" sz="2000" dirty="0" smtClean="0">
              <a:latin typeface="Cambria" pitchFamily="18" charset="0"/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Zubní kartáček je nástroj. Zubním kartáčkem si čistíme zuby.</a:t>
            </a:r>
          </a:p>
          <a:p>
            <a:pPr marL="0" indent="0">
              <a:buNone/>
            </a:pP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Zubní kartáček je nástroj, </a:t>
            </a:r>
            <a:r>
              <a:rPr lang="cs-CZ" altLang="en-US" sz="28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ＭＳ Ｐゴシック" pitchFamily="34" charset="-128"/>
              </a:rPr>
              <a:t>kterým</a:t>
            </a:r>
            <a:r>
              <a:rPr lang="cs-CZ" altLang="en-US" sz="2800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ＭＳ Ｐゴシック" pitchFamily="34" charset="-128"/>
              </a:rPr>
              <a:t> </a:t>
            </a: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si čistíme zuby.</a:t>
            </a:r>
            <a:endParaRPr lang="en-GB" altLang="en-US" sz="2800" i="1" dirty="0" smtClean="0">
              <a:latin typeface="Cambria" pitchFamily="18" charset="0"/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ZLCJ0</a:t>
            </a:r>
            <a:r>
              <a:rPr lang="cs-CZ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585</a:t>
            </a:r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 Čeština pro cizince </a:t>
            </a:r>
            <a:r>
              <a:rPr lang="cs-CZ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V</a:t>
            </a:r>
            <a:endParaRPr lang="it-IT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4732870" y="1609595"/>
            <a:ext cx="1585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</a:rPr>
              <a:t>akuzativ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Ovál 2"/>
          <p:cNvSpPr/>
          <p:nvPr/>
        </p:nvSpPr>
        <p:spPr>
          <a:xfrm>
            <a:off x="4183693" y="1622121"/>
            <a:ext cx="513568" cy="523220"/>
          </a:xfrm>
          <a:prstGeom prst="ellipse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Přímá spojnice se šipkou 9"/>
          <p:cNvCxnSpPr/>
          <p:nvPr/>
        </p:nvCxnSpPr>
        <p:spPr>
          <a:xfrm flipH="1">
            <a:off x="4296427" y="2029216"/>
            <a:ext cx="601251" cy="263047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ál 16"/>
          <p:cNvSpPr/>
          <p:nvPr/>
        </p:nvSpPr>
        <p:spPr>
          <a:xfrm>
            <a:off x="4296427" y="2981195"/>
            <a:ext cx="2947336" cy="576198"/>
          </a:xfrm>
          <a:prstGeom prst="ellipse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ovéPole 21"/>
          <p:cNvSpPr txBox="1"/>
          <p:nvPr/>
        </p:nvSpPr>
        <p:spPr>
          <a:xfrm>
            <a:off x="6375270" y="3427957"/>
            <a:ext cx="2141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</a:rPr>
              <a:t>instrumentál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3" name="Přímá spojnice se šipkou 22"/>
          <p:cNvCxnSpPr/>
          <p:nvPr/>
        </p:nvCxnSpPr>
        <p:spPr>
          <a:xfrm flipH="1">
            <a:off x="5525641" y="3819653"/>
            <a:ext cx="936833" cy="263047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14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1" grpId="0"/>
      <p:bldP spid="3" grpId="0" animBg="1"/>
      <p:bldP spid="17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867103"/>
            <a:ext cx="8401050" cy="5383572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</a:rPr>
              <a:t>To je ten </a:t>
            </a:r>
            <a:r>
              <a:rPr lang="cs-CZ" dirty="0" smtClean="0">
                <a:latin typeface="Cambria" panose="02040503050406030204" pitchFamily="18" charset="0"/>
              </a:rPr>
              <a:t>pán. Bydlím </a:t>
            </a:r>
            <a:r>
              <a:rPr lang="cs-CZ" u="heavy" dirty="0" smtClean="0">
                <a:uFill>
                  <a:solidFill>
                    <a:schemeClr val="accent6">
                      <a:lumMod val="50000"/>
                    </a:schemeClr>
                  </a:solidFill>
                </a:uFill>
                <a:latin typeface="Cambria" panose="02040503050406030204" pitchFamily="18" charset="0"/>
              </a:rPr>
              <a:t>u něho</a:t>
            </a:r>
            <a:r>
              <a:rPr lang="cs-CZ" dirty="0" smtClean="0">
                <a:latin typeface="Cambria" panose="02040503050406030204" pitchFamily="18" charset="0"/>
              </a:rPr>
              <a:t>.</a:t>
            </a:r>
            <a:endParaRPr lang="cs-CZ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</a:rPr>
              <a:t>To </a:t>
            </a:r>
            <a:r>
              <a:rPr lang="cs-CZ" dirty="0" smtClean="0">
                <a:latin typeface="Cambria" panose="02040503050406030204" pitchFamily="18" charset="0"/>
              </a:rPr>
              <a:t>je ten pán,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u kterého </a:t>
            </a:r>
            <a:r>
              <a:rPr lang="cs-CZ" dirty="0" smtClean="0">
                <a:latin typeface="Cambria" panose="02040503050406030204" pitchFamily="18" charset="0"/>
              </a:rPr>
              <a:t>bydlím.</a:t>
            </a:r>
          </a:p>
          <a:p>
            <a:pPr marL="0" indent="0">
              <a:buNone/>
            </a:pPr>
            <a:endParaRPr lang="cs-CZ" sz="16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Cambria" panose="02040503050406030204" pitchFamily="18" charset="0"/>
              </a:rPr>
              <a:t>To </a:t>
            </a:r>
            <a:r>
              <a:rPr lang="cs-CZ" dirty="0">
                <a:latin typeface="Cambria" panose="02040503050406030204" pitchFamily="18" charset="0"/>
              </a:rPr>
              <a:t>je </a:t>
            </a:r>
            <a:r>
              <a:rPr lang="cs-CZ" dirty="0" smtClean="0">
                <a:latin typeface="Cambria" panose="02040503050406030204" pitchFamily="18" charset="0"/>
              </a:rPr>
              <a:t>ta paní. Bydlím </a:t>
            </a:r>
            <a:r>
              <a:rPr lang="cs-CZ" u="heavy" dirty="0">
                <a:uFill>
                  <a:solidFill>
                    <a:schemeClr val="accent6">
                      <a:lumMod val="50000"/>
                    </a:schemeClr>
                  </a:solidFill>
                </a:uFill>
                <a:latin typeface="Cambria" panose="02040503050406030204" pitchFamily="18" charset="0"/>
              </a:rPr>
              <a:t>u ní</a:t>
            </a:r>
            <a:r>
              <a:rPr lang="cs-CZ" dirty="0" smtClean="0">
                <a:latin typeface="Cambria" panose="02040503050406030204" pitchFamily="18" charset="0"/>
              </a:rPr>
              <a:t>.</a:t>
            </a:r>
            <a:endParaRPr lang="cs-CZ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</a:rPr>
              <a:t>To je </a:t>
            </a:r>
            <a:r>
              <a:rPr lang="cs-CZ" u="heavy" dirty="0">
                <a:uFill>
                  <a:solidFill>
                    <a:schemeClr val="accent6">
                      <a:lumMod val="50000"/>
                    </a:schemeClr>
                  </a:solidFill>
                </a:uFill>
                <a:latin typeface="Cambria" panose="02040503050406030204" pitchFamily="18" charset="0"/>
              </a:rPr>
              <a:t>ta </a:t>
            </a:r>
            <a:r>
              <a:rPr lang="cs-CZ" u="heavy" dirty="0" smtClean="0">
                <a:uFill>
                  <a:solidFill>
                    <a:schemeClr val="accent6">
                      <a:lumMod val="50000"/>
                    </a:schemeClr>
                  </a:solidFill>
                </a:uFill>
                <a:latin typeface="Cambria" panose="02040503050406030204" pitchFamily="18" charset="0"/>
              </a:rPr>
              <a:t>paní</a:t>
            </a:r>
            <a:r>
              <a:rPr lang="cs-CZ" dirty="0" smtClean="0">
                <a:latin typeface="Cambria" panose="02040503050406030204" pitchFamily="18" charset="0"/>
              </a:rPr>
              <a:t>,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u které </a:t>
            </a:r>
            <a:r>
              <a:rPr lang="cs-CZ" dirty="0" smtClean="0">
                <a:latin typeface="Cambria" panose="02040503050406030204" pitchFamily="18" charset="0"/>
              </a:rPr>
              <a:t>bydlím.</a:t>
            </a:r>
          </a:p>
          <a:p>
            <a:pPr marL="0" indent="0">
              <a:buNone/>
            </a:pPr>
            <a:endParaRPr lang="cs-CZ" sz="16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Cambria" panose="02040503050406030204" pitchFamily="18" charset="0"/>
              </a:rPr>
              <a:t>To </a:t>
            </a:r>
            <a:r>
              <a:rPr lang="cs-CZ" dirty="0">
                <a:latin typeface="Cambria" panose="02040503050406030204" pitchFamily="18" charset="0"/>
              </a:rPr>
              <a:t>je </a:t>
            </a:r>
            <a:r>
              <a:rPr lang="cs-CZ" dirty="0" smtClean="0">
                <a:latin typeface="Cambria" panose="02040503050406030204" pitchFamily="18" charset="0"/>
              </a:rPr>
              <a:t>to kino. Bydlím </a:t>
            </a:r>
            <a:r>
              <a:rPr lang="cs-CZ" u="heavy" dirty="0">
                <a:uFill>
                  <a:solidFill>
                    <a:schemeClr val="accent6">
                      <a:lumMod val="50000"/>
                    </a:schemeClr>
                  </a:solidFill>
                </a:uFill>
                <a:latin typeface="Cambria" panose="02040503050406030204" pitchFamily="18" charset="0"/>
              </a:rPr>
              <a:t>u něho</a:t>
            </a:r>
            <a:r>
              <a:rPr lang="cs-CZ" dirty="0" smtClean="0">
                <a:latin typeface="Cambria" panose="02040503050406030204" pitchFamily="18" charset="0"/>
              </a:rPr>
              <a:t>.</a:t>
            </a:r>
            <a:endParaRPr lang="cs-CZ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</a:rPr>
              <a:t>To je </a:t>
            </a:r>
            <a:r>
              <a:rPr lang="cs-CZ" u="heavy" dirty="0">
                <a:uFill>
                  <a:solidFill>
                    <a:schemeClr val="accent6">
                      <a:lumMod val="50000"/>
                    </a:schemeClr>
                  </a:solidFill>
                </a:uFill>
                <a:latin typeface="Cambria" panose="02040503050406030204" pitchFamily="18" charset="0"/>
              </a:rPr>
              <a:t>to </a:t>
            </a:r>
            <a:r>
              <a:rPr lang="cs-CZ" u="heavy" dirty="0" smtClean="0">
                <a:uFill>
                  <a:solidFill>
                    <a:schemeClr val="accent6">
                      <a:lumMod val="50000"/>
                    </a:schemeClr>
                  </a:solidFill>
                </a:uFill>
                <a:latin typeface="Cambria" panose="02040503050406030204" pitchFamily="18" charset="0"/>
              </a:rPr>
              <a:t>kino</a:t>
            </a:r>
            <a:r>
              <a:rPr lang="cs-CZ" dirty="0" smtClean="0">
                <a:latin typeface="Cambria" panose="02040503050406030204" pitchFamily="18" charset="0"/>
              </a:rPr>
              <a:t>,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u kterého </a:t>
            </a:r>
            <a:r>
              <a:rPr lang="cs-CZ" dirty="0">
                <a:latin typeface="Cambria" panose="02040503050406030204" pitchFamily="18" charset="0"/>
              </a:rPr>
              <a:t>bydlím</a:t>
            </a:r>
            <a:r>
              <a:rPr lang="cs-CZ" dirty="0" smtClean="0">
                <a:latin typeface="Cambria" panose="02040503050406030204" pitchFamily="18" charset="0"/>
              </a:rPr>
              <a:t>.</a:t>
            </a:r>
            <a:endParaRPr lang="cs-CZ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GB" altLang="en-US" sz="2800" i="1" dirty="0" smtClean="0">
              <a:latin typeface="Cambria" panose="02040503050406030204" pitchFamily="18" charset="0"/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Georgia" panose="02040502050405020303" pitchFamily="18" charset="0"/>
            </a:endParaRPr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ZLCJ0</a:t>
            </a:r>
            <a:r>
              <a:rPr lang="cs-CZ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585</a:t>
            </a:r>
            <a:r>
              <a:rPr lang="it-IT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Čeština pro cizince </a:t>
            </a:r>
            <a:r>
              <a:rPr lang="cs-CZ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V</a:t>
            </a:r>
            <a:endParaRPr lang="it-IT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>
              <a:latin typeface="Georgia" panose="02040502050405020303" pitchFamily="18" charset="0"/>
            </a:endParaRPr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54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F ES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LF ESF.potx</Template>
  <TotalTime>1792</TotalTime>
  <Words>180</Words>
  <Application>Microsoft Office PowerPoint</Application>
  <PresentationFormat>Předvádění na obrazovce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ＭＳ Ｐゴシック</vt:lpstr>
      <vt:lpstr>Arial</vt:lpstr>
      <vt:lpstr>Calibri</vt:lpstr>
      <vt:lpstr>Cambria</vt:lpstr>
      <vt:lpstr>Georgia</vt:lpstr>
      <vt:lpstr>LF ESF</vt:lpstr>
      <vt:lpstr>Prezentace aplikace PowerPoint</vt:lpstr>
      <vt:lpstr>Vztažné věty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p. w.</dc:creator>
  <cp:lastModifiedBy>LF Lektor</cp:lastModifiedBy>
  <cp:revision>131</cp:revision>
  <cp:lastPrinted>2014-06-25T12:52:21Z</cp:lastPrinted>
  <dcterms:created xsi:type="dcterms:W3CDTF">2014-05-26T17:50:24Z</dcterms:created>
  <dcterms:modified xsi:type="dcterms:W3CDTF">2014-12-11T14:46:58Z</dcterms:modified>
</cp:coreProperties>
</file>