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"/>
  </p:handoutMasterIdLst>
  <p:sldIdLst>
    <p:sldId id="267" r:id="rId2"/>
    <p:sldId id="268" r:id="rId3"/>
    <p:sldId id="269" r:id="rId4"/>
  </p:sldIdLst>
  <p:sldSz cx="9144000" cy="6858000" type="screen4x3"/>
  <p:notesSz cx="9926638" cy="67976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7C5C9-5CD6-494E-B1CA-8D08C0F299F6}" type="datetimeFigureOut">
              <a:rPr lang="en-GB" smtClean="0"/>
              <a:t>22/10/2014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94A8D-0993-4016-B3D8-22AAE9B6CA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830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4EFBF-2A80-9140-9193-1775E92D59F5}" type="datetimeFigureOut">
              <a:rPr lang="en-US"/>
              <a:pPr>
                <a:defRPr/>
              </a:pPr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21A77-20C4-114F-B055-619043921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752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D5CFB-9A59-3944-8672-9804F4061E80}" type="datetimeFigureOut">
              <a:rPr lang="en-US"/>
              <a:pPr>
                <a:defRPr/>
              </a:pPr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F6EC7-DD8A-024D-A5E8-670499042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20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D2162-DA0F-9545-AB6C-8289D219FE56}" type="datetimeFigureOut">
              <a:rPr lang="en-US"/>
              <a:pPr>
                <a:defRPr/>
              </a:pPr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A5BCB-D4B0-0D42-8D83-CCE58F7CF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7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40671-49C5-3149-825E-C9C45F2FD7CD}" type="datetimeFigureOut">
              <a:rPr lang="en-US"/>
              <a:pPr>
                <a:defRPr/>
              </a:pPr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47E92-C9D1-D34D-8C01-CEB9F451E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65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00A4C-A4BA-2643-B3F1-0CFB607052BD}" type="datetimeFigureOut">
              <a:rPr lang="en-US"/>
              <a:pPr>
                <a:defRPr/>
              </a:pPr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06E3B-8173-5141-9597-8C8922D29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4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365B8-ABDF-094F-AA90-573A83CA18F3}" type="datetimeFigureOut">
              <a:rPr lang="en-US"/>
              <a:pPr>
                <a:defRPr/>
              </a:pPr>
              <a:t>10/22/2014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CE9B4-563E-F94B-8A06-FE85B3C0C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078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CBAD3-8C5E-7B4B-AD9F-8DDE95240C50}" type="datetimeFigureOut">
              <a:rPr lang="en-US"/>
              <a:pPr>
                <a:defRPr/>
              </a:pPr>
              <a:t>10/22/2014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0B605-5450-BE4D-BE92-BE91C8093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97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AA46C-1766-214B-AD34-951DCF481DE8}" type="datetimeFigureOut">
              <a:rPr lang="en-US"/>
              <a:pPr>
                <a:defRPr/>
              </a:pPr>
              <a:t>10/22/2014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C1551-B64A-5141-A172-8ED1482CB2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16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A300D-91AF-384E-9805-B4D6461B5D1F}" type="datetimeFigureOut">
              <a:rPr lang="en-US"/>
              <a:pPr>
                <a:defRPr/>
              </a:pPr>
              <a:t>10/22/2014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0051C-31B7-CD47-8F74-E97E7329A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4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3D33C-A3AB-3841-B1B5-6623B1ADFFA8}" type="datetimeFigureOut">
              <a:rPr lang="en-US"/>
              <a:pPr>
                <a:defRPr/>
              </a:pPr>
              <a:t>10/22/2014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0BF17-DD59-534D-AEE6-D6C74600E7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61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5D4FD-909F-8B49-B232-66C9E3DA332C}" type="datetimeFigureOut">
              <a:rPr lang="en-US"/>
              <a:pPr>
                <a:defRPr/>
              </a:pPr>
              <a:t>10/22/2014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839AE-7DA0-3E40-A557-1406FD300C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6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92BECAD-15A2-1349-9F67-39CB6017AB11}" type="datetimeFigureOut">
              <a:rPr lang="en-US"/>
              <a:pPr>
                <a:defRPr/>
              </a:pPr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F7BAD2D-FCE2-E445-8222-25307A3D3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335"/>
            <a:ext cx="9144000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2054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5949863" y="6457890"/>
            <a:ext cx="314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ZLCJ0</a:t>
            </a:r>
            <a:r>
              <a:rPr lang="cs-CZ" sz="16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5</a:t>
            </a:r>
            <a:r>
              <a:rPr lang="it-IT" sz="16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8</a:t>
            </a:r>
            <a:r>
              <a:rPr lang="cs-CZ" sz="16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5</a:t>
            </a:r>
            <a:r>
              <a:rPr lang="it-IT" sz="16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it-IT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Čeština pro cizince </a:t>
            </a:r>
            <a:r>
              <a:rPr lang="cs-CZ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V</a:t>
            </a:r>
            <a:endParaRPr lang="it-IT" sz="16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4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337268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Imperativ</a:t>
            </a:r>
            <a:endParaRPr lang="en-GB" dirty="0"/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683789"/>
              </p:ext>
            </p:extLst>
          </p:nvPr>
        </p:nvGraphicFramePr>
        <p:xfrm>
          <a:off x="332580" y="1703536"/>
          <a:ext cx="8525672" cy="371731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34839"/>
                <a:gridCol w="2267211"/>
                <a:gridCol w="2204581"/>
                <a:gridCol w="2019041"/>
              </a:tblGrid>
              <a:tr h="683112">
                <a:tc>
                  <a:txBody>
                    <a:bodyPr/>
                    <a:lstStyle/>
                    <a:p>
                      <a:endParaRPr lang="cs-C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1 konsonant před koncovkou</a:t>
                      </a:r>
                      <a:endParaRPr lang="cs-CZ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2 konsonanty před koncovkou</a:t>
                      </a:r>
                      <a:endParaRPr lang="cs-CZ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koncovka </a:t>
                      </a:r>
                      <a:r>
                        <a:rPr lang="cs-CZ" sz="2400" i="1" noProof="0" dirty="0" smtClean="0"/>
                        <a:t>-</a:t>
                      </a:r>
                      <a:r>
                        <a:rPr lang="cs-CZ" sz="2400" i="1" noProof="0" dirty="0" err="1" smtClean="0"/>
                        <a:t>ají</a:t>
                      </a:r>
                      <a:endParaRPr lang="cs-CZ" sz="2400" i="0" noProof="0" dirty="0" smtClean="0"/>
                    </a:p>
                    <a:p>
                      <a:r>
                        <a:rPr lang="cs-CZ" sz="2400" i="1" noProof="0" dirty="0" smtClean="0"/>
                        <a:t>a &gt; e</a:t>
                      </a:r>
                      <a:endParaRPr lang="cs-CZ" sz="2400" i="1" noProof="0" dirty="0"/>
                    </a:p>
                  </a:txBody>
                  <a:tcPr/>
                </a:tc>
              </a:tr>
              <a:tr h="692601">
                <a:tc>
                  <a:txBody>
                    <a:bodyPr/>
                    <a:lstStyle/>
                    <a:p>
                      <a:endParaRPr lang="cs-CZ" noProof="0" dirty="0"/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oni </a:t>
                      </a:r>
                      <a:r>
                        <a:rPr lang="cs-CZ" sz="2400" u="sng" noProof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pracu</a:t>
                      </a:r>
                      <a:r>
                        <a:rPr lang="cs-CZ" sz="2400" b="1" u="sng" noProof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r>
                        <a:rPr lang="cs-CZ" sz="2400" b="1" noProof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</a:t>
                      </a:r>
                      <a:endParaRPr lang="cs-CZ" sz="2400" b="1" noProof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(pracovat)</a:t>
                      </a:r>
                      <a:endParaRPr lang="cs-CZ" sz="2400" noProof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oni </a:t>
                      </a:r>
                      <a:r>
                        <a:rPr lang="cs-CZ" sz="2400" b="1" u="sng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čt</a:t>
                      </a:r>
                      <a:r>
                        <a:rPr lang="cs-CZ" sz="2400" b="1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(číst)</a:t>
                      </a:r>
                      <a:endParaRPr lang="cs-CZ" sz="2400" noProof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oni </a:t>
                      </a:r>
                      <a:r>
                        <a:rPr lang="cs-CZ" sz="2400" u="sng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děl</a:t>
                      </a:r>
                      <a:r>
                        <a:rPr lang="cs-CZ" sz="2400" b="1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ají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(dělat)</a:t>
                      </a:r>
                      <a:endParaRPr lang="cs-CZ" sz="2400" noProof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2601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2. os. </a:t>
                      </a:r>
                      <a:r>
                        <a:rPr lang="cs-CZ" sz="2400" noProof="0" dirty="0" err="1" smtClean="0"/>
                        <a:t>sg</a:t>
                      </a:r>
                      <a:r>
                        <a:rPr lang="cs-CZ" sz="2400" noProof="0" dirty="0" smtClean="0"/>
                        <a:t>. </a:t>
                      </a:r>
                      <a:r>
                        <a:rPr lang="cs-CZ" sz="2400" i="1" noProof="0" dirty="0" smtClean="0"/>
                        <a:t>(ty)</a:t>
                      </a:r>
                      <a:endParaRPr lang="cs-CZ" sz="2400" i="1" noProof="0" dirty="0"/>
                    </a:p>
                  </a:txBody>
                  <a:tcPr anchor="ctr"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pracuj</a:t>
                      </a:r>
                      <a:endParaRPr lang="cs-CZ" sz="32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čt</a:t>
                      </a:r>
                      <a:r>
                        <a:rPr lang="cs-CZ" sz="3200" b="1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cs-CZ" sz="3200" b="1" noProof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děl</a:t>
                      </a:r>
                      <a:r>
                        <a:rPr lang="cs-CZ" sz="3200" b="1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ej</a:t>
                      </a:r>
                      <a:endParaRPr lang="cs-CZ" sz="3200" b="1" noProof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2601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1. os. </a:t>
                      </a:r>
                      <a:r>
                        <a:rPr lang="cs-CZ" sz="2400" noProof="0" dirty="0" err="1" smtClean="0"/>
                        <a:t>pl</a:t>
                      </a:r>
                      <a:r>
                        <a:rPr lang="cs-CZ" sz="2400" noProof="0" dirty="0" smtClean="0"/>
                        <a:t>. </a:t>
                      </a:r>
                      <a:r>
                        <a:rPr lang="cs-CZ" sz="2400" i="1" noProof="0" dirty="0" smtClean="0"/>
                        <a:t>(my)</a:t>
                      </a:r>
                      <a:endParaRPr lang="cs-CZ" sz="2400" noProof="0" dirty="0"/>
                    </a:p>
                  </a:txBody>
                  <a:tcPr anchor="ctr"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pracuj</a:t>
                      </a:r>
                      <a:r>
                        <a:rPr lang="cs-CZ" sz="3200" b="1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me</a:t>
                      </a:r>
                      <a:endParaRPr lang="cs-CZ" sz="3200" b="1" noProof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čt</a:t>
                      </a:r>
                      <a:r>
                        <a:rPr lang="cs-CZ" sz="3200" b="1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ěme</a:t>
                      </a:r>
                      <a:endParaRPr lang="cs-CZ" sz="3200" b="1" noProof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děl</a:t>
                      </a:r>
                      <a:r>
                        <a:rPr lang="cs-CZ" sz="3200" b="1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ejme</a:t>
                      </a:r>
                      <a:endParaRPr lang="cs-CZ" sz="3200" b="1" noProof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692601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2. os.</a:t>
                      </a:r>
                      <a:r>
                        <a:rPr lang="cs-CZ" sz="2400" baseline="0" noProof="0" dirty="0" smtClean="0"/>
                        <a:t> </a:t>
                      </a:r>
                      <a:r>
                        <a:rPr lang="cs-CZ" sz="2400" baseline="0" noProof="0" dirty="0" err="1" smtClean="0"/>
                        <a:t>pl</a:t>
                      </a:r>
                      <a:r>
                        <a:rPr lang="cs-CZ" sz="2400" baseline="0" noProof="0" dirty="0" smtClean="0"/>
                        <a:t>. </a:t>
                      </a:r>
                      <a:r>
                        <a:rPr lang="cs-CZ" sz="2400" i="1" baseline="0" noProof="0" dirty="0" smtClean="0"/>
                        <a:t>(vy)</a:t>
                      </a:r>
                      <a:endParaRPr lang="cs-CZ" sz="2400" noProof="0" dirty="0"/>
                    </a:p>
                  </a:txBody>
                  <a:tcPr anchor="ctr"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pracuj</a:t>
                      </a:r>
                      <a:r>
                        <a:rPr lang="cs-CZ" sz="3200" b="1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</a:t>
                      </a:r>
                      <a:endParaRPr lang="cs-CZ" sz="3200" b="1" noProof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čt</a:t>
                      </a:r>
                      <a:r>
                        <a:rPr lang="cs-CZ" sz="3200" b="1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ěte</a:t>
                      </a:r>
                      <a:endParaRPr lang="cs-CZ" sz="3200" b="1" noProof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děl</a:t>
                      </a:r>
                      <a:r>
                        <a:rPr lang="cs-CZ" sz="3200" b="1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ejte</a:t>
                      </a:r>
                      <a:endParaRPr lang="cs-CZ" sz="3200" b="1" noProof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06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335"/>
            <a:ext cx="9144000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2054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5949863" y="6457890"/>
            <a:ext cx="314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ZLCJ0</a:t>
            </a:r>
            <a:r>
              <a:rPr lang="cs-CZ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5</a:t>
            </a:r>
            <a:r>
              <a:rPr lang="it-IT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8</a:t>
            </a:r>
            <a:r>
              <a:rPr lang="cs-CZ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5</a:t>
            </a:r>
            <a:r>
              <a:rPr lang="it-IT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 Čeština pro cizince </a:t>
            </a:r>
            <a:r>
              <a:rPr lang="cs-CZ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V</a:t>
            </a:r>
            <a:endParaRPr lang="it-IT" sz="16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4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337268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Imperativ – nepravidelné formy</a:t>
            </a:r>
            <a:endParaRPr lang="en-GB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2311048" y="1600200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být </a:t>
            </a:r>
          </a:p>
          <a:p>
            <a:pPr marL="0" indent="0">
              <a:buNone/>
            </a:pPr>
            <a:r>
              <a:rPr lang="cs-CZ" dirty="0" smtClean="0"/>
              <a:t>jíst</a:t>
            </a:r>
          </a:p>
          <a:p>
            <a:pPr marL="0" indent="0">
              <a:buNone/>
            </a:pPr>
            <a:r>
              <a:rPr lang="cs-CZ" dirty="0" smtClean="0"/>
              <a:t>jít</a:t>
            </a:r>
          </a:p>
          <a:p>
            <a:pPr marL="0" indent="0">
              <a:buNone/>
            </a:pPr>
            <a:r>
              <a:rPr lang="cs-CZ" dirty="0" smtClean="0"/>
              <a:t>koupit</a:t>
            </a:r>
          </a:p>
          <a:p>
            <a:pPr marL="0" indent="0">
              <a:buNone/>
            </a:pPr>
            <a:r>
              <a:rPr lang="cs-CZ" dirty="0" smtClean="0"/>
              <a:t>mít</a:t>
            </a:r>
          </a:p>
          <a:p>
            <a:pPr marL="0" indent="0">
              <a:buNone/>
            </a:pPr>
            <a:r>
              <a:rPr lang="cs-CZ" dirty="0" smtClean="0"/>
              <a:t>přijít</a:t>
            </a:r>
          </a:p>
          <a:p>
            <a:pPr marL="0" indent="0">
              <a:buNone/>
            </a:pPr>
            <a:r>
              <a:rPr lang="cs-CZ" dirty="0" smtClean="0"/>
              <a:t>sníst</a:t>
            </a:r>
          </a:p>
          <a:p>
            <a:pPr marL="0" indent="0">
              <a:buNone/>
            </a:pPr>
            <a:r>
              <a:rPr lang="cs-CZ" dirty="0" smtClean="0"/>
              <a:t>vrátit 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3846536" y="1600200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buď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jez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jdi/běž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kup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měj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přijď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sněz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vrať se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87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335"/>
            <a:ext cx="9144000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2054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5949863" y="6457890"/>
            <a:ext cx="314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ZLCJ0</a:t>
            </a:r>
            <a:r>
              <a:rPr lang="cs-CZ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5</a:t>
            </a:r>
            <a:r>
              <a:rPr lang="it-IT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8</a:t>
            </a:r>
            <a:r>
              <a:rPr lang="cs-CZ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5</a:t>
            </a:r>
            <a:r>
              <a:rPr lang="it-IT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 Čeština pro cizince </a:t>
            </a:r>
            <a:r>
              <a:rPr lang="cs-CZ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V</a:t>
            </a:r>
            <a:endParaRPr lang="it-IT" sz="16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4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337268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Imperativ –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negativní formy</a:t>
            </a:r>
            <a:endParaRPr lang="en-GB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i="1" dirty="0" smtClean="0"/>
              <a:t>dát</a:t>
            </a:r>
          </a:p>
          <a:p>
            <a:pPr marL="0" indent="0">
              <a:buNone/>
            </a:pPr>
            <a:r>
              <a:rPr lang="cs-CZ" b="1" i="1" dirty="0" smtClean="0"/>
              <a:t>dávat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i="1" dirty="0" smtClean="0">
                <a:solidFill>
                  <a:schemeClr val="accent6">
                    <a:lumMod val="75000"/>
                  </a:schemeClr>
                </a:solidFill>
              </a:rPr>
              <a:t>Dej</a:t>
            </a:r>
            <a:r>
              <a:rPr lang="cs-CZ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i="1" dirty="0" smtClean="0"/>
              <a:t>mi to!</a:t>
            </a:r>
          </a:p>
          <a:p>
            <a:pPr marL="0" indent="0">
              <a:buNone/>
            </a:pPr>
            <a:r>
              <a:rPr lang="cs-CZ" b="1" i="1" dirty="0" smtClean="0">
                <a:solidFill>
                  <a:schemeClr val="accent6">
                    <a:lumMod val="50000"/>
                  </a:schemeClr>
                </a:solidFill>
              </a:rPr>
              <a:t>Nedávej</a:t>
            </a:r>
            <a:r>
              <a:rPr lang="cs-CZ" b="1" i="1" dirty="0" smtClean="0"/>
              <a:t> </a:t>
            </a:r>
            <a:r>
              <a:rPr lang="cs-CZ" i="1" dirty="0" smtClean="0"/>
              <a:t>mi to!</a:t>
            </a:r>
            <a:endParaRPr lang="cs-CZ" b="1" i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422786" y="3346646"/>
            <a:ext cx="2562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ym typeface="Wingdings"/>
              </a:rPr>
              <a:t> </a:t>
            </a:r>
            <a:r>
              <a:rPr lang="cs-CZ" sz="3200" i="1" dirty="0" smtClean="0"/>
              <a:t>dát</a:t>
            </a:r>
            <a:endParaRPr lang="en-GB" sz="3200" i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201487" y="3918894"/>
            <a:ext cx="2562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ym typeface="Wingdings"/>
              </a:rPr>
              <a:t> </a:t>
            </a:r>
            <a:r>
              <a:rPr lang="cs-CZ" sz="3200" i="1" dirty="0" smtClean="0"/>
              <a:t>dávat</a:t>
            </a:r>
            <a:endParaRPr lang="en-GB" sz="3200" i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961340" y="4666507"/>
            <a:ext cx="5684750" cy="107721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Negativní formy imperativu jsou často imperfektivní.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753729" y="1629536"/>
            <a:ext cx="21543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cap="small" dirty="0" smtClean="0">
                <a:solidFill>
                  <a:schemeClr val="accent6">
                    <a:lumMod val="75000"/>
                  </a:schemeClr>
                </a:solidFill>
                <a:sym typeface="Wingdings"/>
              </a:rPr>
              <a:t>imperfektivní</a:t>
            </a:r>
            <a:endParaRPr lang="en-GB" sz="2400" b="1" i="1" cap="smal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748011" y="2195295"/>
            <a:ext cx="183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cap="small" dirty="0" smtClean="0">
                <a:solidFill>
                  <a:schemeClr val="accent6">
                    <a:lumMod val="50000"/>
                  </a:schemeClr>
                </a:solidFill>
                <a:sym typeface="Wingdings"/>
              </a:rPr>
              <a:t>perfektivní</a:t>
            </a:r>
            <a:endParaRPr lang="en-GB" sz="2800" b="1" i="1" cap="small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9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4" grpId="0" animBg="1"/>
      <p:bldP spid="19" grpId="0"/>
      <p:bldP spid="20" grpId="0"/>
    </p:bldLst>
  </p:timing>
</p:sld>
</file>

<file path=ppt/theme/theme1.xml><?xml version="1.0" encoding="utf-8"?>
<a:theme xmlns:a="http://schemas.openxmlformats.org/drawingml/2006/main" name="LF ES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LF ESF.potx</Template>
  <TotalTime>1387</TotalTime>
  <Words>139</Words>
  <Application>Microsoft Office PowerPoint</Application>
  <PresentationFormat>Předvádění na obrazovce (4:3)</PresentationFormat>
  <Paragraphs>54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LF ESF</vt:lpstr>
      <vt:lpstr>Imperativ</vt:lpstr>
      <vt:lpstr>Imperativ – nepravidelné formy</vt:lpstr>
      <vt:lpstr>Imperativ – negativní formy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p. w.</dc:creator>
  <cp:lastModifiedBy>Wachsmuthova</cp:lastModifiedBy>
  <cp:revision>87</cp:revision>
  <cp:lastPrinted>2014-06-25T12:52:21Z</cp:lastPrinted>
  <dcterms:created xsi:type="dcterms:W3CDTF">2014-05-26T17:50:24Z</dcterms:created>
  <dcterms:modified xsi:type="dcterms:W3CDTF">2014-10-22T21:55:49Z</dcterms:modified>
</cp:coreProperties>
</file>