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4"/>
  </p:handoutMasterIdLst>
  <p:sldIdLst>
    <p:sldId id="264" r:id="rId2"/>
    <p:sldId id="265" r:id="rId3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88" autoAdjust="0"/>
  </p:normalViewPr>
  <p:slideViewPr>
    <p:cSldViewPr snapToGrid="0" snapToObjects="1"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D11EEA7-506E-43D6-81BE-615D5A3B8A85}" type="datetimeFigureOut">
              <a:rPr lang="en-GB"/>
              <a:pPr>
                <a:defRPr/>
              </a:pPr>
              <a:t>28/10/2014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74DA917-E64F-4E99-8BD6-1C599000F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74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667C-2C6E-4BEE-BB15-239C81BD1D3F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8FDC-C8F2-472D-B8EE-EAFC96C23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9012-6E55-4BAD-AF61-B2F77AA3E68C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7C1F-2ED9-490A-949D-EA5C2DE73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3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6BFE-28EF-485D-9808-353637660EE2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5D1B-3E54-4019-97CB-C0C298BC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7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700C-C785-4555-ACB8-75E500F060BF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4F0F-4F0D-4C8D-95F4-53DF6A8D9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6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1EFC-34F7-49EB-B2FF-3885A44105C0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8987-FB99-4C87-94D1-F24D2907D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9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0C92-9A22-44D7-839F-E45889F3B696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6A6B-3EF3-4E2D-9B91-B8EE49C80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3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118-0A50-4CAA-9C30-5A4C858FD21E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8084-681F-40C4-BBD8-BAE860BC3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34A3-F646-4CC9-9843-20DFF62E3347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868-5F8B-4638-964C-B39668951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5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4166-8969-4EE9-9474-93B9CFB4EDF5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4910-17AF-4C67-8BC0-1356B9B09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2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1FEC-E045-4C15-98CE-EDF4716800CB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7D9-76F7-43F8-A89A-EF9328FB0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4799-BBAB-495B-99F1-2F3E61C4FB9F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DD25-FFE0-4D11-95A3-54E1C399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4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text styles</a:t>
            </a:r>
          </a:p>
          <a:p>
            <a:pPr lvl="1"/>
            <a:r>
              <a:rPr lang="cs-CZ" altLang="en-US" smtClean="0"/>
              <a:t>Second level</a:t>
            </a:r>
          </a:p>
          <a:p>
            <a:pPr lvl="2"/>
            <a:r>
              <a:rPr lang="cs-CZ" altLang="en-US" smtClean="0"/>
              <a:t>Third level</a:t>
            </a:r>
          </a:p>
          <a:p>
            <a:pPr lvl="3"/>
            <a:r>
              <a:rPr lang="cs-CZ" altLang="en-US" smtClean="0"/>
              <a:t>Fourth level</a:t>
            </a:r>
          </a:p>
          <a:p>
            <a:pPr lvl="4"/>
            <a:r>
              <a:rPr lang="cs-CZ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04E843-C4AC-481E-B18E-A4897F1E034B}" type="datetimeFigureOut">
              <a:rPr lang="en-US"/>
              <a:pPr>
                <a:defRPr/>
              </a:pPr>
              <a:t>10/28/2014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2AACE1-71A2-4A92-9114-CF576C0BF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9898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Pasivum</a:t>
            </a:r>
            <a:endParaRPr lang="en-GB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60560"/>
            <a:ext cx="8401050" cy="4635477"/>
          </a:xfrm>
        </p:spPr>
        <p:txBody>
          <a:bodyPr/>
          <a:lstStyle/>
          <a:p>
            <a:pPr marL="0" indent="0">
              <a:buNone/>
            </a:pPr>
            <a:r>
              <a:rPr lang="cs-CZ" altLang="en-US" sz="2800" i="1" dirty="0" smtClean="0">
                <a:latin typeface="Georgia" panose="02040502050405020303" pitchFamily="18" charset="0"/>
                <a:ea typeface="ＭＳ Ｐゴシック" pitchFamily="34" charset="-128"/>
              </a:rPr>
              <a:t>Studenti studují zubní lékařství na lékařské fakultě.</a:t>
            </a:r>
          </a:p>
          <a:p>
            <a:pPr marL="0" indent="0">
              <a:buNone/>
            </a:pPr>
            <a:endParaRPr lang="cs-CZ" altLang="en-US" sz="2400" i="1" dirty="0" smtClean="0">
              <a:latin typeface="Georgia" panose="02040502050405020303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endParaRPr lang="cs-CZ" altLang="en-US" sz="2400" i="1" dirty="0" smtClean="0">
              <a:latin typeface="Georgia" panose="02040502050405020303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endParaRPr lang="cs-CZ" altLang="en-US" sz="2400" i="1" dirty="0">
              <a:latin typeface="Georgia" panose="02040502050405020303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endParaRPr lang="cs-CZ" altLang="en-US" sz="2400" i="1" dirty="0" smtClean="0">
              <a:latin typeface="Georgia" panose="02040502050405020303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endParaRPr lang="cs-CZ" altLang="en-US" sz="2400" i="1" dirty="0" smtClean="0">
              <a:latin typeface="Georgia" panose="02040502050405020303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s-CZ" altLang="en-US" sz="2800" i="1" dirty="0" smtClean="0">
                <a:latin typeface="Georgia" panose="02040502050405020303" pitchFamily="18" charset="0"/>
                <a:ea typeface="ＭＳ Ｐゴシック" pitchFamily="34" charset="-128"/>
              </a:rPr>
              <a:t>Zubní lékařství </a:t>
            </a:r>
            <a:r>
              <a:rPr lang="cs-CZ" altLang="en-US" sz="2800" b="1" i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  <a:ea typeface="ＭＳ Ｐゴシック" pitchFamily="34" charset="-128"/>
              </a:rPr>
              <a:t>se studuje</a:t>
            </a:r>
            <a:r>
              <a:rPr lang="cs-CZ" altLang="en-US" sz="2800" i="1" dirty="0" smtClean="0">
                <a:latin typeface="Georgia" panose="02040502050405020303" pitchFamily="18" charset="0"/>
                <a:ea typeface="ＭＳ Ｐゴシック" pitchFamily="34" charset="-128"/>
              </a:rPr>
              <a:t> na lékařské fakultě.</a:t>
            </a:r>
          </a:p>
          <a:p>
            <a:pPr marL="0" indent="0">
              <a:buNone/>
            </a:pPr>
            <a:endParaRPr lang="cs-CZ" altLang="en-US" sz="2400" dirty="0" smtClean="0">
              <a:latin typeface="Georgia" panose="02040502050405020303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endParaRPr lang="en-GB" altLang="en-US" sz="2400" i="1" dirty="0" smtClean="0">
              <a:latin typeface="Georgia" panose="02040502050405020303" pitchFamily="18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dirty="0">
              <a:latin typeface="Georgia" panose="020405020504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600" dirty="0">
              <a:latin typeface="Georgia" panose="02040502050405020303" pitchFamily="18" charset="0"/>
            </a:endParaRPr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ZLCJ0</a:t>
            </a:r>
            <a:r>
              <a:rPr lang="cs-CZ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787</a:t>
            </a:r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 Čeština pro cizince </a:t>
            </a:r>
            <a:r>
              <a:rPr lang="cs-CZ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V</a:t>
            </a:r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II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sz="1600">
              <a:latin typeface="Georgia" panose="02040502050405020303" pitchFamily="18" charset="0"/>
            </a:endParaRPr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Přímá spojnice 3"/>
          <p:cNvCxnSpPr/>
          <p:nvPr/>
        </p:nvCxnSpPr>
        <p:spPr>
          <a:xfrm>
            <a:off x="514042" y="2224585"/>
            <a:ext cx="1382996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696676" y="2210937"/>
            <a:ext cx="1127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cap="small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subjekt</a:t>
            </a:r>
            <a:endParaRPr lang="en-GB" b="1" cap="small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0" name="Ovál 9"/>
          <p:cNvSpPr/>
          <p:nvPr/>
        </p:nvSpPr>
        <p:spPr>
          <a:xfrm>
            <a:off x="3098045" y="1705971"/>
            <a:ext cx="2442946" cy="655092"/>
          </a:xfrm>
          <a:prstGeom prst="ellipse">
            <a:avLst/>
          </a:prstGeom>
          <a:noFill/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>
              <a:latin typeface="Georgia" panose="02040502050405020303" pitchFamily="18" charset="0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798123" y="2361063"/>
            <a:ext cx="1009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cap="small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objekt</a:t>
            </a:r>
            <a:endParaRPr lang="en-GB" b="1" cap="small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248167" y="3020480"/>
            <a:ext cx="5526887" cy="830997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Když subjekt NENÍ pro větu důležitý, objekt se změní na subjekt pasivní věty.</a:t>
            </a:r>
            <a:endParaRPr lang="en-GB" sz="2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cxnSp>
        <p:nvCxnSpPr>
          <p:cNvPr id="22" name="Přímá spojnice 21"/>
          <p:cNvCxnSpPr/>
          <p:nvPr/>
        </p:nvCxnSpPr>
        <p:spPr>
          <a:xfrm>
            <a:off x="502666" y="4942809"/>
            <a:ext cx="2458898" cy="0"/>
          </a:xfrm>
          <a:prstGeom prst="line">
            <a:avLst/>
          </a:prstGeom>
          <a:ln w="28575"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1140935" y="4956457"/>
            <a:ext cx="1127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cap="small" dirty="0" smtClean="0">
                <a:solidFill>
                  <a:schemeClr val="accent6">
                    <a:lumMod val="75000"/>
                  </a:schemeClr>
                </a:solidFill>
                <a:latin typeface="Georgia" panose="02040502050405020303" pitchFamily="18" charset="0"/>
              </a:rPr>
              <a:t>subjekt</a:t>
            </a:r>
            <a:endParaRPr lang="en-GB" b="1" cap="small" dirty="0">
              <a:solidFill>
                <a:schemeClr val="accent6">
                  <a:lumMod val="75000"/>
                </a:schemeClr>
              </a:solidFill>
              <a:latin typeface="Georgia" panose="02040502050405020303" pitchFamily="18" charset="0"/>
            </a:endParaRPr>
          </a:p>
        </p:txBody>
      </p:sp>
      <p:cxnSp>
        <p:nvCxnSpPr>
          <p:cNvPr id="17" name="Přímá spojnice se šipkou 16"/>
          <p:cNvCxnSpPr/>
          <p:nvPr/>
        </p:nvCxnSpPr>
        <p:spPr>
          <a:xfrm flipH="1">
            <a:off x="1924334" y="2410992"/>
            <a:ext cx="1617717" cy="1969939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ovéPole 27"/>
          <p:cNvSpPr txBox="1"/>
          <p:nvPr/>
        </p:nvSpPr>
        <p:spPr>
          <a:xfrm>
            <a:off x="1357261" y="5427133"/>
            <a:ext cx="7582036" cy="46166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Verbum má formu </a:t>
            </a:r>
            <a:r>
              <a:rPr lang="cs-CZ" sz="2400" i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se + </a:t>
            </a:r>
            <a:r>
              <a:rPr lang="cs-CZ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3</a:t>
            </a:r>
            <a:r>
              <a:rPr lang="cs-CZ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. </a:t>
            </a:r>
            <a:r>
              <a:rPr lang="cs-CZ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os. </a:t>
            </a:r>
            <a:r>
              <a:rPr lang="cs-CZ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(singuláru nebo plurálu</a:t>
            </a:r>
            <a:r>
              <a:rPr lang="cs-CZ" sz="2400" dirty="0" smtClean="0">
                <a:solidFill>
                  <a:schemeClr val="bg1"/>
                </a:solidFill>
                <a:latin typeface="Georgia" panose="02040502050405020303" pitchFamily="18" charset="0"/>
              </a:rPr>
              <a:t>).</a:t>
            </a:r>
            <a:endParaRPr lang="en-GB" sz="24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28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9" grpId="0"/>
      <p:bldP spid="10" grpId="0" animBg="1"/>
      <p:bldP spid="20" grpId="0"/>
      <p:bldP spid="12" grpId="0" animBg="1"/>
      <p:bldP spid="23" grpId="0"/>
      <p:bldP spid="2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9898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Pasivum</a:t>
            </a:r>
            <a:endParaRPr lang="en-GB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088107"/>
            <a:ext cx="8401050" cy="4162568"/>
          </a:xfrm>
        </p:spPr>
        <p:txBody>
          <a:bodyPr/>
          <a:lstStyle/>
          <a:p>
            <a:pPr marL="0" indent="0">
              <a:buNone/>
            </a:pPr>
            <a:r>
              <a:rPr lang="cs-CZ" altLang="en-US" sz="2800" dirty="0" smtClean="0">
                <a:latin typeface="Georgia" panose="02040502050405020303" pitchFamily="18" charset="0"/>
                <a:ea typeface="ＭＳ Ｐゴシック" pitchFamily="34" charset="-128"/>
              </a:rPr>
              <a:t>1. Zubní technik dělá model protézy z vosku.</a:t>
            </a:r>
          </a:p>
          <a:p>
            <a:pPr marL="0" indent="0">
              <a:buNone/>
            </a:pPr>
            <a:r>
              <a:rPr lang="cs-CZ" altLang="en-US" sz="2800" dirty="0" smtClean="0">
                <a:latin typeface="Georgia" panose="02040502050405020303" pitchFamily="18" charset="0"/>
                <a:ea typeface="ＭＳ Ｐゴシック" pitchFamily="34" charset="-128"/>
              </a:rPr>
              <a:t>Model protézy </a:t>
            </a:r>
            <a:r>
              <a:rPr lang="cs-CZ" altLang="en-US" sz="2800" dirty="0" smtClean="0">
                <a:latin typeface="Georgia" panose="02040502050405020303" pitchFamily="18" charset="0"/>
                <a:ea typeface="ＭＳ Ｐゴシック" pitchFamily="34" charset="-128"/>
              </a:rPr>
              <a:t>_______ </a:t>
            </a:r>
            <a:r>
              <a:rPr lang="cs-CZ" altLang="en-US" sz="2800" dirty="0" smtClean="0">
                <a:latin typeface="Georgia" panose="02040502050405020303" pitchFamily="18" charset="0"/>
                <a:ea typeface="ＭＳ Ｐゴシック" pitchFamily="34" charset="-128"/>
              </a:rPr>
              <a:t>z vosku.</a:t>
            </a:r>
          </a:p>
          <a:p>
            <a:pPr marL="0" indent="0">
              <a:buNone/>
            </a:pPr>
            <a:endParaRPr lang="cs-CZ" altLang="en-US" sz="2800" dirty="0" smtClean="0">
              <a:latin typeface="Georgia" panose="02040502050405020303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s-CZ" altLang="en-US" sz="2800" dirty="0" smtClean="0">
                <a:latin typeface="Georgia" panose="02040502050405020303" pitchFamily="18" charset="0"/>
                <a:ea typeface="ＭＳ Ｐゴシック" pitchFamily="34" charset="-128"/>
              </a:rPr>
              <a:t>2. Pacienti užívají analgetika proti bolesti.</a:t>
            </a:r>
          </a:p>
          <a:p>
            <a:pPr marL="0" indent="0">
              <a:buNone/>
            </a:pPr>
            <a:r>
              <a:rPr lang="cs-CZ" altLang="en-US" sz="2800" dirty="0" smtClean="0">
                <a:latin typeface="Georgia" panose="02040502050405020303" pitchFamily="18" charset="0"/>
                <a:ea typeface="ＭＳ Ｐゴシック" pitchFamily="34" charset="-128"/>
              </a:rPr>
              <a:t>Analgetika </a:t>
            </a:r>
            <a:r>
              <a:rPr lang="cs-CZ" altLang="en-US" sz="2800" dirty="0" smtClean="0">
                <a:latin typeface="Georgia" panose="02040502050405020303" pitchFamily="18" charset="0"/>
                <a:ea typeface="ＭＳ Ｐゴシック" pitchFamily="34" charset="-128"/>
              </a:rPr>
              <a:t>_________ </a:t>
            </a:r>
            <a:r>
              <a:rPr lang="cs-CZ" altLang="en-US" sz="2800" dirty="0" smtClean="0">
                <a:latin typeface="Georgia" panose="02040502050405020303" pitchFamily="18" charset="0"/>
                <a:ea typeface="ＭＳ Ｐゴシック" pitchFamily="34" charset="-128"/>
              </a:rPr>
              <a:t>proti bolesti.</a:t>
            </a:r>
          </a:p>
          <a:p>
            <a:pPr marL="0" indent="0">
              <a:buNone/>
            </a:pPr>
            <a:endParaRPr lang="cs-CZ" altLang="en-US" sz="2800" dirty="0" smtClean="0">
              <a:latin typeface="Georgia" panose="02040502050405020303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s-CZ" altLang="en-US" sz="2800" dirty="0" smtClean="0">
                <a:latin typeface="Georgia" panose="02040502050405020303" pitchFamily="18" charset="0"/>
                <a:ea typeface="ＭＳ Ｐゴシック" pitchFamily="34" charset="-128"/>
              </a:rPr>
              <a:t>3. Pacienti nosí fixní rovnátka asi dva roky.</a:t>
            </a:r>
          </a:p>
          <a:p>
            <a:pPr marL="0" indent="0">
              <a:buNone/>
            </a:pPr>
            <a:r>
              <a:rPr lang="cs-CZ" altLang="en-US" sz="2800" dirty="0" smtClean="0">
                <a:latin typeface="Georgia" panose="02040502050405020303" pitchFamily="18" charset="0"/>
                <a:ea typeface="ＭＳ Ｐゴシック" pitchFamily="34" charset="-128"/>
              </a:rPr>
              <a:t>Fixní rovnátka </a:t>
            </a:r>
            <a:r>
              <a:rPr lang="cs-CZ" altLang="en-US" sz="2800" dirty="0" smtClean="0">
                <a:latin typeface="Georgia" panose="02040502050405020303" pitchFamily="18" charset="0"/>
                <a:ea typeface="ＭＳ Ｐゴシック" pitchFamily="34" charset="-128"/>
              </a:rPr>
              <a:t>______ </a:t>
            </a:r>
            <a:r>
              <a:rPr lang="cs-CZ" altLang="en-US" sz="2800" dirty="0" smtClean="0">
                <a:latin typeface="Georgia" panose="02040502050405020303" pitchFamily="18" charset="0"/>
                <a:ea typeface="ＭＳ Ｐゴシック" pitchFamily="34" charset="-128"/>
              </a:rPr>
              <a:t>asi dva roky.</a:t>
            </a:r>
          </a:p>
          <a:p>
            <a:pPr marL="0" indent="0">
              <a:buNone/>
            </a:pPr>
            <a:endParaRPr lang="en-GB" altLang="en-US" sz="2800" i="1" dirty="0" smtClean="0">
              <a:latin typeface="Georgia" panose="02040502050405020303" pitchFamily="18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Georgia" panose="02040502050405020303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>
              <a:latin typeface="Georgia" panose="02040502050405020303" pitchFamily="18" charset="0"/>
            </a:endParaRPr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ZLCJ0</a:t>
            </a:r>
            <a:r>
              <a:rPr lang="cs-CZ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787</a:t>
            </a:r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 Čeština pro cizince </a:t>
            </a:r>
            <a:r>
              <a:rPr lang="cs-CZ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V</a:t>
            </a:r>
            <a:r>
              <a:rPr lang="it-IT" altLang="en-US" b="1" dirty="0">
                <a:solidFill>
                  <a:schemeClr val="bg1"/>
                </a:solidFill>
                <a:latin typeface="Georgia" panose="02040502050405020303" pitchFamily="18" charset="0"/>
              </a:rPr>
              <a:t>II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>
              <a:latin typeface="Georgia" panose="02040502050405020303" pitchFamily="18" charset="0"/>
            </a:endParaRPr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60375" y="1476316"/>
            <a:ext cx="52180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en-US" sz="2400" i="1" dirty="0" smtClean="0">
                <a:latin typeface="Georgia" panose="02040502050405020303" pitchFamily="18" charset="0"/>
              </a:rPr>
              <a:t>Doplňte pasivní věty.</a:t>
            </a:r>
            <a:endParaRPr lang="cs-CZ" altLang="en-US" sz="2400" i="1" dirty="0">
              <a:latin typeface="Georgia" panose="02040502050405020303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926072" y="2593074"/>
            <a:ext cx="1441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se dělá</a:t>
            </a:r>
            <a:endParaRPr lang="en-GB" sz="28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374241" y="4117129"/>
            <a:ext cx="21622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se užívají</a:t>
            </a:r>
            <a:endParaRPr lang="en-GB" sz="28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898775" y="5648935"/>
            <a:ext cx="14412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  <a:latin typeface="Georgia" panose="02040502050405020303" pitchFamily="18" charset="0"/>
              </a:rPr>
              <a:t>se nosí</a:t>
            </a:r>
            <a:endParaRPr lang="en-GB" sz="2800" b="1" dirty="0">
              <a:solidFill>
                <a:schemeClr val="accent6">
                  <a:lumMod val="50000"/>
                </a:schemeClr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07000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1710</TotalTime>
  <Words>120</Words>
  <Application>Microsoft Office PowerPoint</Application>
  <PresentationFormat>Předvádění na obrazovce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LF ESF</vt:lpstr>
      <vt:lpstr>Pasivum</vt:lpstr>
      <vt:lpstr>Pasivum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Wachsmuthova</cp:lastModifiedBy>
  <cp:revision>126</cp:revision>
  <cp:lastPrinted>2014-06-25T12:52:21Z</cp:lastPrinted>
  <dcterms:created xsi:type="dcterms:W3CDTF">2014-05-26T17:50:24Z</dcterms:created>
  <dcterms:modified xsi:type="dcterms:W3CDTF">2014-10-28T12:04:19Z</dcterms:modified>
</cp:coreProperties>
</file>