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handoutMasterIdLst>
    <p:handoutMasterId r:id="rId70"/>
  </p:handoutMasterIdLst>
  <p:sldIdLst>
    <p:sldId id="286" r:id="rId2"/>
    <p:sldId id="308" r:id="rId3"/>
    <p:sldId id="309" r:id="rId4"/>
    <p:sldId id="310" r:id="rId5"/>
    <p:sldId id="299" r:id="rId6"/>
    <p:sldId id="311" r:id="rId7"/>
    <p:sldId id="312" r:id="rId8"/>
    <p:sldId id="313" r:id="rId9"/>
    <p:sldId id="314" r:id="rId10"/>
    <p:sldId id="320" r:id="rId11"/>
    <p:sldId id="321" r:id="rId12"/>
    <p:sldId id="352" r:id="rId13"/>
    <p:sldId id="354" r:id="rId14"/>
    <p:sldId id="355" r:id="rId15"/>
    <p:sldId id="356" r:id="rId16"/>
    <p:sldId id="357" r:id="rId17"/>
    <p:sldId id="358" r:id="rId18"/>
    <p:sldId id="362" r:id="rId19"/>
    <p:sldId id="363" r:id="rId20"/>
    <p:sldId id="329" r:id="rId21"/>
    <p:sldId id="330" r:id="rId22"/>
    <p:sldId id="337" r:id="rId23"/>
    <p:sldId id="361" r:id="rId24"/>
    <p:sldId id="331" r:id="rId25"/>
    <p:sldId id="332" r:id="rId26"/>
    <p:sldId id="333" r:id="rId27"/>
    <p:sldId id="334" r:id="rId28"/>
    <p:sldId id="336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64" r:id="rId44"/>
    <p:sldId id="365" r:id="rId45"/>
    <p:sldId id="366" r:id="rId46"/>
    <p:sldId id="367" r:id="rId47"/>
    <p:sldId id="368" r:id="rId48"/>
    <p:sldId id="369" r:id="rId49"/>
    <p:sldId id="380" r:id="rId50"/>
    <p:sldId id="379" r:id="rId51"/>
    <p:sldId id="370" r:id="rId52"/>
    <p:sldId id="371" r:id="rId53"/>
    <p:sldId id="372" r:id="rId54"/>
    <p:sldId id="373" r:id="rId55"/>
    <p:sldId id="374" r:id="rId56"/>
    <p:sldId id="375" r:id="rId57"/>
    <p:sldId id="376" r:id="rId58"/>
    <p:sldId id="377" r:id="rId59"/>
    <p:sldId id="378" r:id="rId60"/>
    <p:sldId id="315" r:id="rId61"/>
    <p:sldId id="322" r:id="rId62"/>
    <p:sldId id="323" r:id="rId63"/>
    <p:sldId id="324" r:id="rId64"/>
    <p:sldId id="325" r:id="rId65"/>
    <p:sldId id="326" r:id="rId66"/>
    <p:sldId id="327" r:id="rId67"/>
    <p:sldId id="328" r:id="rId68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123" d="100"/>
          <a:sy n="123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5A310069-E355-4729-A025-628FF6154708}" type="datetimeFigureOut">
              <a:rPr lang="cs-CZ" smtClean="0"/>
              <a:pPr/>
              <a:t>30.10.2014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16311DE8-2F29-4577-8F4D-AC94125104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0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9889693C-FB5A-44F0-8FE6-6BA695E5AC79}" type="datetimeFigureOut">
              <a:rPr lang="cs-CZ" smtClean="0"/>
              <a:pPr/>
              <a:t>30.10.2014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60BB3AA8-FB5F-4A07-88C0-CFE359D689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94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3AA8-FB5F-4A07-88C0-CFE359D68911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541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2D6AD-F0F4-4EE0-8A87-1C6D60C0698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1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9BDFE-F1F6-450E-9FD3-D3A4B92562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9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07DB4-19D7-4795-8E28-894795592B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45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9E6D1E-87E1-4791-B4FF-11DA76F840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2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C8C58-F68F-419A-BF74-1D45B0EE125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2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C6390-0B51-4C6E-ABEF-9901F5BABF7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9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4543-273B-430A-B0F3-A5AFB31CB1E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3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A7C9-7396-4508-94D5-D0B6C3BFD1E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0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E4006-26B6-4D9E-9E8C-CE636486B2B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9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3190B-EB94-42BA-BA6E-645554EB472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38D9-5D7C-4267-8DB9-89CBDEF515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31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ED64F-407D-4EB0-B201-C8CF01AC5C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4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DE81D-83AA-46C1-9454-B85DFF7A9A1F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30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8418512" cy="3062287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/>
            </a:r>
            <a:br>
              <a:rPr lang="cs-CZ" sz="5400" b="1" dirty="0" smtClean="0">
                <a:solidFill>
                  <a:srgbClr val="CC3300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PÉČE O ZDRAVÍ A ZDRAVOTNICTVÍ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ZDRAVOTNÍ PÉČE PODLE ÚROVNĚ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8229600" cy="5184576"/>
          </a:xfrm>
        </p:spPr>
        <p:txBody>
          <a:bodyPr/>
          <a:lstStyle/>
          <a:p>
            <a:r>
              <a:rPr lang="cs-CZ" sz="2600" b="1" dirty="0" smtClean="0">
                <a:solidFill>
                  <a:schemeClr val="accent2"/>
                </a:solidFill>
              </a:rPr>
              <a:t>Primární péče </a:t>
            </a:r>
            <a:r>
              <a:rPr lang="cs-CZ" sz="2600" dirty="0" smtClean="0">
                <a:solidFill>
                  <a:schemeClr val="accent2"/>
                </a:solidFill>
              </a:rPr>
              <a:t>(linie prvního kontaktu)</a:t>
            </a:r>
          </a:p>
          <a:p>
            <a:pPr lvl="1"/>
            <a:r>
              <a:rPr lang="cs-CZ" sz="2200" dirty="0" smtClean="0"/>
              <a:t>PL pro dospělé, PL pro děti a mladistvé, ambulantní stomatolog, ambulantní gynekolog, domácí péče, LSPP, lékárny</a:t>
            </a:r>
          </a:p>
          <a:p>
            <a:r>
              <a:rPr lang="cs-CZ" sz="2600" b="1" dirty="0" smtClean="0">
                <a:solidFill>
                  <a:schemeClr val="accent2"/>
                </a:solidFill>
              </a:rPr>
              <a:t>Sekundární péče</a:t>
            </a:r>
          </a:p>
          <a:p>
            <a:pPr lvl="1"/>
            <a:r>
              <a:rPr lang="cs-CZ" sz="2200" dirty="0" smtClean="0"/>
              <a:t>Ambulantní péče (vč. domácí zdravotní péče, zdravotní péče ve stacionářích a zdravotně - sociální péče ve ZZ)</a:t>
            </a:r>
          </a:p>
          <a:p>
            <a:r>
              <a:rPr lang="cs-CZ" sz="2600" b="1" dirty="0" smtClean="0">
                <a:solidFill>
                  <a:schemeClr val="accent2"/>
                </a:solidFill>
              </a:rPr>
              <a:t>Terciární péče</a:t>
            </a:r>
          </a:p>
          <a:p>
            <a:pPr lvl="1"/>
            <a:r>
              <a:rPr lang="cs-CZ" sz="2200" dirty="0" smtClean="0"/>
              <a:t>Ústavní lůžková péče v nemocnicích, léčebnách a odborných ústavech</a:t>
            </a:r>
          </a:p>
        </p:txBody>
      </p:sp>
    </p:spTree>
    <p:extLst>
      <p:ext uri="{BB962C8B-B14F-4D97-AF65-F5344CB8AC3E}">
        <p14:creationId xmlns:p14="http://schemas.microsoft.com/office/powerpoint/2010/main" val="846485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POTŘEBA INTEGRACE ZDRAVOTNICKÝCH SLUŽEB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2132856"/>
            <a:ext cx="8229600" cy="5112568"/>
          </a:xfrm>
        </p:spPr>
        <p:txBody>
          <a:bodyPr/>
          <a:lstStyle/>
          <a:p>
            <a:endParaRPr lang="cs-CZ" sz="2600" dirty="0" smtClean="0"/>
          </a:p>
          <a:p>
            <a:r>
              <a:rPr lang="cs-CZ" sz="2600" dirty="0" smtClean="0"/>
              <a:t>Samostatnost zdravotnických zařízení </a:t>
            </a:r>
          </a:p>
          <a:p>
            <a:pPr marL="0" indent="0">
              <a:buNone/>
            </a:pPr>
            <a:r>
              <a:rPr lang="cs-CZ" sz="2600" dirty="0" smtClean="0"/>
              <a:t>                                   X</a:t>
            </a:r>
          </a:p>
          <a:p>
            <a:pPr marL="0" indent="0">
              <a:buNone/>
            </a:pPr>
            <a:r>
              <a:rPr lang="cs-CZ" sz="2600" dirty="0" smtClean="0"/>
              <a:t>              návaznost zdravotní péče.</a:t>
            </a:r>
          </a:p>
          <a:p>
            <a:endParaRPr lang="cs-CZ" sz="2600" dirty="0"/>
          </a:p>
          <a:p>
            <a:r>
              <a:rPr lang="cs-CZ" sz="2600" dirty="0" smtClean="0"/>
              <a:t>Zajištění komplexní péče.</a:t>
            </a:r>
          </a:p>
        </p:txBody>
      </p:sp>
    </p:spTree>
    <p:extLst>
      <p:ext uri="{BB962C8B-B14F-4D97-AF65-F5344CB8AC3E}">
        <p14:creationId xmlns:p14="http://schemas.microsoft.com/office/powerpoint/2010/main" val="3051802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2190105"/>
          </a:xfrm>
        </p:spPr>
        <p:txBody>
          <a:bodyPr>
            <a:normAutofit/>
          </a:bodyPr>
          <a:lstStyle/>
          <a:p>
            <a:r>
              <a:rPr lang="cs-CZ" sz="5800" b="1" dirty="0" smtClean="0">
                <a:solidFill>
                  <a:srgbClr val="1B06BA"/>
                </a:solidFill>
              </a:rPr>
              <a:t/>
            </a:r>
            <a:br>
              <a:rPr lang="cs-CZ" sz="5800" b="1" dirty="0" smtClean="0">
                <a:solidFill>
                  <a:srgbClr val="1B06BA"/>
                </a:solidFill>
              </a:rPr>
            </a:br>
            <a:r>
              <a:rPr lang="cs-CZ" sz="5800" b="1" dirty="0" smtClean="0">
                <a:solidFill>
                  <a:srgbClr val="1B06BA"/>
                </a:solidFill>
              </a:rPr>
              <a:t>Ekonomika a zdraví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872808" cy="309634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Ekonomie a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Zdravotnictví – významný sektor NH</a:t>
            </a:r>
          </a:p>
          <a:p>
            <a:pPr lvl="1"/>
            <a:r>
              <a:rPr lang="cs-CZ" dirty="0" smtClean="0"/>
              <a:t>cca 250 000 pracovníků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ecelých  </a:t>
            </a:r>
            <a:r>
              <a:rPr lang="cs-CZ" dirty="0"/>
              <a:t>8</a:t>
            </a:r>
            <a:r>
              <a:rPr lang="cs-CZ" dirty="0" smtClean="0"/>
              <a:t>% HDP = 290 mld. Kč</a:t>
            </a:r>
          </a:p>
          <a:p>
            <a:pPr marL="914400" lvl="2" indent="0">
              <a:buNone/>
            </a:pPr>
            <a:r>
              <a:rPr lang="cs-CZ" dirty="0" smtClean="0"/>
              <a:t>Efekt vynakládaných peněz není lineární</a:t>
            </a:r>
          </a:p>
          <a:p>
            <a:pPr lvl="1"/>
            <a:r>
              <a:rPr lang="cs-CZ" dirty="0" smtClean="0"/>
              <a:t>sektor</a:t>
            </a:r>
            <a:r>
              <a:rPr lang="cs-CZ" dirty="0"/>
              <a:t>, spojený s veřejnými penězi, ve kterém jdou proti sobě zájmy jednotlivých aktérů – to je ideální prostor pro korupci na různých </a:t>
            </a:r>
            <a:r>
              <a:rPr lang="cs-CZ" dirty="0" smtClean="0"/>
              <a:t>úrovních (otázka plýtvání zdroji). </a:t>
            </a:r>
          </a:p>
          <a:p>
            <a:pPr marL="914400" lvl="2" indent="0">
              <a:buNone/>
            </a:pPr>
            <a:endParaRPr lang="cs-CZ" dirty="0" smtClean="0"/>
          </a:p>
          <a:p>
            <a:pPr marL="57150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6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Ekonomická teorie a zdravotnictví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25355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e</a:t>
            </a:r>
            <a:r>
              <a:rPr lang="cs-CZ" b="1" dirty="0" smtClean="0"/>
              <a:t>konomie - medicína</a:t>
            </a:r>
          </a:p>
          <a:p>
            <a:pPr marL="857250" lvl="2" indent="0">
              <a:buNone/>
            </a:pPr>
            <a:r>
              <a:rPr lang="cs-CZ" sz="3200" b="1" dirty="0"/>
              <a:t>f</a:t>
            </a:r>
            <a:r>
              <a:rPr lang="cs-CZ" sz="3200" b="1" dirty="0" smtClean="0"/>
              <a:t>inance - zdravotnictví</a:t>
            </a:r>
          </a:p>
          <a:p>
            <a:pPr marL="1371600" lvl="3" indent="0">
              <a:buNone/>
            </a:pPr>
            <a:r>
              <a:rPr lang="cs-CZ" sz="3200" b="1" dirty="0"/>
              <a:t>p</a:t>
            </a:r>
            <a:r>
              <a:rPr lang="cs-CZ" sz="3200" b="1" dirty="0" smtClean="0"/>
              <a:t>eníze - zdravotní péče</a:t>
            </a:r>
          </a:p>
          <a:p>
            <a:pPr marL="1371600" lvl="3" indent="0">
              <a:buNone/>
            </a:pPr>
            <a:endParaRPr lang="cs-CZ" sz="3200" b="1" dirty="0"/>
          </a:p>
          <a:p>
            <a:pPr lvl="1"/>
            <a:r>
              <a:rPr lang="cs-CZ" dirty="0" smtClean="0"/>
              <a:t>potenciální konflikt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mezené zdroje  x  všeobecně uznávané lidské hodnoty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btížnost hodnocení dopadů různých variant alokace zdrojů</a:t>
            </a:r>
          </a:p>
          <a:p>
            <a:pPr marL="40005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09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Trh a zdraví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073427"/>
          </a:xfrm>
        </p:spPr>
        <p:txBody>
          <a:bodyPr/>
          <a:lstStyle/>
          <a:p>
            <a:pPr marL="457200" indent="-457200"/>
            <a:r>
              <a:rPr lang="cs-CZ" dirty="0" smtClean="0"/>
              <a:t>Trh jako standardní řešení omezených zdrojů v oblasti péče o zdraví</a:t>
            </a:r>
          </a:p>
          <a:p>
            <a:pPr marL="857250" lvl="1" indent="-457200"/>
            <a:r>
              <a:rPr lang="cs-CZ" dirty="0" smtClean="0"/>
              <a:t>Nakolik je tržní mechanismus vhodný?</a:t>
            </a:r>
          </a:p>
          <a:p>
            <a:pPr marL="857250" lvl="1" indent="-457200"/>
            <a:r>
              <a:rPr lang="cs-CZ" dirty="0" smtClean="0"/>
              <a:t>Kde, kdy a proč selhává?</a:t>
            </a:r>
          </a:p>
          <a:p>
            <a:pPr marL="857250" lvl="1" indent="-457200"/>
            <a:r>
              <a:rPr lang="cs-CZ" dirty="0" smtClean="0"/>
              <a:t>Mohou být tržní selhání napravena státními zásahy?</a:t>
            </a:r>
          </a:p>
          <a:p>
            <a:pPr marL="400050" lvl="1" indent="0">
              <a:buNone/>
            </a:pPr>
            <a:endParaRPr lang="cs-CZ" dirty="0" smtClean="0"/>
          </a:p>
          <a:p>
            <a:pPr marL="45720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789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Financování zdravotnických služeb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5073427"/>
          </a:xfrm>
        </p:spPr>
        <p:txBody>
          <a:bodyPr/>
          <a:lstStyle/>
          <a:p>
            <a:pPr marL="457200" indent="-457200"/>
            <a:r>
              <a:rPr lang="cs-CZ" dirty="0" smtClean="0"/>
              <a:t>Formy financování</a:t>
            </a:r>
          </a:p>
          <a:p>
            <a:pPr marL="457200" indent="-457200"/>
            <a:r>
              <a:rPr lang="cs-CZ" dirty="0" smtClean="0"/>
              <a:t>Typy zdravotnických systémů</a:t>
            </a:r>
          </a:p>
          <a:p>
            <a:pPr marL="457200" indent="-457200"/>
            <a:r>
              <a:rPr lang="cs-CZ" dirty="0" smtClean="0"/>
              <a:t>Platby za zdravotnické služby</a:t>
            </a:r>
          </a:p>
        </p:txBody>
      </p:sp>
    </p:spTree>
    <p:extLst>
      <p:ext uri="{BB962C8B-B14F-4D97-AF65-F5344CB8AC3E}">
        <p14:creationId xmlns:p14="http://schemas.microsoft.com/office/powerpoint/2010/main" val="19840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Hodnocení zdravotní péče</a:t>
            </a:r>
            <a:r>
              <a:rPr lang="cs-CZ" b="1" dirty="0">
                <a:solidFill>
                  <a:srgbClr val="1B06BA"/>
                </a:solidFill>
              </a:rPr>
              <a:t/>
            </a:r>
            <a:br>
              <a:rPr lang="cs-CZ" b="1" dirty="0">
                <a:solidFill>
                  <a:srgbClr val="1B06BA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73427"/>
          </a:xfrm>
        </p:spPr>
        <p:txBody>
          <a:bodyPr/>
          <a:lstStyle/>
          <a:p>
            <a:pPr marL="457200" indent="-457200"/>
            <a:r>
              <a:rPr lang="cs-CZ" dirty="0" smtClean="0"/>
              <a:t>Ekonomická efektivnost je pouze jedním z mnoha aspektů hodnocení zdravotnických služeb.</a:t>
            </a:r>
          </a:p>
          <a:p>
            <a:pPr marL="457200" indent="-457200"/>
            <a:r>
              <a:rPr lang="cs-CZ" dirty="0" smtClean="0"/>
              <a:t>Ekonomická efektivnost = poměr mezi vstupy a výstupy</a:t>
            </a:r>
          </a:p>
          <a:p>
            <a:pPr marL="857250" lvl="1" indent="-457200"/>
            <a:r>
              <a:rPr lang="cs-CZ" dirty="0"/>
              <a:t>p</a:t>
            </a:r>
            <a:r>
              <a:rPr lang="cs-CZ" dirty="0" smtClean="0"/>
              <a:t>roblémy porovnávání</a:t>
            </a:r>
          </a:p>
          <a:p>
            <a:pPr marL="45720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29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Ekonomické ukazatele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dirty="0" smtClean="0"/>
              <a:t>Patří ke stěžejním ukazatelům charakterizujícím péči o zdraví obyvatelstva daného státu.</a:t>
            </a:r>
          </a:p>
          <a:p>
            <a:r>
              <a:rPr lang="cs-CZ" sz="2400" dirty="0" smtClean="0"/>
              <a:t>Nejčastější ekonomický ukazatel je procentuální podíl výdajů na zdravotnictví na HDP.</a:t>
            </a:r>
          </a:p>
          <a:p>
            <a:r>
              <a:rPr lang="cs-CZ" sz="2400" b="1" dirty="0" smtClean="0"/>
              <a:t>HDP = hrubý domácí produkt</a:t>
            </a:r>
          </a:p>
          <a:p>
            <a:pPr lvl="1"/>
            <a:r>
              <a:rPr lang="cs-CZ" sz="2000" dirty="0" smtClean="0"/>
              <a:t>Souhrnný makroekonomický ukazatel, který se používá pro vyjádření stavu ekonomiky daného státu.</a:t>
            </a:r>
          </a:p>
          <a:p>
            <a:pPr lvl="1"/>
            <a:r>
              <a:rPr lang="cs-CZ" sz="2000" dirty="0" smtClean="0"/>
              <a:t>Souhrn finálních produktů a poskytnutých služeb vyrobených a poskytnutých na území daného státu v peněžním vyjádření za určitou časovou jednotku.</a:t>
            </a:r>
          </a:p>
          <a:p>
            <a:pPr lvl="1"/>
            <a:r>
              <a:rPr lang="cs-CZ" sz="2000" dirty="0" smtClean="0"/>
              <a:t>Kladný přírůstek HDP vůči předcházejícímu období vyjadřuje ekonomický růst.</a:t>
            </a:r>
          </a:p>
          <a:p>
            <a:pPr lvl="1"/>
            <a:r>
              <a:rPr lang="cs-CZ" sz="2000" dirty="0" smtClean="0"/>
              <a:t>Problém s tím, co které země započítávají do výdajů na zdravotnictví.</a:t>
            </a:r>
          </a:p>
        </p:txBody>
      </p:sp>
    </p:spTree>
    <p:extLst>
      <p:ext uri="{BB962C8B-B14F-4D97-AF65-F5344CB8AC3E}">
        <p14:creationId xmlns:p14="http://schemas.microsoft.com/office/powerpoint/2010/main" val="19656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204" y="116632"/>
            <a:ext cx="5685148" cy="665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3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umožnit všem, aby dosáhli pokud možno svého plného zdravotního potenciálu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Zdravotní potenciál</a:t>
            </a:r>
          </a:p>
          <a:p>
            <a:pPr>
              <a:lnSpc>
                <a:spcPct val="80000"/>
              </a:lnSpc>
            </a:pPr>
            <a:r>
              <a:rPr lang="cs-CZ" dirty="0"/>
              <a:t>n</a:t>
            </a:r>
            <a:r>
              <a:rPr lang="cs-CZ" dirty="0" smtClean="0"/>
              <a:t>ejvyšší stupeň zdraví, kterého může jedinec dosáhnout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Plnění zdravotního potenciálu</a:t>
            </a:r>
          </a:p>
          <a:p>
            <a:pPr>
              <a:lnSpc>
                <a:spcPct val="80000"/>
              </a:lnSpc>
            </a:pPr>
            <a:r>
              <a:rPr lang="cs-CZ" dirty="0"/>
              <a:t>m</a:t>
            </a:r>
            <a:r>
              <a:rPr lang="cs-CZ" dirty="0" smtClean="0"/>
              <a:t>ožnosti, schopnosti a aktivita jedince</a:t>
            </a:r>
          </a:p>
          <a:p>
            <a:pPr>
              <a:lnSpc>
                <a:spcPct val="80000"/>
              </a:lnSpc>
            </a:pPr>
            <a:r>
              <a:rPr lang="cs-CZ" dirty="0"/>
              <a:t>p</a:t>
            </a:r>
            <a:r>
              <a:rPr lang="cs-CZ" dirty="0" smtClean="0"/>
              <a:t>odmínky vytvářené společností</a:t>
            </a:r>
          </a:p>
        </p:txBody>
      </p:sp>
    </p:spTree>
    <p:extLst>
      <p:ext uri="{BB962C8B-B14F-4D97-AF65-F5344CB8AC3E}">
        <p14:creationId xmlns:p14="http://schemas.microsoft.com/office/powerpoint/2010/main" val="677743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1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800" dirty="0" smtClean="0"/>
              <a:t>Ekonomie zkoumá </a:t>
            </a:r>
          </a:p>
          <a:p>
            <a:pPr eaLnBrk="1" hangingPunct="1"/>
            <a:r>
              <a:rPr lang="cs-CZ" sz="2800" b="1" dirty="0" smtClean="0">
                <a:solidFill>
                  <a:schemeClr val="accent2"/>
                </a:solidFill>
              </a:rPr>
              <a:t>hospodaření s materiálními zdroji</a:t>
            </a:r>
            <a:r>
              <a:rPr lang="cs-CZ" sz="2800" dirty="0" smtClean="0"/>
              <a:t>, </a:t>
            </a:r>
          </a:p>
          <a:p>
            <a:pPr eaLnBrk="1" hangingPunct="1"/>
            <a:r>
              <a:rPr lang="cs-CZ" sz="2800" b="1" dirty="0" smtClean="0">
                <a:solidFill>
                  <a:schemeClr val="accent2"/>
                </a:solidFill>
              </a:rPr>
              <a:t>vytváření a rozdělování bohatství</a:t>
            </a:r>
            <a:r>
              <a:rPr lang="cs-CZ" sz="2800" dirty="0" smtClean="0"/>
              <a:t>, </a:t>
            </a:r>
          </a:p>
          <a:p>
            <a:pPr eaLnBrk="1" hangingPunct="1"/>
            <a:r>
              <a:rPr lang="cs-CZ" sz="2800" b="1" dirty="0" smtClean="0">
                <a:solidFill>
                  <a:schemeClr val="accent2"/>
                </a:solidFill>
              </a:rPr>
              <a:t>výrobu a spotřebu zboží a služeb</a:t>
            </a:r>
            <a:r>
              <a:rPr lang="cs-CZ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417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Základní pojmy: </a:t>
            </a:r>
            <a:r>
              <a:rPr lang="cs-CZ" sz="2800" b="1" dirty="0" smtClean="0">
                <a:solidFill>
                  <a:schemeClr val="accent2"/>
                </a:solidFill>
              </a:rPr>
              <a:t>„nedostatek“ </a:t>
            </a:r>
            <a:r>
              <a:rPr lang="cs-CZ" sz="2800" dirty="0" smtClean="0"/>
              <a:t>a </a:t>
            </a:r>
            <a:r>
              <a:rPr lang="cs-CZ" sz="2800" b="1" dirty="0" smtClean="0">
                <a:solidFill>
                  <a:schemeClr val="accent2"/>
                </a:solidFill>
              </a:rPr>
              <a:t>„volba“.</a:t>
            </a:r>
          </a:p>
          <a:p>
            <a:pPr lvl="1" eaLnBrk="1" hangingPunct="1"/>
            <a:endParaRPr lang="cs-CZ" sz="2400" dirty="0" smtClean="0"/>
          </a:p>
          <a:p>
            <a:pPr lvl="1" eaLnBrk="1" hangingPunct="1"/>
            <a:r>
              <a:rPr lang="cs-CZ" sz="2400" dirty="0" smtClean="0"/>
              <a:t>V podmínkách </a:t>
            </a:r>
            <a:r>
              <a:rPr lang="cs-CZ" sz="2400" b="1" dirty="0" smtClean="0">
                <a:solidFill>
                  <a:schemeClr val="accent2"/>
                </a:solidFill>
              </a:rPr>
              <a:t>omezených zdrojů </a:t>
            </a:r>
            <a:r>
              <a:rPr lang="cs-CZ" sz="2400" dirty="0" smtClean="0"/>
              <a:t>je nutno provádět </a:t>
            </a:r>
            <a:r>
              <a:rPr lang="cs-CZ" sz="2400" b="1" dirty="0" smtClean="0">
                <a:solidFill>
                  <a:schemeClr val="accent2"/>
                </a:solidFill>
              </a:rPr>
              <a:t>volbu (výběr) mezi konkurenčními požadavky </a:t>
            </a:r>
            <a:r>
              <a:rPr lang="cs-CZ" sz="2400" dirty="0" smtClean="0"/>
              <a:t>souvisejícími se spotřebou zdrojů.</a:t>
            </a:r>
          </a:p>
          <a:p>
            <a:pPr lvl="1" eaLnBrk="1" hangingPunct="1"/>
            <a:r>
              <a:rPr lang="cs-CZ" sz="2400" dirty="0" smtClean="0"/>
              <a:t>Kdyby všechny zdroje byly v potřebné míře k dispozici, ztratil by ekonomický přístup své opodstatnění.</a:t>
            </a:r>
          </a:p>
        </p:txBody>
      </p:sp>
    </p:spTree>
    <p:extLst>
      <p:ext uri="{BB962C8B-B14F-4D97-AF65-F5344CB8AC3E}">
        <p14:creationId xmlns:p14="http://schemas.microsoft.com/office/powerpoint/2010/main" val="16872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Základní ekonomická východiska</a:t>
            </a:r>
            <a:br>
              <a:rPr lang="cs-CZ" b="1" smtClean="0">
                <a:solidFill>
                  <a:srgbClr val="000099"/>
                </a:solidFill>
              </a:rPr>
            </a:br>
            <a:r>
              <a:rPr lang="cs-CZ" sz="2000" b="1" smtClean="0">
                <a:solidFill>
                  <a:srgbClr val="000099"/>
                </a:solidFill>
              </a:rPr>
              <a:t>podle Viktora Fuchse</a:t>
            </a:r>
            <a:endParaRPr lang="cs-CZ" b="1" smtClean="0">
              <a:solidFill>
                <a:srgbClr val="000099"/>
              </a:solidFill>
            </a:endParaRPr>
          </a:p>
        </p:txBody>
      </p:sp>
      <p:sp>
        <p:nvSpPr>
          <p:cNvPr id="1269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sz="2800" dirty="0" smtClean="0"/>
              <a:t>Žádný oběd není zadarmo. 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(Každá činnost je spojena se spotřebou zdrojů.)</a:t>
            </a:r>
          </a:p>
          <a:p>
            <a:pPr marL="514350" indent="-514350" eaLnBrk="1" hangingPunct="1">
              <a:buFont typeface="+mj-lt"/>
              <a:buAutoNum type="arabicPeriod" startAt="2"/>
            </a:pPr>
            <a:r>
              <a:rPr lang="cs-CZ" sz="2800" dirty="0" smtClean="0"/>
              <a:t>Neexistuje jen jeden způsob, jak stáhnout králíka z kůže.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(Zdroje mohou být využity různým způsobem.)</a:t>
            </a:r>
          </a:p>
          <a:p>
            <a:pPr marL="514350" indent="-514350" eaLnBrk="1" hangingPunct="1">
              <a:buFont typeface="+mj-lt"/>
              <a:buAutoNum type="arabicPeriod" startAt="3"/>
            </a:pPr>
            <a:r>
              <a:rPr lang="cs-CZ" sz="2800" dirty="0" smtClean="0"/>
              <a:t>Příroda nezná „vše nebo nic“.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(Při rozhodování se často volí kompromisní řešení.)</a:t>
            </a:r>
          </a:p>
          <a:p>
            <a:pPr marL="514350" indent="-514350" eaLnBrk="1" hangingPunct="1">
              <a:buFont typeface="+mj-lt"/>
              <a:buAutoNum type="arabicPeriod" startAt="4"/>
            </a:pPr>
            <a:r>
              <a:rPr lang="cs-CZ" sz="2800" dirty="0" smtClean="0"/>
              <a:t>I dobrých věcí může být nadbytek.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(Nadbytečné počty nemocničních lůžek, nadbytek konzumovaných potravin.)</a:t>
            </a:r>
          </a:p>
          <a:p>
            <a:pPr marL="514350" indent="-514350" eaLnBrk="1" hangingPunct="1">
              <a:buFont typeface="+mj-lt"/>
              <a:buAutoNum type="arabicPeriod" startAt="5"/>
            </a:pPr>
            <a:r>
              <a:rPr lang="cs-CZ" sz="2800" dirty="0" smtClean="0"/>
              <a:t>Čas jsou peníze.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(Společným jmenovatelem, na který lze převést různé zdroje - otázka srovnatelnosti, je čas potřebný k získání zdroje.)</a:t>
            </a:r>
          </a:p>
          <a:p>
            <a:pPr marL="514350" indent="-514350" eaLnBrk="1" hangingPunct="1">
              <a:buFont typeface="+mj-lt"/>
              <a:buAutoNum type="arabicPeriod" startAt="5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0107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Ekonomika zdravotnictví - definice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899592" y="1700808"/>
            <a:ext cx="7488238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Ekonomika zdravotnictví je jednou z aplikovaných ekonomických disciplín;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zabývá se studiem možností optimální alokace omezených lidských, hmotných a peněžních zdrojů s cílem dosáhnout integrace medicínské, organizační a ekonomické racionality v oblasti poskytování zdravotnických služeb.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0938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… řeší problematiku </a:t>
            </a:r>
            <a:r>
              <a:rPr lang="cs-CZ" sz="2400" b="1" dirty="0" smtClean="0">
                <a:solidFill>
                  <a:schemeClr val="accent2"/>
                </a:solidFill>
              </a:rPr>
              <a:t>alokace</a:t>
            </a:r>
            <a:r>
              <a:rPr lang="cs-CZ" sz="2400" dirty="0" smtClean="0"/>
              <a:t> (rozhodování komu, kam, kolik bude přiděleno) </a:t>
            </a:r>
            <a:r>
              <a:rPr lang="cs-CZ" sz="2400" b="1" dirty="0" smtClean="0">
                <a:solidFill>
                  <a:schemeClr val="accent2"/>
                </a:solidFill>
              </a:rPr>
              <a:t>nedostatkových zdrojů </a:t>
            </a:r>
            <a:r>
              <a:rPr lang="cs-CZ" sz="2400" dirty="0" smtClean="0"/>
              <a:t>(lidé, materiál, peníze) </a:t>
            </a:r>
            <a:r>
              <a:rPr lang="cs-CZ" sz="2400" b="1" dirty="0" smtClean="0">
                <a:solidFill>
                  <a:schemeClr val="accent2"/>
                </a:solidFill>
              </a:rPr>
              <a:t>ve zdravotnickém systému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… aby bylo dosaženo </a:t>
            </a:r>
            <a:r>
              <a:rPr lang="cs-CZ" sz="2400" b="1" dirty="0" smtClean="0">
                <a:solidFill>
                  <a:schemeClr val="accent2"/>
                </a:solidFill>
              </a:rPr>
              <a:t>lepšího zdravotního stavu </a:t>
            </a:r>
            <a:r>
              <a:rPr lang="cs-CZ" sz="2400" dirty="0" smtClean="0"/>
              <a:t>(u jedinců i populačních skupin) </a:t>
            </a:r>
            <a:r>
              <a:rPr lang="cs-CZ" sz="2400" b="1" dirty="0" smtClean="0">
                <a:solidFill>
                  <a:schemeClr val="accent2"/>
                </a:solidFill>
              </a:rPr>
              <a:t>při minimálních nákladech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 smtClean="0"/>
              <a:t>… jen velmi zřídka jsou rozhodnutí činěna pouze na základě ekonomických úvah, při rozhodování je třeba brát v úvahu </a:t>
            </a:r>
            <a:r>
              <a:rPr lang="cs-CZ" sz="2400" b="1" dirty="0" smtClean="0">
                <a:solidFill>
                  <a:schemeClr val="accent2"/>
                </a:solidFill>
              </a:rPr>
              <a:t>další aspekty </a:t>
            </a:r>
            <a:r>
              <a:rPr lang="cs-CZ" sz="2400" dirty="0" smtClean="0">
                <a:solidFill>
                  <a:schemeClr val="accent2"/>
                </a:solidFill>
              </a:rPr>
              <a:t>– </a:t>
            </a:r>
            <a:r>
              <a:rPr lang="cs-CZ" sz="2400" b="1" dirty="0" smtClean="0">
                <a:solidFill>
                  <a:schemeClr val="accent2"/>
                </a:solidFill>
              </a:rPr>
              <a:t>medicínské, etické, organizační aj</a:t>
            </a:r>
            <a:r>
              <a:rPr lang="cs-CZ" sz="2400" dirty="0" smtClean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820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oblasti ekonomiky zdravotnictví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faktory nabídky a poptávky po zdravotních službách</a:t>
            </a:r>
          </a:p>
          <a:p>
            <a:pPr eaLnBrk="1" hangingPunct="1"/>
            <a:r>
              <a:rPr lang="cs-CZ" sz="2400" dirty="0" smtClean="0"/>
              <a:t>zdravotní potřeby, </a:t>
            </a:r>
          </a:p>
          <a:p>
            <a:pPr eaLnBrk="1" hangingPunct="1"/>
            <a:r>
              <a:rPr lang="cs-CZ" sz="2400" dirty="0" smtClean="0"/>
              <a:t>financování zdravotní péče, </a:t>
            </a:r>
          </a:p>
          <a:p>
            <a:pPr eaLnBrk="1" hangingPunct="1"/>
            <a:r>
              <a:rPr lang="cs-CZ" sz="2400" dirty="0" smtClean="0"/>
              <a:t>náklady zdravotní péče, </a:t>
            </a:r>
          </a:p>
          <a:p>
            <a:pPr eaLnBrk="1" hangingPunct="1"/>
            <a:r>
              <a:rPr lang="cs-CZ" sz="2400" dirty="0" smtClean="0"/>
              <a:t>měření výsledků a výstupů zdravotní péče, </a:t>
            </a:r>
          </a:p>
          <a:p>
            <a:pPr eaLnBrk="1" hangingPunct="1"/>
            <a:r>
              <a:rPr lang="cs-CZ" sz="2400" dirty="0" smtClean="0"/>
              <a:t>měření produktivity, účinnosti a ekonomické efektivity zdravotnických služeb, </a:t>
            </a:r>
          </a:p>
          <a:p>
            <a:pPr eaLnBrk="1" hangingPunct="1"/>
            <a:r>
              <a:rPr lang="cs-CZ" sz="2400" dirty="0" smtClean="0"/>
              <a:t>vliv ekonomického prostředí na ekonomiku zdravotnických zařízení, </a:t>
            </a:r>
          </a:p>
          <a:p>
            <a:pPr eaLnBrk="1" hangingPunct="1"/>
            <a:r>
              <a:rPr lang="cs-CZ" sz="2400" dirty="0" smtClean="0"/>
              <a:t>analýza efektivnosti různých zdravotnických systémů, </a:t>
            </a:r>
          </a:p>
          <a:p>
            <a:pPr eaLnBrk="1" hangingPunct="1"/>
            <a:r>
              <a:rPr lang="cs-CZ" sz="2400" dirty="0" smtClean="0"/>
              <a:t>ekonomické vyhodnocování medicínských intervencí. </a:t>
            </a:r>
          </a:p>
        </p:txBody>
      </p:sp>
    </p:spTree>
    <p:extLst>
      <p:ext uri="{BB962C8B-B14F-4D97-AF65-F5344CB8AC3E}">
        <p14:creationId xmlns:p14="http://schemas.microsoft.com/office/powerpoint/2010/main" val="69532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 a zdraví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5373687"/>
          </a:xfrm>
        </p:spPr>
        <p:txBody>
          <a:bodyPr/>
          <a:lstStyle/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Chceme-li charakterizovat ekonomické aspekty systému péče o zdraví a analyzovat jej jako systém hospodářský, je třeba rozlišit dva základní pojmy:</a:t>
            </a:r>
          </a:p>
          <a:p>
            <a:pPr lvl="1" eaLnBrk="1" hangingPunct="1"/>
            <a:r>
              <a:rPr lang="cs-CZ" sz="2000" b="1" dirty="0" smtClean="0">
                <a:solidFill>
                  <a:schemeClr val="accent2"/>
                </a:solidFill>
              </a:rPr>
              <a:t>ekonomiku péče o zdraví</a:t>
            </a:r>
            <a:r>
              <a:rPr lang="cs-CZ" sz="2000" dirty="0" smtClean="0"/>
              <a:t> a</a:t>
            </a:r>
          </a:p>
          <a:p>
            <a:pPr lvl="1" eaLnBrk="1" hangingPunct="1"/>
            <a:r>
              <a:rPr lang="cs-CZ" sz="2000" b="1" dirty="0" smtClean="0">
                <a:solidFill>
                  <a:schemeClr val="accent2"/>
                </a:solidFill>
              </a:rPr>
              <a:t>ekonomiku zdravotnictví</a:t>
            </a:r>
            <a:r>
              <a:rPr lang="cs-CZ" sz="2000" dirty="0" smtClean="0"/>
              <a:t> (jakožto součásti systému péče o zdraví)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b="1" dirty="0" smtClean="0">
                <a:solidFill>
                  <a:schemeClr val="tx2"/>
                </a:solidFill>
              </a:rPr>
              <a:t>Ekonomika péče o zdraví </a:t>
            </a:r>
            <a:r>
              <a:rPr lang="cs-CZ" sz="2400" dirty="0" smtClean="0"/>
              <a:t>se zabývá vynakládáním vzácných zdrojů do širokého systému péče o zdraví a jejich výnosem.</a:t>
            </a:r>
          </a:p>
          <a:p>
            <a:pPr lvl="1" eaLnBrk="1" hangingPunct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13222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250825" y="269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5445125"/>
          </a:xfrm>
        </p:spPr>
        <p:txBody>
          <a:bodyPr/>
          <a:lstStyle/>
          <a:p>
            <a:pPr eaLnBrk="1" hangingPunct="1"/>
            <a:r>
              <a:rPr lang="cs-CZ" sz="2200" dirty="0" smtClean="0"/>
              <a:t>Je obtížné určit pojmy jako „zlepšení zdraví“ či „přínos pro zdraví“.</a:t>
            </a:r>
          </a:p>
          <a:p>
            <a:pPr eaLnBrk="1" hangingPunct="1"/>
            <a:r>
              <a:rPr lang="cs-CZ" sz="2200" dirty="0" smtClean="0"/>
              <a:t>Pokud vyjadřujeme výnos péče o zdraví musí být měřitelný změnou zdravotního stavu jedince či populační skupiny.</a:t>
            </a:r>
          </a:p>
          <a:p>
            <a:pPr lvl="1" eaLnBrk="1" hangingPunct="1"/>
            <a:r>
              <a:rPr lang="cs-CZ" sz="2200" dirty="0" smtClean="0"/>
              <a:t>Indikátory zdraví vypočítané z údajů o nemocnosti nebo úmrtnosti</a:t>
            </a:r>
          </a:p>
          <a:p>
            <a:pPr lvl="1" eaLnBrk="1" hangingPunct="1"/>
            <a:r>
              <a:rPr lang="cs-CZ" sz="2200" dirty="0" smtClean="0"/>
              <a:t>Subjektivní míry zdraví / kvality života</a:t>
            </a:r>
          </a:p>
          <a:p>
            <a:pPr eaLnBrk="1" hangingPunct="1"/>
            <a:r>
              <a:rPr lang="cs-CZ" sz="2200" dirty="0" smtClean="0"/>
              <a:t>Další ukazatele funkce systému péče o zdraví</a:t>
            </a:r>
          </a:p>
          <a:p>
            <a:pPr lvl="1" eaLnBrk="1" hangingPunct="1"/>
            <a:r>
              <a:rPr lang="cs-CZ" sz="2200" dirty="0" smtClean="0"/>
              <a:t>Životní a pracovní podmínky (souhrn ukazatelů vyjadřujících stav a vývoj životního prostředí, životního stylu, životní úrovně apod.).</a:t>
            </a:r>
          </a:p>
          <a:p>
            <a:pPr lvl="1" eaLnBrk="1" hangingPunct="1"/>
            <a:r>
              <a:rPr lang="cs-CZ" sz="2200" dirty="0" smtClean="0"/>
              <a:t>Zabezpečení obyvatelstva zdravotní péčí (dostupnost, ekvita).</a:t>
            </a:r>
          </a:p>
          <a:p>
            <a:pPr lvl="1" eaLnBrk="1" hangingPunct="1"/>
            <a:r>
              <a:rPr lang="cs-CZ" sz="2200" dirty="0" smtClean="0"/>
              <a:t>Zdravotní politika státu (koncepce, programy a jejich naplňování).</a:t>
            </a:r>
          </a:p>
          <a:p>
            <a:pPr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8638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cap="all" dirty="0" smtClean="0">
                <a:solidFill>
                  <a:srgbClr val="000099"/>
                </a:solidFill>
              </a:rPr>
              <a:t>Příčiny růstu nákladů na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52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PÉČE O ZDRAVÍ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 smtClean="0"/>
              <a:t>Cíl péče o zdraví  - dvě oblasti:</a:t>
            </a:r>
          </a:p>
          <a:p>
            <a:pPr marL="0" indent="0">
              <a:lnSpc>
                <a:spcPct val="80000"/>
              </a:lnSpc>
              <a:buNone/>
            </a:pPr>
            <a:endParaRPr lang="cs-CZ" b="1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Co nejvyšší úroveň zdraví populace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Omezení nežádoucích rozdílů mezi sociálními skupinami</a:t>
            </a:r>
          </a:p>
        </p:txBody>
      </p:sp>
    </p:spTree>
    <p:extLst>
      <p:ext uri="{BB962C8B-B14F-4D97-AF65-F5344CB8AC3E}">
        <p14:creationId xmlns:p14="http://schemas.microsoft.com/office/powerpoint/2010/main" val="2143618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Zájem ekonomie o zdravotní péči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625" y="16287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mtClean="0"/>
              <a:t>Systematický zájem o ekonomickou problematiku zdravotnictví od 60. let 20. století.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Zdravotnictví se stalo významným hospodářským odvětvím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Růst výdajů na zdravotnictví (začal předstihovat růst HDP)</a:t>
            </a:r>
          </a:p>
          <a:p>
            <a:pPr lvl="2" eaLnBrk="1" hangingPunct="1"/>
            <a:r>
              <a:rPr lang="cs-CZ" smtClean="0"/>
              <a:t>Začaly být analyzovány hlavní příčiny růstu výdajů na zdravotní péči</a:t>
            </a:r>
          </a:p>
        </p:txBody>
      </p:sp>
    </p:spTree>
    <p:extLst>
      <p:ext uri="{BB962C8B-B14F-4D97-AF65-F5344CB8AC3E}">
        <p14:creationId xmlns:p14="http://schemas.microsoft.com/office/powerpoint/2010/main" val="265953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765175"/>
            <a:ext cx="8712968" cy="5832177"/>
          </a:xfrm>
        </p:spPr>
        <p:txBody>
          <a:bodyPr/>
          <a:lstStyle/>
          <a:p>
            <a:pPr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200" dirty="0" smtClean="0"/>
              <a:t>Nárůst nákladů na zdravotnictví má několik příčin, které lze jen těžko seřadit podle pořadí nebo je navzájem oddělit.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200" b="1" dirty="0" smtClean="0"/>
              <a:t>Demografické změny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cs-CZ" sz="2200" dirty="0" smtClean="0"/>
              <a:t>Stárnutí populace není tak závažným faktorem, jak se obecně myslí (roční růst výdajů v ČR je cca 7% a pouze jeden procentní bod připadá na populační stárnutí, zbylých 6 má příčinu jinde).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200" b="1" dirty="0" smtClean="0"/>
              <a:t>Struktura a charakter nemocnosti a úmrtnosti</a:t>
            </a:r>
          </a:p>
          <a:p>
            <a:pPr marL="400050" lvl="1" indent="-114300">
              <a:buNone/>
              <a:defRPr/>
            </a:pPr>
            <a:r>
              <a:rPr lang="cs-CZ" sz="2200" dirty="0" smtClean="0"/>
              <a:t> Hromadný </a:t>
            </a:r>
            <a:r>
              <a:rPr lang="cs-CZ" sz="2200" dirty="0" smtClean="0"/>
              <a:t>výskyt chronických nemocí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200" b="1" dirty="0" smtClean="0"/>
              <a:t>Nové a staronové choroby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AIDS, TBC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závislosti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200" b="1" dirty="0" smtClean="0"/>
              <a:t>Léčiva a technologie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drahý výzkum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odstraňují následky, nikoli příčiny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odhalování nemocí v časnějších stádiích = delší život s nemocí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09578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88067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Nárůst výkonů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Z rizikových metod se stávají metody relativně bezpečné (roste poptávka).</a:t>
            </a:r>
          </a:p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Zaměření na nejtěžší stavy a nemoci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Chybné zaměření,  lepší by bylo zaměřit se na předcházení nemocem (sociální determinanty zdraví).</a:t>
            </a:r>
          </a:p>
        </p:txBody>
      </p:sp>
    </p:spTree>
    <p:extLst>
      <p:ext uri="{BB962C8B-B14F-4D97-AF65-F5344CB8AC3E}">
        <p14:creationId xmlns:p14="http://schemas.microsoft.com/office/powerpoint/2010/main" val="408924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804988"/>
            <a:ext cx="72104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9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3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60640"/>
          </a:xfrm>
        </p:spPr>
        <p:txBody>
          <a:bodyPr/>
          <a:lstStyle/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Nárůst výkonů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Z rizikových metod se stávají metody relativně bezpečné (roste poptávka).</a:t>
            </a:r>
          </a:p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Zaměření na nejtěžší stavy a nemoci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Chybné zaměření,  lepší by bylo zaměřit se na předcházení nemocem.</a:t>
            </a:r>
          </a:p>
          <a:p>
            <a:pPr marL="457200" indent="-457200" eaLnBrk="1" hangingPunct="1">
              <a:buFont typeface="+mj-lt"/>
              <a:buAutoNum type="arabicPeriod" startAt="7"/>
              <a:defRPr/>
            </a:pPr>
            <a:r>
              <a:rPr lang="cs-CZ" sz="2400" b="1" dirty="0" smtClean="0"/>
              <a:t>Očekávání lidí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 informačním věku roste „informovanost“  a očekávání lidí, kteří požadují stále více (z hlediska kvantity i kvality).</a:t>
            </a:r>
          </a:p>
        </p:txBody>
      </p:sp>
    </p:spTree>
    <p:extLst>
      <p:ext uri="{BB962C8B-B14F-4D97-AF65-F5344CB8AC3E}">
        <p14:creationId xmlns:p14="http://schemas.microsoft.com/office/powerpoint/2010/main" val="16744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indent="-457200" eaLnBrk="1" hangingPunct="1">
              <a:buFont typeface="+mj-lt"/>
              <a:buAutoNum type="arabicPeriod" startAt="8"/>
              <a:defRPr/>
            </a:pPr>
            <a:r>
              <a:rPr lang="cs-CZ" sz="2400" b="1" dirty="0" smtClean="0"/>
              <a:t>Chybějící kontrolní </a:t>
            </a:r>
            <a:r>
              <a:rPr lang="cs-CZ" sz="2400" b="1" dirty="0" smtClean="0"/>
              <a:t>mechanismy (plýtvání)</a:t>
            </a:r>
            <a:endParaRPr lang="cs-CZ" sz="2400" b="1" dirty="0" smtClean="0"/>
          </a:p>
          <a:p>
            <a:pPr marL="457200" indent="-457200" eaLnBrk="1" hangingPunct="1">
              <a:buFont typeface="+mj-lt"/>
              <a:buAutoNum type="arabicPeriod" startAt="9"/>
              <a:defRPr/>
            </a:pPr>
            <a:r>
              <a:rPr lang="cs-CZ" sz="2400" b="1" dirty="0" smtClean="0"/>
              <a:t>Komercionalizace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cs-CZ" sz="2000" dirty="0" smtClean="0"/>
              <a:t>vstup komerčních zájmů a podnikatelských aktivit za účelem zisku (výrobci a obchodníci s technikou, materiály, léky, službami</a:t>
            </a:r>
            <a:r>
              <a:rPr lang="cs-CZ" sz="2000" dirty="0" smtClean="0"/>
              <a:t>)</a:t>
            </a:r>
          </a:p>
          <a:p>
            <a:pPr marL="457200" indent="-457200">
              <a:buFont typeface="+mj-lt"/>
              <a:buAutoNum type="arabicPeriod" startAt="10"/>
              <a:defRPr/>
            </a:pPr>
            <a:r>
              <a:rPr lang="cs-CZ" sz="2400" dirty="0" smtClean="0"/>
              <a:t> </a:t>
            </a:r>
            <a:r>
              <a:rPr lang="cs-CZ" sz="2400" b="1" dirty="0" smtClean="0"/>
              <a:t>Defenzivní medicína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2000" dirty="0"/>
              <a:t>lékaři indikují zbytečné výkony z obavy z případného soudního sporu. </a:t>
            </a:r>
            <a:r>
              <a:rPr lang="cs-CZ" sz="2000" dirty="0" smtClean="0"/>
              <a:t>Hranice </a:t>
            </a:r>
            <a:r>
              <a:rPr lang="cs-CZ" sz="2000" dirty="0"/>
              <a:t>mezi pečlivostí a neochotou nést zodpovědnost je přitom velmi tenká.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10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MOŽNOSTI ŘEŠENÍ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47825"/>
            <a:ext cx="8064500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Další peníze do systému zdravotnictví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Zvýšení hospodárnosti zdravotnictví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Omezení dostupnosti zdravotnických služeb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Všeobecné zlepšení zdraví lidí</a:t>
            </a:r>
          </a:p>
        </p:txBody>
      </p:sp>
    </p:spTree>
    <p:extLst>
      <p:ext uri="{BB962C8B-B14F-4D97-AF65-F5344CB8AC3E}">
        <p14:creationId xmlns:p14="http://schemas.microsoft.com/office/powerpoint/2010/main" val="9551222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3175"/>
            <a:ext cx="903605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1.</a:t>
            </a:r>
            <a:r>
              <a:rPr lang="cs-CZ" sz="4000" smtClean="0">
                <a:solidFill>
                  <a:srgbClr val="000099"/>
                </a:solidFill>
              </a:rPr>
              <a:t> </a:t>
            </a:r>
            <a:r>
              <a:rPr lang="cs-CZ" sz="4000" b="1" smtClean="0">
                <a:solidFill>
                  <a:srgbClr val="000099"/>
                </a:solidFill>
              </a:rPr>
              <a:t>Další peníze do systému zdravotnictví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424936" cy="518457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600" dirty="0" smtClean="0"/>
              <a:t>Množství peněz vkládané do zdravotnictví nelze neustále zvyšovat</a:t>
            </a:r>
            <a:r>
              <a:rPr lang="cs-CZ" sz="2600" dirty="0" smtClean="0"/>
              <a:t>:</a:t>
            </a:r>
            <a:endParaRPr lang="cs-CZ" sz="2200" b="1" i="1" dirty="0" smtClean="0"/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sz="2200" b="1" i="1" dirty="0" smtClean="0"/>
              <a:t>Žádný stát na světě nedokáže vyprodukovat tolik zdrojů, kolik by lékaři dokázali utratit v dobré víře, že pomáhají pacientům</a:t>
            </a:r>
            <a:r>
              <a:rPr lang="cs-CZ" sz="2200" b="1" i="1" dirty="0" smtClean="0"/>
              <a:t>.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Růst výdajů má své hranice, které jsou jednak dány výkonností ekonomiky a jednak naléhavostí nákladů v jiných rezortech. 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Pouhým navýšením peněz plynoucích do zdravotnictví se zmíněné problémy nedají vyřešit</a:t>
            </a:r>
            <a:r>
              <a:rPr lang="cs-CZ" sz="2200" dirty="0" smtClean="0"/>
              <a:t>.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Když chybí peníze, může se na první pohled zdát, že je to ekonomický problém. Ale i když ekonomické poznatky a metody hrají v oblasti péče o zdraví důležitou roli, zdaleka to není problém, na jehož vyřešení stačí ekonomie.  </a:t>
            </a:r>
          </a:p>
          <a:p>
            <a:pPr marL="0" indent="0" eaLnBrk="1" hangingPunct="1">
              <a:lnSpc>
                <a:spcPct val="90000"/>
              </a:lnSpc>
              <a:spcBef>
                <a:spcPts val="900"/>
              </a:spcBef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742568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716963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2. Zvýšení hospodárnosti zdravotnictví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557338"/>
            <a:ext cx="8229600" cy="474345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Snahy o zvýšení hospodárnosti nelze omezovat na jedno zdravotnické zařízení, výsledky bývají zpravidla horší, než se očekávalo. </a:t>
            </a:r>
          </a:p>
          <a:p>
            <a:pPr lvl="1" eaLnBrk="1" hangingPunct="1"/>
            <a:r>
              <a:rPr lang="cs-CZ" sz="2000" dirty="0" smtClean="0"/>
              <a:t>Nejde totiž o to, aby všechny zdravotnické služby, které nemocnice zvládá, byly poskytovány hospodárně. Důležité je, aby zbytečné zdravotnické služby nebyly poskytovány vůbec. </a:t>
            </a:r>
          </a:p>
          <a:p>
            <a:pPr eaLnBrk="1" hangingPunct="1"/>
            <a:r>
              <a:rPr lang="cs-CZ" sz="2400" dirty="0" smtClean="0"/>
              <a:t>Pokud se např. peníze v nemocnici vynaloží na zvládnutí zdravotního problému, na který by stačil praktický lékař nebo ambulantní specialista, pak jde o </a:t>
            </a:r>
            <a:r>
              <a:rPr lang="cs-CZ" sz="2400" b="1" dirty="0" smtClean="0"/>
              <a:t>plýtvání</a:t>
            </a:r>
            <a:r>
              <a:rPr lang="cs-CZ" sz="2400" dirty="0" smtClean="0"/>
              <a:t>. Proto je tak důležité, aby zdravotnická zařízení byla skloubena do funkčního systému a aby nebyla jen „samostatnými“ a „konkurujícími“ subjekty.</a:t>
            </a:r>
          </a:p>
        </p:txBody>
      </p:sp>
    </p:spTree>
    <p:extLst>
      <p:ext uri="{BB962C8B-B14F-4D97-AF65-F5344CB8AC3E}">
        <p14:creationId xmlns:p14="http://schemas.microsoft.com/office/powerpoint/2010/main" val="146131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843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Omezenost dostupných finančních prostředků vs. nové léky a technologie (a tedy i tlak na vyšší výdaje).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Všude na světě pokulhává zdravotnictví za medicínou a jejími možnostmi.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b="1" dirty="0" smtClean="0"/>
              <a:t>Otázka:</a:t>
            </a:r>
            <a:r>
              <a:rPr lang="cs-CZ" sz="2800" dirty="0" smtClean="0"/>
              <a:t> Co z dostupných lékařských metod chceme a můžeme obyvatelstvu poskytnout, kolik na to chceme vynaložit a kde tyto prostředky vzít?</a:t>
            </a:r>
          </a:p>
          <a:p>
            <a:pPr marL="0" indent="0" eaLnBrk="1" hangingPunct="1">
              <a:buFontTx/>
              <a:buNone/>
              <a:defRPr/>
            </a:pPr>
            <a:endParaRPr lang="cs-CZ" sz="28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877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CÍL ZDRAVOTNICTVÍ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r>
              <a:rPr lang="cs-CZ" sz="2800" dirty="0" smtClean="0"/>
              <a:t>Přispívat ke zlepšování zdraví lidí prostřednictvím poskytování zdravotnických služeb.</a:t>
            </a:r>
          </a:p>
          <a:p>
            <a:endParaRPr lang="cs-CZ" sz="2800" dirty="0" smtClean="0"/>
          </a:p>
          <a:p>
            <a:r>
              <a:rPr lang="cs-CZ" sz="2800" dirty="0" smtClean="0"/>
              <a:t>Usilovat o co nejlepší fungování zdravotnického systému jako celku.</a:t>
            </a:r>
          </a:p>
          <a:p>
            <a:endParaRPr lang="cs-CZ" sz="2800" dirty="0"/>
          </a:p>
          <a:p>
            <a:r>
              <a:rPr lang="cs-CZ" sz="2800" dirty="0"/>
              <a:t>Usilovat o co nejlepší fungování </a:t>
            </a:r>
            <a:r>
              <a:rPr lang="cs-CZ" sz="2800" dirty="0" smtClean="0"/>
              <a:t>širokého systému péče o zdraví.</a:t>
            </a:r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286733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Je to krok nepopulární a nebývá deklarován ve volebních programech politických stran. Ve všech státech však k tomu dochází a jsou používány nejrůznější metody. </a:t>
            </a:r>
          </a:p>
          <a:p>
            <a:pPr lvl="1" eaLnBrk="1" hangingPunct="1">
              <a:defRPr/>
            </a:pPr>
            <a:r>
              <a:rPr lang="cs-CZ" sz="2000" dirty="0" smtClean="0"/>
              <a:t>Bývají např. určovány ekonomické limity, jejichž překročení je provázeno sankcemi, zdůvodňováním a přijetím „nápravných“ opatření. Jsou aplikovány </a:t>
            </a:r>
            <a:r>
              <a:rPr lang="cs-CZ" sz="2000" b="1" dirty="0" smtClean="0"/>
              <a:t>metody řízeného poskytování služeb</a:t>
            </a:r>
            <a:r>
              <a:rPr lang="cs-CZ" sz="2000" dirty="0" smtClean="0"/>
              <a:t> (</a:t>
            </a:r>
            <a:r>
              <a:rPr lang="cs-CZ" sz="2000" i="1" dirty="0" smtClean="0"/>
              <a:t>rationing</a:t>
            </a:r>
            <a:r>
              <a:rPr lang="cs-CZ" sz="2000" dirty="0" smtClean="0"/>
              <a:t>), jehož podstatou je </a:t>
            </a:r>
            <a:r>
              <a:rPr lang="cs-CZ" sz="2000" b="1" dirty="0" smtClean="0"/>
              <a:t>přidělování vzácných prostředků v případě nouze</a:t>
            </a:r>
            <a:r>
              <a:rPr lang="cs-CZ" sz="2000" dirty="0" smtClean="0"/>
              <a:t>. </a:t>
            </a:r>
          </a:p>
          <a:p>
            <a:pPr eaLnBrk="1" hangingPunct="1">
              <a:defRPr/>
            </a:pPr>
            <a:r>
              <a:rPr lang="cs-CZ" sz="2400" b="1" dirty="0" smtClean="0"/>
              <a:t>Rationing </a:t>
            </a:r>
            <a:r>
              <a:rPr lang="cs-CZ" sz="2400" dirty="0" smtClean="0"/>
              <a:t>v oblasti zdravotní péče:</a:t>
            </a:r>
          </a:p>
          <a:p>
            <a:pPr lvl="2" eaLnBrk="1" hangingPunct="1">
              <a:defRPr/>
            </a:pPr>
            <a:r>
              <a:rPr lang="cs-CZ" b="1" dirty="0" smtClean="0"/>
              <a:t>Nalézání a ospravedlňování důvodů pro přidělování a nepřidělování vzácných zdrojů (nákladných zdravotnických služeb) některým lidem, kterým by mohly přinést užitek.</a:t>
            </a:r>
          </a:p>
          <a:p>
            <a:pPr marL="0" indent="0" eaLnBrk="1" hangingPunct="1">
              <a:buFontTx/>
              <a:buNone/>
              <a:defRPr/>
            </a:pPr>
            <a:endParaRPr lang="cs-CZ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542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84313"/>
            <a:ext cx="8229600" cy="51847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/>
              <a:t>Explicitní rationing 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je obvykle založen na rozhodnutí, </a:t>
            </a:r>
            <a:r>
              <a:rPr lang="cs-CZ" sz="2000" b="1" dirty="0" smtClean="0"/>
              <a:t>které služby budou běžně poskytovány</a:t>
            </a:r>
            <a:r>
              <a:rPr lang="cs-CZ" sz="2000" dirty="0" smtClean="0"/>
              <a:t> (např. hrazeny ze zdravotního pojištění) </a:t>
            </a:r>
            <a:r>
              <a:rPr lang="cs-CZ" sz="2000" b="1" dirty="0" smtClean="0"/>
              <a:t>a které budou spojeny s určitým omezením </a:t>
            </a:r>
            <a:r>
              <a:rPr lang="cs-CZ" sz="2000" dirty="0" smtClean="0"/>
              <a:t>(budou např. hrazeny pacientem, budou poskytovány jen v několika málo zdravotnických zařízeních, popřípadě jejich poskytování bude zastaveno, a to třeba jen dočasně). 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dobrý podklad pro </a:t>
            </a:r>
            <a:r>
              <a:rPr lang="cs-CZ" sz="2000" b="1" dirty="0" smtClean="0"/>
              <a:t>stanovení priorit zdravotní péče na populační úrovni</a:t>
            </a:r>
            <a:r>
              <a:rPr lang="cs-CZ" sz="2000" dirty="0" smtClean="0"/>
              <a:t>, ale v individuálních případech vždy záleží na konkrétních okolnostech indikace určité zdr. služby.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b="1" dirty="0" smtClean="0"/>
              <a:t>odpovědnost</a:t>
            </a:r>
            <a:r>
              <a:rPr lang="cs-CZ" sz="2000" dirty="0" smtClean="0"/>
              <a:t> nese ten, kdo sestavil a schválil seznam omezující poskytování některých zdravotnických služeb. Takový seznam nebývá veřejností dobře přijímán, a proto se politické strany této metodě vyhýbají, a to přesto, že jsou tomu zdravotnickou veřejností čas od času vyzývány.</a:t>
            </a:r>
          </a:p>
        </p:txBody>
      </p:sp>
    </p:spTree>
    <p:extLst>
      <p:ext uri="{BB962C8B-B14F-4D97-AF65-F5344CB8AC3E}">
        <p14:creationId xmlns:p14="http://schemas.microsoft.com/office/powerpoint/2010/main" val="37453442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466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dirty="0" smtClean="0"/>
              <a:t>Ideální řešení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méně lidí by v důsledku chronických nemocí požadovalo zdravotnické služby,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zdravotnictví by se orientovalo převážně na akutní zdravotní problémy.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Takový záměr úzce souvisí s determinantami zdraví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mnohé však leží vně tradiční působnosti zdravotnictví.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Jestliže je např. v České republice dvojnásobná spotřeba alkoholu a cigaret než ve Švédsku, pak je vhodné připomenout, že neexistuje medicínská technologie, která by tak velký rozdíl dokázala vykompenzovat.</a:t>
            </a:r>
          </a:p>
        </p:txBody>
      </p:sp>
    </p:spTree>
    <p:extLst>
      <p:ext uri="{BB962C8B-B14F-4D97-AF65-F5344CB8AC3E}">
        <p14:creationId xmlns:p14="http://schemas.microsoft.com/office/powerpoint/2010/main" val="41216085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Ekonomické a etické aspekty péče o 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06438"/>
          </a:xfrm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0099"/>
                </a:solidFill>
              </a:rPr>
              <a:t>Ekonomie a etika v péči o zdraví</a:t>
            </a:r>
          </a:p>
        </p:txBody>
      </p:sp>
      <p:sp>
        <p:nvSpPr>
          <p:cNvPr id="102403" name="Zástupný symbol pro obsah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z="2000" smtClean="0"/>
              <a:t>Jádro zdravotnického systému (zdroje, aktivity, meziprodukty) je vystaveno působení dvou základních (jakoby protilehlých) společenských sil, kterými jsou:</a:t>
            </a:r>
          </a:p>
          <a:p>
            <a:pPr lvl="1"/>
            <a:r>
              <a:rPr lang="cs-CZ" sz="1600" smtClean="0"/>
              <a:t>ekonomie, technologie a věda o řízení (</a:t>
            </a:r>
            <a:r>
              <a:rPr lang="cs-CZ" sz="1600" i="1" smtClean="0"/>
              <a:t>management</a:t>
            </a:r>
            <a:r>
              <a:rPr lang="cs-CZ" sz="1600" smtClean="0"/>
              <a:t>)</a:t>
            </a:r>
          </a:p>
          <a:p>
            <a:pPr lvl="1"/>
            <a:r>
              <a:rPr lang="cs-CZ" sz="1600" smtClean="0"/>
              <a:t>etika, hodnotové postoje a ekvita (</a:t>
            </a:r>
            <a:r>
              <a:rPr lang="cs-CZ" sz="1600" i="1" smtClean="0"/>
              <a:t>společenská spravedlnost</a:t>
            </a:r>
            <a:r>
              <a:rPr lang="cs-CZ" sz="1600" smtClean="0"/>
              <a:t>)</a:t>
            </a:r>
          </a:p>
        </p:txBody>
      </p:sp>
      <p:pic>
        <p:nvPicPr>
          <p:cNvPr id="10240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25" y="614363"/>
            <a:ext cx="7056438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88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Ekonomická logika a lékařská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2800" b="1" dirty="0" smtClean="0">
                <a:solidFill>
                  <a:schemeClr val="accent2"/>
                </a:solidFill>
              </a:rPr>
              <a:t>Konflikt mezi etikou a ekonomickým přístupem </a:t>
            </a:r>
            <a:r>
              <a:rPr lang="cs-CZ" sz="2800" dirty="0" smtClean="0"/>
              <a:t>k hodnocení zdravotnických služeb</a:t>
            </a:r>
          </a:p>
          <a:p>
            <a:pPr>
              <a:buFont typeface="Arial" pitchFamily="34" charset="0"/>
              <a:buChar char="꞊"/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výsledek nepochopení </a:t>
            </a:r>
            <a:r>
              <a:rPr lang="cs-CZ" sz="2400" dirty="0" smtClean="0"/>
              <a:t>toho, co je smyslem zavádění ekonomického pohledu na poskytování zdravotnických služeb.</a:t>
            </a:r>
          </a:p>
          <a:p>
            <a:pPr lvl="1" eaLnBrk="1" hangingPunct="1">
              <a:defRPr/>
            </a:pPr>
            <a:r>
              <a:rPr lang="cs-CZ" sz="2000" dirty="0" smtClean="0"/>
              <a:t>Ekonomie pomáhá přijímat závěry, </a:t>
            </a:r>
            <a:r>
              <a:rPr lang="cs-CZ" sz="2000" b="1" dirty="0" smtClean="0">
                <a:solidFill>
                  <a:schemeClr val="accent2"/>
                </a:solidFill>
              </a:rPr>
              <a:t>jak optimálně alokovat zdroje</a:t>
            </a:r>
            <a:r>
              <a:rPr lang="cs-CZ" sz="2000" dirty="0" smtClean="0"/>
              <a:t>, a to tak, aby přinesly lidem co největší možný přínos. </a:t>
            </a:r>
          </a:p>
          <a:p>
            <a:pPr lvl="1" eaLnBrk="1" hangingPunct="1">
              <a:defRPr/>
            </a:pPr>
            <a:r>
              <a:rPr lang="cs-CZ" sz="2000" dirty="0" smtClean="0"/>
              <a:t>Ekonomie a její metody by měly být </a:t>
            </a:r>
            <a:r>
              <a:rPr lang="cs-CZ" sz="2000" b="1" dirty="0" smtClean="0">
                <a:solidFill>
                  <a:schemeClr val="accent2"/>
                </a:solidFill>
              </a:rPr>
              <a:t>jedním z nástrojů řízení zdravotnického systému</a:t>
            </a:r>
            <a:r>
              <a:rPr lang="cs-CZ" sz="2000" dirty="0" smtClean="0"/>
              <a:t>.</a:t>
            </a:r>
          </a:p>
          <a:p>
            <a:pPr lvl="1" eaLnBrk="1" hangingPunct="1">
              <a:defRPr/>
            </a:pPr>
            <a:r>
              <a:rPr lang="cs-CZ" sz="2000" dirty="0" smtClean="0"/>
              <a:t>Jejich vhodnost by měla být posuzována podle toho, zda a </a:t>
            </a:r>
            <a:r>
              <a:rPr lang="cs-CZ" sz="2000" b="1" dirty="0" smtClean="0">
                <a:solidFill>
                  <a:schemeClr val="accent2"/>
                </a:solidFill>
              </a:rPr>
              <a:t>do jaké míry pomáhají naplnit zvolené cíle</a:t>
            </a:r>
            <a:r>
              <a:rPr lang="cs-CZ" sz="2000" dirty="0" smtClean="0"/>
              <a:t>, hájit a rozvíjet hodnoty a zda respektují stanovené priority.</a:t>
            </a:r>
          </a:p>
          <a:p>
            <a:pPr>
              <a:defRPr/>
            </a:pPr>
            <a:endParaRPr lang="cs-CZ" sz="2400" dirty="0" smtClean="0"/>
          </a:p>
          <a:p>
            <a:pPr lvl="1"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539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Ekonomie a etika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dirty="0" smtClean="0"/>
              <a:t>Ekonomické hledisko je důležité a užitečné, ale jeho role v systému péče o zdraví a ve zdravotnictví je spíše pomocná.</a:t>
            </a:r>
          </a:p>
          <a:p>
            <a:pPr lvl="1"/>
            <a:r>
              <a:rPr lang="cs-CZ" sz="2400" b="1" dirty="0" smtClean="0">
                <a:solidFill>
                  <a:srgbClr val="FF0000"/>
                </a:solidFill>
              </a:rPr>
              <a:t>V péči o zdraví není cílem dosahovat co nejlepších ekonomických výsledků jako takových, ale co nejlepších výsledků vzhledem k definovaným cílům a prioritám.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r>
              <a:rPr lang="cs-CZ" sz="2400" dirty="0" smtClean="0"/>
              <a:t>Primárně bychom se měli ptát v jaké společnosti chceme žít, co proto dokážeme udělat, zda a do jaké míry se chceme starat o děti, nemocné a seniory?</a:t>
            </a:r>
          </a:p>
        </p:txBody>
      </p:sp>
    </p:spTree>
    <p:extLst>
      <p:ext uri="{BB962C8B-B14F-4D97-AF65-F5344CB8AC3E}">
        <p14:creationId xmlns:p14="http://schemas.microsoft.com/office/powerpoint/2010/main" val="169427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Specifika zdravotnických služeb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 smtClean="0"/>
              <a:t>V demokratických společnostech s tržním hospodářstvím základní otázka zní: Jsou zdravotnické služby běžným zbožím?</a:t>
            </a:r>
          </a:p>
          <a:p>
            <a:r>
              <a:rPr lang="cs-CZ" smtClean="0"/>
              <a:t>Zdravotnické služby: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 jsou specifickou komoditou, 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nepodléhají čistě tržním zákonitostem nabídky a poptávky,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jejich funkce je ovlivněna mnoha etickými a jinými faktory.</a:t>
            </a:r>
          </a:p>
          <a:p>
            <a:pPr lvl="1">
              <a:buFont typeface="Arial" charset="0"/>
              <a:buChar char="•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4314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Trh v 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Tržní hospodářství </a:t>
            </a:r>
          </a:p>
          <a:p>
            <a:pPr lvl="1" eaLnBrk="1" hangingPunct="1">
              <a:defRPr/>
            </a:pPr>
            <a:r>
              <a:rPr lang="cs-CZ" sz="2400" dirty="0" smtClean="0"/>
              <a:t>Jak tržní zákonitosti ovlivňují zdravotní péči?  </a:t>
            </a:r>
          </a:p>
          <a:p>
            <a:pPr lvl="1" eaLnBrk="1" hangingPunct="1">
              <a:defRPr/>
            </a:pPr>
            <a:r>
              <a:rPr lang="cs-CZ" sz="2400" dirty="0"/>
              <a:t>D</a:t>
            </a:r>
            <a:r>
              <a:rPr lang="cs-CZ" sz="2400" dirty="0" smtClean="0"/>
              <a:t>o jaké míry a proč se má uplatňovat regulační funkce státu?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6818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1590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 smtClean="0"/>
              <a:t>Vypracována klasickými liberálními ekonomy (Adam Smith)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Ideální model </a:t>
            </a:r>
            <a:r>
              <a:rPr lang="cs-CZ" sz="2400" dirty="0" smtClean="0"/>
              <a:t>(</a:t>
            </a:r>
            <a:r>
              <a:rPr lang="cs-CZ" sz="2400" dirty="0"/>
              <a:t>m</a:t>
            </a:r>
            <a:r>
              <a:rPr lang="cs-CZ" sz="2400" dirty="0" smtClean="0"/>
              <a:t>yšlenková konstrukce)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V dnešních podmínkách je možné se k němu jen přibližovat – nejsou splněny </a:t>
            </a:r>
            <a:r>
              <a:rPr lang="cs-CZ" sz="2400" b="1" dirty="0" smtClean="0">
                <a:solidFill>
                  <a:schemeClr val="accent2"/>
                </a:solidFill>
              </a:rPr>
              <a:t>podmínky dokonalé konkurence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936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ZDRAVOTNICKÉ SLUŽBY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Laická péče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Odborná zdravotnická péče</a:t>
            </a:r>
          </a:p>
        </p:txBody>
      </p:sp>
    </p:spTree>
    <p:extLst>
      <p:ext uri="{BB962C8B-B14F-4D97-AF65-F5344CB8AC3E}">
        <p14:creationId xmlns:p14="http://schemas.microsoft.com/office/powerpoint/2010/main" val="345782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Podmínky dokonalé konkurence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3998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 smtClean="0"/>
              <a:t>Neexistují </a:t>
            </a:r>
            <a:r>
              <a:rPr lang="cs-CZ" sz="2400" dirty="0"/>
              <a:t>bariéry vstupu do odvětví a výstupu z něj.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Neexistují patenty, ochranné a obchodní známky, individuální podmínky nebo práva, která by zvýhodňovala jeden prodávající subjekt v prodeji daného typu nebo skupiny zboží před ostatními.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Všichni prodávající a kupující mají dokonalé informace </a:t>
            </a:r>
            <a:r>
              <a:rPr lang="cs-CZ" sz="2400" dirty="0" smtClean="0"/>
              <a:t>o  cenách </a:t>
            </a:r>
            <a:r>
              <a:rPr lang="cs-CZ" sz="2400" dirty="0"/>
              <a:t>a množstvích zboží směňovaných na trhu.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Firmy maximalizují zisk, spotřebitelé maximalizují užitek.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Tyto předpoklady jsou tak silné, že tento model v realitě neexistuje. Slouží však pro základní pochopení fungování trhu a odvíjejí se z něj další tržní modely.</a:t>
            </a:r>
          </a:p>
          <a:p>
            <a:pPr marL="457200" lvl="1" indent="0" eaLnBrk="1" hangingPunct="1"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542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1590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 smtClean="0"/>
              <a:t>Vypracována klasickými liberálními ekonomy (Adam Smith)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Ideální model </a:t>
            </a:r>
            <a:r>
              <a:rPr lang="cs-CZ" sz="2400" dirty="0" smtClean="0"/>
              <a:t>(</a:t>
            </a:r>
            <a:r>
              <a:rPr lang="cs-CZ" sz="2400" dirty="0"/>
              <a:t>m</a:t>
            </a:r>
            <a:r>
              <a:rPr lang="cs-CZ" sz="2400" dirty="0" smtClean="0"/>
              <a:t>yšlenková konstrukce</a:t>
            </a:r>
            <a:r>
              <a:rPr lang="cs-CZ" sz="2400" dirty="0"/>
              <a:t>) </a:t>
            </a:r>
            <a:endParaRPr lang="cs-CZ" sz="2400" dirty="0" smtClean="0"/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Dokonalý </a:t>
            </a:r>
            <a:r>
              <a:rPr lang="cs-CZ" sz="2400" b="1" dirty="0">
                <a:solidFill>
                  <a:schemeClr val="accent2"/>
                </a:solidFill>
              </a:rPr>
              <a:t>tržní systém</a:t>
            </a:r>
            <a:r>
              <a:rPr lang="cs-CZ" sz="2400" dirty="0"/>
              <a:t> přináší spotřebiteli žádoucí uspokojení (prospěch, užitek), při minimálních nákladech.</a:t>
            </a:r>
          </a:p>
          <a:p>
            <a:pPr lvl="1" eaLnBrk="1" hangingPunct="1">
              <a:defRPr/>
            </a:pPr>
            <a:r>
              <a:rPr lang="cs-CZ" sz="2400" dirty="0"/>
              <a:t>Podmínkou je, že </a:t>
            </a:r>
            <a:r>
              <a:rPr lang="cs-CZ" sz="2400" dirty="0" smtClean="0"/>
              <a:t>všechny činnosti v systému probíhají za podmínek </a:t>
            </a:r>
            <a:r>
              <a:rPr lang="cs-CZ" sz="2400" b="1" dirty="0" smtClean="0">
                <a:solidFill>
                  <a:schemeClr val="accent2"/>
                </a:solidFill>
              </a:rPr>
              <a:t>dokonalé konkurence (volné soutěže)</a:t>
            </a:r>
            <a:r>
              <a:rPr lang="cs-CZ" sz="2400" dirty="0" smtClean="0"/>
              <a:t>, </a:t>
            </a:r>
            <a:r>
              <a:rPr lang="cs-CZ" sz="2400" dirty="0"/>
              <a:t>jejímž jádrem je teorie nabídky </a:t>
            </a:r>
            <a:r>
              <a:rPr lang="cs-CZ" sz="2400" dirty="0" smtClean="0"/>
              <a:t>a poptávky.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V dnešních podmínkách je možné se k tomuto modelu  jen přibližovat – nejsou splněny </a:t>
            </a:r>
            <a:r>
              <a:rPr lang="cs-CZ" sz="2400" b="1" dirty="0" smtClean="0">
                <a:solidFill>
                  <a:schemeClr val="accent2"/>
                </a:solidFill>
              </a:rPr>
              <a:t>podmínky dokonalé konkurence</a:t>
            </a:r>
            <a:r>
              <a:rPr lang="cs-CZ" sz="2400" dirty="0" smtClean="0"/>
              <a:t>.</a:t>
            </a:r>
          </a:p>
          <a:p>
            <a:pPr lvl="1" eaLnBrk="1" hangingPunct="1">
              <a:defRPr/>
            </a:pPr>
            <a:r>
              <a:rPr lang="cs-CZ" sz="2400" dirty="0" smtClean="0"/>
              <a:t>V některých oblastech jsou překážky pro splnění podmínek dokonalé konkurence tak velké, že se hovoří o </a:t>
            </a:r>
            <a:r>
              <a:rPr lang="cs-CZ" sz="2400" b="1" dirty="0" smtClean="0">
                <a:solidFill>
                  <a:schemeClr val="accent2"/>
                </a:solidFill>
              </a:rPr>
              <a:t>„tržním selhání“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758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00050" eaLnBrk="1" hangingPunct="1">
              <a:defRPr/>
            </a:pPr>
            <a:r>
              <a:rPr lang="cs-CZ" sz="2400" b="1" dirty="0" smtClean="0"/>
              <a:t>Poptávka</a:t>
            </a:r>
            <a:endParaRPr lang="cs-CZ" sz="2400" dirty="0" smtClean="0"/>
          </a:p>
          <a:p>
            <a:pPr marL="800100" lvl="1" eaLnBrk="1" hangingPunct="1">
              <a:defRPr/>
            </a:pPr>
            <a:r>
              <a:rPr lang="cs-CZ" sz="2000" dirty="0" smtClean="0"/>
              <a:t>Roste s poklesem ceny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představuje, jak mnoho péče jsou spotřebitelé ochotni zaplatit za danou cenu.</a:t>
            </a:r>
          </a:p>
          <a:p>
            <a:pPr marL="400050" eaLnBrk="1" hangingPunct="1">
              <a:defRPr/>
            </a:pPr>
            <a:r>
              <a:rPr lang="cs-CZ" sz="2400" b="1" dirty="0" smtClean="0"/>
              <a:t>Nabídka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Čím vyšší je cena, tím více služeb se nabízí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 množství péče, kterou jsou ochotni poskytovatelé prodat spotřebiteli za danou cenu.</a:t>
            </a:r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599" y="836613"/>
            <a:ext cx="4106064" cy="2880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9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eaLnBrk="1" hangingPunct="1">
              <a:defRPr/>
            </a:pPr>
            <a:r>
              <a:rPr lang="cs-CZ" sz="2000" dirty="0" smtClean="0"/>
              <a:t>Když se nabídka rovná poptávce, trh se nasytí, je dokonalý, vyrovnaný, bylo dosaženo </a:t>
            </a:r>
            <a:r>
              <a:rPr lang="cs-CZ" sz="2000" b="1" i="1" dirty="0" smtClean="0">
                <a:solidFill>
                  <a:schemeClr val="accent2"/>
                </a:solidFill>
              </a:rPr>
              <a:t>meze alokační efektivity </a:t>
            </a:r>
            <a:r>
              <a:rPr lang="cs-CZ" sz="2000" dirty="0" smtClean="0">
                <a:solidFill>
                  <a:schemeClr val="accent2"/>
                </a:solidFill>
              </a:rPr>
              <a:t>(bod A)</a:t>
            </a:r>
            <a:r>
              <a:rPr lang="cs-CZ" sz="2000" dirty="0" smtClean="0"/>
              <a:t>. Trh je maximálně efektivní, nedochází k žádnému plýtvání.</a:t>
            </a:r>
          </a:p>
          <a:p>
            <a:pPr marL="457200" eaLnBrk="1" hangingPunct="1">
              <a:defRPr/>
            </a:pPr>
            <a:r>
              <a:rPr lang="cs-CZ" sz="2000" dirty="0" smtClean="0"/>
              <a:t>Při ceně C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je nabídka větší než poptávka, snižování cen, rozdíl se snižuje až dojde k rovnováze.</a:t>
            </a:r>
          </a:p>
          <a:p>
            <a:pPr marL="457200" eaLnBrk="1" hangingPunct="1">
              <a:defRPr/>
            </a:pPr>
            <a:r>
              <a:rPr lang="cs-CZ" sz="2000" dirty="0" smtClean="0"/>
              <a:t>Ceny také mohou klesat až do bodu C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, kde poptávka převyšuje nabídku. Spotřebitelé jsou ochotni zaplatit více, aby se domohli více služeb. Ceny rostou zase až do rovnovážného stavu.</a:t>
            </a:r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4222750" cy="296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4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516562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114300" indent="0" eaLnBrk="1" hangingPunct="1">
              <a:buFont typeface="Arial" charset="0"/>
              <a:buNone/>
              <a:defRPr/>
            </a:pPr>
            <a:endParaRPr lang="cs-CZ" sz="2300" dirty="0" smtClean="0"/>
          </a:p>
          <a:p>
            <a:pPr marL="457200" eaLnBrk="1" hangingPunct="1">
              <a:lnSpc>
                <a:spcPct val="90000"/>
              </a:lnSpc>
              <a:defRPr/>
            </a:pPr>
            <a:r>
              <a:rPr lang="cs-CZ" sz="2000" dirty="0" smtClean="0"/>
              <a:t>Ideální stav na trhu působením zákonitostí nabídky a poptávky není v oblasti péče o zdraví myslitelný: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Historický vývoj a socioekonomické a kulturní proměny společnosti vedly k významným zásahům státu v této oblasti, čímž došlo k deformaci trhu.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Důvody k regulaci: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Nedokonalá informovanost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Nejistota výsledku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Etické hodnoty</a:t>
            </a:r>
          </a:p>
          <a:p>
            <a:pPr marL="1028700" lvl="2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1200" dirty="0" smtClean="0"/>
          </a:p>
          <a:p>
            <a:pPr marL="857250" lvl="1" eaLnBrk="1" hangingPunct="1">
              <a:defRPr/>
            </a:pPr>
            <a:endParaRPr lang="cs-CZ" sz="1600" dirty="0" smtClean="0"/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3843338" cy="269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7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/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sz="2400" dirty="0" smtClean="0"/>
              <a:t>Pacient není ve stejné pozici jako spotřebitel běžných komerčních služeb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 neví: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Co mu chybí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Jaké zdravotní služby potřebuje</a:t>
            </a:r>
          </a:p>
          <a:p>
            <a:pPr marL="1200150" lvl="2" eaLnBrk="1" hangingPunct="1">
              <a:defRPr/>
            </a:pPr>
            <a:r>
              <a:rPr lang="cs-CZ" sz="2000" dirty="0"/>
              <a:t>K</a:t>
            </a:r>
            <a:r>
              <a:rPr lang="cs-CZ" sz="2000" dirty="0" smtClean="0"/>
              <a:t>de, kdy a od koho je má požadovat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Jakou cenu by měl za služby zaplatit</a:t>
            </a:r>
            <a:r>
              <a:rPr lang="cs-CZ" sz="2000" dirty="0"/>
              <a:t>	</a:t>
            </a:r>
            <a:endParaRPr lang="cs-CZ" sz="2000" dirty="0" smtClean="0"/>
          </a:p>
          <a:p>
            <a:pPr marL="1200150" lvl="2" eaLnBrk="1" hangingPunct="1">
              <a:defRPr/>
            </a:pPr>
            <a:r>
              <a:rPr lang="cs-CZ" sz="2000" dirty="0" smtClean="0"/>
              <a:t>Jaký přínos či prospěch může očekávat od poskytnuté péče</a:t>
            </a:r>
            <a:endParaRPr lang="cs-CZ" sz="2000" dirty="0"/>
          </a:p>
          <a:p>
            <a:pPr marL="800100" lvl="1" eaLnBrk="1" hangingPunct="1">
              <a:defRPr/>
            </a:pPr>
            <a:r>
              <a:rPr lang="cs-CZ" sz="2400" b="1" dirty="0" smtClean="0"/>
              <a:t>Navíc spotřebu nelze plánovat nebo odložit: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Nemoc je nepředvídatelný a nepravidelný jev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Potřeba zdravotnických služeb je často nezbytná a neodkladná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600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fontScale="92500" lnSpcReduction="10000"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Omezená soutěž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Ani v ryze tržních společnostech mezi lékaři prakticky nedochází ke konkurenci prostřednictvím reklamy a cen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Lékař jako informovaný expert, jím navrhovaná léčba je odrazem objektivní potřeby pacienta, nikoli finančními potřebami lékaře.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Nízká cena může znamenat, že chce lékař zvýšit poptávku po svých službách, zároveň může nízká cena a malá poptávka avizovat, že se nejedná o příliš dobrého lékaře.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Existence zdravotního pojištění omezuje cenovou konkurenci pouze na částku, kterou pacient hradí přímou platbou.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Přirozená spádovost nemocnic</a:t>
            </a:r>
          </a:p>
        </p:txBody>
      </p:sp>
    </p:spTree>
    <p:extLst>
      <p:ext uri="{BB962C8B-B14F-4D97-AF65-F5344CB8AC3E}">
        <p14:creationId xmlns:p14="http://schemas.microsoft.com/office/powerpoint/2010/main" val="419550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Morální hazard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Mravní poklesek, který zaviňuje plýtvání zdroji. 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Pacienti 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zdravotní pojištění zbavuje pacienty šetrnosti, řešením je jistá míra finanční spoluúčasti (růst poptávky)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Lékaři</a:t>
            </a:r>
          </a:p>
          <a:p>
            <a:pPr marL="1200150" lvl="2" eaLnBrk="1" hangingPunct="1">
              <a:defRPr/>
            </a:pPr>
            <a:r>
              <a:rPr lang="cs-CZ" sz="2000" dirty="0"/>
              <a:t>M</a:t>
            </a:r>
            <a:r>
              <a:rPr lang="cs-CZ" sz="2000" dirty="0" smtClean="0"/>
              <a:t>ají tendenci poskytovat více péče než je potřeba, když jsou finančně zainteresováni na objemu služeb nebo na počtu provedených výkonů (</a:t>
            </a:r>
            <a:r>
              <a:rPr lang="cs-CZ" sz="2000" i="1" dirty="0" smtClean="0"/>
              <a:t>tzv. </a:t>
            </a:r>
            <a:r>
              <a:rPr lang="cs-CZ" sz="2000" b="1" i="1" dirty="0" smtClean="0"/>
              <a:t>poptávka vyvolaná nabídkou</a:t>
            </a:r>
            <a:r>
              <a:rPr lang="cs-CZ" sz="1600" dirty="0" smtClean="0"/>
              <a:t>).</a:t>
            </a:r>
            <a:endParaRPr lang="cs-CZ" sz="2000" dirty="0" smtClean="0"/>
          </a:p>
          <a:p>
            <a:pPr marL="1200150" lvl="2" eaLnBrk="1" hangingPunct="1">
              <a:defRPr/>
            </a:pPr>
            <a:endParaRPr lang="cs-CZ" sz="16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1892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Externality</a:t>
            </a:r>
          </a:p>
          <a:p>
            <a:pPr lvl="1" eaLnBrk="1" hangingPunct="1">
              <a:defRPr/>
            </a:pPr>
            <a:r>
              <a:rPr lang="cs-CZ" sz="2400" dirty="0" smtClean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400" dirty="0" smtClean="0"/>
              <a:t>Péče o zdraví má někdy charakter kolektivního statku (nelze z něj nikoho vyloučit)</a:t>
            </a:r>
          </a:p>
          <a:p>
            <a:pPr lvl="1">
              <a:defRPr/>
            </a:pPr>
            <a:r>
              <a:rPr lang="cs-CZ" sz="2400" b="1" dirty="0" smtClean="0"/>
              <a:t>Negativní externalita</a:t>
            </a:r>
          </a:p>
          <a:p>
            <a:pPr lvl="2">
              <a:defRPr/>
            </a:pPr>
            <a:r>
              <a:rPr lang="cs-CZ" dirty="0" smtClean="0"/>
              <a:t>Výrobní podniky znečišťující ovzduší </a:t>
            </a:r>
            <a:endParaRPr lang="cs-CZ" dirty="0"/>
          </a:p>
          <a:p>
            <a:pPr lvl="1">
              <a:defRPr/>
            </a:pPr>
            <a:r>
              <a:rPr lang="cs-CZ" sz="2400" b="1" dirty="0" smtClean="0"/>
              <a:t>Pozitivní externalita</a:t>
            </a:r>
          </a:p>
          <a:p>
            <a:pPr lvl="2">
              <a:defRPr/>
            </a:pPr>
            <a:r>
              <a:rPr lang="cs-CZ" dirty="0" smtClean="0"/>
              <a:t>Prevence nemocí (užitek má celá společnost)</a:t>
            </a:r>
          </a:p>
          <a:p>
            <a:pPr lvl="2">
              <a:defRPr/>
            </a:pPr>
            <a:r>
              <a:rPr lang="cs-CZ" dirty="0" smtClean="0"/>
              <a:t>Očkování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65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sz="2400" b="1" smtClean="0"/>
              <a:t>Zajištění ekvity ve zdravotní péči</a:t>
            </a:r>
          </a:p>
          <a:p>
            <a:pPr marL="914400" lvl="1" eaLnBrk="1" hangingPunct="1"/>
            <a:r>
              <a:rPr lang="cs-CZ" sz="2000" smtClean="0"/>
              <a:t>Potřebu péče často provází pokles výdělečných schopností. </a:t>
            </a:r>
          </a:p>
          <a:p>
            <a:pPr marL="914400" lvl="1" eaLnBrk="1" hangingPunct="1"/>
            <a:r>
              <a:rPr lang="cs-CZ" sz="2000" smtClean="0"/>
              <a:t>Zajištění výběru vhodných služeb za přijatelné ceny.</a:t>
            </a:r>
          </a:p>
          <a:p>
            <a:pPr marL="914400" lvl="1" eaLnBrk="1" hangingPunct="1"/>
            <a:r>
              <a:rPr lang="cs-CZ" sz="2000" smtClean="0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sz="2000" smtClean="0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val="4834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LAICKÁ PÉČE (</a:t>
            </a:r>
            <a:r>
              <a:rPr lang="cs-CZ" sz="4200" b="1" i="1" dirty="0" err="1" smtClean="0">
                <a:solidFill>
                  <a:schemeClr val="accent2"/>
                </a:solidFill>
              </a:rPr>
              <a:t>lay</a:t>
            </a:r>
            <a:r>
              <a:rPr lang="cs-CZ" sz="4200" b="1" i="1" dirty="0" smtClean="0">
                <a:solidFill>
                  <a:schemeClr val="accent2"/>
                </a:solidFill>
              </a:rPr>
              <a:t> care</a:t>
            </a:r>
            <a:r>
              <a:rPr lang="cs-CZ" sz="4200" b="1" dirty="0" smtClean="0">
                <a:solidFill>
                  <a:schemeClr val="accent2"/>
                </a:solidFill>
              </a:rPr>
              <a:t>)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Řešení zdravotních problémů jednotlivci, v rámci rodiny, známých či svépomocných organizací.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Dělení:</a:t>
            </a:r>
          </a:p>
          <a:p>
            <a:pPr lvl="1">
              <a:lnSpc>
                <a:spcPct val="80000"/>
              </a:lnSpc>
            </a:pPr>
            <a:r>
              <a:rPr lang="cs-CZ" sz="2600" b="1" dirty="0" err="1" smtClean="0"/>
              <a:t>Sebepéče</a:t>
            </a:r>
            <a:r>
              <a:rPr lang="cs-CZ" sz="2600" dirty="0" smtClean="0"/>
              <a:t> (aplikace léků, péče o nemocného)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Vzájemná pomoc </a:t>
            </a:r>
            <a:r>
              <a:rPr lang="cs-CZ" sz="2600" dirty="0" smtClean="0"/>
              <a:t>(stejná nemoc)</a:t>
            </a:r>
            <a:endParaRPr lang="cs-CZ" sz="2600" b="1" dirty="0" smtClean="0"/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Péče dobrovolníků </a:t>
            </a:r>
            <a:r>
              <a:rPr lang="cs-CZ" sz="2600" dirty="0" smtClean="0"/>
              <a:t>(zájmové a charitativní organizace)</a:t>
            </a:r>
          </a:p>
          <a:p>
            <a:pPr lvl="1">
              <a:lnSpc>
                <a:spcPct val="80000"/>
              </a:lnSpc>
            </a:pPr>
            <a:r>
              <a:rPr lang="cs-CZ" sz="2600" b="1" dirty="0" smtClean="0"/>
              <a:t>Svépomocné skupiny </a:t>
            </a:r>
            <a:r>
              <a:rPr lang="cs-CZ" sz="2600" dirty="0" smtClean="0"/>
              <a:t>(pacienti se stejnou nemocí či postižením, kluby zdravé výživy, rodiče odmítající povinné očkování aj.), působí v nich lékaři či jiní </a:t>
            </a:r>
            <a:r>
              <a:rPr lang="cs-CZ" sz="2600" dirty="0" err="1" smtClean="0"/>
              <a:t>zdr</a:t>
            </a:r>
            <a:r>
              <a:rPr lang="cs-CZ" sz="2600" dirty="0" smtClean="0"/>
              <a:t>. pracovníci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smtClean="0"/>
              <a:t>60 - 90% objemu zdravotní péče</a:t>
            </a:r>
          </a:p>
        </p:txBody>
      </p:sp>
    </p:spTree>
    <p:extLst>
      <p:ext uri="{BB962C8B-B14F-4D97-AF65-F5344CB8AC3E}">
        <p14:creationId xmlns:p14="http://schemas.microsoft.com/office/powerpoint/2010/main" val="500578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234888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400" b="1" dirty="0" smtClean="0">
                <a:solidFill>
                  <a:schemeClr val="accent2"/>
                </a:solidFill>
              </a:rPr>
              <a:t>ZÁKLADNÍ TYPY ZDRAVOTNICKÝCH SOUSTAV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0160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dirty="0" smtClean="0"/>
              <a:t>Různost zdravotnických systémů</a:t>
            </a:r>
          </a:p>
          <a:p>
            <a:pPr marL="514350" eaLnBrk="1" hangingPunct="1"/>
            <a:r>
              <a:rPr lang="cs-CZ" sz="2000" dirty="0" smtClean="0"/>
              <a:t>Možnost </a:t>
            </a:r>
            <a:r>
              <a:rPr lang="cs-CZ" sz="2000" b="1" dirty="0" smtClean="0"/>
              <a:t>klasifikace podle</a:t>
            </a:r>
            <a:r>
              <a:rPr lang="cs-CZ" sz="2000" dirty="0" smtClean="0"/>
              <a:t>:</a:t>
            </a:r>
          </a:p>
          <a:p>
            <a:pPr marL="914400" lvl="1" eaLnBrk="1" hangingPunct="1"/>
            <a:r>
              <a:rPr lang="cs-CZ" sz="2000" dirty="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dirty="0" smtClean="0"/>
              <a:t>míry sociální solidarity;</a:t>
            </a:r>
          </a:p>
          <a:p>
            <a:pPr marL="914400" lvl="1" eaLnBrk="1" hangingPunct="1"/>
            <a:r>
              <a:rPr lang="cs-CZ" sz="2000" dirty="0" smtClean="0"/>
              <a:t>způsobu financování zdravotní péče.</a:t>
            </a:r>
          </a:p>
          <a:p>
            <a:pPr marL="914400" lvl="1" eaLnBrk="1" hangingPunct="1"/>
            <a:endParaRPr lang="cs-CZ" sz="2000" dirty="0" smtClean="0"/>
          </a:p>
          <a:p>
            <a:pPr marL="514350" eaLnBrk="1" hangingPunct="1"/>
            <a:r>
              <a:rPr lang="cs-CZ" sz="2000" b="1" dirty="0" smtClean="0"/>
              <a:t>Základní typy </a:t>
            </a:r>
            <a:r>
              <a:rPr lang="cs-CZ" sz="2000" dirty="0" smtClean="0"/>
              <a:t>zdravotnických systémů:</a:t>
            </a:r>
          </a:p>
          <a:p>
            <a:pPr marL="914400" lvl="1" eaLnBrk="1" hangingPunct="1"/>
            <a:r>
              <a:rPr lang="cs-CZ" sz="2000" dirty="0" smtClean="0"/>
              <a:t>Komerční</a:t>
            </a:r>
          </a:p>
          <a:p>
            <a:pPr marL="914400" lvl="1" eaLnBrk="1" hangingPunct="1"/>
            <a:r>
              <a:rPr lang="cs-CZ" sz="2000" b="1" dirty="0" smtClean="0"/>
              <a:t>Liberalistický</a:t>
            </a:r>
          </a:p>
          <a:p>
            <a:pPr marL="914400" lvl="1" eaLnBrk="1" hangingPunct="1"/>
            <a:r>
              <a:rPr lang="cs-CZ" sz="2000" b="1" dirty="0" smtClean="0"/>
              <a:t>Pojišťovnický (pluralitní, smíšený)</a:t>
            </a:r>
          </a:p>
          <a:p>
            <a:pPr marL="914400" lvl="1" eaLnBrk="1" hangingPunct="1"/>
            <a:r>
              <a:rPr lang="cs-CZ" sz="2000" b="1" dirty="0" smtClean="0"/>
              <a:t>Národní zdravotní služba</a:t>
            </a:r>
          </a:p>
          <a:p>
            <a:pPr marL="914400" lvl="1" eaLnBrk="1" hangingPunct="1"/>
            <a:r>
              <a:rPr lang="cs-CZ" sz="2000" dirty="0" smtClean="0"/>
              <a:t>Státní</a:t>
            </a:r>
          </a:p>
          <a:p>
            <a:pPr marL="914400" lvl="1" eaLnBrk="1" hangingPunct="1"/>
            <a:r>
              <a:rPr lang="cs-CZ" sz="2000" dirty="0" smtClean="0"/>
              <a:t>Totalitní</a:t>
            </a:r>
          </a:p>
        </p:txBody>
      </p:sp>
    </p:spTree>
    <p:extLst>
      <p:ext uri="{BB962C8B-B14F-4D97-AF65-F5344CB8AC3E}">
        <p14:creationId xmlns:p14="http://schemas.microsoft.com/office/powerpoint/2010/main" val="383144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 dirty="0" smtClean="0"/>
              <a:t>Ani jedna z vyspělých zemí dnes není čistým typem</a:t>
            </a:r>
          </a:p>
          <a:p>
            <a:pPr marL="571500" eaLnBrk="1" hangingPunct="1"/>
            <a:r>
              <a:rPr lang="cs-CZ" sz="2400" dirty="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 dirty="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  <p:extLst>
      <p:ext uri="{BB962C8B-B14F-4D97-AF65-F5344CB8AC3E}">
        <p14:creationId xmlns:p14="http://schemas.microsoft.com/office/powerpoint/2010/main" val="119817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3"/>
            <a:ext cx="8229600" cy="4752528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2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2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2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b="1" dirty="0" smtClean="0"/>
              <a:t>Narůstající komplexita a návaznost služeb i potřeba týmové práce takový typ zdravotnictví prakticky znemožňuje.    </a:t>
            </a:r>
            <a:endParaRPr lang="en-GB" sz="22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8693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200" dirty="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200" dirty="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200" dirty="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200" dirty="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200" dirty="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200" dirty="0" smtClean="0"/>
              <a:t>USA</a:t>
            </a:r>
          </a:p>
        </p:txBody>
      </p:sp>
    </p:spTree>
    <p:extLst>
      <p:ext uri="{BB962C8B-B14F-4D97-AF65-F5344CB8AC3E}">
        <p14:creationId xmlns:p14="http://schemas.microsoft.com/office/powerpoint/2010/main" val="18298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2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2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2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2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2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2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6435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dirty="0" smtClean="0"/>
              <a:t>Většina specializovaných ambulantních zařízení, laboratoře a </a:t>
            </a:r>
            <a:r>
              <a:rPr lang="cs-CZ" sz="2000" dirty="0" err="1" smtClean="0"/>
              <a:t>rtg</a:t>
            </a:r>
            <a:r>
              <a:rPr lang="cs-CZ" sz="2000" dirty="0" smtClean="0"/>
              <a:t> pracoviště jsou součástí nemocnic.</a:t>
            </a:r>
          </a:p>
          <a:p>
            <a:pPr eaLnBrk="1" hangingPunct="1"/>
            <a:r>
              <a:rPr lang="cs-CZ" sz="2000" dirty="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dirty="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dirty="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dirty="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Velká Británie, Norsko, Španělsko</a:t>
            </a:r>
          </a:p>
        </p:txBody>
      </p:sp>
    </p:spTree>
    <p:extLst>
      <p:ext uri="{BB962C8B-B14F-4D97-AF65-F5344CB8AC3E}">
        <p14:creationId xmlns:p14="http://schemas.microsoft.com/office/powerpoint/2010/main" val="389589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096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404664"/>
            <a:ext cx="864096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 dirty="0" smtClean="0">
                <a:solidFill>
                  <a:schemeClr val="accent2"/>
                </a:solidFill>
              </a:rPr>
              <a:t>ODBORNÁ ZDRAVOTNICKÁ PÉČE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individuální (</a:t>
            </a:r>
            <a:r>
              <a:rPr lang="cs-CZ" i="1" dirty="0" err="1" smtClean="0"/>
              <a:t>medical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 marL="1200150" lvl="2" indent="-342900">
              <a:lnSpc>
                <a:spcPct val="80000"/>
              </a:lnSpc>
              <a:buFontTx/>
              <a:buChar char="-"/>
            </a:pPr>
            <a:r>
              <a:rPr lang="cs-CZ" dirty="0" smtClean="0"/>
              <a:t>Preventivně léčebná péče</a:t>
            </a:r>
          </a:p>
          <a:p>
            <a:pPr marL="1200150" lvl="2" indent="-342900">
              <a:lnSpc>
                <a:spcPct val="80000"/>
              </a:lnSpc>
              <a:buFontTx/>
              <a:buChar char="-"/>
            </a:pPr>
            <a:r>
              <a:rPr lang="cs-CZ" dirty="0" smtClean="0"/>
              <a:t>Hygienická služba</a:t>
            </a:r>
          </a:p>
          <a:p>
            <a:pPr marL="1200150" lvl="2" indent="-342900">
              <a:lnSpc>
                <a:spcPct val="80000"/>
              </a:lnSpc>
              <a:buFontTx/>
              <a:buChar char="-"/>
            </a:pPr>
            <a:r>
              <a:rPr lang="cs-CZ" dirty="0" smtClean="0"/>
              <a:t>Zdravotní výchova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kolektivní (</a:t>
            </a:r>
            <a:r>
              <a:rPr lang="cs-CZ" i="1" dirty="0" smtClean="0"/>
              <a:t>public </a:t>
            </a:r>
            <a:r>
              <a:rPr lang="cs-CZ" i="1" dirty="0" err="1" smtClean="0"/>
              <a:t>health</a:t>
            </a:r>
            <a:r>
              <a:rPr lang="cs-CZ" i="1" dirty="0" smtClean="0"/>
              <a:t> care</a:t>
            </a:r>
            <a:r>
              <a:rPr lang="cs-CZ" dirty="0" smtClean="0"/>
              <a:t>)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dirty="0" smtClean="0"/>
              <a:t>-  epidemiologie, preventivní lékařství, sociální lékařství, veřejné zdravotnictví</a:t>
            </a:r>
            <a:endParaRPr lang="cs-CZ" dirty="0"/>
          </a:p>
          <a:p>
            <a:pPr lvl="1"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795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INDIVIDUÁLNÍ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cs-CZ" sz="2600" b="1" dirty="0" smtClean="0">
                <a:solidFill>
                  <a:schemeClr val="accent2"/>
                </a:solidFill>
              </a:rPr>
              <a:t>1. Léčebně – preventivní péče</a:t>
            </a:r>
            <a:r>
              <a:rPr lang="cs-CZ" sz="2600" dirty="0" smtClean="0"/>
              <a:t>, poskytovaná ve ZZ</a:t>
            </a:r>
          </a:p>
          <a:p>
            <a:pPr marL="0" indent="0">
              <a:buNone/>
            </a:pPr>
            <a:r>
              <a:rPr lang="cs-CZ" sz="2600" b="1" dirty="0" smtClean="0"/>
              <a:t>Dělení podle stádia nemoci:</a:t>
            </a:r>
          </a:p>
          <a:p>
            <a:r>
              <a:rPr lang="cs-CZ" sz="2600" dirty="0" err="1" smtClean="0"/>
              <a:t>Sanogenní</a:t>
            </a:r>
            <a:r>
              <a:rPr lang="cs-CZ" sz="2600" dirty="0" smtClean="0"/>
              <a:t> činnost</a:t>
            </a:r>
          </a:p>
          <a:p>
            <a:r>
              <a:rPr lang="cs-CZ" sz="2600" dirty="0" smtClean="0"/>
              <a:t>Protektivní činnost</a:t>
            </a:r>
          </a:p>
          <a:p>
            <a:r>
              <a:rPr lang="cs-CZ" sz="2600" dirty="0" smtClean="0"/>
              <a:t>Vyhledávácí činnost</a:t>
            </a:r>
          </a:p>
          <a:p>
            <a:r>
              <a:rPr lang="cs-CZ" sz="2600" dirty="0" smtClean="0"/>
              <a:t>Diagnostická a prognostická činnost</a:t>
            </a:r>
          </a:p>
          <a:p>
            <a:r>
              <a:rPr lang="cs-CZ" sz="2600" dirty="0" smtClean="0"/>
              <a:t>Léčení</a:t>
            </a:r>
          </a:p>
          <a:p>
            <a:r>
              <a:rPr lang="cs-CZ" sz="2600" dirty="0" smtClean="0"/>
              <a:t>Návratná péče</a:t>
            </a:r>
          </a:p>
          <a:p>
            <a:r>
              <a:rPr lang="cs-CZ" sz="2600" dirty="0" smtClean="0"/>
              <a:t>Udržovací péče</a:t>
            </a:r>
          </a:p>
          <a:p>
            <a:r>
              <a:rPr lang="cs-CZ" sz="2600" dirty="0" smtClean="0"/>
              <a:t>Terminální péče</a:t>
            </a:r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300466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cs-CZ" sz="4200" b="1" dirty="0" smtClean="0">
                <a:solidFill>
                  <a:schemeClr val="accent2"/>
                </a:solidFill>
              </a:rPr>
              <a:t>POPULAČNÍ  PÉČE</a:t>
            </a:r>
            <a:endParaRPr lang="cs-CZ" sz="42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2600" b="1" dirty="0" smtClean="0">
                <a:solidFill>
                  <a:schemeClr val="accent2"/>
                </a:solidFill>
              </a:rPr>
              <a:t>Hygienická služba</a:t>
            </a:r>
            <a:r>
              <a:rPr lang="cs-CZ" sz="2600" dirty="0" smtClean="0"/>
              <a:t> (péče o prostředí a protiepidemická služba)</a:t>
            </a:r>
          </a:p>
          <a:p>
            <a:endParaRPr lang="cs-CZ" sz="26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sz="2600" b="1" dirty="0" smtClean="0">
                <a:solidFill>
                  <a:schemeClr val="accent2"/>
                </a:solidFill>
              </a:rPr>
              <a:t>Zdravotní výchova</a:t>
            </a:r>
          </a:p>
          <a:p>
            <a:pPr lvl="1"/>
            <a:r>
              <a:rPr lang="cs-CZ" sz="2200" dirty="0" smtClean="0"/>
              <a:t>Zdravotní výchova</a:t>
            </a:r>
          </a:p>
          <a:p>
            <a:pPr lvl="1"/>
            <a:r>
              <a:rPr lang="cs-CZ" sz="2200" dirty="0" smtClean="0"/>
              <a:t>Edukace pacienta</a:t>
            </a:r>
          </a:p>
          <a:p>
            <a:pPr lvl="1"/>
            <a:r>
              <a:rPr lang="cs-CZ" sz="2200" dirty="0" smtClean="0"/>
              <a:t>Vzdělávání pracovníků ve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2614715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2352</Words>
  <Application>Microsoft Office PowerPoint</Application>
  <PresentationFormat>Předvádění na obrazovce (4:3)</PresentationFormat>
  <Paragraphs>478</Paragraphs>
  <Slides>67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Výchozí návrh</vt:lpstr>
      <vt:lpstr> PÉČE O ZDRAVÍ A ZDRAVOTNICTVÍ</vt:lpstr>
      <vt:lpstr>CÍL PÉČE O ZDRAVÍ</vt:lpstr>
      <vt:lpstr>CÍL PÉČE O ZDRAVÍ</vt:lpstr>
      <vt:lpstr>CÍL ZDRAVOTNICTVÍ</vt:lpstr>
      <vt:lpstr>ZDRAVOTNICKÉ SLUŽBY</vt:lpstr>
      <vt:lpstr>LAICKÁ PÉČE (lay care)</vt:lpstr>
      <vt:lpstr>Prezentace aplikace PowerPoint</vt:lpstr>
      <vt:lpstr>INDIVIDUÁLNÍ PÉČE</vt:lpstr>
      <vt:lpstr>POPULAČNÍ  PÉČE</vt:lpstr>
      <vt:lpstr>ZDRAVOTNÍ PÉČE PODLE ÚROVNĚ</vt:lpstr>
      <vt:lpstr>POTŘEBA INTEGRACE ZDRAVOTNICKÝCH SLUŽEB</vt:lpstr>
      <vt:lpstr> Ekonomika a zdraví</vt:lpstr>
      <vt:lpstr>Ekonomie a zdravotnictví</vt:lpstr>
      <vt:lpstr>Ekonomická teorie a zdravotnictví </vt:lpstr>
      <vt:lpstr>Trh a zdraví </vt:lpstr>
      <vt:lpstr>Financování zdravotnických služeb </vt:lpstr>
      <vt:lpstr>Hodnocení zdravotní péče </vt:lpstr>
      <vt:lpstr>Ekonomické ukazatele</vt:lpstr>
      <vt:lpstr>Prezentace aplikace PowerPoint</vt:lpstr>
      <vt:lpstr>Ekonomika zdravotnictví</vt:lpstr>
      <vt:lpstr>Ekonomie</vt:lpstr>
      <vt:lpstr>Ekonomie</vt:lpstr>
      <vt:lpstr>Základní ekonomická východiska podle Viktora Fuchse</vt:lpstr>
      <vt:lpstr>Ekonomika zdravotnictví - definice</vt:lpstr>
      <vt:lpstr>Ekonomika zdravotnictví</vt:lpstr>
      <vt:lpstr>Hlavní oblasti ekonomiky zdravotnictví</vt:lpstr>
      <vt:lpstr>Ekonomie a zdraví</vt:lpstr>
      <vt:lpstr>Ekonomika péče o zdraví</vt:lpstr>
      <vt:lpstr>Příčiny růstu nákladů na zdravotnictví</vt:lpstr>
      <vt:lpstr>Zájem ekonomie o zdravotní péči</vt:lpstr>
      <vt:lpstr>Hlavní příčiny růstu nákladů</vt:lpstr>
      <vt:lpstr>Hlavní příčiny růstu nákladů</vt:lpstr>
      <vt:lpstr>Prezentace aplikace PowerPoint</vt:lpstr>
      <vt:lpstr>Hlavní příčiny růstu nákladů</vt:lpstr>
      <vt:lpstr>Hlavní příčiny růstu nákladů</vt:lpstr>
      <vt:lpstr>MOŽNOSTI ŘEŠENÍ</vt:lpstr>
      <vt:lpstr>1. Další peníze do systému zdravotnictví </vt:lpstr>
      <vt:lpstr>2. Zvýšení hospodárnosti zdravotnictví</vt:lpstr>
      <vt:lpstr>3. Omezení dostupnosti zdravotnických služeb</vt:lpstr>
      <vt:lpstr>3. Omezení dostupnosti zdravotnických služeb</vt:lpstr>
      <vt:lpstr>3. Omezení dostupnosti zdravotnických služeb</vt:lpstr>
      <vt:lpstr>4. Všeobecné zlepšení zdraví lidí</vt:lpstr>
      <vt:lpstr>Ekonomické a etické aspekty péče o zdraví</vt:lpstr>
      <vt:lpstr>Ekonomie a etika v péči o zdraví</vt:lpstr>
      <vt:lpstr>Ekonomická logika a lékařská etika</vt:lpstr>
      <vt:lpstr>Ekonomie a etika</vt:lpstr>
      <vt:lpstr>Specifika zdravotnických služeb</vt:lpstr>
      <vt:lpstr>Trh v péči o zdraví</vt:lpstr>
      <vt:lpstr>Idea „dokonalého“ trhu</vt:lpstr>
      <vt:lpstr>Podmínky dokonalé konkurence</vt:lpstr>
      <vt:lpstr>Idea „dokonalého“ trhu</vt:lpstr>
      <vt:lpstr>Teorie nabídky a poptávky</vt:lpstr>
      <vt:lpstr>Teorie nabídky a poptávky</vt:lpstr>
      <vt:lpstr>Teorie nabídky a poptávky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Prezentace aplikace PowerPoint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40</cp:revision>
  <cp:lastPrinted>2014-10-08T12:49:32Z</cp:lastPrinted>
  <dcterms:created xsi:type="dcterms:W3CDTF">2012-09-24T10:09:26Z</dcterms:created>
  <dcterms:modified xsi:type="dcterms:W3CDTF">2014-10-30T12:56:13Z</dcterms:modified>
</cp:coreProperties>
</file>