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0"/>
  </p:handoutMasterIdLst>
  <p:sldIdLst>
    <p:sldId id="290" r:id="rId2"/>
    <p:sldId id="326" r:id="rId3"/>
    <p:sldId id="329" r:id="rId4"/>
    <p:sldId id="291" r:id="rId5"/>
    <p:sldId id="324" r:id="rId6"/>
    <p:sldId id="328" r:id="rId7"/>
    <p:sldId id="325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3" r:id="rId29"/>
    <p:sldId id="314" r:id="rId30"/>
    <p:sldId id="315" r:id="rId31"/>
    <p:sldId id="316" r:id="rId32"/>
    <p:sldId id="327" r:id="rId33"/>
    <p:sldId id="317" r:id="rId34"/>
    <p:sldId id="318" r:id="rId35"/>
    <p:sldId id="257" r:id="rId36"/>
    <p:sldId id="258" r:id="rId37"/>
    <p:sldId id="259" r:id="rId38"/>
    <p:sldId id="260" r:id="rId39"/>
    <p:sldId id="261" r:id="rId40"/>
    <p:sldId id="262" r:id="rId41"/>
    <p:sldId id="263" r:id="rId42"/>
    <p:sldId id="264" r:id="rId43"/>
    <p:sldId id="265" r:id="rId44"/>
    <p:sldId id="266" r:id="rId45"/>
    <p:sldId id="267" r:id="rId46"/>
    <p:sldId id="268" r:id="rId47"/>
    <p:sldId id="269" r:id="rId48"/>
    <p:sldId id="270" r:id="rId49"/>
    <p:sldId id="271" r:id="rId50"/>
    <p:sldId id="272" r:id="rId51"/>
    <p:sldId id="273" r:id="rId52"/>
    <p:sldId id="274" r:id="rId53"/>
    <p:sldId id="275" r:id="rId54"/>
    <p:sldId id="276" r:id="rId55"/>
    <p:sldId id="277" r:id="rId56"/>
    <p:sldId id="278" r:id="rId57"/>
    <p:sldId id="279" r:id="rId58"/>
    <p:sldId id="280" r:id="rId59"/>
    <p:sldId id="281" r:id="rId60"/>
    <p:sldId id="282" r:id="rId61"/>
    <p:sldId id="283" r:id="rId62"/>
    <p:sldId id="330" r:id="rId63"/>
    <p:sldId id="284" r:id="rId64"/>
    <p:sldId id="285" r:id="rId65"/>
    <p:sldId id="286" r:id="rId66"/>
    <p:sldId id="287" r:id="rId67"/>
    <p:sldId id="288" r:id="rId68"/>
    <p:sldId id="289" r:id="rId69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660"/>
  </p:normalViewPr>
  <p:slideViewPr>
    <p:cSldViewPr>
      <p:cViewPr varScale="1">
        <p:scale>
          <a:sx n="123" d="100"/>
          <a:sy n="123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26150-BAFE-432A-8D4D-6FC7E46A7689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21E69-E6AD-445C-829A-68CA650E2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21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43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9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674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ABCC8-CBDF-4AFF-B324-50F0065B1FD3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2155E-9C02-471E-AA10-DECB65E35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36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59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16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7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20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49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58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55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19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4101-1F16-476F-9516-E12FA2F1AD5C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15FEF-53D7-42E4-A97F-EAAEA4B7F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78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FINANCOVÁNÍ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349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1B06BA"/>
                </a:solidFill>
              </a:rPr>
              <a:t>Veřejné zdravotní pojištění </a:t>
            </a:r>
            <a:br>
              <a:rPr lang="cs-CZ" sz="4000" b="1" dirty="0" smtClean="0">
                <a:solidFill>
                  <a:srgbClr val="1B06BA"/>
                </a:solidFill>
              </a:rPr>
            </a:br>
            <a:r>
              <a:rPr lang="cs-CZ" sz="4000" b="1" dirty="0" smtClean="0">
                <a:solidFill>
                  <a:srgbClr val="1B06BA"/>
                </a:solidFill>
              </a:rPr>
              <a:t>– jde o solidaritu: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bohatých s chudými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zdravých s nemocnými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mladých se staršími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jedinců s rodinami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ekonomicky aktivních s ekonomicky neaktivními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mužů se ženami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zodpovědných s nezodpovědnými …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5506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err="1" smtClean="0"/>
              <a:t>Bismarckovský</a:t>
            </a:r>
            <a:r>
              <a:rPr lang="cs-CZ" smtClean="0"/>
              <a:t> model financování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Vychází z křesťanských hodnot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Výraz sociálního cítění a humánních hodnot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Zdravotní péče jako jedno ze základních lidských práv, jehož garantem je stát</a:t>
            </a:r>
          </a:p>
        </p:txBody>
      </p:sp>
    </p:spTree>
    <p:extLst>
      <p:ext uri="{BB962C8B-B14F-4D97-AF65-F5344CB8AC3E}">
        <p14:creationId xmlns:p14="http://schemas.microsoft.com/office/powerpoint/2010/main" val="293212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 jako výraz sociální solidarity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 eaLnBrk="1" hangingPunct="1"/>
            <a:endParaRPr lang="cs-CZ" sz="2800" dirty="0" smtClean="0">
              <a:latin typeface="Arial" charset="0"/>
            </a:endParaRPr>
          </a:p>
          <a:p>
            <a:pPr eaLnBrk="1" hangingPunct="1"/>
            <a:r>
              <a:rPr lang="cs-CZ" sz="2800" b="1" dirty="0" smtClean="0"/>
              <a:t>Odděluje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poskytování</a:t>
            </a:r>
            <a:r>
              <a:rPr lang="cs-CZ" sz="2800" b="1" dirty="0" smtClean="0"/>
              <a:t> </a:t>
            </a:r>
            <a:r>
              <a:rPr lang="cs-CZ" sz="2800" dirty="0" smtClean="0"/>
              <a:t>zdravotní péče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od schopnosti </a:t>
            </a:r>
            <a:r>
              <a:rPr lang="cs-CZ" sz="2800" dirty="0" smtClean="0"/>
              <a:t>za ni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platit</a:t>
            </a:r>
            <a:r>
              <a:rPr lang="cs-CZ" sz="2800" dirty="0" smtClean="0"/>
              <a:t>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Příspěvky</a:t>
            </a:r>
            <a:r>
              <a:rPr lang="cs-CZ" sz="2800" dirty="0" smtClean="0"/>
              <a:t> na zdravotní péči stanovuje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podle finančních možností </a:t>
            </a:r>
            <a:r>
              <a:rPr lang="cs-CZ" sz="2800" dirty="0" smtClean="0"/>
              <a:t>(procentuální částka  </a:t>
            </a:r>
            <a:br>
              <a:rPr lang="cs-CZ" sz="2800" dirty="0" smtClean="0"/>
            </a:br>
            <a:r>
              <a:rPr lang="cs-CZ" sz="2800" dirty="0" smtClean="0"/>
              <a:t>z příjmu, nikoli pevná částka).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b="1" dirty="0" smtClean="0"/>
              <a:t>Přerozděluje</a:t>
            </a:r>
            <a:r>
              <a:rPr lang="cs-CZ" sz="2800" dirty="0" smtClean="0"/>
              <a:t> shromážděné finance </a:t>
            </a:r>
            <a:br>
              <a:rPr lang="cs-CZ" sz="2800" dirty="0" smtClean="0"/>
            </a:br>
            <a:r>
              <a:rPr lang="cs-CZ" sz="2800" dirty="0" smtClean="0"/>
              <a:t>ve prospěch sociálně slabých a nemocných.</a:t>
            </a:r>
          </a:p>
        </p:txBody>
      </p:sp>
    </p:spTree>
    <p:extLst>
      <p:ext uri="{BB962C8B-B14F-4D97-AF65-F5344CB8AC3E}">
        <p14:creationId xmlns:p14="http://schemas.microsoft.com/office/powerpoint/2010/main" val="14774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Zavedeno </a:t>
            </a:r>
            <a:r>
              <a:rPr lang="cs-CZ" b="1" dirty="0" smtClean="0"/>
              <a:t>v roce 1992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dirty="0" smtClean="0"/>
              <a:t>Na počátku 90. velký počet zdravotních pojišťoven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 současnosti je v ČR </a:t>
            </a:r>
            <a:r>
              <a:rPr lang="cs-CZ" b="1" dirty="0" smtClean="0"/>
              <a:t>7 zdravotních pojišťoven</a:t>
            </a:r>
          </a:p>
        </p:txBody>
      </p:sp>
    </p:spTree>
    <p:extLst>
      <p:ext uri="{BB962C8B-B14F-4D97-AF65-F5344CB8AC3E}">
        <p14:creationId xmlns:p14="http://schemas.microsoft.com/office/powerpoint/2010/main" val="302862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Plátci veřejného zdravotního pojištění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Zaměstnavatelé a zaměstnanci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Osoby samostatně výdělečně činné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Stát</a:t>
            </a:r>
          </a:p>
        </p:txBody>
      </p:sp>
    </p:spTree>
    <p:extLst>
      <p:ext uri="{BB962C8B-B14F-4D97-AF65-F5344CB8AC3E}">
        <p14:creationId xmlns:p14="http://schemas.microsoft.com/office/powerpoint/2010/main" val="165418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1B06BA"/>
                </a:solidFill>
                <a:latin typeface="+mn-lt"/>
              </a:rPr>
              <a:t>Z povinného zdravotního pojištění se hradí: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Nezbytné lékařské úkony</a:t>
            </a:r>
          </a:p>
          <a:p>
            <a:pPr eaLnBrk="1" hangingPunct="1"/>
            <a:r>
              <a:rPr lang="cs-CZ" dirty="0" smtClean="0"/>
              <a:t>Zdravotnický materiál</a:t>
            </a:r>
          </a:p>
          <a:p>
            <a:pPr eaLnBrk="1" hangingPunct="1"/>
            <a:r>
              <a:rPr lang="cs-CZ" dirty="0" smtClean="0"/>
              <a:t>Některé léky</a:t>
            </a:r>
          </a:p>
        </p:txBody>
      </p:sp>
    </p:spTree>
    <p:extLst>
      <p:ext uri="{BB962C8B-B14F-4D97-AF65-F5344CB8AC3E}">
        <p14:creationId xmlns:p14="http://schemas.microsoft.com/office/powerpoint/2010/main" val="269656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1B06BA"/>
                </a:solidFill>
              </a:rPr>
              <a:t>Zaměstnanci a zaměstnavatelé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b="1" dirty="0" smtClean="0"/>
              <a:t>Zaměstnanec</a:t>
            </a:r>
            <a:r>
              <a:rPr lang="cs-CZ" dirty="0" smtClean="0"/>
              <a:t> platí </a:t>
            </a:r>
            <a:r>
              <a:rPr lang="cs-CZ" b="1" dirty="0" smtClean="0"/>
              <a:t>4,5%</a:t>
            </a:r>
            <a:r>
              <a:rPr lang="cs-CZ" dirty="0" smtClean="0"/>
              <a:t> z hrubé mzdy.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Zaměstnavatel</a:t>
            </a:r>
            <a:r>
              <a:rPr lang="cs-CZ" dirty="0" smtClean="0"/>
              <a:t> platí </a:t>
            </a:r>
            <a:r>
              <a:rPr lang="cs-CZ" b="1" dirty="0" smtClean="0"/>
              <a:t>9% </a:t>
            </a:r>
            <a:r>
              <a:rPr lang="cs-CZ" dirty="0" smtClean="0"/>
              <a:t>z hrubé mzdy – lze to brát jako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část nevyplacené mzdy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6171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OSVČ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13,5%</a:t>
            </a:r>
            <a:r>
              <a:rPr lang="cs-CZ" dirty="0" smtClean="0"/>
              <a:t> </a:t>
            </a:r>
            <a:r>
              <a:rPr lang="cs-CZ" b="1" dirty="0" smtClean="0"/>
              <a:t>z vyměřovacího základu</a:t>
            </a:r>
          </a:p>
          <a:p>
            <a:pPr eaLnBrk="1" hangingPunct="1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Vyměřovacím základem</a:t>
            </a:r>
            <a:r>
              <a:rPr lang="cs-CZ" dirty="0" smtClean="0"/>
              <a:t> je (od r. 2006) 50% příjmu ze SVČ po odpočtu výdajů nutných na jeho dosažení, zajištění a udržení.</a:t>
            </a:r>
          </a:p>
          <a:p>
            <a:pPr eaLnBrk="1" hangingPunct="1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Minimální měsíční záloha </a:t>
            </a:r>
            <a:r>
              <a:rPr lang="cs-CZ" dirty="0" smtClean="0"/>
              <a:t>na zdravotní pojištění je 1 752Kč, max. 20 361Kč za rok.</a:t>
            </a:r>
          </a:p>
        </p:txBody>
      </p:sp>
    </p:spTree>
    <p:extLst>
      <p:ext uri="{BB962C8B-B14F-4D97-AF65-F5344CB8AC3E}">
        <p14:creationId xmlns:p14="http://schemas.microsoft.com/office/powerpoint/2010/main" val="23803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Osoba bez zdanitelných příjmů (OBZP)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4895949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/>
              <a:t>O</a:t>
            </a:r>
            <a:r>
              <a:rPr lang="cs-CZ" sz="2400" dirty="0" smtClean="0"/>
              <a:t>soba, která má na území ČR trvalý pobyt,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není však zaměstnancem,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nemá příjmy ze samostatné výdělečné činnosti,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ani nepatří do kategorie, za kterou platí pojistné stát,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a uvedené skutečnosti trvají celý kalendářní  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měsíc.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1800" dirty="0" smtClean="0"/>
              <a:t>Např. žena v domácnosti, student školy, která neposkytuje soustavnou přípravu na budoucí povolání, člen náboženského řádu bez příjmu, nezaměstnaný neevidovaný na ÚP, absolvent SŠ, který ihned po prázdninách nenastoupí do zaměstnání + neeviduje se na ÚP + nezačne podnikat.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cs-CZ" sz="1800" dirty="0"/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OBZP </a:t>
            </a:r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</a:rPr>
              <a:t>platí 13,5% z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accent5">
                    <a:lumMod val="75000"/>
                  </a:schemeClr>
                </a:solidFill>
              </a:rPr>
              <a:t>minimální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accent5">
                    <a:lumMod val="75000"/>
                  </a:schemeClr>
                </a:solidFill>
              </a:rPr>
              <a:t>mzd</a:t>
            </a:r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</a:rPr>
              <a:t>y</a:t>
            </a:r>
            <a:r>
              <a:rPr lang="cs-CZ" sz="2400" b="1" dirty="0" smtClean="0"/>
              <a:t> </a:t>
            </a:r>
            <a:r>
              <a:rPr lang="cs-CZ" sz="2400" dirty="0" smtClean="0"/>
              <a:t>v měsíci, za které se platí pojistné. </a:t>
            </a:r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cs-CZ" sz="2400" dirty="0" smtClean="0"/>
              <a:t>Aktuálně je minimální mzda 8500 Kč (50,60 Kč na hodinu), výše měsíční platby tedy činí </a:t>
            </a:r>
            <a:r>
              <a:rPr lang="cs-CZ" sz="2400" b="1" dirty="0" smtClean="0"/>
              <a:t>1148 Kč</a:t>
            </a:r>
            <a:r>
              <a:rPr lang="cs-CZ" sz="2400" dirty="0" smtClean="0"/>
              <a:t>.</a:t>
            </a:r>
            <a:r>
              <a:rPr lang="en-GB" sz="2400" dirty="0" smtClean="0"/>
              <a:t> </a:t>
            </a:r>
          </a:p>
          <a:p>
            <a:pPr eaLnBrk="1" hangingPunct="1">
              <a:spcBef>
                <a:spcPts val="0"/>
              </a:spcBef>
              <a:defRPr/>
            </a:pPr>
            <a:endParaRPr lang="cs-CZ" sz="2200" dirty="0" smtClean="0"/>
          </a:p>
          <a:p>
            <a:pPr eaLnBrk="1" hangingPunct="1"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9786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Osoby, za které je plátcem stát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Nezaopatřené děti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Poživatelé důchodů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Osoby na mateřské a rodičovské dovolené 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Uchazeči o zaměstnání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pobírající dávky sociální péče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cs typeface="Arial" charset="0"/>
              </a:rPr>
              <a:t>z důvodu sociální potřebnosti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převážně nebo úplně bezmocné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pečující o </a:t>
            </a:r>
            <a:r>
              <a:rPr lang="cs-CZ" sz="2400" dirty="0" smtClean="0"/>
              <a:t>blízkou osobu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</a:t>
            </a:r>
            <a:r>
              <a:rPr lang="cs-CZ" sz="2400" dirty="0" smtClean="0"/>
              <a:t>ve vazbě nebo ve výkonu trestu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/>
              <a:t>Stát za vyjmenované osoby platí zálohu na zdravotní pojištění ve výši </a:t>
            </a:r>
            <a:r>
              <a:rPr lang="cs-CZ" sz="2400" b="1" dirty="0" smtClean="0"/>
              <a:t>845 Kč </a:t>
            </a:r>
            <a:r>
              <a:rPr lang="cs-CZ" sz="2400" dirty="0" smtClean="0"/>
              <a:t>měsíčně (a od 1. 7. 2014).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/>
              <a:t>Stát platí zdravotní pojištění za cca 6 000 000 obyvatel ČR (5mld Kč).</a:t>
            </a:r>
          </a:p>
          <a:p>
            <a:pPr eaLnBrk="1" hangingPunct="1">
              <a:defRPr/>
            </a:pP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6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>
          <a:xfrm>
            <a:off x="539750" y="23813"/>
            <a:ext cx="8229600" cy="993775"/>
          </a:xfrm>
        </p:spPr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981075"/>
            <a:ext cx="7545388" cy="53276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Kolik?</a:t>
            </a:r>
          </a:p>
          <a:p>
            <a:pPr>
              <a:defRPr/>
            </a:pPr>
            <a:r>
              <a:rPr lang="cs-CZ" b="1" dirty="0" smtClean="0"/>
              <a:t>Kdy?</a:t>
            </a:r>
          </a:p>
          <a:p>
            <a:pPr>
              <a:defRPr/>
            </a:pPr>
            <a:r>
              <a:rPr lang="cs-CZ" b="1" dirty="0" smtClean="0"/>
              <a:t>Kam?</a:t>
            </a:r>
          </a:p>
          <a:p>
            <a:pPr>
              <a:defRPr/>
            </a:pPr>
            <a:r>
              <a:rPr lang="cs-CZ" b="1" dirty="0" smtClean="0"/>
              <a:t>Komu?</a:t>
            </a:r>
          </a:p>
          <a:p>
            <a:pPr>
              <a:defRPr/>
            </a:pPr>
            <a:r>
              <a:rPr lang="cs-CZ" b="1" dirty="0" smtClean="0"/>
              <a:t>Za co?</a:t>
            </a:r>
          </a:p>
          <a:p>
            <a:pPr>
              <a:defRPr/>
            </a:pPr>
            <a:r>
              <a:rPr lang="cs-CZ" b="1" dirty="0" smtClean="0"/>
              <a:t>Jak (formy čerpání)?</a:t>
            </a:r>
          </a:p>
          <a:p>
            <a:pPr marL="0" indent="0">
              <a:buFont typeface="Arial" charset="0"/>
              <a:buNone/>
              <a:defRPr/>
            </a:pPr>
            <a:r>
              <a:rPr lang="cs-CZ" b="1" dirty="0" smtClean="0"/>
              <a:t>-------------------------------</a:t>
            </a:r>
          </a:p>
          <a:p>
            <a:pPr>
              <a:defRPr/>
            </a:pPr>
            <a:r>
              <a:rPr lang="cs-CZ" b="1" dirty="0" smtClean="0"/>
              <a:t>Co to přineslo?</a:t>
            </a:r>
          </a:p>
          <a:p>
            <a:pPr>
              <a:defRPr/>
            </a:pPr>
            <a:r>
              <a:rPr lang="cs-CZ" b="1" dirty="0" smtClean="0"/>
              <a:t>Jak lépe?</a:t>
            </a:r>
            <a:endParaRPr lang="cs-CZ" dirty="0" smtClean="0"/>
          </a:p>
          <a:p>
            <a:pPr marL="0" indent="0"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1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Zdravotní pojišťovny v ČR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b="1" dirty="0"/>
              <a:t>v</a:t>
            </a:r>
            <a:r>
              <a:rPr lang="cs-CZ" sz="2400" b="1" dirty="0" smtClean="0"/>
              <a:t>eřejnoprávní neziskové organizace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GB" sz="2400" dirty="0" err="1" smtClean="0"/>
              <a:t>mají</a:t>
            </a:r>
            <a:r>
              <a:rPr lang="en-GB" sz="2400" dirty="0" smtClean="0"/>
              <a:t> </a:t>
            </a:r>
            <a:r>
              <a:rPr lang="en-GB" sz="2400" dirty="0" err="1" smtClean="0"/>
              <a:t>za</a:t>
            </a:r>
            <a:r>
              <a:rPr lang="en-GB" sz="2400" dirty="0" smtClean="0"/>
              <a:t> </a:t>
            </a:r>
            <a:r>
              <a:rPr lang="en-GB" sz="2400" dirty="0" err="1" smtClean="0"/>
              <a:t>úkol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err="1" smtClean="0"/>
              <a:t>vybírat</a:t>
            </a:r>
            <a:r>
              <a:rPr lang="en-GB" sz="2000" dirty="0" smtClean="0"/>
              <a:t> </a:t>
            </a:r>
            <a:r>
              <a:rPr lang="en-GB" sz="2000" dirty="0" err="1" smtClean="0"/>
              <a:t>zdravotní</a:t>
            </a:r>
            <a:r>
              <a:rPr lang="en-GB" sz="2000" dirty="0" smtClean="0"/>
              <a:t> </a:t>
            </a:r>
            <a:r>
              <a:rPr lang="en-GB" sz="2000" dirty="0" err="1" smtClean="0"/>
              <a:t>pojištění</a:t>
            </a:r>
            <a:r>
              <a:rPr lang="en-GB" sz="2000" dirty="0" smtClean="0"/>
              <a:t> v </a:t>
            </a:r>
            <a:r>
              <a:rPr lang="en-GB" sz="2000" dirty="0" err="1" smtClean="0"/>
              <a:t>zákonem</a:t>
            </a:r>
            <a:r>
              <a:rPr lang="en-GB" sz="2000" dirty="0" smtClean="0"/>
              <a:t> </a:t>
            </a:r>
            <a:r>
              <a:rPr lang="en-GB" sz="2000" dirty="0" err="1" smtClean="0"/>
              <a:t>stanovené</a:t>
            </a:r>
            <a:r>
              <a:rPr lang="en-GB" sz="2000" dirty="0" smtClean="0"/>
              <a:t> </a:t>
            </a:r>
            <a:r>
              <a:rPr lang="en-GB" sz="2000" dirty="0" err="1" smtClean="0"/>
              <a:t>výši</a:t>
            </a:r>
            <a:r>
              <a:rPr lang="en-GB" sz="2000" dirty="0" smtClean="0"/>
              <a:t> </a:t>
            </a:r>
            <a:endParaRPr lang="cs-CZ" sz="2000" dirty="0" smtClean="0"/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smtClean="0"/>
              <a:t>a </a:t>
            </a:r>
            <a:r>
              <a:rPr lang="en-GB" sz="2000" dirty="0" err="1" smtClean="0"/>
              <a:t>zajišťovat</a:t>
            </a:r>
            <a:r>
              <a:rPr lang="en-GB" sz="2000" dirty="0" smtClean="0"/>
              <a:t> </a:t>
            </a:r>
            <a:r>
              <a:rPr lang="en-GB" sz="2000" dirty="0" err="1" smtClean="0"/>
              <a:t>za</a:t>
            </a:r>
            <a:r>
              <a:rPr lang="en-GB" sz="2000" dirty="0" smtClean="0"/>
              <a:t> </a:t>
            </a:r>
            <a:r>
              <a:rPr lang="en-GB" sz="2000" dirty="0" err="1" smtClean="0"/>
              <a:t>vybrané</a:t>
            </a:r>
            <a:r>
              <a:rPr lang="en-GB" sz="2000" dirty="0" smtClean="0"/>
              <a:t> </a:t>
            </a:r>
            <a:r>
              <a:rPr lang="en-GB" sz="2000" dirty="0" err="1" smtClean="0"/>
              <a:t>prostředky</a:t>
            </a:r>
            <a:r>
              <a:rPr lang="en-GB" sz="2000" dirty="0" smtClean="0"/>
              <a:t> </a:t>
            </a:r>
            <a:r>
              <a:rPr lang="en-GB" sz="2000" dirty="0" err="1" smtClean="0"/>
              <a:t>úhrady</a:t>
            </a:r>
            <a:r>
              <a:rPr lang="en-GB" sz="2000" dirty="0" smtClean="0"/>
              <a:t> </a:t>
            </a:r>
            <a:r>
              <a:rPr lang="en-GB" sz="2000" dirty="0" err="1" smtClean="0"/>
              <a:t>zdravotní</a:t>
            </a:r>
            <a:r>
              <a:rPr lang="en-GB" sz="2000" dirty="0" smtClean="0"/>
              <a:t> </a:t>
            </a:r>
            <a:r>
              <a:rPr lang="en-GB" sz="2000" dirty="0" err="1" smtClean="0"/>
              <a:t>péče</a:t>
            </a:r>
            <a:r>
              <a:rPr lang="en-GB" sz="2000" dirty="0" smtClean="0"/>
              <a:t> </a:t>
            </a:r>
            <a:r>
              <a:rPr lang="en-GB" sz="2000" dirty="0" err="1" smtClean="0"/>
              <a:t>tak</a:t>
            </a:r>
            <a:r>
              <a:rPr lang="en-GB" sz="2000" dirty="0" smtClean="0"/>
              <a:t>, </a:t>
            </a:r>
            <a:r>
              <a:rPr lang="en-GB" sz="2000" dirty="0" err="1" smtClean="0"/>
              <a:t>aby</a:t>
            </a:r>
            <a:r>
              <a:rPr lang="en-GB" sz="2000" dirty="0" smtClean="0"/>
              <a:t> </a:t>
            </a:r>
            <a:r>
              <a:rPr lang="en-GB" sz="2000" dirty="0" err="1" smtClean="0"/>
              <a:t>vybrané</a:t>
            </a:r>
            <a:r>
              <a:rPr lang="en-GB" sz="2000" dirty="0" smtClean="0"/>
              <a:t> </a:t>
            </a:r>
            <a:r>
              <a:rPr lang="en-GB" sz="2000" dirty="0" err="1" smtClean="0"/>
              <a:t>pojistné</a:t>
            </a:r>
            <a:r>
              <a:rPr lang="en-GB" sz="2000" dirty="0" smtClean="0"/>
              <a:t> </a:t>
            </a:r>
            <a:r>
              <a:rPr lang="en-GB" sz="2000" dirty="0" err="1" smtClean="0"/>
              <a:t>bylo</a:t>
            </a:r>
            <a:r>
              <a:rPr lang="en-GB" sz="2000" dirty="0" smtClean="0"/>
              <a:t> </a:t>
            </a:r>
            <a:r>
              <a:rPr lang="en-GB" sz="2000" dirty="0" err="1" smtClean="0"/>
              <a:t>vynakládáno</a:t>
            </a:r>
            <a:r>
              <a:rPr lang="en-GB" sz="2000" dirty="0" smtClean="0"/>
              <a:t> </a:t>
            </a:r>
            <a:r>
              <a:rPr lang="en-GB" sz="2000" dirty="0" err="1" smtClean="0"/>
              <a:t>účelně</a:t>
            </a:r>
            <a:r>
              <a:rPr lang="en-GB" sz="2000" dirty="0" smtClean="0"/>
              <a:t> a </a:t>
            </a:r>
            <a:r>
              <a:rPr lang="en-GB" sz="2000" dirty="0" err="1" smtClean="0"/>
              <a:t>fektivně</a:t>
            </a:r>
            <a:r>
              <a:rPr lang="en-GB" sz="2000" dirty="0" smtClean="0"/>
              <a:t>.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uzavření/neuzavření smlouvy se zdravotnickým zařízením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výše a forma úhrad (</a:t>
            </a:r>
            <a:r>
              <a:rPr lang="cs-CZ" sz="2400" dirty="0" err="1" smtClean="0">
                <a:cs typeface="Arial" charset="0"/>
              </a:rPr>
              <a:t>kapitace</a:t>
            </a:r>
            <a:r>
              <a:rPr lang="cs-CZ" sz="2400" dirty="0" smtClean="0">
                <a:cs typeface="Arial" charset="0"/>
              </a:rPr>
              <a:t>, výkon, paušál, DRG )</a:t>
            </a:r>
          </a:p>
          <a:p>
            <a:pPr eaLnBrk="1" hangingPunct="1">
              <a:defRPr/>
            </a:pPr>
            <a:r>
              <a:rPr lang="cs-CZ" sz="2400" dirty="0">
                <a:cs typeface="Arial" charset="0"/>
              </a:rPr>
              <a:t>f</a:t>
            </a:r>
            <a:r>
              <a:rPr lang="cs-CZ" sz="2400" dirty="0" smtClean="0">
                <a:cs typeface="Arial" charset="0"/>
              </a:rPr>
              <a:t>inancování zdravotní péče  se stanovuje v „</a:t>
            </a:r>
            <a:r>
              <a:rPr lang="cs-CZ" sz="2400" dirty="0" err="1" smtClean="0">
                <a:cs typeface="Arial" charset="0"/>
              </a:rPr>
              <a:t>úhardové</a:t>
            </a:r>
            <a:r>
              <a:rPr lang="cs-CZ" sz="2400" dirty="0" smtClean="0">
                <a:cs typeface="Arial" charset="0"/>
              </a:rPr>
              <a:t> vyhlášce“ na </a:t>
            </a:r>
            <a:r>
              <a:rPr lang="cs-CZ" sz="2400" smtClean="0">
                <a:cs typeface="Arial" charset="0"/>
              </a:rPr>
              <a:t>základě výsledku tzv</a:t>
            </a:r>
            <a:r>
              <a:rPr lang="cs-CZ" sz="2400" dirty="0" smtClean="0">
                <a:cs typeface="Arial" charset="0"/>
              </a:rPr>
              <a:t>. dohodovacího řízení </a:t>
            </a:r>
          </a:p>
          <a:p>
            <a:pPr lvl="1" eaLnBrk="1" hangingPunct="1">
              <a:defRPr/>
            </a:pPr>
            <a:r>
              <a:rPr lang="cs-CZ" sz="2000" dirty="0" smtClean="0">
                <a:cs typeface="Arial" charset="0"/>
              </a:rPr>
              <a:t>mezi zdravotními pojišťovnami</a:t>
            </a:r>
          </a:p>
          <a:p>
            <a:pPr lvl="1" eaLnBrk="1" hangingPunct="1">
              <a:defRPr/>
            </a:pPr>
            <a:r>
              <a:rPr lang="cs-CZ" sz="2000" dirty="0" smtClean="0">
                <a:cs typeface="Arial" charset="0"/>
              </a:rPr>
              <a:t>Českou lékařskou komorou</a:t>
            </a:r>
          </a:p>
          <a:p>
            <a:pPr lvl="1" eaLnBrk="1" hangingPunct="1">
              <a:defRPr/>
            </a:pPr>
            <a:r>
              <a:rPr lang="cs-CZ" sz="2000" dirty="0">
                <a:cs typeface="Arial" charset="0"/>
              </a:rPr>
              <a:t>p</a:t>
            </a:r>
            <a:r>
              <a:rPr lang="cs-CZ" sz="2000" dirty="0" smtClean="0">
                <a:cs typeface="Arial" charset="0"/>
              </a:rPr>
              <a:t>říp. vládou  (MZ)</a:t>
            </a:r>
          </a:p>
        </p:txBody>
      </p:sp>
    </p:spTree>
    <p:extLst>
      <p:ext uri="{BB962C8B-B14F-4D97-AF65-F5344CB8AC3E}">
        <p14:creationId xmlns:p14="http://schemas.microsoft.com/office/powerpoint/2010/main" val="307708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Výběr zdravotní pojišťovny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616575"/>
          </a:xfrm>
        </p:spPr>
        <p:txBody>
          <a:bodyPr/>
          <a:lstStyle/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000080"/>
                </a:solidFill>
              </a:rPr>
              <a:t>Volba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zdravotní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pojišťovny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výběr</a:t>
            </a:r>
            <a:r>
              <a:rPr lang="en-GB" sz="2400" dirty="0" smtClean="0"/>
              <a:t> z</a:t>
            </a:r>
            <a:r>
              <a:rPr lang="cs-CZ" sz="2400" dirty="0" smtClean="0"/>
              <a:t>e</a:t>
            </a:r>
            <a:r>
              <a:rPr lang="en-GB" sz="2400" dirty="0" smtClean="0"/>
              <a:t> </a:t>
            </a:r>
            <a:r>
              <a:rPr lang="cs-CZ" sz="2400" dirty="0" smtClean="0"/>
              <a:t>7</a:t>
            </a:r>
            <a:r>
              <a:rPr lang="cs-CZ" sz="2400" dirty="0" smtClean="0">
                <a:cs typeface="Times New Roman" pitchFamily="18" charset="0"/>
              </a:rPr>
              <a:t> </a:t>
            </a:r>
            <a:r>
              <a:rPr lang="en-GB" sz="2400" dirty="0" err="1" smtClean="0"/>
              <a:t>zdravotních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pojišťoven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novorozenec</a:t>
            </a:r>
            <a:r>
              <a:rPr lang="en-GB" sz="2400" dirty="0" smtClean="0"/>
              <a:t> se </a:t>
            </a:r>
            <a:r>
              <a:rPr lang="en-GB" sz="2400" dirty="0" err="1" smtClean="0"/>
              <a:t>stává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automaticky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pojištěncem</a:t>
            </a:r>
            <a:r>
              <a:rPr lang="en-GB" sz="2400" dirty="0" smtClean="0"/>
              <a:t> </a:t>
            </a:r>
            <a:r>
              <a:rPr lang="en-GB" sz="2400" dirty="0" err="1" smtClean="0"/>
              <a:t>té</a:t>
            </a:r>
            <a:r>
              <a:rPr lang="en-GB" sz="2400" dirty="0" smtClean="0"/>
              <a:t> </a:t>
            </a:r>
            <a:r>
              <a:rPr lang="en-GB" sz="2400" dirty="0" err="1" smtClean="0"/>
              <a:t>zdravotní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pojišťovny</a:t>
            </a:r>
            <a:r>
              <a:rPr lang="en-GB" sz="2400" dirty="0" smtClean="0"/>
              <a:t>, u </a:t>
            </a:r>
            <a:r>
              <a:rPr lang="en-GB" sz="2400" dirty="0" err="1" smtClean="0"/>
              <a:t>níž</a:t>
            </a:r>
            <a:r>
              <a:rPr lang="en-GB" sz="2400" dirty="0" smtClean="0"/>
              <a:t> je </a:t>
            </a:r>
            <a:r>
              <a:rPr lang="en-GB" sz="2400" dirty="0" err="1" smtClean="0"/>
              <a:t>pojištěna</a:t>
            </a:r>
            <a:r>
              <a:rPr lang="en-GB" sz="2400" dirty="0" smtClean="0"/>
              <a:t> </a:t>
            </a:r>
            <a:r>
              <a:rPr lang="en-GB" sz="2400" dirty="0" err="1" smtClean="0"/>
              <a:t>jeho</a:t>
            </a:r>
            <a:r>
              <a:rPr lang="en-GB" sz="2400" dirty="0" smtClean="0"/>
              <a:t> </a:t>
            </a:r>
            <a:r>
              <a:rPr lang="en-GB" sz="2400" dirty="0" err="1" smtClean="0"/>
              <a:t>matka</a:t>
            </a:r>
            <a:endParaRPr lang="en-GB" sz="2400" dirty="0" smtClean="0"/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000080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000080"/>
                </a:solidFill>
              </a:rPr>
              <a:t>Změna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zdravotní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pojišťovny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ze</a:t>
            </a:r>
            <a:r>
              <a:rPr lang="en-GB" sz="2400" dirty="0" smtClean="0"/>
              <a:t> </a:t>
            </a:r>
            <a:r>
              <a:rPr lang="en-GB" sz="2400" dirty="0" err="1" smtClean="0"/>
              <a:t>zákona</a:t>
            </a:r>
            <a:r>
              <a:rPr lang="en-GB" sz="2400" dirty="0" smtClean="0"/>
              <a:t> </a:t>
            </a:r>
            <a:r>
              <a:rPr lang="cs-CZ" sz="2400" dirty="0" smtClean="0"/>
              <a:t>lze </a:t>
            </a:r>
            <a:r>
              <a:rPr lang="en-GB" sz="2400" dirty="0" smtClean="0"/>
              <a:t>1x </a:t>
            </a:r>
            <a:r>
              <a:rPr lang="en-GB" sz="2400" dirty="0" err="1" smtClean="0"/>
              <a:t>za</a:t>
            </a:r>
            <a:r>
              <a:rPr lang="en-GB" sz="2400" dirty="0" smtClean="0"/>
              <a:t> 12 </a:t>
            </a:r>
            <a:r>
              <a:rPr lang="en-GB" sz="2400" dirty="0" err="1" smtClean="0"/>
              <a:t>měsíců</a:t>
            </a:r>
            <a:r>
              <a:rPr lang="cs-CZ" sz="2400" dirty="0" smtClean="0"/>
              <a:t>, a to vždy </a:t>
            </a:r>
            <a:r>
              <a:rPr lang="en-GB" sz="2400" dirty="0" smtClean="0"/>
              <a:t>k 1. </a:t>
            </a:r>
            <a:r>
              <a:rPr lang="cs-CZ" sz="2400" dirty="0" smtClean="0"/>
              <a:t>lednu následujícího kalendářního roku (změna se musí avizovat </a:t>
            </a:r>
            <a:r>
              <a:rPr lang="cs-CZ" sz="2400" dirty="0"/>
              <a:t>min. 6 </a:t>
            </a:r>
            <a:r>
              <a:rPr lang="cs-CZ" sz="2400" dirty="0" smtClean="0"/>
              <a:t>měsíců dopředu).</a:t>
            </a:r>
            <a:endParaRPr lang="en-GB" sz="2400" dirty="0" smtClean="0"/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000080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cs-CZ" sz="2800" b="1" dirty="0" smtClean="0">
                <a:solidFill>
                  <a:srgbClr val="000080"/>
                </a:solidFill>
              </a:rPr>
              <a:t>K</a:t>
            </a:r>
            <a:r>
              <a:rPr lang="en-GB" sz="2800" b="1" dirty="0" err="1" smtClean="0">
                <a:solidFill>
                  <a:srgbClr val="000080"/>
                </a:solidFill>
              </a:rPr>
              <a:t>ritéri</a:t>
            </a:r>
            <a:r>
              <a:rPr lang="cs-CZ" sz="2800" b="1" dirty="0" smtClean="0">
                <a:solidFill>
                  <a:srgbClr val="000080"/>
                </a:solidFill>
              </a:rPr>
              <a:t>a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dostupnost</a:t>
            </a:r>
            <a:r>
              <a:rPr lang="en-GB" sz="2400" dirty="0" smtClean="0"/>
              <a:t> </a:t>
            </a:r>
            <a:r>
              <a:rPr lang="en-GB" sz="2400" dirty="0" err="1" smtClean="0"/>
              <a:t>smluvní</a:t>
            </a:r>
            <a:r>
              <a:rPr lang="en-GB" sz="2400" dirty="0" smtClean="0"/>
              <a:t> </a:t>
            </a:r>
            <a:r>
              <a:rPr lang="en-GB" sz="2400" dirty="0" err="1" smtClean="0"/>
              <a:t>lékařské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pojišťovny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praktická</a:t>
            </a:r>
            <a:r>
              <a:rPr lang="en-GB" sz="2400" dirty="0" smtClean="0"/>
              <a:t> </a:t>
            </a:r>
            <a:r>
              <a:rPr lang="en-GB" sz="2400" dirty="0" err="1" smtClean="0"/>
              <a:t>využitelnost</a:t>
            </a:r>
            <a:r>
              <a:rPr lang="en-GB" sz="2400" dirty="0" smtClean="0"/>
              <a:t> </a:t>
            </a:r>
            <a:r>
              <a:rPr lang="en-GB" sz="2400" dirty="0" err="1" smtClean="0"/>
              <a:t>nabízených</a:t>
            </a:r>
            <a:r>
              <a:rPr lang="en-GB" sz="2400" dirty="0" smtClean="0"/>
              <a:t> </a:t>
            </a:r>
            <a:r>
              <a:rPr lang="en-GB" sz="2400" dirty="0" err="1" smtClean="0"/>
              <a:t>výhod</a:t>
            </a:r>
            <a:r>
              <a:rPr lang="en-GB" sz="2400" dirty="0" smtClean="0"/>
              <a:t> </a:t>
            </a:r>
            <a:r>
              <a:rPr lang="cs-CZ" sz="2400" dirty="0" smtClean="0"/>
              <a:t>z fondu prevence</a:t>
            </a: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69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06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1B06BA"/>
                </a:solidFill>
              </a:rPr>
              <a:t>Zdravotní pojišťovny a počet jejich pojištěnců v roce 2012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2" y="1628775"/>
            <a:ext cx="8568183" cy="4824413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Česká průmyslová zdravotní pojišťovna: 	</a:t>
            </a:r>
            <a:r>
              <a:rPr lang="cs-CZ" sz="2400" b="1" dirty="0" smtClean="0">
                <a:cs typeface="Arial" charset="0"/>
              </a:rPr>
              <a:t>1,17 mil.    (11,2%)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Oborová </a:t>
            </a:r>
            <a:r>
              <a:rPr lang="cs-CZ" sz="2400" dirty="0" err="1" smtClean="0">
                <a:cs typeface="Arial" charset="0"/>
              </a:rPr>
              <a:t>zdr</a:t>
            </a:r>
            <a:r>
              <a:rPr lang="cs-CZ" sz="2400" dirty="0" smtClean="0">
                <a:cs typeface="Arial" charset="0"/>
              </a:rPr>
              <a:t>. pojišťovna zaměstnanců </a:t>
            </a:r>
          </a:p>
          <a:p>
            <a:pPr marL="0" lvl="1" indent="0" eaLnBrk="1" hangingPunct="1">
              <a:buNone/>
            </a:pPr>
            <a:r>
              <a:rPr lang="cs-CZ" sz="2400" dirty="0" smtClean="0">
                <a:cs typeface="Arial" charset="0"/>
              </a:rPr>
              <a:t>     bank, pojišťoven a stavebnictví: 	</a:t>
            </a:r>
            <a:r>
              <a:rPr lang="cs-CZ" sz="2400" dirty="0">
                <a:cs typeface="Arial" charset="0"/>
              </a:rPr>
              <a:t>	</a:t>
            </a:r>
            <a:r>
              <a:rPr lang="cs-CZ" sz="2400" dirty="0" smtClean="0">
                <a:cs typeface="Arial" charset="0"/>
              </a:rPr>
              <a:t>702 tis.	      (6,7%)	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Revírní bratrská pokladna: 			417 tis.	      (4,0%)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Vojenská zdravotní pojišťovna:		627 tis.      (6,0%)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Všeobecná zdravotní pojišťovna:		</a:t>
            </a:r>
            <a:r>
              <a:rPr lang="cs-CZ" sz="2400" b="1" dirty="0" smtClean="0">
                <a:cs typeface="Arial" charset="0"/>
              </a:rPr>
              <a:t>6,25 mil.    (59,5%)	</a:t>
            </a:r>
            <a:r>
              <a:rPr lang="cs-CZ" sz="2400" dirty="0" smtClean="0">
                <a:cs typeface="Arial" charset="0"/>
              </a:rPr>
              <a:t>          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smtClean="0">
                <a:cs typeface="Arial" charset="0"/>
              </a:rPr>
              <a:t>Zaměstnanecká pojišťovna Škoda:		137 tis.       (1,3%)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z="2400" dirty="0" err="1" smtClean="0">
                <a:cs typeface="Arial" charset="0"/>
              </a:rPr>
              <a:t>Zdr</a:t>
            </a:r>
            <a:r>
              <a:rPr lang="cs-CZ" sz="2400" dirty="0" smtClean="0">
                <a:cs typeface="Arial" charset="0"/>
              </a:rPr>
              <a:t>. pojišťovna Ministerstva vnitra:             </a:t>
            </a:r>
            <a:r>
              <a:rPr lang="cs-CZ" sz="2400" b="1" dirty="0" smtClean="0">
                <a:cs typeface="Arial" charset="0"/>
              </a:rPr>
              <a:t>1,19 mil. </a:t>
            </a:r>
            <a:r>
              <a:rPr lang="cs-CZ" sz="2400" b="1" dirty="0">
                <a:cs typeface="Arial" charset="0"/>
              </a:rPr>
              <a:t> </a:t>
            </a:r>
            <a:r>
              <a:rPr lang="cs-CZ" sz="2400" b="1" dirty="0" smtClean="0">
                <a:cs typeface="Arial" charset="0"/>
              </a:rPr>
              <a:t>  (11,3%)</a:t>
            </a:r>
          </a:p>
        </p:txBody>
      </p:sp>
    </p:spTree>
    <p:extLst>
      <p:ext uri="{BB962C8B-B14F-4D97-AF65-F5344CB8AC3E}">
        <p14:creationId xmlns:p14="http://schemas.microsoft.com/office/powerpoint/2010/main" val="342189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SOUKROMOPRÁVNÍ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5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Co lze pojistit?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040312"/>
          </a:xfrm>
        </p:spPr>
        <p:txBody>
          <a:bodyPr/>
          <a:lstStyle/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b="1" dirty="0" err="1" smtClean="0"/>
              <a:t>Typy</a:t>
            </a:r>
            <a:r>
              <a:rPr lang="en-GB" b="1" dirty="0" smtClean="0"/>
              <a:t> </a:t>
            </a:r>
            <a:r>
              <a:rPr lang="en-GB" b="1" dirty="0" err="1" smtClean="0"/>
              <a:t>soukromého</a:t>
            </a:r>
            <a:r>
              <a:rPr lang="en-GB" b="1" dirty="0" smtClean="0"/>
              <a:t> </a:t>
            </a:r>
            <a:r>
              <a:rPr lang="en-GB" b="1" dirty="0" err="1" smtClean="0"/>
              <a:t>zdravotního</a:t>
            </a:r>
            <a:r>
              <a:rPr lang="en-GB" b="1" dirty="0" smtClean="0"/>
              <a:t> </a:t>
            </a:r>
            <a:r>
              <a:rPr lang="en-GB" b="1" dirty="0" err="1" smtClean="0"/>
              <a:t>pojištění</a:t>
            </a:r>
            <a:r>
              <a:rPr lang="en-GB" b="1" dirty="0" smtClean="0"/>
              <a:t>: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b="1" i="1" dirty="0" smtClean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  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denní</a:t>
            </a:r>
            <a:r>
              <a:rPr lang="en-GB" sz="2400" dirty="0" smtClean="0"/>
              <a:t> </a:t>
            </a:r>
            <a:r>
              <a:rPr lang="en-GB" sz="2400" dirty="0" err="1" smtClean="0"/>
              <a:t>dávky</a:t>
            </a:r>
            <a:r>
              <a:rPr lang="en-GB" sz="2400" dirty="0" smtClean="0"/>
              <a:t> </a:t>
            </a:r>
            <a:r>
              <a:rPr lang="en-GB" sz="2400" dirty="0" err="1" smtClean="0"/>
              <a:t>při</a:t>
            </a:r>
            <a:r>
              <a:rPr lang="en-GB" sz="2400" dirty="0" smtClean="0"/>
              <a:t> </a:t>
            </a:r>
            <a:r>
              <a:rPr lang="en-GB" sz="2400" dirty="0" err="1" smtClean="0"/>
              <a:t>pracovní</a:t>
            </a:r>
            <a:r>
              <a:rPr lang="en-GB" sz="2400" dirty="0" smtClean="0"/>
              <a:t> </a:t>
            </a:r>
            <a:r>
              <a:rPr lang="en-GB" sz="2400" dirty="0" err="1" smtClean="0"/>
              <a:t>neschopnosti</a:t>
            </a:r>
            <a:endParaRPr lang="en-GB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pobytu</a:t>
            </a:r>
            <a:r>
              <a:rPr lang="en-GB" sz="2400" dirty="0" smtClean="0"/>
              <a:t> v </a:t>
            </a:r>
            <a:r>
              <a:rPr lang="en-GB" sz="2400" dirty="0" err="1" smtClean="0"/>
              <a:t>nemocnici</a:t>
            </a:r>
            <a:endParaRPr lang="cs-CZ" sz="2400" dirty="0" smtClean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Ušlý příjem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Nadstandard</a:t>
            </a:r>
            <a:endParaRPr lang="en-GB" sz="20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stomatologické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endParaRPr lang="cs-CZ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vážných</a:t>
            </a:r>
            <a:r>
              <a:rPr lang="en-GB" sz="2400" dirty="0" smtClean="0"/>
              <a:t> </a:t>
            </a:r>
            <a:r>
              <a:rPr lang="en-GB" sz="2400" dirty="0" err="1" smtClean="0"/>
              <a:t>onemocněn</a:t>
            </a:r>
            <a:r>
              <a:rPr lang="cs-CZ" sz="2400" dirty="0" smtClean="0"/>
              <a:t>í a </a:t>
            </a:r>
            <a:r>
              <a:rPr lang="en-GB" sz="2400" dirty="0" smtClean="0"/>
              <a:t>invalidity</a:t>
            </a:r>
            <a:endParaRPr lang="cs-CZ" sz="2400" dirty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err="1" smtClean="0"/>
              <a:t>Dlohodobá</a:t>
            </a:r>
            <a:r>
              <a:rPr lang="cs-CZ" sz="2000" dirty="0" smtClean="0"/>
              <a:t> pracovní neschopnost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Výdaje spojené s léčením, výdaje na nadstandardní péči, na jednorázové splacení závazků např. úvěr, leasing nebo na úpravu prostředí (bezbariérový byt).</a:t>
            </a:r>
            <a:endParaRPr lang="cs-CZ" dirty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dlouhodobé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r>
              <a:rPr lang="cs-CZ" sz="2400" dirty="0" smtClean="0"/>
              <a:t> (potřeba pečovatele)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Léčebné výlohy při cestách do zahraničí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52868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Charakteristiky soukromého zdravotního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Nedochází</a:t>
            </a:r>
            <a:r>
              <a:rPr lang="en-GB" sz="2400" dirty="0" smtClean="0"/>
              <a:t> </a:t>
            </a:r>
            <a:r>
              <a:rPr lang="en-GB" sz="2400" dirty="0" err="1" smtClean="0"/>
              <a:t>ke</a:t>
            </a:r>
            <a:r>
              <a:rPr lang="en-GB" sz="2400" dirty="0" smtClean="0"/>
              <a:t> </a:t>
            </a:r>
            <a:r>
              <a:rPr lang="en-GB" sz="2400" dirty="0" err="1" smtClean="0"/>
              <a:t>spoření</a:t>
            </a:r>
            <a:r>
              <a:rPr lang="en-GB" sz="2400" dirty="0" smtClean="0"/>
              <a:t>, </a:t>
            </a:r>
            <a:r>
              <a:rPr lang="en-GB" sz="2400" dirty="0" err="1" smtClean="0"/>
              <a:t>celou</a:t>
            </a:r>
            <a:r>
              <a:rPr lang="en-GB" sz="2400" dirty="0" smtClean="0"/>
              <a:t> </a:t>
            </a:r>
            <a:r>
              <a:rPr lang="en-GB" sz="2400" dirty="0" err="1" smtClean="0"/>
              <a:t>vloženou</a:t>
            </a:r>
            <a:r>
              <a:rPr lang="en-GB" sz="2400" dirty="0" smtClean="0"/>
              <a:t> </a:t>
            </a:r>
            <a:r>
              <a:rPr lang="en-GB" sz="2400" dirty="0" err="1" smtClean="0"/>
              <a:t>částku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používá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b="1" dirty="0" err="1" smtClean="0"/>
              <a:t>pokrytí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rizik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/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Výše</a:t>
            </a:r>
            <a:r>
              <a:rPr lang="en-GB" sz="2400" dirty="0" smtClean="0"/>
              <a:t>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se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stanovuje</a:t>
            </a:r>
            <a:r>
              <a:rPr lang="en-GB" sz="2400" dirty="0" smtClean="0"/>
              <a:t> v </a:t>
            </a:r>
            <a:r>
              <a:rPr lang="en-GB" sz="2400" dirty="0" err="1" smtClean="0"/>
              <a:t>závislosti</a:t>
            </a:r>
            <a:r>
              <a:rPr lang="en-GB" sz="2400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počtu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pracovní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neschopnosti</a:t>
            </a:r>
            <a:r>
              <a:rPr lang="en-GB" sz="2400" dirty="0" smtClean="0"/>
              <a:t>, </a:t>
            </a:r>
            <a:r>
              <a:rPr lang="en-GB" sz="2400" dirty="0" err="1" smtClean="0"/>
              <a:t>nikoli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základě</a:t>
            </a:r>
            <a:r>
              <a:rPr lang="en-GB" sz="2400" dirty="0" smtClean="0"/>
              <a:t> </a:t>
            </a:r>
            <a:r>
              <a:rPr lang="en-GB" sz="2400" dirty="0" err="1" smtClean="0"/>
              <a:t>bodového</a:t>
            </a:r>
            <a:r>
              <a:rPr lang="en-GB" sz="2400" dirty="0" smtClean="0"/>
              <a:t> </a:t>
            </a:r>
            <a:r>
              <a:rPr lang="en-GB" sz="2400" dirty="0" err="1" smtClean="0"/>
              <a:t>ohodnocení</a:t>
            </a:r>
            <a:r>
              <a:rPr lang="en-GB" sz="2400" dirty="0" smtClean="0"/>
              <a:t> </a:t>
            </a:r>
            <a:r>
              <a:rPr lang="en-GB" sz="2400" dirty="0" err="1" smtClean="0"/>
              <a:t>jako</a:t>
            </a:r>
            <a:r>
              <a:rPr lang="en-GB" sz="2400" dirty="0" smtClean="0"/>
              <a:t> u </a:t>
            </a:r>
            <a:r>
              <a:rPr lang="en-GB" sz="2400" dirty="0" err="1" smtClean="0"/>
              <a:t>úrazového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plní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žádost</a:t>
            </a:r>
            <a:r>
              <a:rPr lang="en-GB" sz="2400" dirty="0" smtClean="0"/>
              <a:t> o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</a:t>
            </a:r>
            <a:r>
              <a:rPr lang="en-GB" sz="2400" dirty="0" err="1" smtClean="0"/>
              <a:t>až</a:t>
            </a:r>
            <a:r>
              <a:rPr lang="en-GB" sz="2400" dirty="0" smtClean="0"/>
              <a:t> </a:t>
            </a:r>
            <a:r>
              <a:rPr lang="en-GB" sz="2400" dirty="0" err="1" smtClean="0"/>
              <a:t>po</a:t>
            </a:r>
            <a:r>
              <a:rPr lang="en-GB" sz="2400" dirty="0" smtClean="0"/>
              <a:t> </a:t>
            </a:r>
            <a:r>
              <a:rPr lang="en-GB" sz="2400" dirty="0" err="1" smtClean="0"/>
              <a:t>uplynutí</a:t>
            </a:r>
            <a:r>
              <a:rPr lang="en-GB" sz="2400" dirty="0" smtClean="0"/>
              <a:t> </a:t>
            </a:r>
            <a:r>
              <a:rPr lang="en-GB" sz="2400" b="1" dirty="0" err="1" smtClean="0"/>
              <a:t>čekací</a:t>
            </a:r>
            <a:r>
              <a:rPr lang="cs-CZ" sz="2400" b="1" dirty="0" smtClean="0"/>
              <a:t> (karenční)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doby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b="1" dirty="0" err="1" smtClean="0"/>
              <a:t>Nelze</a:t>
            </a:r>
            <a:r>
              <a:rPr lang="en-GB" sz="2400" b="1" dirty="0" smtClean="0"/>
              <a:t> se </a:t>
            </a:r>
            <a:r>
              <a:rPr lang="en-GB" sz="2400" b="1" dirty="0" err="1" smtClean="0"/>
              <a:t>pojistit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smrt</a:t>
            </a:r>
            <a:r>
              <a:rPr lang="en-GB" sz="2400" dirty="0" smtClean="0"/>
              <a:t>, pro </a:t>
            </a:r>
            <a:r>
              <a:rPr lang="en-GB" sz="2400" dirty="0" err="1" smtClean="0"/>
              <a:t>případ</a:t>
            </a:r>
            <a:r>
              <a:rPr lang="en-GB" sz="2400" dirty="0" smtClean="0"/>
              <a:t> </a:t>
            </a:r>
            <a:r>
              <a:rPr lang="en-GB" sz="2400" dirty="0" err="1" smtClean="0"/>
              <a:t>smrti</a:t>
            </a:r>
            <a:r>
              <a:rPr lang="en-GB" sz="2400" dirty="0" smtClean="0"/>
              <a:t> je </a:t>
            </a:r>
            <a:r>
              <a:rPr lang="en-GB" sz="2400" dirty="0" err="1" smtClean="0"/>
              <a:t>nutné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err="1" smtClean="0"/>
              <a:t>využít</a:t>
            </a:r>
            <a:r>
              <a:rPr lang="en-GB" sz="2400" dirty="0" smtClean="0"/>
              <a:t> </a:t>
            </a:r>
            <a:r>
              <a:rPr lang="cs-CZ" sz="2400" dirty="0" smtClean="0"/>
              <a:t>jiné produkty </a:t>
            </a:r>
            <a:r>
              <a:rPr lang="en-GB" sz="2400" dirty="0" smtClean="0"/>
              <a:t>(</a:t>
            </a:r>
            <a:r>
              <a:rPr lang="cs-CZ" sz="2400" dirty="0" smtClean="0"/>
              <a:t>např. </a:t>
            </a:r>
            <a:r>
              <a:rPr lang="en-GB" sz="2400" dirty="0" err="1" smtClean="0"/>
              <a:t>rizikové</a:t>
            </a:r>
            <a:r>
              <a:rPr lang="en-GB" sz="2400" dirty="0" smtClean="0"/>
              <a:t>, </a:t>
            </a:r>
            <a:r>
              <a:rPr lang="en-GB" sz="2400" dirty="0" err="1" smtClean="0"/>
              <a:t>životní</a:t>
            </a:r>
            <a:r>
              <a:rPr lang="cs-CZ" sz="2400" dirty="0" smtClean="0"/>
              <a:t> nebo </a:t>
            </a:r>
            <a:r>
              <a:rPr lang="en-GB" sz="2400" dirty="0" err="1" smtClean="0"/>
              <a:t>kapitálové</a:t>
            </a:r>
            <a:r>
              <a:rPr lang="en-GB" sz="2400" dirty="0" smtClean="0"/>
              <a:t> </a:t>
            </a:r>
            <a:r>
              <a:rPr lang="en-GB" sz="2400" dirty="0" err="1" smtClean="0"/>
              <a:t>životní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).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4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smtClean="0">
                <a:solidFill>
                  <a:srgbClr val="1B06BA"/>
                </a:solidFill>
              </a:rPr>
              <a:t>Cizinci odkázáni na komerční zdravotní pojištění </a:t>
            </a:r>
            <a:endParaRPr lang="cs-CZ" sz="3200" smtClean="0">
              <a:solidFill>
                <a:srgbClr val="1B06BA"/>
              </a:solidFill>
            </a:endParaRP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256213"/>
          </a:xfrm>
        </p:spPr>
        <p:txBody>
          <a:bodyPr/>
          <a:lstStyle/>
          <a:p>
            <a:r>
              <a:rPr lang="cs-CZ" sz="2400" b="1" dirty="0" smtClean="0"/>
              <a:t>Občané ze „třetích zemí“</a:t>
            </a:r>
            <a:r>
              <a:rPr lang="cs-CZ" sz="2400" dirty="0" smtClean="0"/>
              <a:t> se účastní veřejného zdravotního pojištění,  pokud pracují jako zaměstnanci u zaměstnavatele se sídlem v ČR. </a:t>
            </a:r>
          </a:p>
          <a:p>
            <a:r>
              <a:rPr lang="cs-CZ" sz="2400" dirty="0" smtClean="0"/>
              <a:t>Ostatní cizinci ze zemí mimo EU s dlouhodobým pobytem v ČR si musí zdravotní pojištění obstarat jiným způsobem. </a:t>
            </a:r>
          </a:p>
          <a:p>
            <a:r>
              <a:rPr lang="cs-CZ" sz="2400" dirty="0" smtClean="0"/>
              <a:t>Týká se to cizinců, kteří v ČR:</a:t>
            </a:r>
          </a:p>
          <a:p>
            <a:pPr lvl="1"/>
            <a:r>
              <a:rPr lang="cs-CZ" sz="2000" dirty="0" smtClean="0"/>
              <a:t>působí jako živnostníci či podnikatelé (OSVČ) a nemají trvalý pobyt</a:t>
            </a:r>
          </a:p>
          <a:p>
            <a:pPr lvl="1"/>
            <a:r>
              <a:rPr lang="cs-CZ" sz="2000" dirty="0" smtClean="0"/>
              <a:t>jsou rodinnými příslušníky (děti, a to včetně zde narozených dětí, manželé, starší rodiče) všech cizinců ze třetích zemí, tj. i cizinců s trvalým pobytem; dokonce sem spadají i rodinní příslušníci českých občanů, pokud ještě nemají trvalý pobyt (do dvou let po sňatku) a nejsou v ČR ani zaměstnanci</a:t>
            </a:r>
          </a:p>
          <a:p>
            <a:pPr lvl="1"/>
            <a:r>
              <a:rPr lang="cs-CZ" sz="2000" dirty="0" smtClean="0"/>
              <a:t>studenti </a:t>
            </a:r>
          </a:p>
          <a:p>
            <a:pPr lvl="1"/>
            <a:r>
              <a:rPr lang="cs-CZ" sz="2000" dirty="0" smtClean="0"/>
              <a:t>ti, co pobývají v ČR neoprávněně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7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smtClean="0">
                <a:solidFill>
                  <a:srgbClr val="1B06BA"/>
                </a:solidFill>
              </a:rPr>
              <a:t>Cizinci odkázáni na komerční zdravotní pojištění </a:t>
            </a:r>
            <a:endParaRPr lang="cs-CZ" sz="3200" smtClean="0">
              <a:solidFill>
                <a:srgbClr val="1B06BA"/>
              </a:solidFill>
            </a:endParaRPr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256213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Jedná se odhadem o </a:t>
            </a:r>
            <a:r>
              <a:rPr lang="cs-CZ" sz="2000" b="1" dirty="0" smtClean="0"/>
              <a:t>150 000 cizinců s legálním pobytem</a:t>
            </a:r>
          </a:p>
          <a:p>
            <a:r>
              <a:rPr lang="cs-CZ" sz="2000" dirty="0" smtClean="0"/>
              <a:t>Minimální pojistné krytí je do 30 000 EUR</a:t>
            </a:r>
          </a:p>
          <a:p>
            <a:r>
              <a:rPr lang="cs-CZ" sz="2000" dirty="0" smtClean="0"/>
              <a:t>Jsou povinni si sjednat komerční zdravotní pojištění, které však není nijak regulováno</a:t>
            </a:r>
          </a:p>
          <a:p>
            <a:pPr lvl="1"/>
            <a:r>
              <a:rPr lang="cs-CZ" sz="1600" dirty="0" smtClean="0"/>
              <a:t>uzavření smlouvy o komerčním zdravotním pojištění totiž cizinci nikterak negarantuje, že mu příslušná pojišťovna zdravotní péči skutečně proplatí. Oproti veřejnému zdravotnímu pojištění jsou pro všechny druhy komerčního pojištění charakteristické </a:t>
            </a:r>
            <a:r>
              <a:rPr lang="cs-CZ" sz="1600" b="1" dirty="0" smtClean="0"/>
              <a:t>četné výluky </a:t>
            </a:r>
            <a:r>
              <a:rPr lang="cs-CZ" sz="1600" dirty="0" smtClean="0"/>
              <a:t>z pojištění a limity pojistného plnění, které účelnost tohoto pojištění velmi zpochybňují.</a:t>
            </a:r>
          </a:p>
          <a:p>
            <a:r>
              <a:rPr lang="cs-CZ" sz="2000" dirty="0" smtClean="0"/>
              <a:t>2 typy balíčků: Základní péče nebo Komplexní péče </a:t>
            </a:r>
          </a:p>
          <a:p>
            <a:r>
              <a:rPr lang="cs-CZ" sz="2000" dirty="0" smtClean="0"/>
              <a:t>Od r. 2010 je možnost pojištění omezena na pojišťovny se sídlem v ČR</a:t>
            </a:r>
          </a:p>
          <a:p>
            <a:r>
              <a:rPr lang="cs-CZ" sz="2000" dirty="0" smtClean="0"/>
              <a:t>Problémem jsou zejména </a:t>
            </a:r>
            <a:r>
              <a:rPr lang="cs-CZ" sz="2000" b="1" dirty="0" smtClean="0"/>
              <a:t>následující omezení: </a:t>
            </a:r>
            <a:endParaRPr lang="cs-CZ" sz="2000" dirty="0" smtClean="0"/>
          </a:p>
          <a:p>
            <a:pPr lvl="1"/>
            <a:r>
              <a:rPr lang="cs-CZ" sz="1600" dirty="0" smtClean="0"/>
              <a:t>výluky z pojištění vztahující se k druhům onemocnění a k druhům lékařské péče</a:t>
            </a:r>
          </a:p>
          <a:p>
            <a:pPr lvl="1"/>
            <a:r>
              <a:rPr lang="cs-CZ" sz="1600" dirty="0" smtClean="0"/>
              <a:t>výluky z pojištění vztahující se k příčinám či jiným okolnostem vzniku pojistné události, tj. onemocnění</a:t>
            </a:r>
          </a:p>
          <a:p>
            <a:pPr lvl="1"/>
            <a:r>
              <a:rPr lang="cs-CZ" sz="1600" dirty="0" smtClean="0"/>
              <a:t>maximální limit pojistného plnění (na 1 událost vs. celkový roční limit – malý rozdíl)</a:t>
            </a:r>
          </a:p>
          <a:p>
            <a:pPr lvl="1"/>
            <a:r>
              <a:rPr lang="cs-CZ" sz="1600" dirty="0" smtClean="0"/>
              <a:t>podmínka dodržení dalších povinností vyplývajících ze smlouvy </a:t>
            </a:r>
          </a:p>
          <a:p>
            <a:pPr lvl="1"/>
            <a:r>
              <a:rPr lang="cs-CZ" sz="1600" dirty="0" smtClean="0"/>
              <a:t>možnost pojišťoven </a:t>
            </a:r>
            <a:r>
              <a:rPr lang="cs-CZ" sz="1600" b="1" dirty="0" smtClean="0"/>
              <a:t>kdykoliv </a:t>
            </a:r>
            <a:r>
              <a:rPr lang="cs-CZ" sz="1600" dirty="0" smtClean="0"/>
              <a:t>odstoupit od smlouvy. 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9347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205" y="103103"/>
            <a:ext cx="5233723" cy="605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550292" y="5157192"/>
            <a:ext cx="107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46,7 mld.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09387" y="5454516"/>
            <a:ext cx="123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231,3 mld.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08104" y="575315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15,6 mld.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623720" y="2224467"/>
            <a:ext cx="2520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2005: </a:t>
            </a:r>
            <a:r>
              <a:rPr lang="cs-CZ" b="1" dirty="0" smtClean="0"/>
              <a:t>218,8 mld.</a:t>
            </a:r>
            <a:endParaRPr lang="cs-CZ" dirty="0" smtClean="0"/>
          </a:p>
          <a:p>
            <a:r>
              <a:rPr lang="cs-CZ" dirty="0" smtClean="0"/>
              <a:t>2006: </a:t>
            </a:r>
            <a:r>
              <a:rPr lang="cs-CZ" b="1" dirty="0" smtClean="0"/>
              <a:t>226,8</a:t>
            </a:r>
          </a:p>
          <a:p>
            <a:r>
              <a:rPr lang="cs-CZ" dirty="0" smtClean="0"/>
              <a:t>2007: </a:t>
            </a:r>
            <a:r>
              <a:rPr lang="cs-CZ" b="1" dirty="0" smtClean="0"/>
              <a:t>241,9</a:t>
            </a:r>
          </a:p>
          <a:p>
            <a:r>
              <a:rPr lang="cs-CZ" dirty="0" smtClean="0"/>
              <a:t>2008: </a:t>
            </a:r>
            <a:r>
              <a:rPr lang="cs-CZ" b="1" dirty="0" smtClean="0"/>
              <a:t>264,5</a:t>
            </a:r>
          </a:p>
          <a:p>
            <a:r>
              <a:rPr lang="cs-CZ" dirty="0" smtClean="0"/>
              <a:t>2009: </a:t>
            </a:r>
            <a:r>
              <a:rPr lang="cs-CZ" b="1" dirty="0" smtClean="0"/>
              <a:t>289,6</a:t>
            </a:r>
          </a:p>
          <a:p>
            <a:r>
              <a:rPr lang="cs-CZ" dirty="0" smtClean="0"/>
              <a:t>2010: </a:t>
            </a:r>
            <a:r>
              <a:rPr lang="cs-CZ" b="1" dirty="0" smtClean="0"/>
              <a:t>290,4 </a:t>
            </a:r>
            <a:r>
              <a:rPr lang="cs-CZ" dirty="0" smtClean="0"/>
              <a:t>(7,7% HDP)</a:t>
            </a:r>
          </a:p>
          <a:p>
            <a:r>
              <a:rPr lang="cs-CZ" dirty="0" smtClean="0"/>
              <a:t>2011: </a:t>
            </a:r>
            <a:r>
              <a:rPr lang="cs-CZ" b="1" dirty="0" smtClean="0"/>
              <a:t>288,6 </a:t>
            </a:r>
            <a:r>
              <a:rPr lang="cs-CZ" dirty="0" smtClean="0"/>
              <a:t>(7,5% HDP) </a:t>
            </a:r>
          </a:p>
          <a:p>
            <a:r>
              <a:rPr lang="cs-CZ" dirty="0" smtClean="0"/>
              <a:t>2012: </a:t>
            </a:r>
            <a:r>
              <a:rPr lang="cs-CZ" b="1" dirty="0" smtClean="0"/>
              <a:t>293,6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8988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624"/>
            <a:ext cx="5275684" cy="6712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77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00" y="692695"/>
            <a:ext cx="4758824" cy="6048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9208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00CC"/>
                </a:solidFill>
              </a:rPr>
              <a:t>Subjekty zdravotnického systému v ČR</a:t>
            </a:r>
            <a:endParaRPr lang="cs-CZ" sz="28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36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0"/>
            <a:ext cx="5688633" cy="6651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58870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Formy úhrady </a:t>
            </a:r>
            <a:br>
              <a:rPr lang="cs-CZ" b="1" dirty="0" smtClean="0">
                <a:solidFill>
                  <a:srgbClr val="1B06BA"/>
                </a:solidFill>
              </a:rPr>
            </a:br>
            <a:endParaRPr lang="cs-CZ" b="1" dirty="0" smtClean="0">
              <a:solidFill>
                <a:srgbClr val="1B06B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257155"/>
          </a:xfrm>
        </p:spPr>
        <p:txBody>
          <a:bodyPr/>
          <a:lstStyle/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neměly </a:t>
            </a:r>
            <a:r>
              <a:rPr lang="cs-CZ" sz="2800" dirty="0"/>
              <a:t>by motivovat poskytovatele k nabídce "</a:t>
            </a:r>
            <a:r>
              <a:rPr lang="cs-CZ" sz="2800" dirty="0" err="1" smtClean="0"/>
              <a:t>nadbytečných"zdravotnických</a:t>
            </a:r>
            <a:r>
              <a:rPr lang="cs-CZ" sz="2800" dirty="0" smtClean="0"/>
              <a:t> výkonů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 smtClean="0"/>
              <a:t>neměly </a:t>
            </a:r>
            <a:r>
              <a:rPr lang="cs-CZ" sz="2800" dirty="0"/>
              <a:t>by motivovat poskytovatele k "</a:t>
            </a:r>
            <a:r>
              <a:rPr lang="cs-CZ" sz="2800" dirty="0" smtClean="0"/>
              <a:t>nedostatečnému„ poskytování </a:t>
            </a:r>
            <a:r>
              <a:rPr lang="cs-CZ" sz="2800" dirty="0"/>
              <a:t>zdravotní péče (systém paušálních </a:t>
            </a:r>
            <a:r>
              <a:rPr lang="cs-CZ" sz="2800" dirty="0" smtClean="0"/>
              <a:t>plateb)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 smtClean="0"/>
              <a:t>měly </a:t>
            </a:r>
            <a:r>
              <a:rPr lang="cs-CZ" sz="2800" dirty="0"/>
              <a:t>by garantovat úhradu oprávněných (nutných) nákladů poskytnuté zdravotní </a:t>
            </a:r>
            <a:r>
              <a:rPr lang="cs-CZ" sz="2800" dirty="0" smtClean="0"/>
              <a:t>péče</a:t>
            </a:r>
            <a:endParaRPr lang="cs-CZ" sz="2800" dirty="0"/>
          </a:p>
          <a:p>
            <a:pPr>
              <a:defRPr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3058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Formy úhrady </a:t>
            </a:r>
            <a:br>
              <a:rPr lang="cs-CZ" b="1" dirty="0" smtClean="0">
                <a:solidFill>
                  <a:srgbClr val="1B06BA"/>
                </a:solidFill>
              </a:rPr>
            </a:br>
            <a:endParaRPr lang="cs-CZ" b="1" dirty="0" smtClean="0">
              <a:solidFill>
                <a:srgbClr val="1B06B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7920880" cy="525715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800" b="1" dirty="0" err="1" smtClean="0"/>
              <a:t>Kapitace</a:t>
            </a:r>
            <a:endParaRPr lang="cs-CZ" sz="2800" b="1" dirty="0" smtClean="0"/>
          </a:p>
          <a:p>
            <a:pPr lvl="1">
              <a:defRPr/>
            </a:pPr>
            <a:r>
              <a:rPr lang="cs-CZ" sz="2400" dirty="0" smtClean="0"/>
              <a:t>Platba za registrovaného pacienta</a:t>
            </a:r>
          </a:p>
          <a:p>
            <a:pPr>
              <a:defRPr/>
            </a:pPr>
            <a:r>
              <a:rPr lang="cs-CZ" sz="2800" b="1" dirty="0" smtClean="0"/>
              <a:t>Platba za výkon</a:t>
            </a:r>
          </a:p>
          <a:p>
            <a:pPr lvl="1">
              <a:defRPr/>
            </a:pPr>
            <a:r>
              <a:rPr lang="cs-CZ" sz="2400" dirty="0" smtClean="0"/>
              <a:t>Bodové hodnoty výkonů v sazebníku „Seznam zdravotních výkonů“</a:t>
            </a:r>
          </a:p>
          <a:p>
            <a:pPr lvl="1">
              <a:defRPr/>
            </a:pPr>
            <a:r>
              <a:rPr lang="cs-CZ" sz="2400" dirty="0" smtClean="0"/>
              <a:t>Hodnota bodu je výsledkem dohodovacího řízení mezi ZP a ČLK, stanovuje se pro nadcházející čtvrtletí</a:t>
            </a:r>
          </a:p>
          <a:p>
            <a:pPr>
              <a:defRPr/>
            </a:pPr>
            <a:r>
              <a:rPr lang="cs-CZ" sz="2800" b="1" dirty="0" smtClean="0"/>
              <a:t>Paušál</a:t>
            </a:r>
          </a:p>
          <a:p>
            <a:pPr lvl="1">
              <a:defRPr/>
            </a:pPr>
            <a:r>
              <a:rPr lang="cs-CZ" sz="2400" dirty="0" smtClean="0"/>
              <a:t>Stanovený pro daný typ </a:t>
            </a:r>
            <a:r>
              <a:rPr lang="cs-CZ" sz="2400" dirty="0" err="1" smtClean="0"/>
              <a:t>zdr</a:t>
            </a:r>
            <a:r>
              <a:rPr lang="cs-CZ" sz="2400" dirty="0" smtClean="0"/>
              <a:t>. zařízení na základě veškeré vykázané a uznané péče v předcházejícím roce</a:t>
            </a:r>
          </a:p>
          <a:p>
            <a:pPr>
              <a:defRPr/>
            </a:pPr>
            <a:r>
              <a:rPr lang="cs-CZ" sz="2800" b="1" dirty="0" smtClean="0"/>
              <a:t>DRG</a:t>
            </a:r>
          </a:p>
          <a:p>
            <a:pPr lvl="1">
              <a:defRPr/>
            </a:pPr>
            <a:r>
              <a:rPr lang="cs-CZ" sz="2400" dirty="0" smtClean="0"/>
              <a:t>Definování skupin </a:t>
            </a:r>
            <a:r>
              <a:rPr lang="cs-CZ" sz="2400" dirty="0"/>
              <a:t>s klinicky a nákladově shodnými případy.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6598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1B06BA"/>
                </a:solidFill>
              </a:rPr>
              <a:t>Formy úhrady: </a:t>
            </a:r>
            <a:br>
              <a:rPr lang="cs-CZ" sz="3600" b="1" dirty="0" smtClean="0">
                <a:solidFill>
                  <a:srgbClr val="1B06BA"/>
                </a:solidFill>
              </a:rPr>
            </a:br>
            <a:r>
              <a:rPr lang="cs-CZ" sz="3600" b="1" dirty="0" smtClean="0">
                <a:solidFill>
                  <a:srgbClr val="1B06BA"/>
                </a:solidFill>
              </a:rPr>
              <a:t>Ambulantní 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13384"/>
            <a:ext cx="8496944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Praktičtí lékaři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 smtClean="0"/>
              <a:t> </a:t>
            </a:r>
            <a:r>
              <a:rPr lang="cs-CZ" sz="2400" dirty="0" err="1" smtClean="0"/>
              <a:t>kapitace</a:t>
            </a:r>
            <a:r>
              <a:rPr lang="cs-CZ" sz="2400" dirty="0" smtClean="0"/>
              <a:t> + platba za výkon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dirty="0" smtClean="0"/>
              <a:t>Stomatologové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(zvláštní sazebník, výkony v Kč, </a:t>
            </a:r>
            <a:r>
              <a:rPr lang="cs-CZ" sz="2400" dirty="0"/>
              <a:t>n</a:t>
            </a:r>
            <a:r>
              <a:rPr lang="cs-CZ" sz="2400" dirty="0" smtClean="0"/>
              <a:t>e v bodech)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římé platby (definice nadstandardu)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Ambulantní specialisté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(hodnota bodu dle specializace)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maximální úhrada na jednoho ošetřeného pacienta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Laboratoře a RTG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aušální sazba (odhad potřeby financí na základě referenčního období), výjimečně platba za výkon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34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1B06BA"/>
                </a:solidFill>
              </a:rPr>
              <a:t>Formy úhrady </a:t>
            </a:r>
            <a:br>
              <a:rPr lang="cs-CZ" b="1" smtClean="0">
                <a:solidFill>
                  <a:srgbClr val="1B06BA"/>
                </a:solidFill>
              </a:rPr>
            </a:br>
            <a:r>
              <a:rPr lang="cs-CZ" b="1" smtClean="0">
                <a:solidFill>
                  <a:srgbClr val="1B06BA"/>
                </a:solidFill>
              </a:rPr>
              <a:t>Nemocnice</a:t>
            </a:r>
            <a:endParaRPr lang="cs-CZ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2012 postupný přechod na systém DRG</a:t>
            </a:r>
          </a:p>
          <a:p>
            <a:pPr lvl="1"/>
            <a:r>
              <a:rPr lang="cs-CZ" dirty="0" smtClean="0"/>
              <a:t>Definování skupin s klinicky a nákladově shodnými případy.</a:t>
            </a:r>
          </a:p>
          <a:p>
            <a:pPr lvl="1"/>
            <a:r>
              <a:rPr lang="cs-CZ" dirty="0" smtClean="0"/>
              <a:t>Platba za </a:t>
            </a:r>
            <a:r>
              <a:rPr lang="cs-CZ" dirty="0" err="1" smtClean="0"/>
              <a:t>odléčeného</a:t>
            </a:r>
            <a:r>
              <a:rPr lang="cs-CZ" dirty="0" smtClean="0"/>
              <a:t> pacienta, nikoli za provedené výkony.</a:t>
            </a:r>
          </a:p>
          <a:p>
            <a:r>
              <a:rPr lang="cs-CZ" dirty="0" smtClean="0"/>
              <a:t>Platby:  cca 80% péče placeno DRG, 20% hrazeno paušálem</a:t>
            </a:r>
          </a:p>
        </p:txBody>
      </p:sp>
    </p:spTree>
    <p:extLst>
      <p:ext uri="{BB962C8B-B14F-4D97-AF65-F5344CB8AC3E}">
        <p14:creationId xmlns:p14="http://schemas.microsoft.com/office/powerpoint/2010/main" val="243547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Vyhodnocení funkce zdravotnických Služeb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9053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Vyhodnocení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kritického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zvážení míry úspěchu </a:t>
            </a:r>
            <a:r>
              <a:rPr lang="cs-CZ" dirty="0" smtClean="0"/>
              <a:t>v dosažení cíle na základě pevně stanovených kritérií.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312331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Hlavní kritéria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Nejčastějšími hodnotícími kritérii jsou:</a:t>
            </a:r>
          </a:p>
          <a:p>
            <a:pPr lvl="1"/>
            <a:r>
              <a:rPr lang="cs-CZ" dirty="0" smtClean="0"/>
              <a:t>Produktivita</a:t>
            </a:r>
          </a:p>
          <a:p>
            <a:pPr lvl="1"/>
            <a:r>
              <a:rPr lang="cs-CZ" dirty="0" smtClean="0"/>
              <a:t>Účinnost</a:t>
            </a:r>
          </a:p>
          <a:p>
            <a:pPr lvl="1"/>
            <a:r>
              <a:rPr lang="cs-CZ" dirty="0" smtClean="0"/>
              <a:t>Efektivita</a:t>
            </a:r>
          </a:p>
          <a:p>
            <a:pPr lvl="1"/>
            <a:r>
              <a:rPr lang="cs-CZ" dirty="0" smtClean="0"/>
              <a:t>Kvalita </a:t>
            </a:r>
          </a:p>
          <a:p>
            <a:pPr lvl="1"/>
            <a:r>
              <a:rPr lang="cs-CZ" dirty="0" smtClean="0"/>
              <a:t>Dostupnost </a:t>
            </a:r>
          </a:p>
        </p:txBody>
      </p:sp>
    </p:spTree>
    <p:extLst>
      <p:ext uri="{BB962C8B-B14F-4D97-AF65-F5344CB8AC3E}">
        <p14:creationId xmlns:p14="http://schemas.microsoft.com/office/powerpoint/2010/main" val="17581565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Produktivita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ekonomii je definována jako </a:t>
            </a:r>
            <a:r>
              <a:rPr lang="cs-CZ" b="1" dirty="0" smtClean="0"/>
              <a:t>množství výrobků připadajících v průměru na jednoho pracovníka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Výrobkem ve zdravotnictví </a:t>
            </a:r>
            <a:r>
              <a:rPr lang="cs-CZ" dirty="0" smtClean="0"/>
              <a:t>jsou odborné činnosti,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zdravotnické služby</a:t>
            </a:r>
            <a:r>
              <a:rPr lang="cs-CZ" dirty="0" smtClean="0"/>
              <a:t>, léčebné, preventivní, laboratorní výkony apod.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Produktivita je tedy </a:t>
            </a:r>
            <a:r>
              <a:rPr lang="cs-CZ" b="1" dirty="0" smtClean="0"/>
              <a:t>výkonnost</a:t>
            </a:r>
            <a:r>
              <a:rPr lang="cs-CZ" dirty="0" smtClean="0"/>
              <a:t> – např.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průměrný počet </a:t>
            </a:r>
            <a:r>
              <a:rPr lang="cs-CZ" dirty="0" smtClean="0"/>
              <a:t>vyšetřených pacientů, operací, návštěv v rodině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na jednoho lékaře a hodinu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26436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Produktivita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/>
          </a:bodyPr>
          <a:lstStyle/>
          <a:p>
            <a:r>
              <a:rPr lang="cs-CZ" b="1" dirty="0" smtClean="0"/>
              <a:t>Produktivita nemocnice 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kazatele využívání lůžkového fondu (obložnost, obrat lůžka, průměrná ošetřovací doba)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očet hospitalizovaných na 1000 obyv. spádové oblasti aj.</a:t>
            </a:r>
            <a:endParaRPr lang="cs-CZ" dirty="0"/>
          </a:p>
          <a:p>
            <a:r>
              <a:rPr lang="cs-CZ" dirty="0" smtClean="0"/>
              <a:t>Je nezávislá na účinnosti, efektivitě a kvalitě – musí být hodnocena spolu s těmito ukazateli.</a:t>
            </a:r>
          </a:p>
        </p:txBody>
      </p:sp>
    </p:spTree>
    <p:extLst>
      <p:ext uri="{BB962C8B-B14F-4D97-AF65-F5344CB8AC3E}">
        <p14:creationId xmlns:p14="http://schemas.microsoft.com/office/powerpoint/2010/main" val="1253808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Veřejné zdravotní pojištění </a:t>
            </a:r>
            <a:r>
              <a:rPr lang="cs-CZ" sz="2400" dirty="0" smtClean="0"/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z</a:t>
            </a:r>
            <a:r>
              <a:rPr lang="cs-CZ" sz="2000" dirty="0" smtClean="0"/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400" b="1" dirty="0"/>
              <a:t>Státní a místní rozpočty </a:t>
            </a:r>
            <a:endParaRPr lang="cs-CZ" sz="24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státní  </a:t>
            </a:r>
            <a:r>
              <a:rPr lang="cs-CZ" sz="2000" dirty="0"/>
              <a:t>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krajské </a:t>
            </a:r>
            <a:r>
              <a:rPr lang="cs-CZ" sz="2000" dirty="0"/>
              <a:t>a obecní (krajský, obecní rozpočet</a:t>
            </a:r>
            <a:r>
              <a:rPr lang="cs-CZ" sz="2000" dirty="0" smtClean="0"/>
              <a:t>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/>
          </a:p>
          <a:p>
            <a:pPr>
              <a:defRPr/>
            </a:pPr>
            <a:r>
              <a:rPr lang="cs-CZ" sz="2400" b="1" dirty="0" smtClean="0"/>
              <a:t>Soukromé </a:t>
            </a:r>
            <a:r>
              <a:rPr lang="cs-CZ" sz="2400" b="1" dirty="0"/>
              <a:t>platby </a:t>
            </a:r>
            <a:endParaRPr lang="cs-CZ" sz="24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další soukromé platby (dary, sbírky</a:t>
            </a:r>
            <a:r>
              <a:rPr lang="cs-CZ" sz="2000" dirty="0" smtClean="0"/>
              <a:t>)</a:t>
            </a:r>
            <a:endParaRPr lang="cs-CZ" dirty="0"/>
          </a:p>
          <a:p>
            <a:pPr>
              <a:defRPr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036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Ukazatel </a:t>
            </a:r>
            <a:r>
              <a:rPr lang="cs-CZ" b="1" dirty="0">
                <a:solidFill>
                  <a:srgbClr val="000099"/>
                </a:solidFill>
              </a:rPr>
              <a:t>„cena – výkon“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/>
              <a:t>Kromě </a:t>
            </a:r>
            <a:r>
              <a:rPr lang="cs-CZ" dirty="0" smtClean="0"/>
              <a:t>produktivity práce (výkonnosti) </a:t>
            </a:r>
            <a:r>
              <a:rPr lang="cs-CZ" dirty="0"/>
              <a:t>je důležitá také cena </a:t>
            </a:r>
            <a:r>
              <a:rPr lang="cs-CZ" dirty="0" smtClean="0"/>
              <a:t>služeb.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Ukazatel </a:t>
            </a:r>
            <a:r>
              <a:rPr lang="cs-CZ" b="1" dirty="0"/>
              <a:t>„cena – výkon“</a:t>
            </a:r>
            <a:r>
              <a:rPr lang="cs-CZ" dirty="0"/>
              <a:t> </a:t>
            </a:r>
          </a:p>
          <a:p>
            <a:pPr lvl="1"/>
            <a:r>
              <a:rPr lang="cs-CZ" dirty="0" smtClean="0"/>
              <a:t>Kolik </a:t>
            </a:r>
            <a:r>
              <a:rPr lang="cs-CZ" dirty="0"/>
              <a:t>stojí jeden ošetřovací den v </a:t>
            </a:r>
            <a:r>
              <a:rPr lang="cs-CZ" dirty="0" smtClean="0"/>
              <a:t>nemocnici.</a:t>
            </a:r>
            <a:endParaRPr lang="cs-CZ" dirty="0"/>
          </a:p>
          <a:p>
            <a:pPr lvl="1"/>
            <a:r>
              <a:rPr lang="cs-CZ" dirty="0"/>
              <a:t>Jaká je cena jednoho vyšetření na počítačovém tomografu apod</a:t>
            </a:r>
            <a:r>
              <a:rPr lang="cs-CZ" dirty="0" smtClean="0"/>
              <a:t>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Snižování nákladů je žádanou součástí </a:t>
            </a:r>
            <a:r>
              <a:rPr lang="cs-CZ" dirty="0" smtClean="0"/>
              <a:t>hodnocení zdravotnických </a:t>
            </a:r>
            <a:r>
              <a:rPr lang="cs-CZ" dirty="0"/>
              <a:t>služeb.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9688002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Účinnost a efektivita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586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Účinnost </a:t>
            </a:r>
            <a:r>
              <a:rPr lang="cs-CZ" i="1" dirty="0" smtClean="0">
                <a:solidFill>
                  <a:srgbClr val="1B06BA"/>
                </a:solidFill>
              </a:rPr>
              <a:t>(effectiveness</a:t>
            </a:r>
            <a:r>
              <a:rPr lang="cs-CZ" i="1" dirty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Definujeme jako </a:t>
            </a:r>
            <a:r>
              <a:rPr lang="cs-CZ" sz="2800" b="1" dirty="0" smtClean="0"/>
              <a:t>míru dosažené změny </a:t>
            </a:r>
            <a:r>
              <a:rPr lang="cs-CZ" sz="2800" dirty="0" smtClean="0"/>
              <a:t>ve srovnání s výchozím stavem nebo s předem stanoveným cílem.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Změnou ve zdravotnictví je obvykle </a:t>
            </a:r>
            <a:r>
              <a:rPr lang="cs-CZ" sz="2800" b="1" dirty="0" smtClean="0"/>
              <a:t>zlepšení zdravotního stavu</a:t>
            </a:r>
          </a:p>
          <a:p>
            <a:pPr lvl="1"/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</a:rPr>
              <a:t>objektivně</a:t>
            </a:r>
            <a:r>
              <a:rPr lang="cs-CZ" sz="2400" dirty="0" smtClean="0"/>
              <a:t> (vyléčení, prodloužení života, redukce symptomů, navrácení pracovní schopnosti)</a:t>
            </a:r>
          </a:p>
          <a:p>
            <a:pPr lvl="1"/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</a:rPr>
              <a:t>ubjektivně</a:t>
            </a:r>
            <a:r>
              <a:rPr lang="cs-CZ" sz="2400" dirty="0" smtClean="0"/>
              <a:t> (spokojenost s výsledkem ošetření)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00701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Účinnost </a:t>
            </a:r>
            <a:r>
              <a:rPr lang="cs-CZ" i="1" dirty="0" smtClean="0">
                <a:solidFill>
                  <a:srgbClr val="1B06BA"/>
                </a:solidFill>
              </a:rPr>
              <a:t>(effectiveness</a:t>
            </a:r>
            <a:r>
              <a:rPr lang="cs-CZ" i="1" dirty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cs-CZ" sz="2800" b="1" dirty="0" smtClean="0"/>
              <a:t>Individuální úroveň </a:t>
            </a:r>
            <a:r>
              <a:rPr lang="cs-CZ" sz="2800" dirty="0" smtClean="0"/>
              <a:t>–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účinnost terapie </a:t>
            </a:r>
            <a:r>
              <a:rPr lang="cs-CZ" sz="2800" dirty="0" smtClean="0"/>
              <a:t>(postupy, léky)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Populační úroveň </a:t>
            </a:r>
            <a:r>
              <a:rPr lang="cs-CZ" sz="2800" dirty="0" smtClean="0"/>
              <a:t>–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účinnost zdravotnického programu </a:t>
            </a:r>
            <a:r>
              <a:rPr lang="cs-CZ" sz="2800" dirty="0" smtClean="0"/>
              <a:t>(preventivní programy)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b="1" dirty="0" smtClean="0"/>
              <a:t>Obtíže s hodnocením účinnosti</a:t>
            </a:r>
          </a:p>
          <a:p>
            <a:pPr lvl="1"/>
            <a:r>
              <a:rPr lang="cs-CZ" sz="2600" dirty="0"/>
              <a:t>z</a:t>
            </a:r>
            <a:r>
              <a:rPr lang="cs-CZ" sz="2600" dirty="0" smtClean="0"/>
              <a:t>vláště u populačních opatření – mnoho intervenujících faktorů, dlouhá doba od zavedení programu do prvních výsledků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/>
              <a:t>Skutečná účinnost nových léčiv a terapeutických procedur (prověřená dlouhodobými epidemiologickými studiemi) je „neznámá“</a:t>
            </a:r>
            <a:r>
              <a:rPr lang="cs-CZ" sz="2600" dirty="0" smtClean="0">
                <a:sym typeface="Wingdings"/>
              </a:rPr>
              <a:t> intuitivní, manipulovatelná polypragmazie  nízká efektivita léčebné medicíny.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351743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Efektivita </a:t>
            </a:r>
            <a:r>
              <a:rPr lang="cs-CZ" i="1" dirty="0" smtClean="0">
                <a:solidFill>
                  <a:srgbClr val="1B06BA"/>
                </a:solidFill>
              </a:rPr>
              <a:t>(efficiency)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Efektivita je snaha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s minimálními prostředky </a:t>
            </a:r>
            <a:r>
              <a:rPr lang="cs-CZ" sz="2800" dirty="0" smtClean="0"/>
              <a:t>dosáhnout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maximálního prospěchu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Je to </a:t>
            </a:r>
            <a:r>
              <a:rPr lang="cs-CZ" sz="2800" b="1" dirty="0" smtClean="0"/>
              <a:t>vztah mezi vstupními náklady a výstupním cílem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Ve zdravotnictví jde o to organizovat zdravotní péči tak, abychom dosahovali zlepšení zdravotního stavu a uspokojování zdravotních potřeb s nejmenšími finančními náklady.</a:t>
            </a:r>
          </a:p>
          <a:p>
            <a:r>
              <a:rPr lang="cs-CZ" sz="2800" dirty="0" smtClean="0"/>
              <a:t>Při hodnocení efektivity se nikdy nesmí ztrácet ze zřetele, že </a:t>
            </a:r>
            <a:r>
              <a:rPr lang="cs-CZ" sz="2800" b="1" dirty="0" smtClean="0"/>
              <a:t>nejde primárně o zisk, ale o humánní hodnoty</a:t>
            </a:r>
            <a:r>
              <a:rPr lang="cs-CZ" sz="2800" dirty="0" smtClean="0"/>
              <a:t>, o zdraví lidí a celé společnosti.</a:t>
            </a:r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413219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Metody</a:t>
            </a:r>
            <a:r>
              <a:rPr lang="cs-CZ" b="1" dirty="0" smtClean="0">
                <a:solidFill>
                  <a:srgbClr val="1B06BA"/>
                </a:solidFill>
              </a:rPr>
              <a:t> </a:t>
            </a:r>
            <a:r>
              <a:rPr lang="cs-CZ" b="1" dirty="0" smtClean="0">
                <a:solidFill>
                  <a:srgbClr val="000099"/>
                </a:solidFill>
              </a:rPr>
              <a:t>stanovení efektivity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i="1" dirty="0" smtClean="0"/>
          </a:p>
          <a:p>
            <a:r>
              <a:rPr lang="cs-CZ" dirty="0" smtClean="0"/>
              <a:t>Metoda „cena – výkon“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</a:t>
            </a:r>
          </a:p>
          <a:p>
            <a:r>
              <a:rPr lang="cs-CZ" dirty="0" smtClean="0"/>
              <a:t>Metoda </a:t>
            </a:r>
            <a:r>
              <a:rPr lang="cs-CZ" dirty="0"/>
              <a:t>„cena – </a:t>
            </a:r>
            <a:r>
              <a:rPr lang="cs-CZ" dirty="0" smtClean="0"/>
              <a:t>zisk“ </a:t>
            </a:r>
            <a:r>
              <a:rPr lang="cs-CZ" i="1" dirty="0"/>
              <a:t>(</a:t>
            </a:r>
            <a:r>
              <a:rPr lang="cs-CZ" i="1" dirty="0" smtClean="0"/>
              <a:t>cost–benefit)</a:t>
            </a:r>
            <a:endParaRPr lang="cs-CZ" i="1" dirty="0"/>
          </a:p>
          <a:p>
            <a:r>
              <a:rPr lang="cs-CZ" dirty="0"/>
              <a:t>Metoda „cena – </a:t>
            </a:r>
            <a:r>
              <a:rPr lang="cs-CZ" dirty="0" smtClean="0"/>
              <a:t>účinnost“ </a:t>
            </a:r>
            <a:r>
              <a:rPr lang="cs-CZ" i="1" dirty="0"/>
              <a:t>(</a:t>
            </a:r>
            <a:r>
              <a:rPr lang="cs-CZ" i="1" dirty="0" smtClean="0"/>
              <a:t>cost–effectiveness)</a:t>
            </a:r>
            <a:endParaRPr lang="cs-CZ" i="1" dirty="0"/>
          </a:p>
          <a:p>
            <a:r>
              <a:rPr lang="cs-CZ" dirty="0"/>
              <a:t>Metoda „cena – </a:t>
            </a:r>
            <a:r>
              <a:rPr lang="cs-CZ" dirty="0" smtClean="0"/>
              <a:t>utilita“ </a:t>
            </a:r>
            <a:r>
              <a:rPr lang="cs-CZ" i="1" dirty="0"/>
              <a:t>(</a:t>
            </a:r>
            <a:r>
              <a:rPr lang="cs-CZ" i="1" dirty="0" smtClean="0"/>
              <a:t>cost–utility</a:t>
            </a:r>
            <a:r>
              <a:rPr lang="cs-CZ" i="1" dirty="0"/>
              <a:t>)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100045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zisk“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Užívá se, pokud lze </a:t>
            </a:r>
            <a:r>
              <a:rPr lang="cs-CZ" sz="2800" b="1" dirty="0" smtClean="0"/>
              <a:t>výstup zdravotní péče měřit ve stejných jednotkách jako náklady, tj. v korunách </a:t>
            </a:r>
          </a:p>
          <a:p>
            <a:pPr lvl="1"/>
            <a:r>
              <a:rPr lang="cs-CZ" sz="2400" i="1" dirty="0" smtClean="0"/>
              <a:t>Zkrátíme-li účinnou léčbou dobu hospitalizace, zisk lze vyjádřit </a:t>
            </a:r>
            <a:r>
              <a:rPr lang="cs-CZ" sz="2400" b="1" i="1" dirty="0" smtClean="0">
                <a:solidFill>
                  <a:schemeClr val="accent5">
                    <a:lumMod val="75000"/>
                  </a:schemeClr>
                </a:solidFill>
              </a:rPr>
              <a:t>ušetřenými provozními náklady </a:t>
            </a:r>
            <a:r>
              <a:rPr lang="cs-CZ" sz="2400" i="1" dirty="0" smtClean="0"/>
              <a:t>v korunách.</a:t>
            </a:r>
          </a:p>
          <a:p>
            <a:pPr lvl="1"/>
            <a:r>
              <a:rPr lang="cs-CZ" sz="2400" i="1" dirty="0" smtClean="0"/>
              <a:t>Zkrácení doby pracovní neschopnosti lze přibližně ocenit </a:t>
            </a:r>
            <a:r>
              <a:rPr lang="cs-CZ" sz="2400" b="1" i="1" dirty="0" smtClean="0">
                <a:solidFill>
                  <a:schemeClr val="accent5">
                    <a:lumMod val="75000"/>
                  </a:schemeClr>
                </a:solidFill>
              </a:rPr>
              <a:t>přínosem vyléčeného člověka </a:t>
            </a:r>
            <a:r>
              <a:rPr lang="cs-CZ" sz="2400" i="1" dirty="0" smtClean="0"/>
              <a:t>pro národní hospodářství v korunách.</a:t>
            </a:r>
          </a:p>
          <a:p>
            <a:r>
              <a:rPr lang="cs-CZ" sz="2800" b="1" dirty="0" smtClean="0"/>
              <a:t>Analýza:</a:t>
            </a:r>
            <a:r>
              <a:rPr lang="cs-CZ" sz="2800" dirty="0" smtClean="0"/>
              <a:t> Cenu a zisk porovnáváme pomocí podílu (kolikrát) nebo rozdílu (o kolik) je cena větší nebo menší než zisk.</a:t>
            </a:r>
          </a:p>
          <a:p>
            <a:r>
              <a:rPr lang="cs-CZ" sz="2800" b="1" dirty="0" smtClean="0"/>
              <a:t>Obtíže: </a:t>
            </a:r>
            <a:r>
              <a:rPr lang="cs-CZ" sz="2800" dirty="0" smtClean="0"/>
              <a:t>Převedení výstupu na peníze. (Jak penězi vyjádřit např. záchranu života?)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1487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účinnost“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Výstup</a:t>
            </a:r>
            <a:r>
              <a:rPr lang="cs-CZ" sz="2800" dirty="0" smtClean="0"/>
              <a:t> zdravotní péče můžeme vyjadřovat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obvyklými biomedicínskými ukazateli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cs-CZ" sz="2800" dirty="0" smtClean="0"/>
              <a:t>úmrtností, nemocností apod.</a:t>
            </a:r>
          </a:p>
          <a:p>
            <a:r>
              <a:rPr lang="cs-CZ" sz="2800" b="1" dirty="0" smtClean="0"/>
              <a:t>Analýza:</a:t>
            </a:r>
            <a:r>
              <a:rPr lang="cs-CZ" sz="2800" dirty="0" smtClean="0"/>
              <a:t> Srovnávání několika léčebných postupů (nebo preventivních programů), u kterých se sleduje cena a 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účinnost, vyjádřená např. počtem odvrácených úmrtí nebo počtem dnů rekonvalescence</a:t>
            </a:r>
            <a:r>
              <a:rPr lang="cs-CZ" sz="2800" dirty="0" smtClean="0"/>
              <a:t>.</a:t>
            </a:r>
          </a:p>
          <a:p>
            <a:r>
              <a:rPr lang="cs-CZ" sz="2800" b="1" dirty="0" smtClean="0"/>
              <a:t>Obtíže: </a:t>
            </a:r>
          </a:p>
          <a:p>
            <a:pPr lvl="1"/>
            <a:r>
              <a:rPr lang="cs-CZ" sz="2400" dirty="0" smtClean="0"/>
              <a:t>Metoda je vhodná, když máme rozhodnout mezi postupy (programy), jsou-li </a:t>
            </a:r>
            <a:r>
              <a:rPr lang="cs-CZ" sz="2400" b="1" dirty="0" smtClean="0"/>
              <a:t>stejně velké buď ceny, nebo náklady</a:t>
            </a:r>
            <a:r>
              <a:rPr lang="cs-CZ" sz="2400" dirty="0" smtClean="0"/>
              <a:t>. Avšak jsou-li cena i náklady srovnávaných postupů (programů) rozdílné, nejde o ekonomické, ale sociálně-etické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96658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utilita“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Výstupem </a:t>
            </a:r>
            <a:r>
              <a:rPr lang="cs-CZ" sz="2800" dirty="0" smtClean="0"/>
              <a:t>je míra subjektivně pociťovaného zdraví. Používají se standardizované dotazníky. Oblíbenou mírou utility je QALY </a:t>
            </a:r>
            <a:r>
              <a:rPr lang="cs-CZ" sz="2800" i="1" dirty="0" smtClean="0"/>
              <a:t>(Quality Adjusted Life Years).</a:t>
            </a:r>
            <a:endParaRPr lang="cs-CZ" sz="2800" b="1" i="1" dirty="0" smtClean="0"/>
          </a:p>
          <a:p>
            <a:r>
              <a:rPr lang="cs-CZ" sz="2800" dirty="0" smtClean="0"/>
              <a:t> </a:t>
            </a:r>
            <a:r>
              <a:rPr lang="cs-CZ" sz="2800" b="1" dirty="0" smtClean="0"/>
              <a:t>Analýza:</a:t>
            </a:r>
            <a:r>
              <a:rPr lang="cs-CZ" sz="2800" dirty="0" smtClean="0"/>
              <a:t> Srovnávání efektivity různých operačních výkonů. </a:t>
            </a:r>
          </a:p>
          <a:p>
            <a:pPr marL="400050" lvl="1" indent="0">
              <a:buNone/>
            </a:pPr>
            <a:endParaRPr lang="cs-CZ" sz="2400" i="1" dirty="0" smtClean="0"/>
          </a:p>
          <a:p>
            <a:pPr marL="400050" lvl="1" indent="0">
              <a:buNone/>
            </a:pPr>
            <a:r>
              <a:rPr lang="cs-CZ" sz="2400" i="1" dirty="0" smtClean="0"/>
              <a:t>Po operaci jsou pacienti dlouhodobě sledováni – počítají se dny, po které se cítí bez potíží. Součet dnů se dělí 365, čímž dostaneme upravené roky QALY.  Známe-li cenu operačního výkonu, lze stanovit cenu za jeden rok QALY  a následně určit, která intervence poskytne jeden rok QALY za nejnižší cenu.</a:t>
            </a:r>
          </a:p>
        </p:txBody>
      </p:sp>
    </p:spTree>
    <p:extLst>
      <p:ext uri="{BB962C8B-B14F-4D97-AF65-F5344CB8AC3E}">
        <p14:creationId xmlns:p14="http://schemas.microsoft.com/office/powerpoint/2010/main" val="269726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Alokační efektivita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54533" y="141277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 ekonomického hlediska je považováno za racionální vkládání prostředků do takových oblastí, které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přinášejí největší zisk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pPr lvl="1"/>
            <a:r>
              <a:rPr lang="cs-CZ" sz="2400" b="1" dirty="0" smtClean="0"/>
              <a:t>Ve zdravotnictví</a:t>
            </a:r>
            <a:r>
              <a:rPr lang="cs-CZ" sz="2400" dirty="0" smtClean="0"/>
              <a:t> je tendence pokládat za výsledek zdravotní péče zdravotnické služby – jejich kvantitu a kvalitu. Jsou to však jen meziprodukty – </a:t>
            </a:r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</a:rPr>
              <a:t>skutečným výsledkem je zdraví jedince či populace</a:t>
            </a:r>
            <a:r>
              <a:rPr lang="cs-CZ" sz="2400" b="1" dirty="0" smtClean="0"/>
              <a:t>.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Nejlepší účinnost a nejvyšší efektivita dílčích zdravotnických služeb mohou, ale nemusí zaručovat nejlepší účinnost, ani nejvyšší efektivitu zdravotnického systému jako celku.</a:t>
            </a:r>
          </a:p>
        </p:txBody>
      </p:sp>
    </p:spTree>
    <p:extLst>
      <p:ext uri="{BB962C8B-B14F-4D97-AF65-F5344CB8AC3E}">
        <p14:creationId xmlns:p14="http://schemas.microsoft.com/office/powerpoint/2010/main" val="188781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72"/>
            <a:ext cx="8696697" cy="6847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323528" y="2780928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23528" y="3933056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23528" y="4509120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23528" y="5085184"/>
            <a:ext cx="828092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délník 27"/>
          <p:cNvSpPr/>
          <p:nvPr/>
        </p:nvSpPr>
        <p:spPr>
          <a:xfrm>
            <a:off x="7884368" y="4221088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7882682" y="2480364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7882682" y="4794952"/>
            <a:ext cx="720080" cy="288032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882682" y="3643076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043608" y="4005064"/>
            <a:ext cx="136815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6099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7056784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</a:rPr>
              <a:t>Hodnotící vztahy v systému zdravotní péče</a:t>
            </a:r>
            <a:endParaRPr lang="cs-CZ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 zdravotní péče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1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Intuitivně chápaný pojem</a:t>
            </a:r>
          </a:p>
          <a:p>
            <a:r>
              <a:rPr lang="cs-CZ" sz="2800" dirty="0" smtClean="0"/>
              <a:t>Subjektivita</a:t>
            </a:r>
          </a:p>
          <a:p>
            <a:r>
              <a:rPr lang="cs-CZ" sz="2800" dirty="0" smtClean="0"/>
              <a:t>Z toho plyne i nespočetné množství výkladů a definic:</a:t>
            </a:r>
          </a:p>
          <a:p>
            <a:pPr lvl="1"/>
            <a:r>
              <a:rPr lang="cs-CZ" sz="2400" i="1" dirty="0" smtClean="0"/>
              <a:t>Dělat správné věci správným způsobem.</a:t>
            </a:r>
          </a:p>
          <a:p>
            <a:pPr lvl="1"/>
            <a:r>
              <a:rPr lang="cs-CZ" sz="2400" i="1" dirty="0" smtClean="0"/>
              <a:t>… způsob provedení výkonu podle platných odborně technických norem.</a:t>
            </a:r>
            <a:endParaRPr lang="cs-CZ" sz="2400" i="1" dirty="0"/>
          </a:p>
          <a:p>
            <a:pPr lvl="1"/>
            <a:r>
              <a:rPr lang="cs-CZ" sz="2400" i="1" dirty="0" smtClean="0"/>
              <a:t>Souhrn všech možných hodnotících kritérií, jako jsou: odbornost, účinnost, efektivita, utilita, potřebnost, neškodnost, spravedlnost, lidská důstojnost.</a:t>
            </a:r>
          </a:p>
        </p:txBody>
      </p:sp>
    </p:spTree>
    <p:extLst>
      <p:ext uri="{BB962C8B-B14F-4D97-AF65-F5344CB8AC3E}">
        <p14:creationId xmlns:p14="http://schemas.microsoft.com/office/powerpoint/2010/main" val="386199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 zdravotní péče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kvality péče znamená měření a posuzování </a:t>
            </a:r>
          </a:p>
          <a:p>
            <a:pPr lvl="1"/>
            <a:r>
              <a:rPr lang="cs-CZ" dirty="0" smtClean="0"/>
              <a:t>medicínských</a:t>
            </a:r>
          </a:p>
          <a:p>
            <a:pPr lvl="1"/>
            <a:r>
              <a:rPr lang="cs-CZ" dirty="0" smtClean="0"/>
              <a:t>technických</a:t>
            </a:r>
          </a:p>
          <a:p>
            <a:pPr lvl="1"/>
            <a:r>
              <a:rPr lang="cs-CZ" dirty="0" smtClean="0"/>
              <a:t>ekonomických</a:t>
            </a:r>
          </a:p>
          <a:p>
            <a:pPr lvl="1"/>
            <a:r>
              <a:rPr lang="cs-CZ" dirty="0" smtClean="0"/>
              <a:t>interpersonálních</a:t>
            </a:r>
          </a:p>
          <a:p>
            <a:pPr lvl="1"/>
            <a:r>
              <a:rPr lang="cs-CZ" dirty="0" smtClean="0"/>
              <a:t>psychologických </a:t>
            </a:r>
          </a:p>
          <a:p>
            <a:pPr marL="457200" lvl="1" indent="0">
              <a:buNone/>
            </a:pPr>
            <a:r>
              <a:rPr lang="cs-CZ" dirty="0" smtClean="0"/>
              <a:t>a jiných aspektů zdravotnických služeb.</a:t>
            </a:r>
          </a:p>
        </p:txBody>
      </p:sp>
    </p:spTree>
    <p:extLst>
      <p:ext uri="{BB962C8B-B14F-4D97-AF65-F5344CB8AC3E}">
        <p14:creationId xmlns:p14="http://schemas.microsoft.com/office/powerpoint/2010/main" val="249017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 zdravotní péče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Posuzování podléhají všechny 3 články systému: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struktura</a:t>
            </a:r>
          </a:p>
          <a:p>
            <a:pPr marL="914400" lvl="1" indent="-514350"/>
            <a:r>
              <a:rPr lang="cs-CZ" dirty="0" smtClean="0"/>
              <a:t>zařízení a jejich vybavení, odborná způsobilost pracovníků, organizace práce aj.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proces</a:t>
            </a:r>
          </a:p>
          <a:p>
            <a:pPr marL="914400" lvl="1" indent="-514350"/>
            <a:r>
              <a:rPr lang="cs-CZ" dirty="0" smtClean="0"/>
              <a:t>styk pacienta s lékařem, aktivity všeho druhu, řízení aj.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výsledky</a:t>
            </a:r>
          </a:p>
          <a:p>
            <a:pPr marL="914400" lvl="1" indent="-514350"/>
            <a:r>
              <a:rPr lang="cs-CZ" dirty="0" smtClean="0"/>
              <a:t>objektivně měřitelné výstupy, spokojenost pacientů apod.</a:t>
            </a:r>
          </a:p>
        </p:txBody>
      </p:sp>
    </p:spTree>
    <p:extLst>
      <p:ext uri="{BB962C8B-B14F-4D97-AF65-F5344CB8AC3E}">
        <p14:creationId xmlns:p14="http://schemas.microsoft.com/office/powerpoint/2010/main" val="38947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 zdravotní péče z hlediska pacienta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navrácení zdraví, </a:t>
            </a:r>
          </a:p>
          <a:p>
            <a:r>
              <a:rPr lang="cs-CZ" dirty="0" smtClean="0"/>
              <a:t>fyziologické, pracovní a jiné sociální funkce,</a:t>
            </a:r>
          </a:p>
          <a:p>
            <a:r>
              <a:rPr lang="cs-CZ" dirty="0" smtClean="0"/>
              <a:t>spokojenost se službami a zacházením</a:t>
            </a:r>
          </a:p>
        </p:txBody>
      </p:sp>
    </p:spTree>
    <p:extLst>
      <p:ext uri="{BB962C8B-B14F-4D97-AF65-F5344CB8AC3E}">
        <p14:creationId xmlns:p14="http://schemas.microsoft.com/office/powerpoint/2010/main" val="42017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 zdravotní péče z hlediska lékaře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dobré provedení odborně technické stránky ošetření</a:t>
            </a:r>
          </a:p>
        </p:txBody>
      </p:sp>
    </p:spTree>
    <p:extLst>
      <p:ext uri="{BB962C8B-B14F-4D97-AF65-F5344CB8AC3E}">
        <p14:creationId xmlns:p14="http://schemas.microsoft.com/office/powerpoint/2010/main" val="333821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 zdravotní péče z hlediska řídícího subjektu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ekonomická stránky provozu a bezkonfliktnost vztahů</a:t>
            </a:r>
          </a:p>
        </p:txBody>
      </p:sp>
    </p:spTree>
    <p:extLst>
      <p:ext uri="{BB962C8B-B14F-4D97-AF65-F5344CB8AC3E}">
        <p14:creationId xmlns:p14="http://schemas.microsoft.com/office/powerpoint/2010/main" val="111041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Dostupnost zdravotní péče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27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jedním z </a:t>
            </a:r>
            <a:r>
              <a:rPr lang="cs-CZ" b="1" dirty="0"/>
              <a:t>důležitých cílů </a:t>
            </a:r>
            <a:r>
              <a:rPr lang="cs-CZ" dirty="0"/>
              <a:t>všech zdravotních systémů.</a:t>
            </a:r>
          </a:p>
          <a:p>
            <a:endParaRPr lang="cs-CZ" dirty="0"/>
          </a:p>
          <a:p>
            <a:r>
              <a:rPr lang="cs-CZ" dirty="0"/>
              <a:t>Důležité je najít „</a:t>
            </a:r>
            <a:r>
              <a:rPr lang="cs-CZ" b="1" dirty="0"/>
              <a:t>správnou“ míru </a:t>
            </a:r>
            <a:r>
              <a:rPr lang="cs-CZ" dirty="0"/>
              <a:t>dostupnosti (včasná pomoc x plýtvání). 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1082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Veřejné zdravotní pojištění </a:t>
            </a:r>
            <a:r>
              <a:rPr lang="cs-CZ" sz="2400" dirty="0" smtClean="0"/>
              <a:t>(78,8%)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z</a:t>
            </a:r>
            <a:r>
              <a:rPr lang="cs-CZ" sz="2000" dirty="0" smtClean="0"/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400" b="1" dirty="0"/>
              <a:t>Státní a místní rozpočty </a:t>
            </a:r>
            <a:r>
              <a:rPr lang="cs-CZ" sz="2400" dirty="0"/>
              <a:t>(</a:t>
            </a:r>
            <a:r>
              <a:rPr lang="cs-CZ" sz="2400" dirty="0" smtClean="0"/>
              <a:t>5,3%)</a:t>
            </a:r>
            <a:endParaRPr lang="cs-CZ" sz="24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státní  </a:t>
            </a:r>
            <a:r>
              <a:rPr lang="cs-CZ" sz="2000" dirty="0"/>
              <a:t>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krajské </a:t>
            </a:r>
            <a:r>
              <a:rPr lang="cs-CZ" sz="2000" dirty="0"/>
              <a:t>a obecní (krajský, obecní rozpočet</a:t>
            </a:r>
            <a:r>
              <a:rPr lang="cs-CZ" sz="2000" dirty="0" smtClean="0"/>
              <a:t>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/>
          </a:p>
          <a:p>
            <a:pPr>
              <a:defRPr/>
            </a:pPr>
            <a:r>
              <a:rPr lang="cs-CZ" sz="2400" b="1" dirty="0" smtClean="0"/>
              <a:t>Soukromé </a:t>
            </a:r>
            <a:r>
              <a:rPr lang="cs-CZ" sz="2400" b="1" dirty="0"/>
              <a:t>platby </a:t>
            </a:r>
            <a:r>
              <a:rPr lang="cs-CZ" sz="2400" dirty="0" smtClean="0"/>
              <a:t>(15,9%)</a:t>
            </a:r>
            <a:endParaRPr lang="cs-CZ" sz="24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další soukromé platby (dary, sbírky</a:t>
            </a:r>
            <a:r>
              <a:rPr lang="cs-CZ" sz="2000" dirty="0" smtClean="0"/>
              <a:t>)</a:t>
            </a:r>
            <a:endParaRPr lang="cs-CZ" dirty="0"/>
          </a:p>
          <a:p>
            <a:pPr>
              <a:defRPr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6745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Základní dimenze dostupnosti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Geografická</a:t>
            </a:r>
          </a:p>
          <a:p>
            <a:r>
              <a:rPr lang="cs-CZ" dirty="0"/>
              <a:t>Ekonomická</a:t>
            </a:r>
          </a:p>
          <a:p>
            <a:r>
              <a:rPr lang="cs-CZ" dirty="0"/>
              <a:t>Organizační</a:t>
            </a:r>
          </a:p>
          <a:p>
            <a:r>
              <a:rPr lang="cs-CZ" dirty="0"/>
              <a:t>Odborně medicínská</a:t>
            </a:r>
          </a:p>
          <a:p>
            <a:r>
              <a:rPr lang="cs-CZ" dirty="0"/>
              <a:t>Časová</a:t>
            </a:r>
          </a:p>
          <a:p>
            <a:r>
              <a:rPr lang="cs-CZ" dirty="0"/>
              <a:t>Psychosociální</a:t>
            </a:r>
          </a:p>
          <a:p>
            <a:r>
              <a:rPr lang="cs-CZ" dirty="0"/>
              <a:t>Sociokulturní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620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Geografická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rozmístění zdravotnických služeb různých specializací</a:t>
            </a:r>
          </a:p>
          <a:p>
            <a:r>
              <a:rPr lang="cs-CZ" dirty="0"/>
              <a:t>jde o zajištění akceptovatelné vzdálenosti od zdroje péče</a:t>
            </a:r>
          </a:p>
          <a:p>
            <a:r>
              <a:rPr lang="cs-CZ" dirty="0"/>
              <a:t>rozmístění obyvatelstva v jednotlivých oblastech</a:t>
            </a:r>
          </a:p>
          <a:p>
            <a:r>
              <a:rPr lang="cs-CZ" dirty="0"/>
              <a:t>dopravní trasy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750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9" name="Picture 5" descr="MBB457df8_zdravotnictvi_dojezd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111375" y="0"/>
            <a:ext cx="5700713" cy="6858000"/>
          </a:xfrm>
        </p:spPr>
      </p:pic>
    </p:spTree>
    <p:extLst>
      <p:ext uri="{BB962C8B-B14F-4D97-AF65-F5344CB8AC3E}">
        <p14:creationId xmlns:p14="http://schemas.microsoft.com/office/powerpoint/2010/main" val="38317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Ekonomická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dána úhradou nákladů, typem pojištění </a:t>
            </a:r>
            <a:br>
              <a:rPr lang="cs-CZ" dirty="0"/>
            </a:br>
            <a:r>
              <a:rPr lang="cs-CZ" dirty="0"/>
              <a:t>a mírou spoluúčasti.</a:t>
            </a:r>
          </a:p>
          <a:p>
            <a:r>
              <a:rPr lang="cs-CZ" dirty="0"/>
              <a:t>Ve všech vyspělých zemích existuje zdravotní pojištění.</a:t>
            </a:r>
          </a:p>
          <a:p>
            <a:r>
              <a:rPr lang="cs-CZ" dirty="0"/>
              <a:t>Hodnotí se jaká část obyvatelstva je pojištěna a jaká péče se z pojištění hradí.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237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Odborně medicínská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Dostupnost různých typů zdravotnických služeb (specializace)</a:t>
            </a:r>
          </a:p>
          <a:p>
            <a:endParaRPr lang="cs-CZ" dirty="0"/>
          </a:p>
          <a:p>
            <a:r>
              <a:rPr lang="cs-CZ" dirty="0"/>
              <a:t>Vysoce specializované zdravotnické služby jsou obvykle velmi nákladné a jsou koncentrovány do velkých měst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4571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Časová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zdravotní péče by měla být </a:t>
            </a:r>
            <a:r>
              <a:rPr lang="cs-CZ" b="1" dirty="0"/>
              <a:t>VČASNÁ</a:t>
            </a:r>
            <a:r>
              <a:rPr lang="cs-CZ" dirty="0"/>
              <a:t>, tedy ne nutně co nejrychlejší</a:t>
            </a:r>
          </a:p>
          <a:p>
            <a:r>
              <a:rPr lang="cs-CZ" dirty="0"/>
              <a:t>je ovlivněna vzdáleností mezi místem bydliště a zdravotnickým zařízením, cestovní vzdáleností, </a:t>
            </a:r>
            <a:r>
              <a:rPr lang="cs-CZ" b="1" dirty="0"/>
              <a:t>cestovním časem</a:t>
            </a:r>
            <a:r>
              <a:rPr lang="cs-CZ" dirty="0"/>
              <a:t> – jde </a:t>
            </a:r>
            <a:br>
              <a:rPr lang="cs-CZ" dirty="0"/>
            </a:br>
            <a:r>
              <a:rPr lang="cs-CZ" dirty="0"/>
              <a:t>o celkovou dobu až k poskytnutí péče</a:t>
            </a:r>
          </a:p>
          <a:p>
            <a:r>
              <a:rPr lang="cs-CZ" dirty="0"/>
              <a:t>čekací listy (na operaci)</a:t>
            </a:r>
          </a:p>
          <a:p>
            <a:r>
              <a:rPr lang="cs-CZ" dirty="0"/>
              <a:t>záchranná a pohotovostní služba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33487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Psychosociální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Motivace k vyhledání zdravotnické služby</a:t>
            </a:r>
          </a:p>
          <a:p>
            <a:pPr lvl="1"/>
            <a:r>
              <a:rPr lang="cs-CZ" dirty="0"/>
              <a:t>důvěra (v medicínu, ke zdravotnickým pracovníkům a zdravotnickým zařízením)</a:t>
            </a:r>
          </a:p>
          <a:p>
            <a:pPr lvl="1"/>
            <a:r>
              <a:rPr lang="cs-CZ" dirty="0"/>
              <a:t>zájem o zdraví</a:t>
            </a:r>
          </a:p>
          <a:p>
            <a:pPr lvl="1"/>
            <a:r>
              <a:rPr lang="cs-CZ" dirty="0"/>
              <a:t>vnímání hrozby nemoci</a:t>
            </a:r>
          </a:p>
          <a:p>
            <a:pPr lvl="1"/>
            <a:r>
              <a:rPr lang="cs-CZ" dirty="0"/>
              <a:t>ochota spolupracovat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565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Organizační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Překážky administrativního rázu – potřeba doporučení od praktického lékaře k návštěvě specialisty.</a:t>
            </a:r>
          </a:p>
          <a:p>
            <a:r>
              <a:rPr lang="cs-CZ" dirty="0"/>
              <a:t>Vytvoření spádových oblastí.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9545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Sociokulturní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Sociokulturní faktory, které mohou ovlivňovat orientaci občanů ve zdravotním systému </a:t>
            </a:r>
            <a:br>
              <a:rPr lang="cs-CZ" dirty="0"/>
            </a:br>
            <a:r>
              <a:rPr lang="cs-CZ" dirty="0"/>
              <a:t>a tím i poptávku po adekvátní péči.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Patří sem vzdělání, etnická příslušnost, odlišné náboženské normy ve vztahu k tělu, jazykové problémy apod.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569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72"/>
            <a:ext cx="8696697" cy="6847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323528" y="2780928"/>
            <a:ext cx="828092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23528" y="3933056"/>
            <a:ext cx="828092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23528" y="4509120"/>
            <a:ext cx="828092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23528" y="5085184"/>
            <a:ext cx="828092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7884368" y="1916832"/>
            <a:ext cx="720080" cy="288032"/>
          </a:xfrm>
          <a:prstGeom prst="rect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884368" y="4221088"/>
            <a:ext cx="720080" cy="288032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7882682" y="2480364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7882682" y="4794952"/>
            <a:ext cx="720080" cy="288032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882682" y="3643076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8244408" y="2204864"/>
            <a:ext cx="360040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8244408" y="2204864"/>
            <a:ext cx="36004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539552" y="1916405"/>
            <a:ext cx="1800200" cy="288032"/>
          </a:xfrm>
          <a:prstGeom prst="rect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39552" y="4172392"/>
            <a:ext cx="2160240" cy="336727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539552" y="4782846"/>
            <a:ext cx="720080" cy="288032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043608" y="4005064"/>
            <a:ext cx="136815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126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VEŘEJNOPRÁVNÍ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866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Povinné</a:t>
            </a:r>
            <a:r>
              <a:rPr lang="cs-CZ" sz="2800" dirty="0" smtClean="0"/>
              <a:t> (dáno zákonem) pro každého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Garance zdravotní péče</a:t>
            </a:r>
            <a:r>
              <a:rPr lang="cs-CZ" sz="2800" dirty="0" smtClean="0"/>
              <a:t> pomocí povinně předplacených služeb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Odstranění finančních bariér </a:t>
            </a:r>
            <a:r>
              <a:rPr lang="cs-CZ" sz="2800" dirty="0" smtClean="0"/>
              <a:t>v dostupnosti ZP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Souvisí s pojetím </a:t>
            </a:r>
            <a:r>
              <a:rPr lang="cs-CZ" sz="2800" b="1" dirty="0" smtClean="0"/>
              <a:t>úlohy státu </a:t>
            </a:r>
            <a:r>
              <a:rPr lang="cs-CZ" sz="2800" dirty="0" smtClean="0"/>
              <a:t>v péči o zdraví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Základním principem je </a:t>
            </a:r>
            <a:r>
              <a:rPr lang="cs-CZ" sz="2800" b="1" dirty="0" smtClean="0"/>
              <a:t>solidarita</a:t>
            </a:r>
            <a:r>
              <a:rPr lang="cs-CZ" sz="2800" dirty="0" smtClean="0"/>
              <a:t> </a:t>
            </a:r>
          </a:p>
          <a:p>
            <a:pPr marL="0" indent="0" eaLnBrk="1" hangingPunct="1">
              <a:lnSpc>
                <a:spcPct val="110000"/>
              </a:lnSpc>
              <a:buFont typeface="Arial" charset="0"/>
              <a:buNone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2226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2011</Words>
  <Application>Microsoft Office PowerPoint</Application>
  <PresentationFormat>Předvádění na obrazovce (4:3)</PresentationFormat>
  <Paragraphs>410</Paragraphs>
  <Slides>68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Motiv systému Office</vt:lpstr>
      <vt:lpstr>FINANCOVÁNÍ ZDRAVOTNICTVÍ</vt:lpstr>
      <vt:lpstr>Finance</vt:lpstr>
      <vt:lpstr>Subjekty zdravotnického systému v ČR</vt:lpstr>
      <vt:lpstr>Hlavní zdroje financování zdravotnictví</vt:lpstr>
      <vt:lpstr>Prezentace aplikace PowerPoint</vt:lpstr>
      <vt:lpstr>Hlavní zdroje financování zdravotnictví</vt:lpstr>
      <vt:lpstr>Prezentace aplikace PowerPoint</vt:lpstr>
      <vt:lpstr>VEŘEJNOPRÁVNÍ POJIŠTĚNÍ</vt:lpstr>
      <vt:lpstr>Veřejné zdravotní pojištění</vt:lpstr>
      <vt:lpstr>Veřejné zdravotní pojištění  – jde o solidaritu:</vt:lpstr>
      <vt:lpstr>Veřejné zdravotní pojištění</vt:lpstr>
      <vt:lpstr>Veřejné zdravotní pojištění jako výraz sociální solidarity</vt:lpstr>
      <vt:lpstr>Veřejné zdravotní pojištění</vt:lpstr>
      <vt:lpstr>Plátci veřejného zdravotního pojištění</vt:lpstr>
      <vt:lpstr>Z povinného zdravotního pojištění se hradí:</vt:lpstr>
      <vt:lpstr>Zaměstnanci a zaměstnavatelé</vt:lpstr>
      <vt:lpstr>OSVČ</vt:lpstr>
      <vt:lpstr>Osoba bez zdanitelných příjmů (OBZP)</vt:lpstr>
      <vt:lpstr>Osoby, za které je plátcem stát</vt:lpstr>
      <vt:lpstr>Zdravotní pojišťovny v ČR</vt:lpstr>
      <vt:lpstr>Výběr zdravotní pojišťovny</vt:lpstr>
      <vt:lpstr>Zdravotní pojišťovny a počet jejich pojištěnců v roce 2012</vt:lpstr>
      <vt:lpstr>SOUKROMOPRÁVNÍ POJIŠTĚNÍ</vt:lpstr>
      <vt:lpstr>Co lze pojistit?</vt:lpstr>
      <vt:lpstr>Charakteristiky soukromého zdravotního pojištění</vt:lpstr>
      <vt:lpstr>Cizinci odkázáni na komerční zdravotní pojištění </vt:lpstr>
      <vt:lpstr>Cizinci odkázáni na komerční zdravotní pojištění </vt:lpstr>
      <vt:lpstr>Prezentace aplikace PowerPoint</vt:lpstr>
      <vt:lpstr>Prezentace aplikace PowerPoint</vt:lpstr>
      <vt:lpstr>Prezentace aplikace PowerPoint</vt:lpstr>
      <vt:lpstr>Formy úhrady  </vt:lpstr>
      <vt:lpstr>Formy úhrady  </vt:lpstr>
      <vt:lpstr>Formy úhrady:  Ambulantní zdravotní péče</vt:lpstr>
      <vt:lpstr>Formy úhrady  Nemocnice</vt:lpstr>
      <vt:lpstr>Vyhodnocení funkce zdravotnických Služeb</vt:lpstr>
      <vt:lpstr>Vyhodnocení</vt:lpstr>
      <vt:lpstr>Hlavní kritéria</vt:lpstr>
      <vt:lpstr>Produktivita</vt:lpstr>
      <vt:lpstr>Produktivita</vt:lpstr>
      <vt:lpstr>Ukazatel „cena – výkon“ </vt:lpstr>
      <vt:lpstr>Účinnost a efektivita</vt:lpstr>
      <vt:lpstr>Účinnost (effectiveness)</vt:lpstr>
      <vt:lpstr>Účinnost (effectiveness)</vt:lpstr>
      <vt:lpstr>Efektivita (efficiency)</vt:lpstr>
      <vt:lpstr>Metody stanovení efektivity</vt:lpstr>
      <vt:lpstr>Metoda „cena – zisk“ </vt:lpstr>
      <vt:lpstr>Metoda „cena – účinnost“ </vt:lpstr>
      <vt:lpstr>Metoda „cena – utilita“ </vt:lpstr>
      <vt:lpstr>Alokační efektivita</vt:lpstr>
      <vt:lpstr>Hodnotící vztahy v systému zdravotní péče</vt:lpstr>
      <vt:lpstr>Kvalita zdravotní péče</vt:lpstr>
      <vt:lpstr>Kvalita</vt:lpstr>
      <vt:lpstr>Kvalita zdravotní péče</vt:lpstr>
      <vt:lpstr>Kvalita zdravotní péče</vt:lpstr>
      <vt:lpstr>Kvalita zdravotní péče z hlediska pacienta</vt:lpstr>
      <vt:lpstr>Kvalita zdravotní péče z hlediska lékaře</vt:lpstr>
      <vt:lpstr>Kvalita zdravotní péče z hlediska řídícího subjektu</vt:lpstr>
      <vt:lpstr>Dostupnost zdravotní péče</vt:lpstr>
      <vt:lpstr>Dostupnost</vt:lpstr>
      <vt:lpstr>Základní dimenze dostupnosti</vt:lpstr>
      <vt:lpstr>Geografická dostupnost</vt:lpstr>
      <vt:lpstr>Prezentace aplikace PowerPoint</vt:lpstr>
      <vt:lpstr>Ekonomická dostupnost</vt:lpstr>
      <vt:lpstr>Odborně medicínská dostupnost</vt:lpstr>
      <vt:lpstr>Časová dostupnost</vt:lpstr>
      <vt:lpstr>Psychosociální dostupnost</vt:lpstr>
      <vt:lpstr>Organizační dostupnost</vt:lpstr>
      <vt:lpstr>Sociokulturní dostupnost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26</cp:revision>
  <cp:lastPrinted>2013-10-16T12:46:27Z</cp:lastPrinted>
  <dcterms:created xsi:type="dcterms:W3CDTF">2013-03-04T10:51:00Z</dcterms:created>
  <dcterms:modified xsi:type="dcterms:W3CDTF">2014-11-06T11:23:44Z</dcterms:modified>
</cp:coreProperties>
</file>