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9" r:id="rId5"/>
  </p:sldMasterIdLst>
  <p:notesMasterIdLst>
    <p:notesMasterId r:id="rId96"/>
  </p:notesMasterIdLst>
  <p:handoutMasterIdLst>
    <p:handoutMasterId r:id="rId97"/>
  </p:handoutMasterIdLst>
  <p:sldIdLst>
    <p:sldId id="256" r:id="rId6"/>
    <p:sldId id="353" r:id="rId7"/>
    <p:sldId id="346" r:id="rId8"/>
    <p:sldId id="413" r:id="rId9"/>
    <p:sldId id="302" r:id="rId10"/>
    <p:sldId id="266" r:id="rId11"/>
    <p:sldId id="265" r:id="rId12"/>
    <p:sldId id="358" r:id="rId13"/>
    <p:sldId id="360" r:id="rId14"/>
    <p:sldId id="359" r:id="rId15"/>
    <p:sldId id="417" r:id="rId16"/>
    <p:sldId id="418" r:id="rId17"/>
    <p:sldId id="427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292" r:id="rId27"/>
    <p:sldId id="319" r:id="rId28"/>
    <p:sldId id="324" r:id="rId29"/>
    <p:sldId id="269" r:id="rId30"/>
    <p:sldId id="327" r:id="rId31"/>
    <p:sldId id="334" r:id="rId32"/>
    <p:sldId id="428" r:id="rId33"/>
    <p:sldId id="429" r:id="rId34"/>
    <p:sldId id="430" r:id="rId35"/>
    <p:sldId id="375" r:id="rId36"/>
    <p:sldId id="402" r:id="rId37"/>
    <p:sldId id="403" r:id="rId38"/>
    <p:sldId id="404" r:id="rId39"/>
    <p:sldId id="405" r:id="rId40"/>
    <p:sldId id="270" r:id="rId41"/>
    <p:sldId id="300" r:id="rId42"/>
    <p:sldId id="335" r:id="rId43"/>
    <p:sldId id="295" r:id="rId44"/>
    <p:sldId id="301" r:id="rId45"/>
    <p:sldId id="271" r:id="rId46"/>
    <p:sldId id="399" r:id="rId47"/>
    <p:sldId id="287" r:id="rId48"/>
    <p:sldId id="356" r:id="rId49"/>
    <p:sldId id="357" r:id="rId50"/>
    <p:sldId id="273" r:id="rId51"/>
    <p:sldId id="328" r:id="rId52"/>
    <p:sldId id="338" r:id="rId53"/>
    <p:sldId id="436" r:id="rId54"/>
    <p:sldId id="339" r:id="rId55"/>
    <p:sldId id="440" r:id="rId56"/>
    <p:sldId id="330" r:id="rId57"/>
    <p:sldId id="431" r:id="rId58"/>
    <p:sldId id="437" r:id="rId59"/>
    <p:sldId id="432" r:id="rId60"/>
    <p:sldId id="443" r:id="rId61"/>
    <p:sldId id="439" r:id="rId62"/>
    <p:sldId id="438" r:id="rId63"/>
    <p:sldId id="435" r:id="rId64"/>
    <p:sldId id="434" r:id="rId65"/>
    <p:sldId id="441" r:id="rId66"/>
    <p:sldId id="442" r:id="rId67"/>
    <p:sldId id="332" r:id="rId68"/>
    <p:sldId id="333" r:id="rId69"/>
    <p:sldId id="331" r:id="rId70"/>
    <p:sldId id="376" r:id="rId71"/>
    <p:sldId id="377" r:id="rId72"/>
    <p:sldId id="378" r:id="rId73"/>
    <p:sldId id="379" r:id="rId74"/>
    <p:sldId id="380" r:id="rId75"/>
    <p:sldId id="382" r:id="rId76"/>
    <p:sldId id="383" r:id="rId77"/>
    <p:sldId id="384" r:id="rId78"/>
    <p:sldId id="385" r:id="rId79"/>
    <p:sldId id="386" r:id="rId80"/>
    <p:sldId id="387" r:id="rId81"/>
    <p:sldId id="407" r:id="rId82"/>
    <p:sldId id="408" r:id="rId83"/>
    <p:sldId id="409" r:id="rId84"/>
    <p:sldId id="410" r:id="rId85"/>
    <p:sldId id="411" r:id="rId86"/>
    <p:sldId id="412" r:id="rId87"/>
    <p:sldId id="388" r:id="rId88"/>
    <p:sldId id="389" r:id="rId89"/>
    <p:sldId id="390" r:id="rId90"/>
    <p:sldId id="342" r:id="rId91"/>
    <p:sldId id="341" r:id="rId92"/>
    <p:sldId id="344" r:id="rId93"/>
    <p:sldId id="345" r:id="rId94"/>
    <p:sldId id="401" r:id="rId9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597"/>
    <a:srgbClr val="FDE58D"/>
    <a:srgbClr val="1B06BA"/>
    <a:srgbClr val="FFD8A3"/>
    <a:srgbClr val="A7F3FB"/>
    <a:srgbClr val="FFD1F8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-6.9420739384275015E-4"/>
                  <c:y val="1.5565175187885145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cs-CZ" dirty="0"/>
                      <a:t>GENET. </a:t>
                    </a:r>
                    <a:r>
                      <a:rPr lang="cs-CZ" baseline="0" dirty="0"/>
                      <a:t> </a:t>
                    </a:r>
                    <a:r>
                      <a:rPr lang="cs-CZ" baseline="0" dirty="0" smtClean="0"/>
                      <a:t>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cs-CZ" baseline="0" dirty="0" smtClean="0"/>
                      <a:t>20%</a:t>
                    </a:r>
                    <a:endParaRPr lang="cs-CZ" baseline="0" dirty="0"/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84123969831144E-3"/>
                  <c:y val="-6.226100715262689E-2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</a:t>
                    </a:r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.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5951620727800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ZDRAVOT.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93702-7C79-44E6-81C1-16714D8435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88DE4F-8DAA-48B8-B10D-D8AA3DC086B6}">
      <dgm:prSet phldrT="[Text]"/>
      <dgm:spPr/>
      <dgm:t>
        <a:bodyPr/>
        <a:lstStyle/>
        <a:p>
          <a:r>
            <a:rPr lang="cs-CZ" dirty="0" smtClean="0"/>
            <a:t>VSTUP</a:t>
          </a:r>
          <a:endParaRPr lang="cs-CZ" dirty="0"/>
        </a:p>
      </dgm:t>
    </dgm:pt>
    <dgm:pt modelId="{C6BEA8B8-2462-4A34-A082-8E94A1C5156E}" type="parTrans" cxnId="{F5F990F7-76E2-485C-84AA-0D0F2C2F80B4}">
      <dgm:prSet/>
      <dgm:spPr/>
      <dgm:t>
        <a:bodyPr/>
        <a:lstStyle/>
        <a:p>
          <a:endParaRPr lang="cs-CZ"/>
        </a:p>
      </dgm:t>
    </dgm:pt>
    <dgm:pt modelId="{4393F40A-F3D4-471C-801C-63892D63FB77}" type="sibTrans" cxnId="{F5F990F7-76E2-485C-84AA-0D0F2C2F80B4}">
      <dgm:prSet/>
      <dgm:spPr/>
      <dgm:t>
        <a:bodyPr/>
        <a:lstStyle/>
        <a:p>
          <a:endParaRPr lang="cs-CZ" dirty="0"/>
        </a:p>
      </dgm:t>
    </dgm:pt>
    <dgm:pt modelId="{78989E55-7A9E-4FA9-8F6B-E96BF1ADB106}">
      <dgm:prSet phldrT="[Text]"/>
      <dgm:spPr/>
      <dgm:t>
        <a:bodyPr/>
        <a:lstStyle/>
        <a:p>
          <a:r>
            <a:rPr lang="cs-CZ" dirty="0" smtClean="0"/>
            <a:t>PROCES</a:t>
          </a:r>
          <a:endParaRPr lang="cs-CZ" dirty="0"/>
        </a:p>
      </dgm:t>
    </dgm:pt>
    <dgm:pt modelId="{586A2732-105F-4031-A5E8-3EC9C40A7F7D}" type="parTrans" cxnId="{D2A398AC-FCFA-4B4F-98E3-B948D5DA1867}">
      <dgm:prSet/>
      <dgm:spPr/>
      <dgm:t>
        <a:bodyPr/>
        <a:lstStyle/>
        <a:p>
          <a:endParaRPr lang="cs-CZ"/>
        </a:p>
      </dgm:t>
    </dgm:pt>
    <dgm:pt modelId="{73E90272-CC92-432B-95D0-17BEE6F4F746}" type="sibTrans" cxnId="{D2A398AC-FCFA-4B4F-98E3-B948D5DA1867}">
      <dgm:prSet/>
      <dgm:spPr/>
      <dgm:t>
        <a:bodyPr/>
        <a:lstStyle/>
        <a:p>
          <a:endParaRPr lang="cs-CZ" dirty="0"/>
        </a:p>
      </dgm:t>
    </dgm:pt>
    <dgm:pt modelId="{D045D612-5063-4FA9-B740-4C3578111FE8}">
      <dgm:prSet phldrT="[Text]"/>
      <dgm:spPr/>
      <dgm:t>
        <a:bodyPr/>
        <a:lstStyle/>
        <a:p>
          <a:r>
            <a:rPr lang="cs-CZ" dirty="0" smtClean="0"/>
            <a:t>VÝSTUP</a:t>
          </a:r>
          <a:endParaRPr lang="cs-CZ" dirty="0"/>
        </a:p>
      </dgm:t>
    </dgm:pt>
    <dgm:pt modelId="{97AD243A-3292-4AB8-8475-E879C0D226EC}" type="parTrans" cxnId="{EC76C298-2B91-45AB-BB2A-07080760A24E}">
      <dgm:prSet/>
      <dgm:spPr/>
      <dgm:t>
        <a:bodyPr/>
        <a:lstStyle/>
        <a:p>
          <a:endParaRPr lang="cs-CZ"/>
        </a:p>
      </dgm:t>
    </dgm:pt>
    <dgm:pt modelId="{D1493D2C-F816-4559-A329-D3CAE21F11D9}" type="sibTrans" cxnId="{EC76C298-2B91-45AB-BB2A-07080760A24E}">
      <dgm:prSet/>
      <dgm:spPr/>
      <dgm:t>
        <a:bodyPr/>
        <a:lstStyle/>
        <a:p>
          <a:endParaRPr lang="cs-CZ"/>
        </a:p>
      </dgm:t>
    </dgm:pt>
    <dgm:pt modelId="{8EC2B0DF-3A64-41C9-9C45-D04DEEAB4F39}" type="pres">
      <dgm:prSet presAssocID="{67593702-7C79-44E6-81C1-16714D843502}" presName="Name0" presStyleCnt="0">
        <dgm:presLayoutVars>
          <dgm:dir/>
          <dgm:resizeHandles val="exact"/>
        </dgm:presLayoutVars>
      </dgm:prSet>
      <dgm:spPr/>
    </dgm:pt>
    <dgm:pt modelId="{DEAE8673-F744-43E1-91B8-9545B3AAC323}" type="pres">
      <dgm:prSet presAssocID="{2B88DE4F-8DAA-48B8-B10D-D8AA3DC086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659929-11E7-4F49-BFD6-5ED2E6DAE0B6}" type="pres">
      <dgm:prSet presAssocID="{4393F40A-F3D4-471C-801C-63892D63FB77}" presName="sibTrans" presStyleLbl="sibTrans2D1" presStyleIdx="0" presStyleCnt="2"/>
      <dgm:spPr/>
      <dgm:t>
        <a:bodyPr/>
        <a:lstStyle/>
        <a:p>
          <a:endParaRPr lang="cs-CZ"/>
        </a:p>
      </dgm:t>
    </dgm:pt>
    <dgm:pt modelId="{07377B5C-339B-4502-B612-C6405529FDAD}" type="pres">
      <dgm:prSet presAssocID="{4393F40A-F3D4-471C-801C-63892D63FB77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FF2DC955-F01E-4538-AB3B-F4DD907C0E61}" type="pres">
      <dgm:prSet presAssocID="{78989E55-7A9E-4FA9-8F6B-E96BF1ADB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CB6D4E-0E61-44B8-A790-C43A9843F38F}" type="pres">
      <dgm:prSet presAssocID="{73E90272-CC92-432B-95D0-17BEE6F4F74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6ED7D53-2F04-420B-9A0A-F3765570DC2B}" type="pres">
      <dgm:prSet presAssocID="{73E90272-CC92-432B-95D0-17BEE6F4F74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9D5369B-D96C-4609-8087-7B6F2BD8F9A3}" type="pres">
      <dgm:prSet presAssocID="{D045D612-5063-4FA9-B740-4C3578111F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A398AC-FCFA-4B4F-98E3-B948D5DA1867}" srcId="{67593702-7C79-44E6-81C1-16714D843502}" destId="{78989E55-7A9E-4FA9-8F6B-E96BF1ADB106}" srcOrd="1" destOrd="0" parTransId="{586A2732-105F-4031-A5E8-3EC9C40A7F7D}" sibTransId="{73E90272-CC92-432B-95D0-17BEE6F4F746}"/>
    <dgm:cxn modelId="{5F08FA6F-126C-467F-9066-D9446DADCE4E}" type="presOf" srcId="{73E90272-CC92-432B-95D0-17BEE6F4F746}" destId="{16CB6D4E-0E61-44B8-A790-C43A9843F38F}" srcOrd="0" destOrd="0" presId="urn:microsoft.com/office/officeart/2005/8/layout/process1"/>
    <dgm:cxn modelId="{A928BFF4-C32A-4B6D-9566-F4922F500E46}" type="presOf" srcId="{D045D612-5063-4FA9-B740-4C3578111FE8}" destId="{D9D5369B-D96C-4609-8087-7B6F2BD8F9A3}" srcOrd="0" destOrd="0" presId="urn:microsoft.com/office/officeart/2005/8/layout/process1"/>
    <dgm:cxn modelId="{DACA9827-186F-41FE-9228-4AF99EFF0971}" type="presOf" srcId="{78989E55-7A9E-4FA9-8F6B-E96BF1ADB106}" destId="{FF2DC955-F01E-4538-AB3B-F4DD907C0E61}" srcOrd="0" destOrd="0" presId="urn:microsoft.com/office/officeart/2005/8/layout/process1"/>
    <dgm:cxn modelId="{9A9C1C29-0F1A-429F-AA9C-9B1A06F4079C}" type="presOf" srcId="{73E90272-CC92-432B-95D0-17BEE6F4F746}" destId="{D6ED7D53-2F04-420B-9A0A-F3765570DC2B}" srcOrd="1" destOrd="0" presId="urn:microsoft.com/office/officeart/2005/8/layout/process1"/>
    <dgm:cxn modelId="{EC76C298-2B91-45AB-BB2A-07080760A24E}" srcId="{67593702-7C79-44E6-81C1-16714D843502}" destId="{D045D612-5063-4FA9-B740-4C3578111FE8}" srcOrd="2" destOrd="0" parTransId="{97AD243A-3292-4AB8-8475-E879C0D226EC}" sibTransId="{D1493D2C-F816-4559-A329-D3CAE21F11D9}"/>
    <dgm:cxn modelId="{F5F990F7-76E2-485C-84AA-0D0F2C2F80B4}" srcId="{67593702-7C79-44E6-81C1-16714D843502}" destId="{2B88DE4F-8DAA-48B8-B10D-D8AA3DC086B6}" srcOrd="0" destOrd="0" parTransId="{C6BEA8B8-2462-4A34-A082-8E94A1C5156E}" sibTransId="{4393F40A-F3D4-471C-801C-63892D63FB77}"/>
    <dgm:cxn modelId="{18AA5893-B9BE-43C6-9EA3-DC6E9F386C9B}" type="presOf" srcId="{4393F40A-F3D4-471C-801C-63892D63FB77}" destId="{0C659929-11E7-4F49-BFD6-5ED2E6DAE0B6}" srcOrd="0" destOrd="0" presId="urn:microsoft.com/office/officeart/2005/8/layout/process1"/>
    <dgm:cxn modelId="{DEEF269E-BEB0-446C-9C64-7FBEED0D8F2E}" type="presOf" srcId="{4393F40A-F3D4-471C-801C-63892D63FB77}" destId="{07377B5C-339B-4502-B612-C6405529FDAD}" srcOrd="1" destOrd="0" presId="urn:microsoft.com/office/officeart/2005/8/layout/process1"/>
    <dgm:cxn modelId="{3C1C7450-1E3C-44D7-A236-E456D94AD865}" type="presOf" srcId="{2B88DE4F-8DAA-48B8-B10D-D8AA3DC086B6}" destId="{DEAE8673-F744-43E1-91B8-9545B3AAC323}" srcOrd="0" destOrd="0" presId="urn:microsoft.com/office/officeart/2005/8/layout/process1"/>
    <dgm:cxn modelId="{746B2335-8FD6-469A-A3C8-9BCE89764D60}" type="presOf" srcId="{67593702-7C79-44E6-81C1-16714D843502}" destId="{8EC2B0DF-3A64-41C9-9C45-D04DEEAB4F39}" srcOrd="0" destOrd="0" presId="urn:microsoft.com/office/officeart/2005/8/layout/process1"/>
    <dgm:cxn modelId="{0C5A3B23-F8E5-48F1-8534-0B1A9FE754EC}" type="presParOf" srcId="{8EC2B0DF-3A64-41C9-9C45-D04DEEAB4F39}" destId="{DEAE8673-F744-43E1-91B8-9545B3AAC323}" srcOrd="0" destOrd="0" presId="urn:microsoft.com/office/officeart/2005/8/layout/process1"/>
    <dgm:cxn modelId="{FEBB436E-78AE-4151-A815-374EBC082920}" type="presParOf" srcId="{8EC2B0DF-3A64-41C9-9C45-D04DEEAB4F39}" destId="{0C659929-11E7-4F49-BFD6-5ED2E6DAE0B6}" srcOrd="1" destOrd="0" presId="urn:microsoft.com/office/officeart/2005/8/layout/process1"/>
    <dgm:cxn modelId="{215D72D8-A139-48AE-9C63-2184A06F1972}" type="presParOf" srcId="{0C659929-11E7-4F49-BFD6-5ED2E6DAE0B6}" destId="{07377B5C-339B-4502-B612-C6405529FDAD}" srcOrd="0" destOrd="0" presId="urn:microsoft.com/office/officeart/2005/8/layout/process1"/>
    <dgm:cxn modelId="{885E7BD0-02A3-4B3D-9823-17FB3D3B3C5A}" type="presParOf" srcId="{8EC2B0DF-3A64-41C9-9C45-D04DEEAB4F39}" destId="{FF2DC955-F01E-4538-AB3B-F4DD907C0E61}" srcOrd="2" destOrd="0" presId="urn:microsoft.com/office/officeart/2005/8/layout/process1"/>
    <dgm:cxn modelId="{E3A448E6-9010-4282-BC93-7CEA872955B3}" type="presParOf" srcId="{8EC2B0DF-3A64-41C9-9C45-D04DEEAB4F39}" destId="{16CB6D4E-0E61-44B8-A790-C43A9843F38F}" srcOrd="3" destOrd="0" presId="urn:microsoft.com/office/officeart/2005/8/layout/process1"/>
    <dgm:cxn modelId="{09353D20-8124-43FB-894E-7908ABE1FB11}" type="presParOf" srcId="{16CB6D4E-0E61-44B8-A790-C43A9843F38F}" destId="{D6ED7D53-2F04-420B-9A0A-F3765570DC2B}" srcOrd="0" destOrd="0" presId="urn:microsoft.com/office/officeart/2005/8/layout/process1"/>
    <dgm:cxn modelId="{F7493193-9E55-4E05-B766-E3BA341896FD}" type="presParOf" srcId="{8EC2B0DF-3A64-41C9-9C45-D04DEEAB4F39}" destId="{D9D5369B-D96C-4609-8087-7B6F2BD8F9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8673-F744-43E1-91B8-9545B3AAC323}">
      <dsp:nvSpPr>
        <dsp:cNvPr id="0" name=""/>
        <dsp:cNvSpPr/>
      </dsp:nvSpPr>
      <dsp:spPr>
        <a:xfrm>
          <a:off x="5357" y="928491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VSTUP</a:t>
          </a:r>
          <a:endParaRPr lang="cs-CZ" sz="3200" kern="1200" dirty="0"/>
        </a:p>
      </dsp:txBody>
      <dsp:txXfrm>
        <a:off x="33499" y="956633"/>
        <a:ext cx="1545106" cy="904550"/>
      </dsp:txXfrm>
    </dsp:sp>
    <dsp:sp modelId="{0C659929-11E7-4F49-BFD6-5ED2E6DAE0B6}">
      <dsp:nvSpPr>
        <dsp:cNvPr id="0" name=""/>
        <dsp:cNvSpPr/>
      </dsp:nvSpPr>
      <dsp:spPr>
        <a:xfrm>
          <a:off x="1766887" y="121033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1766887" y="1289765"/>
        <a:ext cx="237646" cy="238286"/>
      </dsp:txXfrm>
    </dsp:sp>
    <dsp:sp modelId="{FF2DC955-F01E-4538-AB3B-F4DD907C0E61}">
      <dsp:nvSpPr>
        <dsp:cNvPr id="0" name=""/>
        <dsp:cNvSpPr/>
      </dsp:nvSpPr>
      <dsp:spPr>
        <a:xfrm>
          <a:off x="2247304" y="928491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PROCES</a:t>
          </a:r>
          <a:endParaRPr lang="cs-CZ" sz="3200" kern="1200" dirty="0"/>
        </a:p>
      </dsp:txBody>
      <dsp:txXfrm>
        <a:off x="2275446" y="956633"/>
        <a:ext cx="1545106" cy="904550"/>
      </dsp:txXfrm>
    </dsp:sp>
    <dsp:sp modelId="{16CB6D4E-0E61-44B8-A790-C43A9843F38F}">
      <dsp:nvSpPr>
        <dsp:cNvPr id="0" name=""/>
        <dsp:cNvSpPr/>
      </dsp:nvSpPr>
      <dsp:spPr>
        <a:xfrm>
          <a:off x="4008834" y="121033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4008834" y="1289765"/>
        <a:ext cx="237646" cy="238286"/>
      </dsp:txXfrm>
    </dsp:sp>
    <dsp:sp modelId="{D9D5369B-D96C-4609-8087-7B6F2BD8F9A3}">
      <dsp:nvSpPr>
        <dsp:cNvPr id="0" name=""/>
        <dsp:cNvSpPr/>
      </dsp:nvSpPr>
      <dsp:spPr>
        <a:xfrm>
          <a:off x="4489251" y="928491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VÝSTUP</a:t>
          </a:r>
          <a:endParaRPr lang="cs-CZ" sz="3200" kern="1200" dirty="0"/>
        </a:p>
      </dsp:txBody>
      <dsp:txXfrm>
        <a:off x="4517393" y="956633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74291-017A-4697-B256-C40B991E54E3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F220F-6A8D-468F-9101-6CBC6FE01B0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424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AF2D-8919-4D71-90AB-B53A01910E0B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E0F7-BE94-452D-8C64-46CE91242C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414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66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1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03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A323-2843-4184-91A0-C9AD3F9123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61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8C6B-587C-404E-B6DB-266766552E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81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FBD-5A78-4582-A068-CD8D7BAE2B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60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0399-BD0A-4D87-BA50-3810A10A0C2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44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4FF-58D9-40C4-8606-9A4BF5F4F82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626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5EC1-4011-451D-B67B-557C69A2E5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47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88117-85F1-493B-A9F7-162C313E8F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650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02EC-51A7-4561-B84F-4EFE1DF8B6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2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14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17A3D-BD9D-4975-92AE-EB156D8E75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23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0E-852A-4F33-984E-732B910D50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C40C-61DE-4472-93D1-E59A7844F26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83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A323-2843-4184-91A0-C9AD3F9123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15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8C6B-587C-404E-B6DB-266766552E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FBD-5A78-4582-A068-CD8D7BAE2B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19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0399-BD0A-4D87-BA50-3810A10A0C2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11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4FF-58D9-40C4-8606-9A4BF5F4F82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598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5EC1-4011-451D-B67B-557C69A2E5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55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88117-85F1-493B-A9F7-162C313E8F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5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746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02EC-51A7-4561-B84F-4EFE1DF8B6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94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17A3D-BD9D-4975-92AE-EB156D8E75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60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0E-852A-4F33-984E-732B910D50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192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C40C-61DE-4472-93D1-E59A7844F26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90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6FD2-1E18-4B40-A5BB-C88663237E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33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F12A1-F5AE-4E3F-ABFA-0477E22687C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EE60-70D8-4985-8900-3DA5F04301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3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C6C9-1708-411A-AA8E-8E0A545C40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02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BB72-C0E1-4D8D-A284-4FC1BF76B8E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69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1BE1-7E21-49A9-9063-4E0974061B0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76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0464-9ECD-4E5F-BA3E-F461FC5859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B3BE-30A0-42BD-A7C6-C5A362CFA07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5C3C-9F5C-4E9A-8D12-93E9A30A09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24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DAF-B296-4C70-A3D5-CE5EDFD5631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37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6AD4-553A-4605-9C9F-CC38343F9AA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84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8CDF-CAC4-448D-9742-D6014BCC213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50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6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29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8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721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8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7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6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53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0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71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50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36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/>
              <a:pPr/>
              <a:t>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3581B-0188-4E83-9E2C-361789722B3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3581B-0188-4E83-9E2C-361789722B3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77D1E-1B2E-4844-A7B4-BA4A8782B50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84i3tAZPZ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5800" b="1" dirty="0" smtClean="0">
                <a:solidFill>
                  <a:srgbClr val="1B06BA"/>
                </a:solidFill>
              </a:rPr>
              <a:t>Veřejné zdravotnictví</a:t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dirty="0" smtClean="0"/>
              <a:t>                         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808" cy="30963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Mgr. Pavlína Kaňová, Ph.D.</a:t>
            </a:r>
          </a:p>
          <a:p>
            <a:pPr algn="l">
              <a:spcBef>
                <a:spcPts val="0"/>
              </a:spcBef>
            </a:pP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 smtClean="0">
                <a:solidFill>
                  <a:schemeClr val="tx1"/>
                </a:solidFill>
              </a:rPr>
              <a:t>pkanova@med.muni.cz)</a:t>
            </a:r>
          </a:p>
          <a:p>
            <a:pPr algn="l">
              <a:spcBef>
                <a:spcPts val="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Ústav ochrany a podpory zdraví LF, </a:t>
            </a:r>
          </a:p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UKB, A21, 3. patro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CO SE DÁ UDĚLAT PRO ZLEPŠENÍ ZDRAVÍ?</a:t>
            </a:r>
          </a:p>
          <a:p>
            <a:r>
              <a:rPr lang="cs-CZ" dirty="0" smtClean="0"/>
              <a:t>Systém péče o zdraví</a:t>
            </a:r>
          </a:p>
          <a:p>
            <a:r>
              <a:rPr lang="cs-CZ" dirty="0" smtClean="0"/>
              <a:t>Oblast působení veřejného zdravotnictví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PŘEDPOKLAD:</a:t>
            </a:r>
          </a:p>
          <a:p>
            <a:r>
              <a:rPr lang="cs-CZ" dirty="0" smtClean="0"/>
              <a:t>Získanými </a:t>
            </a:r>
            <a:r>
              <a:rPr lang="cs-CZ" dirty="0"/>
              <a:t>poznatky, volbou a realizací vhodných opatření lze přispět jak k řešení zdravotních problémů, tak i k ochraně, upevňování a rozvoji zdraví lidí.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cs-CZ" sz="6600" b="1" dirty="0" smtClean="0">
                <a:solidFill>
                  <a:schemeClr val="accent2"/>
                </a:solidFill>
              </a:rPr>
              <a:t>VEŘEJNÉ ZDRAVOTNICTVÍ</a:t>
            </a:r>
            <a:endParaRPr lang="en-GB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rgbClr val="333597"/>
                </a:solidFill>
              </a:rPr>
              <a:t>z</a:t>
            </a:r>
            <a:r>
              <a:rPr lang="cs-CZ" b="1" dirty="0" smtClean="0">
                <a:solidFill>
                  <a:srgbClr val="333597"/>
                </a:solidFill>
              </a:rPr>
              <a:t>draví (populační přístup)</a:t>
            </a:r>
          </a:p>
          <a:p>
            <a:r>
              <a:rPr lang="cs-CZ" b="1" dirty="0" smtClean="0">
                <a:solidFill>
                  <a:srgbClr val="333597"/>
                </a:solidFill>
              </a:rPr>
              <a:t>péče o zdraví</a:t>
            </a:r>
          </a:p>
          <a:p>
            <a:r>
              <a:rPr lang="cs-CZ" b="1" dirty="0" smtClean="0">
                <a:solidFill>
                  <a:srgbClr val="333597"/>
                </a:solidFill>
              </a:rPr>
              <a:t>zdravotnictví</a:t>
            </a:r>
          </a:p>
          <a:p>
            <a:pPr marL="457200" lvl="1" indent="0">
              <a:buNone/>
            </a:pPr>
            <a:endParaRPr lang="cs-CZ" sz="2400" b="1" dirty="0" smtClean="0">
              <a:solidFill>
                <a:srgbClr val="333597"/>
              </a:solidFill>
            </a:endParaRPr>
          </a:p>
          <a:p>
            <a:r>
              <a:rPr lang="cs-CZ" sz="2800" b="1" dirty="0" smtClean="0">
                <a:solidFill>
                  <a:srgbClr val="333597"/>
                </a:solidFill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rgbClr val="333597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9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8640"/>
            <a:ext cx="7931224" cy="6669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5700" b="1" dirty="0" smtClean="0">
                <a:solidFill>
                  <a:srgbClr val="333597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4100" b="1" dirty="0" smtClean="0">
                <a:solidFill>
                  <a:srgbClr val="333597"/>
                </a:solidFill>
              </a:rPr>
              <a:t>VÝCHODISKA</a:t>
            </a:r>
          </a:p>
          <a:p>
            <a:endParaRPr lang="cs-CZ" sz="1200" dirty="0" smtClean="0"/>
          </a:p>
          <a:p>
            <a:r>
              <a:rPr lang="cs-CZ" b="1" dirty="0" smtClean="0">
                <a:solidFill>
                  <a:srgbClr val="333399"/>
                </a:solidFill>
              </a:rPr>
              <a:t>Hlavním </a:t>
            </a:r>
            <a:r>
              <a:rPr lang="cs-CZ" b="1" dirty="0">
                <a:solidFill>
                  <a:srgbClr val="333399"/>
                </a:solidFill>
              </a:rPr>
              <a:t>teoretickým základem VZ je sociální lékařství</a:t>
            </a:r>
            <a:r>
              <a:rPr lang="cs-CZ" b="1" dirty="0" smtClean="0">
                <a:solidFill>
                  <a:srgbClr val="333399"/>
                </a:solidFill>
              </a:rPr>
              <a:t>.</a:t>
            </a:r>
            <a:endParaRPr lang="cs-CZ" sz="4100" b="1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Vychází </a:t>
            </a:r>
            <a:r>
              <a:rPr lang="cs-CZ" b="1" dirty="0">
                <a:solidFill>
                  <a:srgbClr val="333399"/>
                </a:solidFill>
              </a:rPr>
              <a:t>zejména z těchto disciplín: </a:t>
            </a:r>
            <a:endParaRPr lang="cs-CZ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epidemiologie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hygiena,</a:t>
            </a: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preventivní lékařství, </a:t>
            </a: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zdravotní </a:t>
            </a:r>
            <a:r>
              <a:rPr lang="cs-CZ" sz="2600" b="1" dirty="0">
                <a:solidFill>
                  <a:srgbClr val="333399"/>
                </a:solidFill>
              </a:rPr>
              <a:t>výchova a podpora zdraví,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vědy </a:t>
            </a:r>
            <a:r>
              <a:rPr lang="cs-CZ" sz="2600" b="1" dirty="0">
                <a:solidFill>
                  <a:srgbClr val="333399"/>
                </a:solidFill>
              </a:rPr>
              <a:t>o řízení a zdravotnický management,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ekonomie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právo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zdravotnická </a:t>
            </a:r>
            <a:r>
              <a:rPr lang="cs-CZ" sz="2600" b="1" dirty="0">
                <a:solidFill>
                  <a:srgbClr val="333399"/>
                </a:solidFill>
              </a:rPr>
              <a:t>legislativa,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statistika </a:t>
            </a:r>
            <a:r>
              <a:rPr lang="cs-CZ" sz="2600" b="1" dirty="0">
                <a:solidFill>
                  <a:srgbClr val="333399"/>
                </a:solidFill>
              </a:rPr>
              <a:t>a medicínská informatika,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sociologie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sociální </a:t>
            </a:r>
            <a:r>
              <a:rPr lang="cs-CZ" sz="2600" b="1" dirty="0">
                <a:solidFill>
                  <a:srgbClr val="333399"/>
                </a:solidFill>
              </a:rPr>
              <a:t>psychologie,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filosofie </a:t>
            </a:r>
            <a:r>
              <a:rPr lang="cs-CZ" sz="2600" b="1" dirty="0">
                <a:solidFill>
                  <a:srgbClr val="333399"/>
                </a:solidFill>
              </a:rPr>
              <a:t>a lékařská etika,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historie </a:t>
            </a:r>
            <a:r>
              <a:rPr lang="cs-CZ" sz="2600" b="1" dirty="0">
                <a:solidFill>
                  <a:srgbClr val="333399"/>
                </a:solidFill>
              </a:rPr>
              <a:t>medicíny apod.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marL="457200" lvl="1" indent="0">
              <a:buNone/>
            </a:pPr>
            <a:endParaRPr lang="cs-CZ" sz="23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333597"/>
                </a:solidFill>
              </a:rPr>
              <a:t>Zdraví a péče o zdraví </a:t>
            </a:r>
          </a:p>
          <a:p>
            <a:pPr lvl="1"/>
            <a:r>
              <a:rPr lang="cs-CZ" b="1" dirty="0">
                <a:solidFill>
                  <a:srgbClr val="333597"/>
                </a:solidFill>
              </a:rPr>
              <a:t>v</a:t>
            </a:r>
            <a:r>
              <a:rPr lang="cs-CZ" b="1" dirty="0" smtClean="0">
                <a:solidFill>
                  <a:srgbClr val="333597"/>
                </a:solidFill>
              </a:rPr>
              <a:t>šeobecná humánní hodnota</a:t>
            </a:r>
          </a:p>
          <a:p>
            <a:pPr lvl="2"/>
            <a:r>
              <a:rPr lang="cs-CZ" b="1" dirty="0" smtClean="0">
                <a:solidFill>
                  <a:srgbClr val="333597"/>
                </a:solidFill>
              </a:rPr>
              <a:t>důležitý individuální zájem a potřeba</a:t>
            </a:r>
          </a:p>
          <a:p>
            <a:pPr lvl="2"/>
            <a:r>
              <a:rPr lang="cs-CZ" b="1" dirty="0" smtClean="0">
                <a:solidFill>
                  <a:srgbClr val="333597"/>
                </a:solidFill>
              </a:rPr>
              <a:t>významná sociální hodnota</a:t>
            </a:r>
          </a:p>
          <a:p>
            <a:pPr marL="514350" lvl="1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důležitá,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pud sebezáchovy </a:t>
            </a:r>
            <a:endParaRPr lang="cs-CZ" sz="10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mnoho </a:t>
            </a:r>
            <a:r>
              <a:rPr lang="cs-CZ" dirty="0">
                <a:solidFill>
                  <a:schemeClr val="accent2"/>
                </a:solidFill>
              </a:rPr>
              <a:t>lidí hodnotu zdraví </a:t>
            </a:r>
            <a:r>
              <a:rPr lang="cs-CZ" dirty="0" smtClean="0">
                <a:solidFill>
                  <a:schemeClr val="accent2"/>
                </a:solidFill>
              </a:rPr>
              <a:t>podceňuje </a:t>
            </a:r>
            <a:endParaRPr lang="cs-CZ" sz="9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je důležité </a:t>
            </a:r>
            <a:r>
              <a:rPr lang="cs-CZ" b="1" dirty="0">
                <a:solidFill>
                  <a:schemeClr val="accent2"/>
                </a:solidFill>
              </a:rPr>
              <a:t>pomáhat</a:t>
            </a:r>
            <a:r>
              <a:rPr lang="cs-CZ" dirty="0">
                <a:solidFill>
                  <a:schemeClr val="accent2"/>
                </a:solidFill>
              </a:rPr>
              <a:t> občanům, aby si hodnotu svého zdraví uvědomili, když jsou ještě zdraví, aby si zdraví vážili a naučili se je účinně </a:t>
            </a:r>
            <a:r>
              <a:rPr lang="cs-CZ" dirty="0" smtClean="0">
                <a:solidFill>
                  <a:schemeClr val="accent2"/>
                </a:solidFill>
              </a:rPr>
              <a:t>chránit </a:t>
            </a:r>
          </a:p>
        </p:txBody>
      </p:sp>
    </p:spTree>
    <p:extLst>
      <p:ext uri="{BB962C8B-B14F-4D97-AF65-F5344CB8AC3E}">
        <p14:creationId xmlns:p14="http://schemas.microsoft.com/office/powerpoint/2010/main" val="1736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SOCIÁLNÍ HODNOTA </a:t>
            </a:r>
            <a:r>
              <a:rPr lang="cs-CZ" sz="4000" b="1" dirty="0" smtClean="0">
                <a:solidFill>
                  <a:schemeClr val="accent2"/>
                </a:solidFill>
              </a:rPr>
              <a:t>ZDRAVÍ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81100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chemeClr val="accent2"/>
                </a:solidFill>
              </a:rPr>
              <a:t>Historicky </a:t>
            </a:r>
            <a:r>
              <a:rPr lang="cs-CZ" dirty="0" smtClean="0">
                <a:solidFill>
                  <a:schemeClr val="accent2"/>
                </a:solidFill>
              </a:rPr>
              <a:t>-</a:t>
            </a:r>
            <a:r>
              <a:rPr lang="cs-CZ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vojenské hledisko </a:t>
            </a:r>
            <a:r>
              <a:rPr lang="cs-CZ" dirty="0">
                <a:solidFill>
                  <a:schemeClr val="accent2"/>
                </a:solidFill>
              </a:rPr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Ekonomický aspekt </a:t>
            </a:r>
            <a:r>
              <a:rPr lang="cs-CZ" dirty="0">
                <a:solidFill>
                  <a:schemeClr val="accent2"/>
                </a:solidFill>
              </a:rPr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Sociální hodnota</a:t>
            </a:r>
            <a:r>
              <a:rPr lang="cs-CZ" dirty="0">
                <a:solidFill>
                  <a:schemeClr val="accent2"/>
                </a:solidFill>
              </a:rPr>
              <a:t> zdraví je ovšem mnohem bohatší. Jde o bezpečnost </a:t>
            </a:r>
            <a:r>
              <a:rPr lang="cs-CZ" dirty="0" smtClean="0">
                <a:solidFill>
                  <a:schemeClr val="accent2"/>
                </a:solidFill>
              </a:rPr>
              <a:t>a spokojenost </a:t>
            </a:r>
            <a:r>
              <a:rPr lang="cs-CZ" dirty="0">
                <a:solidFill>
                  <a:schemeClr val="accent2"/>
                </a:solidFill>
              </a:rPr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General Motors – největší výrobce automobilů v USA vydal v roce 2007 na zdraví svých zaměstnanců 4,6 miliardy dolarů. To je více než zaplatil v témže roce za ocel. </a:t>
            </a:r>
          </a:p>
          <a:p>
            <a:r>
              <a:rPr lang="cs-CZ">
                <a:solidFill>
                  <a:schemeClr val="accent2"/>
                </a:solidFill>
              </a:rPr>
              <a:t>Zdraví a vzdělání lidí je základní podmínkou konkurenceschopnosti národní ekonomiky.</a:t>
            </a:r>
          </a:p>
          <a:p>
            <a:r>
              <a:rPr lang="cs-CZ">
                <a:solidFill>
                  <a:schemeClr val="accent2"/>
                </a:solidFill>
              </a:rPr>
              <a:t>Příznivá ekonomika je důležitým východiskem silné sociální politiky.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V řadě evropských zemí se zdraví lidí  dostalo do popředí zájmu voličů.</a:t>
            </a:r>
          </a:p>
          <a:p>
            <a:r>
              <a:rPr lang="cs-CZ">
                <a:solidFill>
                  <a:schemeClr val="accent2"/>
                </a:solidFill>
              </a:rPr>
              <a:t>Dobrá zdravotní politika orientovaná na zdraví a jeho determinanty a silná sociální politika představuje ve svém důsledku důležitý nástroj růstu ekonomické výkonnosti, konkurenceschopnosti a v neposlední řadě je i podmínkou 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949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rgbClr val="333597"/>
                </a:solidFill>
              </a:rPr>
              <a:t>Spjatý se zdravotní strategií SZO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1977: „Zdraví pro všechny do roku 2000“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Zdraví – tělesné, psychické, sociální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Spravedlnost ve zdraví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Hodnoty a ideály</a:t>
            </a:r>
          </a:p>
        </p:txBody>
      </p:sp>
    </p:spTree>
    <p:extLst>
      <p:ext uri="{BB962C8B-B14F-4D97-AF65-F5344CB8AC3E}">
        <p14:creationId xmlns:p14="http://schemas.microsoft.com/office/powerpoint/2010/main" val="364820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B06BA"/>
                </a:solidFill>
              </a:rPr>
              <a:t>Základní literatura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HOLČÍK, </a:t>
            </a:r>
            <a:r>
              <a:rPr lang="cs-CZ" b="1" dirty="0" smtClean="0"/>
              <a:t>J., ŽÁČEK a., KOUPILOVÁ, I.: </a:t>
            </a:r>
            <a:r>
              <a:rPr lang="cs-CZ" b="1" dirty="0"/>
              <a:t>Sociální lékařství. 3. </a:t>
            </a:r>
            <a:r>
              <a:rPr lang="cs-CZ" b="1" dirty="0" smtClean="0"/>
              <a:t>vyd</a:t>
            </a:r>
            <a:r>
              <a:rPr lang="cs-CZ" b="1" dirty="0"/>
              <a:t>. Brno: Masarykova univerzita, 2006. 137 s. </a:t>
            </a:r>
            <a:endParaRPr lang="cs-CZ" b="1" dirty="0" smtClean="0"/>
          </a:p>
          <a:p>
            <a:r>
              <a:rPr lang="cs-CZ" b="1" dirty="0"/>
              <a:t>ŽÁČEK, A. </a:t>
            </a:r>
            <a:r>
              <a:rPr lang="cs-CZ" b="1" dirty="0" smtClean="0"/>
              <a:t>, HOLČÍK, J.:  </a:t>
            </a:r>
            <a:r>
              <a:rPr lang="cs-CZ" b="1" dirty="0"/>
              <a:t>Sociální lékařství II, Úvod do veřejného zdravotnictví. Brno: Masarykova univerzita, 1992. 130 </a:t>
            </a:r>
            <a:r>
              <a:rPr lang="cs-CZ" b="1"/>
              <a:t>s</a:t>
            </a:r>
            <a:r>
              <a:rPr lang="cs-CZ" b="1" smtClean="0"/>
              <a:t>.</a:t>
            </a:r>
            <a:endParaRPr lang="cs-CZ" b="1" dirty="0" smtClean="0"/>
          </a:p>
          <a:p>
            <a:r>
              <a:rPr lang="cs-CZ" b="1" dirty="0" smtClean="0"/>
              <a:t>Holčík</a:t>
            </a:r>
            <a:r>
              <a:rPr lang="cs-CZ" b="1" dirty="0"/>
              <a:t>, J.: Systém péče o zdraví a zdravotní gramotnost, Brno, MU a MSD 2010, 293 s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cs-CZ" b="1" dirty="0"/>
          </a:p>
          <a:p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6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11430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Praxe</a:t>
            </a:r>
          </a:p>
          <a:p>
            <a:pPr marL="571500" indent="-457200"/>
            <a:endParaRPr lang="cs-CZ" b="1" dirty="0" smtClean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cs-CZ" b="1" dirty="0" smtClean="0">
                <a:solidFill>
                  <a:srgbClr val="333597"/>
                </a:solidFill>
              </a:rPr>
              <a:t>Veřejné zdravotnictví </a:t>
            </a:r>
          </a:p>
          <a:p>
            <a:pPr marL="571500" indent="-457200"/>
            <a:r>
              <a:rPr lang="cs-CZ" b="1" dirty="0" smtClean="0">
                <a:solidFill>
                  <a:srgbClr val="333597"/>
                </a:solidFill>
              </a:rPr>
              <a:t> systém dostupné zdravotnické péče.</a:t>
            </a:r>
          </a:p>
          <a:p>
            <a:pPr marL="1371600" lvl="2" indent="-457200"/>
            <a:r>
              <a:rPr lang="cs-CZ" dirty="0" smtClean="0">
                <a:solidFill>
                  <a:srgbClr val="333597"/>
                </a:solidFill>
              </a:rPr>
              <a:t>systém institucí, které svou činností reagují na základní sociálně zdravotní problémy a přispívají k jejich zvládnutí.</a:t>
            </a:r>
          </a:p>
        </p:txBody>
      </p:sp>
    </p:spTree>
    <p:extLst>
      <p:ext uri="{BB962C8B-B14F-4D97-AF65-F5344CB8AC3E}">
        <p14:creationId xmlns:p14="http://schemas.microsoft.com/office/powerpoint/2010/main" val="45064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Výzkum</a:t>
            </a:r>
          </a:p>
          <a:p>
            <a:endParaRPr lang="cs-CZ" sz="2800" b="1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rgbClr val="333597"/>
                </a:solidFill>
              </a:rPr>
              <a:t>Dominantní zdravotní problémy a možnosti jejich řešení</a:t>
            </a:r>
          </a:p>
          <a:p>
            <a:r>
              <a:rPr lang="cs-CZ" sz="2800" dirty="0" smtClean="0">
                <a:solidFill>
                  <a:srgbClr val="333597"/>
                </a:solidFill>
              </a:rPr>
              <a:t>Analýza a hodnocení zdravotní politiky</a:t>
            </a:r>
          </a:p>
          <a:p>
            <a:r>
              <a:rPr lang="cs-CZ" sz="2800" dirty="0" smtClean="0">
                <a:solidFill>
                  <a:srgbClr val="333597"/>
                </a:solidFill>
              </a:rPr>
              <a:t>Hodnocení účinnosti, hospodárnosti a kvality péče, včetně otázek spravedlnosti při poskytování zdravotnických služeb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480720" cy="14700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1B06BA"/>
                </a:solidFill>
              </a:rPr>
              <a:t>SYSTÉM PÉČE O ZDRAVÍ               A ZDRAVOTNICTVÍ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23045" y="260648"/>
            <a:ext cx="8102600" cy="600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SYSTÉMOVÉ POJETÍ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cs-CZ" sz="24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vstupy (materiální, nemateriální),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proces (tj. zpracování vstupu na výstupy),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ýstup (výsledky činnosti systému),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echanismus zpětné vazby (autoregulace)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okolí systému (ovlivňuje systém x je závislé na systému).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0332801"/>
              </p:ext>
            </p:extLst>
          </p:nvPr>
        </p:nvGraphicFramePr>
        <p:xfrm>
          <a:off x="1488281" y="3197030"/>
          <a:ext cx="609600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899592" y="3327914"/>
            <a:ext cx="7358114" cy="264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hnutá šipka nahoru 7"/>
          <p:cNvSpPr/>
          <p:nvPr/>
        </p:nvSpPr>
        <p:spPr>
          <a:xfrm flipH="1">
            <a:off x="2364071" y="5133615"/>
            <a:ext cx="4429156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90551" y="63093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OKOLÍ SYSTÉMU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96035" y="53418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ZPĚTNÁ VAZBA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476672"/>
            <a:ext cx="810260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DYNAMIKA SYSTÉMU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Funkce sociálních systémů se nemění automaticky, ale jsou </a:t>
            </a:r>
            <a:r>
              <a:rPr lang="cs-CZ" sz="2800" b="1" dirty="0" smtClean="0"/>
              <a:t>řízeny a realizovány </a:t>
            </a:r>
            <a:r>
              <a:rPr lang="cs-CZ" sz="2800" dirty="0" smtClean="0"/>
              <a:t>lidmi, kteří jednají jak                      z objektivních , tak subjektivních motivů.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1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404813"/>
            <a:ext cx="7931150" cy="6048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pPr>
              <a:spcBef>
                <a:spcPts val="0"/>
              </a:spcBef>
            </a:pPr>
            <a:r>
              <a:rPr lang="cs-CZ" dirty="0" smtClean="0"/>
              <a:t>je </a:t>
            </a:r>
            <a:r>
              <a:rPr lang="cs-CZ" dirty="0"/>
              <a:t>široce pojatý souhrn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zdravotnických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organizačních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ekonomických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výchovných 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a dalších </a:t>
            </a:r>
            <a:r>
              <a:rPr lang="cs-CZ" dirty="0"/>
              <a:t>prostředků, opatření a aktivit</a:t>
            </a:r>
            <a:r>
              <a:rPr lang="cs-CZ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     </a:t>
            </a:r>
            <a:r>
              <a:rPr lang="cs-CZ" dirty="0"/>
              <a:t>jejichž smyslem je chránit, upevňovat, rozvíjet </a:t>
            </a:r>
            <a:r>
              <a:rPr lang="cs-CZ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a </a:t>
            </a:r>
            <a:r>
              <a:rPr lang="cs-CZ" dirty="0"/>
              <a:t>navracet lidem zdraví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Těžiště spočívá v </a:t>
            </a:r>
            <a:r>
              <a:rPr lang="cs-CZ" b="1" dirty="0" smtClean="0">
                <a:solidFill>
                  <a:srgbClr val="333399"/>
                </a:solidFill>
              </a:rPr>
              <a:t>rodinách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333399"/>
                </a:solidFill>
              </a:rPr>
              <a:t>školách</a:t>
            </a:r>
            <a:r>
              <a:rPr lang="cs-CZ" dirty="0" smtClean="0"/>
              <a:t> a </a:t>
            </a:r>
            <a:r>
              <a:rPr lang="cs-CZ" b="1" dirty="0" smtClean="0">
                <a:solidFill>
                  <a:srgbClr val="333399"/>
                </a:solidFill>
              </a:rPr>
              <a:t>na pracovištích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4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44275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endParaRPr lang="cs-CZ" sz="4400" b="1" dirty="0">
              <a:solidFill>
                <a:schemeClr val="tx2"/>
              </a:solidFill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6011863" y="3141663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PÉČE O ZDRAVÍ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088" y="728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</a:rPr>
              <a:t>SYSTÉM PÉČE O ZDRAVÍ</a:t>
            </a:r>
            <a:br>
              <a:rPr lang="cs-CZ" b="1" dirty="0">
                <a:solidFill>
                  <a:srgbClr val="1B06BA"/>
                </a:solidFill>
              </a:rPr>
            </a:br>
            <a:endParaRPr lang="cs-CZ" b="1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80063" y="4076700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-2906475">
            <a:off x="4787900" y="5302250"/>
            <a:ext cx="1152525" cy="574675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75693" y="6093296"/>
            <a:ext cx="460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/>
              <a:t>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Široký sociální systém jehož součástí je </a:t>
            </a:r>
          </a:p>
          <a:p>
            <a:pPr lvl="1"/>
            <a:r>
              <a:rPr lang="cs-CZ" dirty="0" smtClean="0"/>
              <a:t>jak zdravotnictví, </a:t>
            </a:r>
          </a:p>
          <a:p>
            <a:pPr lvl="1"/>
            <a:r>
              <a:rPr lang="cs-CZ" dirty="0" smtClean="0"/>
              <a:t>tak i činnost mnoha dalších institucí, organizací, skupin a jednotlivců.</a:t>
            </a:r>
          </a:p>
          <a:p>
            <a:r>
              <a:rPr lang="cs-CZ" dirty="0" smtClean="0"/>
              <a:t>Zahrnuje</a:t>
            </a:r>
          </a:p>
          <a:p>
            <a:pPr lvl="1"/>
            <a:r>
              <a:rPr lang="cs-CZ" dirty="0" smtClean="0"/>
              <a:t> výchozí zdravotní situaci  s jejími podstatnými charakteristikami, </a:t>
            </a:r>
          </a:p>
          <a:p>
            <a:pPr lvl="1"/>
            <a:r>
              <a:rPr lang="cs-CZ" dirty="0" smtClean="0"/>
              <a:t>zdravotní problémy, potřeby, požadavky i schopnosti lidí apod.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69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ČINNOST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K činnostem patří aktivita jak zdravotnických zařízení, tak všech ostatních komponent systému, přičemž k těm základním patří: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občané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politické a správní orgány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zdravotnictví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ostatní odvětví (rezorty)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mezinárodní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318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VÝSTUPY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Výstupem jsou opět zdravotní situace se zdravotními problémy a dosaženou úrovní zdraví lidí.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9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14592" cy="2162671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1B06BA"/>
                </a:solidFill>
              </a:rPr>
              <a:t>SOCIÁLNÍ LÉKAŘSTVÍ </a:t>
            </a:r>
            <a:r>
              <a:rPr lang="cs-CZ" sz="4000" b="1" dirty="0">
                <a:solidFill>
                  <a:srgbClr val="1B06BA"/>
                </a:solidFill>
              </a:rPr>
              <a:t> </a:t>
            </a:r>
            <a:r>
              <a:rPr lang="cs-CZ" sz="4000" b="1" dirty="0" smtClean="0">
                <a:solidFill>
                  <a:srgbClr val="1B06BA"/>
                </a:solidFill>
              </a:rPr>
              <a:t>- TEORETICKÝ ZÁKLAD VEŘEJNÉHO ZDRAVOTNICTVÍ</a:t>
            </a:r>
            <a:endParaRPr lang="cs-CZ" sz="4000" b="1" dirty="0">
              <a:solidFill>
                <a:srgbClr val="1B06BA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REGULAČNÍ PRVKY SYSTÉMU PÉČE O 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Velmi mnohotvárné jsou i regulační prvky systému a jeho okolí, např. </a:t>
            </a:r>
          </a:p>
          <a:p>
            <a:pPr lvl="1"/>
            <a:r>
              <a:rPr lang="cs-CZ" dirty="0" smtClean="0"/>
              <a:t>politická situace,</a:t>
            </a:r>
          </a:p>
          <a:p>
            <a:pPr lvl="1"/>
            <a:r>
              <a:rPr lang="cs-CZ" dirty="0" smtClean="0"/>
              <a:t> ekonomická situace, </a:t>
            </a:r>
          </a:p>
          <a:p>
            <a:pPr lvl="1"/>
            <a:r>
              <a:rPr lang="cs-CZ" dirty="0" smtClean="0"/>
              <a:t>kultura, </a:t>
            </a:r>
          </a:p>
          <a:p>
            <a:pPr lvl="1"/>
            <a:r>
              <a:rPr lang="cs-CZ" dirty="0" smtClean="0"/>
              <a:t>chování lidí, </a:t>
            </a:r>
          </a:p>
          <a:p>
            <a:pPr lvl="1"/>
            <a:r>
              <a:rPr lang="cs-CZ" dirty="0" smtClean="0"/>
              <a:t>respektované hodnoty apod.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99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CÍLE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Úroveň zdraví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léta životu (prodlužování života)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zdraví životu (snižování nemocnosti)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život létům (zlepšení kvality života od počátku do konce)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Rozložení </a:t>
            </a:r>
            <a:r>
              <a:rPr lang="cs-CZ" b="1" dirty="0"/>
              <a:t>zdraví</a:t>
            </a:r>
          </a:p>
          <a:p>
            <a:pPr marL="0" indent="0">
              <a:buNone/>
            </a:pPr>
            <a:r>
              <a:rPr lang="cs-CZ" dirty="0" smtClean="0"/>
              <a:t>Omezit značné a nežádoucí zdravotní rozdíly mezi populačními skupinami </a:t>
            </a:r>
          </a:p>
        </p:txBody>
      </p:sp>
    </p:spTree>
    <p:extLst>
      <p:ext uri="{BB962C8B-B14F-4D97-AF65-F5344CB8AC3E}">
        <p14:creationId xmlns:p14="http://schemas.microsoft.com/office/powerpoint/2010/main" val="1463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WordArt 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777163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ZAMĚŘENÍ SYSTÉMU PÉČE O ZDRAVÍ</a:t>
            </a:r>
          </a:p>
        </p:txBody>
      </p:sp>
      <p:sp>
        <p:nvSpPr>
          <p:cNvPr id="524291" name="Line 3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4292" name="Line 4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3752850" y="620553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3492500" y="947738"/>
            <a:ext cx="23034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7477125" y="3536950"/>
            <a:ext cx="15128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512763" y="3600450"/>
            <a:ext cx="13954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Oval 2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5" name="Line 3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6" name="Line 4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3803650" y="6288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3492500" y="981075"/>
            <a:ext cx="2303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7512050" y="3521075"/>
            <a:ext cx="15128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442913" y="3576638"/>
            <a:ext cx="1395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21" name="WordArt 9"/>
          <p:cNvSpPr>
            <a:spLocks noChangeArrowheads="1" noChangeShapeType="1" noTextEdit="1"/>
          </p:cNvSpPr>
          <p:nvPr/>
        </p:nvSpPr>
        <p:spPr bwMode="auto">
          <a:xfrm>
            <a:off x="2700338" y="1916113"/>
            <a:ext cx="3960812" cy="3817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55889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Arial"/>
              </a:rPr>
              <a:t>PÉČE O ZDRAVÍ</a:t>
            </a:r>
          </a:p>
        </p:txBody>
      </p:sp>
      <p:sp>
        <p:nvSpPr>
          <p:cNvPr id="525322" name="AutoShape 10"/>
          <p:cNvSpPr>
            <a:spLocks noChangeArrowheads="1"/>
          </p:cNvSpPr>
          <p:nvPr/>
        </p:nvSpPr>
        <p:spPr bwMode="auto">
          <a:xfrm rot="12023756">
            <a:off x="2481263" y="1711325"/>
            <a:ext cx="4322762" cy="4167188"/>
          </a:xfrm>
          <a:custGeom>
            <a:avLst/>
            <a:gdLst>
              <a:gd name="G0" fmla="+- 67574 0 0"/>
              <a:gd name="G1" fmla="+- 7975422 0 0"/>
              <a:gd name="G2" fmla="+- 67574 0 7975422"/>
              <a:gd name="G3" fmla="+- 10800 0 0"/>
              <a:gd name="G4" fmla="+- 0 0 6757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113 0 0"/>
              <a:gd name="G9" fmla="+- 0 0 7975422"/>
              <a:gd name="G10" fmla="+- 9113 0 2700"/>
              <a:gd name="G11" fmla="cos G10 67574"/>
              <a:gd name="G12" fmla="sin G10 67574"/>
              <a:gd name="G13" fmla="cos 13500 67574"/>
              <a:gd name="G14" fmla="sin 13500 67574"/>
              <a:gd name="G15" fmla="+- G11 10800 0"/>
              <a:gd name="G16" fmla="+- G12 10800 0"/>
              <a:gd name="G17" fmla="+- G13 10800 0"/>
              <a:gd name="G18" fmla="+- G14 10800 0"/>
              <a:gd name="G19" fmla="*/ 9113 1 2"/>
              <a:gd name="G20" fmla="+- G19 5400 0"/>
              <a:gd name="G21" fmla="cos G20 67574"/>
              <a:gd name="G22" fmla="sin G20 67574"/>
              <a:gd name="G23" fmla="+- G21 10800 0"/>
              <a:gd name="G24" fmla="+- G12 G23 G22"/>
              <a:gd name="G25" fmla="+- G22 G23 G11"/>
              <a:gd name="G26" fmla="cos 10800 67574"/>
              <a:gd name="G27" fmla="sin 10800 67574"/>
              <a:gd name="G28" fmla="cos 9113 67574"/>
              <a:gd name="G29" fmla="sin 9113 6757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975422"/>
              <a:gd name="G36" fmla="sin G34 7975422"/>
              <a:gd name="G37" fmla="+/ 7975422 6757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113 G39"/>
              <a:gd name="G43" fmla="sin 911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624 w 21600"/>
              <a:gd name="T5" fmla="*/ 1321 h 21600"/>
              <a:gd name="T6" fmla="*/ 5568 w 21600"/>
              <a:gd name="T7" fmla="*/ 19271 h 21600"/>
              <a:gd name="T8" fmla="*/ 6432 w 21600"/>
              <a:gd name="T9" fmla="*/ 2801 h 21600"/>
              <a:gd name="T10" fmla="*/ 24297 w 21600"/>
              <a:gd name="T11" fmla="*/ 11042 h 21600"/>
              <a:gd name="T12" fmla="*/ 20691 w 21600"/>
              <a:gd name="T13" fmla="*/ 14523 h 21600"/>
              <a:gd name="T14" fmla="*/ 17211 w 21600"/>
              <a:gd name="T15" fmla="*/ 1091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911" y="10963"/>
                </a:moveTo>
                <a:cubicBezTo>
                  <a:pt x="19912" y="10909"/>
                  <a:pt x="19913" y="10854"/>
                  <a:pt x="19913" y="10800"/>
                </a:cubicBezTo>
                <a:cubicBezTo>
                  <a:pt x="19913" y="5767"/>
                  <a:pt x="15832" y="1687"/>
                  <a:pt x="10800" y="1687"/>
                </a:cubicBezTo>
                <a:cubicBezTo>
                  <a:pt x="5767" y="1687"/>
                  <a:pt x="1687" y="5767"/>
                  <a:pt x="1687" y="10800"/>
                </a:cubicBezTo>
                <a:cubicBezTo>
                  <a:pt x="1686" y="13959"/>
                  <a:pt x="3323" y="16893"/>
                  <a:pt x="6012" y="18553"/>
                </a:cubicBezTo>
                <a:lnTo>
                  <a:pt x="5125" y="19989"/>
                </a:lnTo>
                <a:cubicBezTo>
                  <a:pt x="1939" y="18021"/>
                  <a:pt x="0" y="1454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64"/>
                  <a:pt x="21599" y="10929"/>
                  <a:pt x="21598" y="10994"/>
                </a:cubicBezTo>
                <a:lnTo>
                  <a:pt x="24297" y="11042"/>
                </a:lnTo>
                <a:lnTo>
                  <a:pt x="20691" y="14523"/>
                </a:lnTo>
                <a:lnTo>
                  <a:pt x="17211" y="10915"/>
                </a:lnTo>
                <a:lnTo>
                  <a:pt x="19911" y="109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23" name="WordArt 11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77163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 Black"/>
              </a:rPr>
              <a:t>ZAMĚŘENÍ SYSTÉMU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16092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AutoShape 2"/>
          <p:cNvSpPr>
            <a:spLocks noChangeArrowheads="1"/>
          </p:cNvSpPr>
          <p:nvPr/>
        </p:nvSpPr>
        <p:spPr bwMode="auto">
          <a:xfrm rot="8374999">
            <a:off x="4735513" y="2946400"/>
            <a:ext cx="1219200" cy="585788"/>
          </a:xfrm>
          <a:prstGeom prst="leftArrow">
            <a:avLst>
              <a:gd name="adj1" fmla="val 41972"/>
              <a:gd name="adj2" fmla="val 63653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5" name="AutoShape 3"/>
          <p:cNvSpPr>
            <a:spLocks noChangeArrowheads="1"/>
          </p:cNvSpPr>
          <p:nvPr/>
        </p:nvSpPr>
        <p:spPr bwMode="auto">
          <a:xfrm rot="56377961">
            <a:off x="4927600" y="4348163"/>
            <a:ext cx="800100" cy="457200"/>
          </a:xfrm>
          <a:prstGeom prst="leftArrow">
            <a:avLst>
              <a:gd name="adj1" fmla="val 54556"/>
              <a:gd name="adj2" fmla="val 49154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6" name="AutoShape 4"/>
          <p:cNvSpPr>
            <a:spLocks noChangeArrowheads="1"/>
          </p:cNvSpPr>
          <p:nvPr/>
        </p:nvSpPr>
        <p:spPr bwMode="auto">
          <a:xfrm rot="2368020">
            <a:off x="3332163" y="3098800"/>
            <a:ext cx="800100" cy="4572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7" name="AutoShape 5"/>
          <p:cNvSpPr>
            <a:spLocks noChangeArrowheads="1"/>
          </p:cNvSpPr>
          <p:nvPr/>
        </p:nvSpPr>
        <p:spPr bwMode="auto">
          <a:xfrm rot="-45864595">
            <a:off x="2970213" y="4703763"/>
            <a:ext cx="800100" cy="457200"/>
          </a:xfrm>
          <a:prstGeom prst="leftArrow">
            <a:avLst>
              <a:gd name="adj1" fmla="val 49991"/>
              <a:gd name="adj2" fmla="val 42851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8" name="Oval 6"/>
          <p:cNvSpPr>
            <a:spLocks noChangeArrowheads="1"/>
          </p:cNvSpPr>
          <p:nvPr/>
        </p:nvSpPr>
        <p:spPr bwMode="auto">
          <a:xfrm>
            <a:off x="3254375" y="3316288"/>
            <a:ext cx="1943100" cy="1828800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9" name="Line 7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3746500" y="6161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3509963" y="963613"/>
            <a:ext cx="23034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3373438" y="3944938"/>
            <a:ext cx="1377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Běžná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medicínská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péče</a:t>
            </a: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4" name="Oval 12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5" name="Text Box 13"/>
          <p:cNvSpPr txBox="1">
            <a:spLocks noChangeArrowheads="1"/>
          </p:cNvSpPr>
          <p:nvPr/>
        </p:nvSpPr>
        <p:spPr bwMode="auto">
          <a:xfrm>
            <a:off x="2801938" y="4408488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A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6" name="Text Box 14"/>
          <p:cNvSpPr txBox="1">
            <a:spLocks noChangeArrowheads="1"/>
          </p:cNvSpPr>
          <p:nvPr/>
        </p:nvSpPr>
        <p:spPr bwMode="auto">
          <a:xfrm>
            <a:off x="2925763" y="2663825"/>
            <a:ext cx="42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B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7" name="Text Box 15"/>
          <p:cNvSpPr txBox="1">
            <a:spLocks noChangeArrowheads="1"/>
          </p:cNvSpPr>
          <p:nvPr/>
        </p:nvSpPr>
        <p:spPr bwMode="auto">
          <a:xfrm>
            <a:off x="4857750" y="2574925"/>
            <a:ext cx="552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5364163" y="5013325"/>
            <a:ext cx="40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D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9" name="AutoShape 17"/>
          <p:cNvSpPr>
            <a:spLocks noChangeArrowheads="1"/>
          </p:cNvSpPr>
          <p:nvPr/>
        </p:nvSpPr>
        <p:spPr bwMode="auto">
          <a:xfrm rot="1862422">
            <a:off x="2420938" y="257333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0" name="AutoShape 18"/>
          <p:cNvSpPr>
            <a:spLocks noChangeArrowheads="1"/>
          </p:cNvSpPr>
          <p:nvPr/>
        </p:nvSpPr>
        <p:spPr bwMode="auto">
          <a:xfrm rot="1952319">
            <a:off x="2520950" y="24352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1" name="AutoShape 19"/>
          <p:cNvSpPr>
            <a:spLocks noChangeArrowheads="1"/>
          </p:cNvSpPr>
          <p:nvPr/>
        </p:nvSpPr>
        <p:spPr bwMode="auto">
          <a:xfrm rot="2168645">
            <a:off x="2619375" y="2292350"/>
            <a:ext cx="249238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2" name="AutoShape 20"/>
          <p:cNvSpPr>
            <a:spLocks noChangeArrowheads="1"/>
          </p:cNvSpPr>
          <p:nvPr/>
        </p:nvSpPr>
        <p:spPr bwMode="auto">
          <a:xfrm rot="-13346419">
            <a:off x="6346825" y="2211388"/>
            <a:ext cx="246063" cy="142875"/>
          </a:xfrm>
          <a:prstGeom prst="rightArrow">
            <a:avLst>
              <a:gd name="adj1" fmla="val 50000"/>
              <a:gd name="adj2" fmla="val 43056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3" name="AutoShape 21"/>
          <p:cNvSpPr>
            <a:spLocks noChangeArrowheads="1"/>
          </p:cNvSpPr>
          <p:nvPr/>
        </p:nvSpPr>
        <p:spPr bwMode="auto">
          <a:xfrm rot="-13218044">
            <a:off x="6235700" y="2082800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4" name="AutoShape 22"/>
          <p:cNvSpPr>
            <a:spLocks noChangeArrowheads="1"/>
          </p:cNvSpPr>
          <p:nvPr/>
        </p:nvSpPr>
        <p:spPr bwMode="auto">
          <a:xfrm rot="12863280">
            <a:off x="6572250" y="50006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5" name="AutoShape 23"/>
          <p:cNvSpPr>
            <a:spLocks noChangeArrowheads="1"/>
          </p:cNvSpPr>
          <p:nvPr/>
        </p:nvSpPr>
        <p:spPr bwMode="auto">
          <a:xfrm rot="12953177">
            <a:off x="6464300" y="513238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6" name="AutoShape 24"/>
          <p:cNvSpPr>
            <a:spLocks noChangeArrowheads="1"/>
          </p:cNvSpPr>
          <p:nvPr/>
        </p:nvSpPr>
        <p:spPr bwMode="auto">
          <a:xfrm rot="13169504">
            <a:off x="6354763" y="5268913"/>
            <a:ext cx="249237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7459663" y="3521075"/>
            <a:ext cx="151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419100" y="3582988"/>
            <a:ext cx="13954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59" name="WordArt 27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41680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ROZVOJOVÉ SMĚRY MEDICÍNY (D)</a:t>
            </a:r>
          </a:p>
        </p:txBody>
      </p:sp>
      <p:grpSp>
        <p:nvGrpSpPr>
          <p:cNvPr id="530460" name="Group 28"/>
          <p:cNvGrpSpPr>
            <a:grpSpLocks/>
          </p:cNvGrpSpPr>
          <p:nvPr/>
        </p:nvGrpSpPr>
        <p:grpSpPr bwMode="auto">
          <a:xfrm rot="10800000">
            <a:off x="2311400" y="4779963"/>
            <a:ext cx="1254125" cy="1231900"/>
            <a:chOff x="3560" y="987"/>
            <a:chExt cx="822" cy="760"/>
          </a:xfrm>
        </p:grpSpPr>
        <p:grpSp>
          <p:nvGrpSpPr>
            <p:cNvPr id="530461" name="Group 29"/>
            <p:cNvGrpSpPr>
              <a:grpSpLocks/>
            </p:cNvGrpSpPr>
            <p:nvPr/>
          </p:nvGrpSpPr>
          <p:grpSpPr bwMode="auto">
            <a:xfrm rot="6539688">
              <a:off x="3963" y="1329"/>
              <a:ext cx="399" cy="438"/>
              <a:chOff x="1588" y="711"/>
              <a:chExt cx="798" cy="876"/>
            </a:xfrm>
          </p:grpSpPr>
          <p:sp>
            <p:nvSpPr>
              <p:cNvPr id="530462" name="AutoShape 30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3" name="AutoShape 31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4" name="AutoShape 32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5" name="AutoShape 33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6" name="AutoShape 34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530467" name="Group 35"/>
            <p:cNvGrpSpPr>
              <a:grpSpLocks/>
            </p:cNvGrpSpPr>
            <p:nvPr/>
          </p:nvGrpSpPr>
          <p:grpSpPr bwMode="auto">
            <a:xfrm rot="5273853">
              <a:off x="3579" y="968"/>
              <a:ext cx="399" cy="438"/>
              <a:chOff x="1588" y="711"/>
              <a:chExt cx="798" cy="876"/>
            </a:xfrm>
          </p:grpSpPr>
          <p:sp>
            <p:nvSpPr>
              <p:cNvPr id="530468" name="AutoShape 36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9" name="AutoShape 37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0" name="AutoShape 38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1" name="AutoShape 39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2" name="AutoShape 40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3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WordArt 2"/>
          <p:cNvSpPr>
            <a:spLocks noChangeArrowheads="1" noChangeShapeType="1" noTextEdit="1"/>
          </p:cNvSpPr>
          <p:nvPr/>
        </p:nvSpPr>
        <p:spPr bwMode="auto">
          <a:xfrm>
            <a:off x="508000" y="404813"/>
            <a:ext cx="8183563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OBLAST PUBLIC HEALTH MEDICINE </a:t>
            </a:r>
          </a:p>
        </p:txBody>
      </p:sp>
      <p:sp>
        <p:nvSpPr>
          <p:cNvPr id="533507" name="AutoShape 3"/>
          <p:cNvSpPr>
            <a:spLocks noChangeArrowheads="1"/>
          </p:cNvSpPr>
          <p:nvPr/>
        </p:nvSpPr>
        <p:spPr bwMode="auto">
          <a:xfrm rot="8374999">
            <a:off x="4735513" y="2946400"/>
            <a:ext cx="1219200" cy="585788"/>
          </a:xfrm>
          <a:prstGeom prst="leftArrow">
            <a:avLst>
              <a:gd name="adj1" fmla="val 41972"/>
              <a:gd name="adj2" fmla="val 63653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08" name="AutoShape 4"/>
          <p:cNvSpPr>
            <a:spLocks noChangeArrowheads="1"/>
          </p:cNvSpPr>
          <p:nvPr/>
        </p:nvSpPr>
        <p:spPr bwMode="auto">
          <a:xfrm rot="56377961">
            <a:off x="4927600" y="4348163"/>
            <a:ext cx="800100" cy="457200"/>
          </a:xfrm>
          <a:prstGeom prst="leftArrow">
            <a:avLst>
              <a:gd name="adj1" fmla="val 54556"/>
              <a:gd name="adj2" fmla="val 49154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09" name="AutoShape 5"/>
          <p:cNvSpPr>
            <a:spLocks noChangeArrowheads="1"/>
          </p:cNvSpPr>
          <p:nvPr/>
        </p:nvSpPr>
        <p:spPr bwMode="auto">
          <a:xfrm rot="2368020">
            <a:off x="3332163" y="3098800"/>
            <a:ext cx="800100" cy="4572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0" name="AutoShape 6"/>
          <p:cNvSpPr>
            <a:spLocks noChangeArrowheads="1"/>
          </p:cNvSpPr>
          <p:nvPr/>
        </p:nvSpPr>
        <p:spPr bwMode="auto">
          <a:xfrm rot="-45864595">
            <a:off x="2970213" y="4703763"/>
            <a:ext cx="800100" cy="457200"/>
          </a:xfrm>
          <a:prstGeom prst="leftArrow">
            <a:avLst>
              <a:gd name="adj1" fmla="val 49991"/>
              <a:gd name="adj2" fmla="val 42851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1" name="Oval 7"/>
          <p:cNvSpPr>
            <a:spLocks noChangeArrowheads="1"/>
          </p:cNvSpPr>
          <p:nvPr/>
        </p:nvSpPr>
        <p:spPr bwMode="auto">
          <a:xfrm>
            <a:off x="3254375" y="3316288"/>
            <a:ext cx="1943100" cy="1828800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H="1">
            <a:off x="4643438" y="1309688"/>
            <a:ext cx="0" cy="48244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V="1">
            <a:off x="1908175" y="3813175"/>
            <a:ext cx="5557838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3746500" y="6161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5" name="Text Box 11"/>
          <p:cNvSpPr txBox="1">
            <a:spLocks noChangeArrowheads="1"/>
          </p:cNvSpPr>
          <p:nvPr/>
        </p:nvSpPr>
        <p:spPr bwMode="auto">
          <a:xfrm>
            <a:off x="3535363" y="860425"/>
            <a:ext cx="23034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3392488" y="3968750"/>
            <a:ext cx="1377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Běžná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medicínská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péče</a:t>
            </a: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7" name="Oval 13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2801938" y="4408488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A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2925763" y="2663825"/>
            <a:ext cx="42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B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0" name="Text Box 16"/>
          <p:cNvSpPr txBox="1">
            <a:spLocks noChangeArrowheads="1"/>
          </p:cNvSpPr>
          <p:nvPr/>
        </p:nvSpPr>
        <p:spPr bwMode="auto">
          <a:xfrm>
            <a:off x="4857750" y="2574925"/>
            <a:ext cx="552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1" name="Text Box 17"/>
          <p:cNvSpPr txBox="1">
            <a:spLocks noChangeArrowheads="1"/>
          </p:cNvSpPr>
          <p:nvPr/>
        </p:nvSpPr>
        <p:spPr bwMode="auto">
          <a:xfrm>
            <a:off x="5364163" y="5013325"/>
            <a:ext cx="40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D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2" name="AutoShape 18"/>
          <p:cNvSpPr>
            <a:spLocks noChangeArrowheads="1"/>
          </p:cNvSpPr>
          <p:nvPr/>
        </p:nvSpPr>
        <p:spPr bwMode="auto">
          <a:xfrm rot="1862422">
            <a:off x="2420938" y="257333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3" name="AutoShape 19"/>
          <p:cNvSpPr>
            <a:spLocks noChangeArrowheads="1"/>
          </p:cNvSpPr>
          <p:nvPr/>
        </p:nvSpPr>
        <p:spPr bwMode="auto">
          <a:xfrm rot="1952319">
            <a:off x="2520950" y="24352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4" name="AutoShape 20"/>
          <p:cNvSpPr>
            <a:spLocks noChangeArrowheads="1"/>
          </p:cNvSpPr>
          <p:nvPr/>
        </p:nvSpPr>
        <p:spPr bwMode="auto">
          <a:xfrm rot="2168645">
            <a:off x="2619375" y="2292350"/>
            <a:ext cx="249238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5" name="AutoShape 21"/>
          <p:cNvSpPr>
            <a:spLocks noChangeArrowheads="1"/>
          </p:cNvSpPr>
          <p:nvPr/>
        </p:nvSpPr>
        <p:spPr bwMode="auto">
          <a:xfrm rot="-13346419">
            <a:off x="6346825" y="2211388"/>
            <a:ext cx="246063" cy="142875"/>
          </a:xfrm>
          <a:prstGeom prst="rightArrow">
            <a:avLst>
              <a:gd name="adj1" fmla="val 50000"/>
              <a:gd name="adj2" fmla="val 43056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6" name="AutoShape 22"/>
          <p:cNvSpPr>
            <a:spLocks noChangeArrowheads="1"/>
          </p:cNvSpPr>
          <p:nvPr/>
        </p:nvSpPr>
        <p:spPr bwMode="auto">
          <a:xfrm rot="-13218044">
            <a:off x="6235700" y="2082800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7" name="AutoShape 23"/>
          <p:cNvSpPr>
            <a:spLocks noChangeArrowheads="1"/>
          </p:cNvSpPr>
          <p:nvPr/>
        </p:nvSpPr>
        <p:spPr bwMode="auto">
          <a:xfrm rot="12863280">
            <a:off x="6572250" y="50006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8" name="AutoShape 24"/>
          <p:cNvSpPr>
            <a:spLocks noChangeArrowheads="1"/>
          </p:cNvSpPr>
          <p:nvPr/>
        </p:nvSpPr>
        <p:spPr bwMode="auto">
          <a:xfrm rot="12953177">
            <a:off x="6464300" y="513238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9" name="AutoShape 25"/>
          <p:cNvSpPr>
            <a:spLocks noChangeArrowheads="1"/>
          </p:cNvSpPr>
          <p:nvPr/>
        </p:nvSpPr>
        <p:spPr bwMode="auto">
          <a:xfrm rot="13169504">
            <a:off x="6354763" y="5268913"/>
            <a:ext cx="249237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30" name="Text Box 26"/>
          <p:cNvSpPr txBox="1">
            <a:spLocks noChangeArrowheads="1"/>
          </p:cNvSpPr>
          <p:nvPr/>
        </p:nvSpPr>
        <p:spPr bwMode="auto">
          <a:xfrm>
            <a:off x="7459663" y="3521075"/>
            <a:ext cx="151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31" name="Text Box 27"/>
          <p:cNvSpPr txBox="1">
            <a:spLocks noChangeArrowheads="1"/>
          </p:cNvSpPr>
          <p:nvPr/>
        </p:nvSpPr>
        <p:spPr bwMode="auto">
          <a:xfrm>
            <a:off x="419100" y="3582988"/>
            <a:ext cx="13954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32" name="Oval 28"/>
          <p:cNvSpPr>
            <a:spLocks noChangeArrowheads="1"/>
          </p:cNvSpPr>
          <p:nvPr/>
        </p:nvSpPr>
        <p:spPr bwMode="auto">
          <a:xfrm rot="-2663199">
            <a:off x="4060825" y="1206500"/>
            <a:ext cx="2968625" cy="3836988"/>
          </a:xfrm>
          <a:prstGeom prst="ellipse">
            <a:avLst/>
          </a:prstGeom>
          <a:solidFill>
            <a:srgbClr val="FFFF66">
              <a:alpha val="39999"/>
            </a:srgbClr>
          </a:solidFill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grpSp>
        <p:nvGrpSpPr>
          <p:cNvPr id="533533" name="Group 29"/>
          <p:cNvGrpSpPr>
            <a:grpSpLocks/>
          </p:cNvGrpSpPr>
          <p:nvPr/>
        </p:nvGrpSpPr>
        <p:grpSpPr bwMode="auto">
          <a:xfrm rot="10800000">
            <a:off x="2311400" y="4779963"/>
            <a:ext cx="1254125" cy="1231900"/>
            <a:chOff x="3560" y="987"/>
            <a:chExt cx="822" cy="760"/>
          </a:xfrm>
        </p:grpSpPr>
        <p:grpSp>
          <p:nvGrpSpPr>
            <p:cNvPr id="533534" name="Group 30"/>
            <p:cNvGrpSpPr>
              <a:grpSpLocks/>
            </p:cNvGrpSpPr>
            <p:nvPr/>
          </p:nvGrpSpPr>
          <p:grpSpPr bwMode="auto">
            <a:xfrm rot="6539688">
              <a:off x="3963" y="1329"/>
              <a:ext cx="399" cy="438"/>
              <a:chOff x="1588" y="711"/>
              <a:chExt cx="798" cy="876"/>
            </a:xfrm>
          </p:grpSpPr>
          <p:sp>
            <p:nvSpPr>
              <p:cNvPr id="533535" name="AutoShape 31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6" name="AutoShape 32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7" name="AutoShape 33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8" name="AutoShape 34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9" name="AutoShape 35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533540" name="Group 36"/>
            <p:cNvGrpSpPr>
              <a:grpSpLocks/>
            </p:cNvGrpSpPr>
            <p:nvPr/>
          </p:nvGrpSpPr>
          <p:grpSpPr bwMode="auto">
            <a:xfrm rot="5273853">
              <a:off x="3579" y="968"/>
              <a:ext cx="399" cy="438"/>
              <a:chOff x="1588" y="711"/>
              <a:chExt cx="798" cy="876"/>
            </a:xfrm>
          </p:grpSpPr>
          <p:sp>
            <p:nvSpPr>
              <p:cNvPr id="533541" name="AutoShape 37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2" name="AutoShape 38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3" name="AutoShape 39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4" name="AutoShape 40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5" name="AutoShape 41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</p:grpSp>
      <p:sp>
        <p:nvSpPr>
          <p:cNvPr id="533546" name="WordArt 42"/>
          <p:cNvSpPr>
            <a:spLocks noChangeArrowheads="1" noChangeShapeType="1" noTextEdit="1"/>
          </p:cNvSpPr>
          <p:nvPr/>
        </p:nvSpPr>
        <p:spPr bwMode="auto">
          <a:xfrm>
            <a:off x="4003675" y="2720975"/>
            <a:ext cx="2862263" cy="252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PUBLIC HEALTH</a:t>
            </a:r>
          </a:p>
        </p:txBody>
      </p:sp>
      <p:sp>
        <p:nvSpPr>
          <p:cNvPr id="533547" name="Oval 43"/>
          <p:cNvSpPr>
            <a:spLocks noChangeArrowheads="1"/>
          </p:cNvSpPr>
          <p:nvPr/>
        </p:nvSpPr>
        <p:spPr bwMode="auto">
          <a:xfrm rot="-2514492">
            <a:off x="4333875" y="3259138"/>
            <a:ext cx="696913" cy="1265237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48" name="AutoShape 44"/>
          <p:cNvSpPr>
            <a:spLocks noChangeArrowheads="1"/>
          </p:cNvSpPr>
          <p:nvPr/>
        </p:nvSpPr>
        <p:spPr bwMode="auto">
          <a:xfrm rot="2856728">
            <a:off x="3552826" y="3403600"/>
            <a:ext cx="1744662" cy="1404937"/>
          </a:xfrm>
          <a:custGeom>
            <a:avLst/>
            <a:gdLst>
              <a:gd name="G0" fmla="+- 5215 0 0"/>
              <a:gd name="G1" fmla="+- -11025058 0 0"/>
              <a:gd name="G2" fmla="+- 0 0 -11025058"/>
              <a:gd name="T0" fmla="*/ 0 256 1"/>
              <a:gd name="T1" fmla="*/ 180 256 1"/>
              <a:gd name="G3" fmla="+- -11025058 T0 T1"/>
              <a:gd name="T2" fmla="*/ 0 256 1"/>
              <a:gd name="T3" fmla="*/ 90 256 1"/>
              <a:gd name="G4" fmla="+- -11025058 T2 T3"/>
              <a:gd name="G5" fmla="*/ G4 2 1"/>
              <a:gd name="T4" fmla="*/ 90 256 1"/>
              <a:gd name="T5" fmla="*/ 0 256 1"/>
              <a:gd name="G6" fmla="+- -11025058 T4 T5"/>
              <a:gd name="G7" fmla="*/ G6 2 1"/>
              <a:gd name="G8" fmla="abs -110250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215"/>
              <a:gd name="G18" fmla="*/ 5215 1 2"/>
              <a:gd name="G19" fmla="+- G18 5400 0"/>
              <a:gd name="G20" fmla="cos G19 -11025058"/>
              <a:gd name="G21" fmla="sin G19 -11025058"/>
              <a:gd name="G22" fmla="+- G20 10800 0"/>
              <a:gd name="G23" fmla="+- G21 10800 0"/>
              <a:gd name="G24" fmla="+- 10800 0 G20"/>
              <a:gd name="G25" fmla="+- 5215 10800 0"/>
              <a:gd name="G26" fmla="?: G9 G17 G25"/>
              <a:gd name="G27" fmla="?: G9 0 21600"/>
              <a:gd name="G28" fmla="cos 10800 -11025058"/>
              <a:gd name="G29" fmla="sin 10800 -11025058"/>
              <a:gd name="G30" fmla="sin 5215 -11025058"/>
              <a:gd name="G31" fmla="+- G28 10800 0"/>
              <a:gd name="G32" fmla="+- G29 10800 0"/>
              <a:gd name="G33" fmla="+- G30 10800 0"/>
              <a:gd name="G34" fmla="?: G4 0 G31"/>
              <a:gd name="G35" fmla="?: -11025058 G34 0"/>
              <a:gd name="G36" fmla="?: G6 G35 G31"/>
              <a:gd name="G37" fmla="+- 21600 0 G36"/>
              <a:gd name="G38" fmla="?: G4 0 G33"/>
              <a:gd name="G39" fmla="?: -110250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60 w 21600"/>
              <a:gd name="T15" fmla="*/ 9166 h 21600"/>
              <a:gd name="T16" fmla="*/ 10800 w 21600"/>
              <a:gd name="T17" fmla="*/ 5585 h 21600"/>
              <a:gd name="T18" fmla="*/ 18640 w 21600"/>
              <a:gd name="T19" fmla="*/ 91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94" y="9736"/>
                </a:moveTo>
                <a:cubicBezTo>
                  <a:pt x="6198" y="7317"/>
                  <a:pt x="8329" y="5584"/>
                  <a:pt x="10800" y="5585"/>
                </a:cubicBezTo>
                <a:cubicBezTo>
                  <a:pt x="13270" y="5585"/>
                  <a:pt x="15401" y="7317"/>
                  <a:pt x="15905" y="9736"/>
                </a:cubicBezTo>
                <a:lnTo>
                  <a:pt x="21372" y="8596"/>
                </a:lnTo>
                <a:cubicBezTo>
                  <a:pt x="20329" y="3588"/>
                  <a:pt x="15915" y="-1"/>
                  <a:pt x="10799" y="0"/>
                </a:cubicBezTo>
                <a:cubicBezTo>
                  <a:pt x="5684" y="0"/>
                  <a:pt x="1270" y="3588"/>
                  <a:pt x="227" y="8596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49" name="AutoShape 45"/>
          <p:cNvSpPr>
            <a:spLocks noChangeArrowheads="1"/>
          </p:cNvSpPr>
          <p:nvPr/>
        </p:nvSpPr>
        <p:spPr bwMode="auto">
          <a:xfrm rot="13630961">
            <a:off x="3721100" y="3754438"/>
            <a:ext cx="1646238" cy="3857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50" name="WordArt 46"/>
          <p:cNvSpPr>
            <a:spLocks noChangeArrowheads="1" noChangeShapeType="1" noTextEdit="1"/>
          </p:cNvSpPr>
          <p:nvPr/>
        </p:nvSpPr>
        <p:spPr bwMode="auto">
          <a:xfrm rot="2782845">
            <a:off x="4060825" y="3748088"/>
            <a:ext cx="1143000" cy="273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PHM</a:t>
            </a:r>
          </a:p>
        </p:txBody>
      </p:sp>
    </p:spTree>
    <p:extLst>
      <p:ext uri="{BB962C8B-B14F-4D97-AF65-F5344CB8AC3E}">
        <p14:creationId xmlns:p14="http://schemas.microsoft.com/office/powerpoint/2010/main" val="28207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R</a:t>
            </a:r>
            <a:r>
              <a:rPr lang="cs-CZ" sz="2400" b="1" dirty="0" smtClean="0"/>
              <a:t>esortní </a:t>
            </a:r>
            <a:r>
              <a:rPr lang="cs-CZ" sz="2400" b="1" dirty="0"/>
              <a:t>systém </a:t>
            </a:r>
            <a:r>
              <a:rPr lang="cs-CZ" sz="2400" dirty="0"/>
              <a:t>obsahující soustavu odborných zařízení, orgánů a institucí (spolu s lidmi, vybavením, poznatky </a:t>
            </a:r>
            <a:r>
              <a:rPr lang="cs-CZ" sz="2400" dirty="0" smtClean="0"/>
              <a:t>          a </a:t>
            </a:r>
            <a:r>
              <a:rPr lang="cs-CZ" sz="2400" dirty="0"/>
              <a:t>metodami), které byly vytvořeny s cílem poznávat </a:t>
            </a:r>
            <a:r>
              <a:rPr lang="cs-CZ" sz="2400" dirty="0" smtClean="0"/>
              <a:t>                      a </a:t>
            </a:r>
            <a:r>
              <a:rPr lang="cs-CZ" sz="2400" dirty="0"/>
              <a:t>uspokojovat zdravotní potřeby i oprávněné požadavky lidí.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b="1" dirty="0"/>
              <a:t>subsystémem </a:t>
            </a:r>
            <a:r>
              <a:rPr lang="cs-CZ" sz="2400" b="1" dirty="0" smtClean="0"/>
              <a:t>systému péče o zdraví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1B06BA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dirty="0" smtClean="0"/>
              <a:t>Různá schémata systému zdravotnictví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Použití závisí na povaze řešených problémů, použitých teoretických východiscích, ukazatelích i kritériích hodnocení dosažených výsledků.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Smyslem každého schématu je uvědomit si základní komponenty systému a jho hlavní funkce.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5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85786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SCHÉMA SYSTÉMU ZDRAVOTNICTVÍ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1B06BA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3"/>
          <a:srcRect t="25424" b="2373"/>
          <a:stretch>
            <a:fillRect/>
          </a:stretch>
        </p:blipFill>
        <p:spPr bwMode="auto">
          <a:xfrm>
            <a:off x="1142976" y="1400174"/>
            <a:ext cx="6572295" cy="488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5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Vstup (zdroje)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f</a:t>
            </a:r>
            <a:r>
              <a:rPr lang="cs-CZ" sz="2000" dirty="0" smtClean="0"/>
              <a:t>inance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materiál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zdravotnická zařízení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pracovníci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intelektuální potenciál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Obsah (funkce, činnost)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/>
              <a:t>= poskytování zdravotnických služeb: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Preventivně léčebná péče (sanogenní, preventivní, diagnostické, léčebné, rehabilitační, pečovatelské a paliativní služby)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Hygienická služba (tvorba, úprava a ochrana prostředí; hygienické obory a epidemiologie infekčních chorob)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Výchova obyvatelstva ke zdraví (záležitost všech zdravotnických pracovníků ve všech zdravotnických zařízeních, zaměřuje se na osoby zdravé i nemocné).</a:t>
            </a:r>
          </a:p>
          <a:p>
            <a:pPr>
              <a:lnSpc>
                <a:spcPct val="80000"/>
              </a:lnSpc>
            </a:pPr>
            <a:endParaRPr lang="cs-CZ" sz="2000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544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r>
              <a:rPr lang="cs-CZ" cap="all" dirty="0"/>
              <a:t>Je vědní, medicínský </a:t>
            </a:r>
            <a:r>
              <a:rPr lang="cs-CZ" cap="all" dirty="0" smtClean="0"/>
              <a:t>                                    a interdisciplinární </a:t>
            </a:r>
            <a:r>
              <a:rPr lang="cs-CZ" cap="all" dirty="0"/>
              <a:t>obor, který se zabývá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FF0000"/>
                </a:solidFill>
              </a:rPr>
              <a:t>zdravím populace</a:t>
            </a:r>
            <a:r>
              <a:rPr lang="cs-CZ" b="1" cap="all" dirty="0"/>
              <a:t> </a:t>
            </a:r>
            <a:r>
              <a:rPr lang="cs-CZ" cap="all" dirty="0"/>
              <a:t>a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FF0000"/>
                </a:solidFill>
              </a:rPr>
              <a:t>péčí </a:t>
            </a:r>
            <a:r>
              <a:rPr lang="cs-CZ" b="1" cap="all" dirty="0" smtClean="0">
                <a:solidFill>
                  <a:srgbClr val="FF0000"/>
                </a:solidFill>
              </a:rPr>
              <a:t>              o zdraví </a:t>
            </a:r>
            <a:r>
              <a:rPr lang="cs-CZ" b="1" cap="all" dirty="0"/>
              <a:t>ve společnosti</a:t>
            </a:r>
            <a:r>
              <a:rPr lang="cs-CZ" b="1" cap="all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cap="all" dirty="0"/>
              <a:t>Teoretický základ </a:t>
            </a:r>
            <a:r>
              <a:rPr lang="cs-CZ" b="1" cap="all" dirty="0"/>
              <a:t>veřejného zdravotnictví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0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Výstup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uspokojení zdravotních potřeb,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změny úmrtnosti a nemocnosti,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zvýšení kvality života apod.</a:t>
            </a:r>
            <a:endParaRPr lang="cs-CZ" sz="2000" dirty="0"/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Okolí systému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socioekonomické poměry,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chování lidí (hodnoty, morálka, odpovědnost, ekonomická podpora, politická vůle apod.),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výživa,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bydlení,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výchova,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kultura,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zdravotní gramotnost apod.</a:t>
            </a:r>
            <a:endParaRPr lang="cs-CZ" sz="2000" dirty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40466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FUNKCE SYSTÉMU ZDRAVOTNICTVÍ</a:t>
            </a:r>
          </a:p>
          <a:p>
            <a:pPr marL="0" indent="0">
              <a:buNone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b="1" dirty="0"/>
              <a:t>V širším smyslu</a:t>
            </a:r>
            <a:r>
              <a:rPr lang="cs-CZ" dirty="0"/>
              <a:t>: vhodně usměrňovat </a:t>
            </a:r>
            <a:r>
              <a:rPr lang="cs-CZ" dirty="0" smtClean="0"/>
              <a:t>a koordinovat </a:t>
            </a:r>
            <a:r>
              <a:rPr lang="cs-CZ" b="1" dirty="0"/>
              <a:t>systém péče o </a:t>
            </a:r>
            <a:r>
              <a:rPr lang="cs-CZ" b="1" dirty="0" smtClean="0"/>
              <a:t>zdraví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b="1" dirty="0"/>
              <a:t>V užším smyslu</a:t>
            </a:r>
            <a:r>
              <a:rPr lang="cs-CZ" dirty="0"/>
              <a:t>: řídit (ať už přímo nebo nepřímo) soustavu </a:t>
            </a:r>
            <a:r>
              <a:rPr lang="cs-CZ" b="1" dirty="0"/>
              <a:t>zdravotnictví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653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Oval 2"/>
          <p:cNvSpPr>
            <a:spLocks noChangeArrowheads="1"/>
          </p:cNvSpPr>
          <p:nvPr/>
        </p:nvSpPr>
        <p:spPr bwMode="auto">
          <a:xfrm>
            <a:off x="611188" y="404813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3238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291844" name="AutoShape 4"/>
          <p:cNvSpPr>
            <a:spLocks noChangeArrowheads="1"/>
          </p:cNvSpPr>
          <p:nvPr/>
        </p:nvSpPr>
        <p:spPr bwMode="auto">
          <a:xfrm rot="-1989632">
            <a:off x="1403350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987675" y="4292600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291846" name="AutoShape 6"/>
          <p:cNvSpPr>
            <a:spLocks noChangeArrowheads="1"/>
          </p:cNvSpPr>
          <p:nvPr/>
        </p:nvSpPr>
        <p:spPr bwMode="auto">
          <a:xfrm rot="-23032755">
            <a:off x="2843213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 rot="2922917">
            <a:off x="2412206" y="4868069"/>
            <a:ext cx="1584325" cy="865188"/>
          </a:xfrm>
          <a:prstGeom prst="rightArrow">
            <a:avLst>
              <a:gd name="adj1" fmla="val 50000"/>
              <a:gd name="adj2" fmla="val 4578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1692275" y="3573463"/>
            <a:ext cx="1366838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9" name="AutoShape 9"/>
          <p:cNvSpPr>
            <a:spLocks noChangeArrowheads="1"/>
          </p:cNvSpPr>
          <p:nvPr/>
        </p:nvSpPr>
        <p:spPr bwMode="auto">
          <a:xfrm rot="16200000">
            <a:off x="1582738" y="2312987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5364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2" name="Oval 12"/>
          <p:cNvSpPr>
            <a:spLocks noChangeArrowheads="1"/>
          </p:cNvSpPr>
          <p:nvPr/>
        </p:nvSpPr>
        <p:spPr bwMode="auto">
          <a:xfrm>
            <a:off x="5364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3" name="Oval 13"/>
          <p:cNvSpPr>
            <a:spLocks noChangeArrowheads="1"/>
          </p:cNvSpPr>
          <p:nvPr/>
        </p:nvSpPr>
        <p:spPr bwMode="auto">
          <a:xfrm>
            <a:off x="6300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4" name="Oval 14"/>
          <p:cNvSpPr>
            <a:spLocks noChangeArrowheads="1"/>
          </p:cNvSpPr>
          <p:nvPr/>
        </p:nvSpPr>
        <p:spPr bwMode="auto">
          <a:xfrm>
            <a:off x="6300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5" name="Oval 15"/>
          <p:cNvSpPr>
            <a:spLocks noChangeArrowheads="1"/>
          </p:cNvSpPr>
          <p:nvPr/>
        </p:nvSpPr>
        <p:spPr bwMode="auto">
          <a:xfrm>
            <a:off x="6227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5292725" y="2781300"/>
            <a:ext cx="302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ostatní resorty</a:t>
            </a:r>
          </a:p>
        </p:txBody>
      </p:sp>
    </p:spTree>
    <p:extLst>
      <p:ext uri="{BB962C8B-B14F-4D97-AF65-F5344CB8AC3E}">
        <p14:creationId xmlns:p14="http://schemas.microsoft.com/office/powerpoint/2010/main" val="303952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4" grpId="0" animBg="1"/>
      <p:bldP spid="291845" grpId="0"/>
      <p:bldP spid="291846" grpId="0" animBg="1"/>
      <p:bldP spid="291847" grpId="0" animBg="1"/>
      <p:bldP spid="291848" grpId="0" animBg="1"/>
      <p:bldP spid="291849" grpId="0" animBg="1"/>
      <p:bldP spid="291850" grpId="0" animBg="1"/>
      <p:bldP spid="291851" grpId="0" animBg="1"/>
      <p:bldP spid="291852" grpId="0" animBg="1"/>
      <p:bldP spid="291853" grpId="0" animBg="1"/>
      <p:bldP spid="291854" grpId="0" animBg="1"/>
      <p:bldP spid="291855" grpId="0" animBg="1"/>
      <p:bldP spid="2918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B06BA"/>
                </a:solidFill>
              </a:rPr>
              <a:t>HODNOCENÍ ZDRAVOTNÍ SITUACE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1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85786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HODNOCENÍ ZDRAVOTNÍ SITUACE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Zdravotní situace se v České republice v některých aspektech zlepšuje. Vývoj, úroveň ani rozložení zdraví lidí však neodpovídá skutečným potřebám                        a možnostem.</a:t>
            </a:r>
          </a:p>
          <a:p>
            <a:pPr marL="0" indent="0">
              <a:buNone/>
            </a:pPr>
            <a:endParaRPr lang="cs-CZ" sz="4000" b="1" dirty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HODNOCENÍ ZDRAVOTNÍ SITUACE</a:t>
            </a:r>
            <a:endParaRPr lang="cs-CZ" sz="4000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sz="4000" b="1" dirty="0">
              <a:solidFill>
                <a:srgbClr val="1B06BA"/>
              </a:solidFill>
            </a:endParaRPr>
          </a:p>
          <a:p>
            <a:r>
              <a:rPr lang="cs-CZ" b="1" dirty="0" smtClean="0"/>
              <a:t>Zdravotní stav</a:t>
            </a:r>
          </a:p>
          <a:p>
            <a:r>
              <a:rPr lang="cs-CZ" b="1" dirty="0" smtClean="0"/>
              <a:t>Životní styl</a:t>
            </a:r>
          </a:p>
          <a:p>
            <a:r>
              <a:rPr lang="cs-CZ" b="1" dirty="0" smtClean="0"/>
              <a:t>Životní prostředí</a:t>
            </a:r>
          </a:p>
          <a:p>
            <a:r>
              <a:rPr lang="cs-CZ" b="1" dirty="0" smtClean="0"/>
              <a:t>Zdravotnický systém</a:t>
            </a:r>
          </a:p>
        </p:txBody>
      </p:sp>
    </p:spTree>
    <p:extLst>
      <p:ext uri="{BB962C8B-B14F-4D97-AF65-F5344CB8AC3E}">
        <p14:creationId xmlns:p14="http://schemas.microsoft.com/office/powerpoint/2010/main" val="27712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HODNOCENÍ ZDRAVOTNÍHO STAVU POPULACE</a:t>
            </a:r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b="1" dirty="0" smtClean="0"/>
              <a:t>2 základní zdroje informací</a:t>
            </a:r>
          </a:p>
          <a:p>
            <a:r>
              <a:rPr lang="cs-CZ" dirty="0" smtClean="0"/>
              <a:t>Rutinní statistiky</a:t>
            </a:r>
          </a:p>
          <a:p>
            <a:r>
              <a:rPr lang="cs-CZ" dirty="0" smtClean="0"/>
              <a:t>Výběrová šetření zdravotního stavu</a:t>
            </a:r>
          </a:p>
        </p:txBody>
      </p:sp>
    </p:spTree>
    <p:extLst>
      <p:ext uri="{BB962C8B-B14F-4D97-AF65-F5344CB8AC3E}">
        <p14:creationId xmlns:p14="http://schemas.microsoft.com/office/powerpoint/2010/main" val="2789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ZDRAVOTNÍ STAV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/>
              <a:t>Vývoj střední délky života je relativně příznivý. Je však patrné zaostávání za vyspělými zeměmi.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 V ČR je vysoký výskyt chorob kardiovaskulárních, nádorových onemocnění, úrazů i psychických nemocí.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I když je možno doložit některá dílčí zlepšení, zaostávání úrovně zdraví lidí v ČR ve srovnání                s vyspělými zeměmi přetrvává.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Jedním z východisek zlepšení situace by měla být úvaha o determinantách zdraví lidí, prioritách i o možných regulačních mechanismech. </a:t>
            </a:r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597"/>
                </a:solidFill>
              </a:rPr>
              <a:t>STŘEDNÍ DÉLKA ŽIVOTA</a:t>
            </a:r>
            <a:endParaRPr lang="cs-CZ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b="1" dirty="0" smtClean="0"/>
              <a:t>V posledních 20 letech SDŽ neustále </a:t>
            </a:r>
            <a:r>
              <a:rPr lang="cs-CZ" b="1" dirty="0" smtClean="0"/>
              <a:t>roste.</a:t>
            </a:r>
            <a:endParaRPr lang="cs-CZ" b="1" dirty="0" smtClean="0"/>
          </a:p>
          <a:p>
            <a:pPr>
              <a:buClr>
                <a:srgbClr val="002060"/>
              </a:buClr>
            </a:pPr>
            <a:r>
              <a:rPr lang="cs-CZ" b="1" dirty="0" smtClean="0"/>
              <a:t>V r. 2013 byla SDŽ pro muže 75,2 let a pro ženy 81,1 let</a:t>
            </a:r>
            <a:r>
              <a:rPr lang="cs-CZ" b="1" dirty="0" smtClean="0"/>
              <a:t>.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0327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611639" cy="500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pPr>
              <a:buNone/>
            </a:pPr>
            <a:r>
              <a:rPr lang="cs-CZ" b="1" cap="all" dirty="0" smtClean="0"/>
              <a:t>T</a:t>
            </a:r>
            <a:r>
              <a:rPr lang="cs-CZ" b="1" dirty="0" smtClean="0"/>
              <a:t>ři základní otázky:</a:t>
            </a:r>
          </a:p>
          <a:p>
            <a:r>
              <a:rPr lang="cs-CZ" b="1" cap="all" dirty="0" smtClean="0"/>
              <a:t>J</a:t>
            </a:r>
            <a:r>
              <a:rPr lang="cs-CZ" b="1" dirty="0" smtClean="0"/>
              <a:t>aké je zdraví lidí?</a:t>
            </a:r>
          </a:p>
          <a:p>
            <a:r>
              <a:rPr lang="cs-CZ" b="1" dirty="0" smtClean="0"/>
              <a:t>Proč je takové?</a:t>
            </a:r>
          </a:p>
          <a:p>
            <a:r>
              <a:rPr lang="cs-CZ" b="1" dirty="0" smtClean="0"/>
              <a:t>Jak ho můžeme zlepšit?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260648"/>
            <a:ext cx="7931150" cy="6144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333597"/>
                </a:solidFill>
              </a:rPr>
              <a:t>STŘEDNÍ DÉLKA ŽIVOTA – MEZINÁRODNÍ SROVNÁNÍ</a:t>
            </a:r>
          </a:p>
          <a:p>
            <a:pPr marL="0" indent="0">
              <a:buNone/>
            </a:pPr>
            <a:endParaRPr lang="cs-CZ" sz="2800" b="1" dirty="0">
              <a:solidFill>
                <a:srgbClr val="33359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09272"/>
            <a:ext cx="3888432" cy="60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597"/>
                </a:solidFill>
              </a:rPr>
              <a:t>STŘEDNÍ DÉLKA ŽIVOTA</a:t>
            </a:r>
            <a:endParaRPr lang="cs-CZ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b="1" dirty="0" smtClean="0"/>
              <a:t>V posledních 20 letech SDŽ neustále </a:t>
            </a:r>
            <a:r>
              <a:rPr lang="cs-CZ" b="1" dirty="0" smtClean="0"/>
              <a:t>roste.</a:t>
            </a:r>
            <a:endParaRPr lang="cs-CZ" b="1" dirty="0" smtClean="0"/>
          </a:p>
          <a:p>
            <a:pPr>
              <a:buClr>
                <a:srgbClr val="002060"/>
              </a:buClr>
            </a:pPr>
            <a:r>
              <a:rPr lang="cs-CZ" b="1" dirty="0" smtClean="0"/>
              <a:t>V r. 2013 byla SDŽ pro muže 75,2 let a pro ženy 81,1 let.</a:t>
            </a:r>
          </a:p>
          <a:p>
            <a:pPr>
              <a:buClr>
                <a:srgbClr val="002060"/>
              </a:buClr>
            </a:pPr>
            <a:r>
              <a:rPr lang="cs-CZ" b="1" dirty="0" smtClean="0"/>
              <a:t>SDŽ se zvyšuje zejm. v souvislosti s poklesem úmrtnosti na </a:t>
            </a:r>
            <a:r>
              <a:rPr lang="cs-CZ" b="1" dirty="0" smtClean="0"/>
              <a:t>nemoci oběhové soustavy</a:t>
            </a:r>
            <a:r>
              <a:rPr lang="cs-CZ" b="1" dirty="0" smtClean="0"/>
              <a:t>.</a:t>
            </a:r>
            <a:endParaRPr lang="cs-CZ" b="1" dirty="0" smtClean="0"/>
          </a:p>
          <a:p>
            <a:pPr>
              <a:buClr>
                <a:srgbClr val="002060"/>
              </a:buClr>
            </a:pPr>
            <a:r>
              <a:rPr lang="cs-CZ" b="1" dirty="0" smtClean="0"/>
              <a:t>ČR má nejlepší SDŽ ze zemí S a V Evropy, za západní Evropou však </a:t>
            </a:r>
            <a:r>
              <a:rPr lang="cs-CZ" b="1" dirty="0" smtClean="0"/>
              <a:t>zaostává.</a:t>
            </a:r>
            <a:endParaRPr lang="cs-CZ" b="1" dirty="0" smtClean="0"/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   </a:t>
            </a:r>
            <a:r>
              <a:rPr lang="cs-CZ" sz="4000" b="1" dirty="0" smtClean="0">
                <a:solidFill>
                  <a:srgbClr val="00B050"/>
                </a:solidFill>
              </a:rPr>
              <a:t>ŽIVOTNÍ STYL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 smtClean="0"/>
              <a:t>K závažným rizikovým faktorům, jejichž vliv roste, patří zejména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kuřáctví,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energeticky nadměrná a nevhodně složená 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nízká pohybová aktivita,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zneužívání alkoholu, léků a drog,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nevhodné sexuální chování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V ČR kouří 30% populace a převažují muži a lidé se základním vzděláním.</a:t>
            </a:r>
          </a:p>
          <a:p>
            <a:r>
              <a:rPr lang="cs-CZ" dirty="0" smtClean="0"/>
              <a:t>Největší podíl kuřáků je ve věk. </a:t>
            </a:r>
            <a:r>
              <a:rPr lang="cs-CZ" dirty="0" err="1"/>
              <a:t>s</a:t>
            </a:r>
            <a:r>
              <a:rPr lang="cs-CZ" dirty="0" err="1" smtClean="0"/>
              <a:t>k</a:t>
            </a:r>
            <a:r>
              <a:rPr lang="cs-CZ" dirty="0" smtClean="0"/>
              <a:t>. 15-24 let (téměř 45%)</a:t>
            </a:r>
          </a:p>
          <a:p>
            <a:r>
              <a:rPr lang="cs-CZ" dirty="0" smtClean="0"/>
              <a:t>V ČR je velkým problémem velký podíl  dětských kuřáků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ezi nimi převažují dívky</a:t>
            </a:r>
          </a:p>
          <a:p>
            <a:r>
              <a:rPr lang="cs-CZ" dirty="0" smtClean="0"/>
              <a:t>Protikuřácká opatření – legislativa, prevence, pomoc při odvykání, zákazy kouření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8229600" cy="41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DĚTŠTÍ KUŘÁCI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" y="1340768"/>
            <a:ext cx="8500976" cy="51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48478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hlinkClick r:id="rId2"/>
              </a:rPr>
              <a:t>Protikuřácká kampaň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ČR se ročně spotřebuje průměrně 16,6l čistého alkoholu na dospělou osobu. </a:t>
            </a:r>
          </a:p>
          <a:p>
            <a:r>
              <a:rPr lang="cs-CZ" dirty="0" smtClean="0"/>
              <a:t>Je to nejvíce v Evropě (průměr EU je 12,5l)</a:t>
            </a:r>
          </a:p>
          <a:p>
            <a:r>
              <a:rPr lang="cs-CZ" dirty="0" smtClean="0"/>
              <a:t>Rizikoví konzumenti – 26% mužů a 13% žen</a:t>
            </a:r>
          </a:p>
          <a:p>
            <a:r>
              <a:rPr lang="cs-CZ" dirty="0" smtClean="0"/>
              <a:t>Škodlivé pití -12,5% mužů a 2,7% žen</a:t>
            </a:r>
          </a:p>
          <a:p>
            <a:r>
              <a:rPr lang="cs-CZ" dirty="0" smtClean="0"/>
              <a:t>Mezi českými dospívajícími je vyšší výskyt pití nadměrných dávek alkoholu než u jejich evropských vrstevníků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1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DŮSLEDKY 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V ČR umírá v důsledku kouření každý rok přibližně 18.000 lidí</a:t>
            </a:r>
          </a:p>
          <a:p>
            <a:r>
              <a:rPr lang="cs-CZ" dirty="0" smtClean="0"/>
              <a:t>Pravidelní kuřáci mají </a:t>
            </a:r>
          </a:p>
          <a:p>
            <a:pPr lvl="1"/>
            <a:r>
              <a:rPr lang="cs-CZ" dirty="0" smtClean="0"/>
              <a:t>3x vyšší riziko vzniku rakoviny, </a:t>
            </a:r>
          </a:p>
          <a:p>
            <a:pPr lvl="1"/>
            <a:r>
              <a:rPr lang="cs-CZ" dirty="0" smtClean="0"/>
              <a:t>1,6x vyšší riziko úmrtí na NOS</a:t>
            </a:r>
          </a:p>
          <a:p>
            <a:pPr lvl="1"/>
            <a:r>
              <a:rPr lang="cs-CZ" dirty="0" smtClean="0"/>
              <a:t>14x vyšší riziko CHOPN</a:t>
            </a:r>
          </a:p>
          <a:p>
            <a:r>
              <a:rPr lang="cs-CZ" dirty="0" smtClean="0"/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44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766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556792"/>
            <a:ext cx="864096" cy="328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8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JAKÉ JE ZDRAVÍ LIDÍ?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4000" dirty="0" smtClean="0"/>
              <a:t>                                   CO, KOLIK, KDY, KDE</a:t>
            </a:r>
          </a:p>
          <a:p>
            <a:pPr lvl="1"/>
            <a:endParaRPr lang="cs-CZ" sz="4000" dirty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PŘEDPOKLAD </a:t>
            </a:r>
            <a:r>
              <a:rPr lang="cs-CZ" b="1" dirty="0"/>
              <a:t>: </a:t>
            </a:r>
            <a:endParaRPr lang="cs-CZ" b="1" dirty="0" smtClean="0"/>
          </a:p>
          <a:p>
            <a:pPr marL="400050" lvl="1" indent="0">
              <a:buNone/>
            </a:pPr>
            <a:r>
              <a:rPr lang="cs-CZ" dirty="0" smtClean="0"/>
              <a:t>Zdraví </a:t>
            </a:r>
            <a:r>
              <a:rPr lang="cs-CZ" dirty="0"/>
              <a:t>lidí lze popsat, měřit a </a:t>
            </a:r>
            <a:r>
              <a:rPr lang="cs-CZ" dirty="0" smtClean="0"/>
              <a:t>lze také hodnotit </a:t>
            </a:r>
            <a:r>
              <a:rPr lang="cs-CZ" dirty="0"/>
              <a:t>jeho rozložení, vývoj v populaci jako </a:t>
            </a:r>
            <a:r>
              <a:rPr lang="cs-CZ" dirty="0" smtClean="0"/>
              <a:t>celku i v jednotlivých </a:t>
            </a:r>
            <a:r>
              <a:rPr lang="cs-CZ" dirty="0"/>
              <a:t>podskupinách.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55576" y="105273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31640" y="2482816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597"/>
                </a:solidFill>
              </a:rPr>
              <a:t>KONZUMACE ALKOHOLU U 16LETÝCH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91435" cy="48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36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538" y="0"/>
            <a:ext cx="9618663" cy="695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4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261475" cy="672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ŽIVOTNÍ PROSTŘEDÍ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2800" dirty="0" smtClean="0"/>
              <a:t>K dílčímu zlepšení došlo až v posledním desetiletí. Stav dosud není příznivý, např. pokud jde o znečišťování ovzduší, vody, půdy, potravin, chemizaci zemědělství a škodlivé 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7931150" cy="6048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accent5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/>
              </a:solidFill>
            </a:endParaRPr>
          </a:p>
          <a:p>
            <a:r>
              <a:rPr lang="cs-CZ" sz="2800" dirty="0" smtClean="0"/>
              <a:t>Péče o zdraví je dosud pojímána </a:t>
            </a:r>
            <a:r>
              <a:rPr lang="cs-CZ" sz="2800" dirty="0" smtClean="0"/>
              <a:t>resortně,</a:t>
            </a:r>
          </a:p>
          <a:p>
            <a:r>
              <a:rPr lang="cs-CZ" sz="2800" dirty="0" smtClean="0"/>
              <a:t>s </a:t>
            </a:r>
            <a:r>
              <a:rPr lang="cs-CZ" sz="2800" dirty="0" smtClean="0"/>
              <a:t>nedostatečným důrazem na prevenci, podporu               a rozvoj zdraví </a:t>
            </a:r>
            <a:endParaRPr lang="cs-CZ" sz="2800" dirty="0" smtClean="0"/>
          </a:p>
          <a:p>
            <a:r>
              <a:rPr lang="cs-CZ" sz="2800" dirty="0" smtClean="0"/>
              <a:t>a </a:t>
            </a:r>
            <a:r>
              <a:rPr lang="cs-CZ" sz="2800" dirty="0" smtClean="0"/>
              <a:t>na primární zdravotní péči.</a:t>
            </a:r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V současné době zdravotnictví prochází obtížným obdobím transformace.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Nesnáze </a:t>
            </a:r>
            <a:r>
              <a:rPr lang="cs-CZ" sz="2800" dirty="0" smtClean="0"/>
              <a:t>se projevují v oblasti </a:t>
            </a:r>
            <a:endParaRPr lang="cs-CZ" sz="2800" dirty="0" smtClean="0"/>
          </a:p>
          <a:p>
            <a:r>
              <a:rPr lang="cs-CZ" sz="2800" b="1" dirty="0" smtClean="0"/>
              <a:t>zdrojů</a:t>
            </a:r>
            <a:r>
              <a:rPr lang="cs-CZ" sz="2800" dirty="0" smtClean="0"/>
              <a:t> </a:t>
            </a:r>
            <a:r>
              <a:rPr lang="cs-CZ" sz="2800" dirty="0" smtClean="0"/>
              <a:t>(peníze, lidé, zařízení, znalosti), </a:t>
            </a:r>
            <a:endParaRPr lang="cs-CZ" sz="2800" dirty="0" smtClean="0"/>
          </a:p>
          <a:p>
            <a:r>
              <a:rPr lang="cs-CZ" sz="2800" b="1" dirty="0" smtClean="0"/>
              <a:t>činností </a:t>
            </a:r>
            <a:r>
              <a:rPr lang="cs-CZ" sz="2800" dirty="0" smtClean="0"/>
              <a:t>(účinnost, efektivita a kvalita zdravotnických služeb)           </a:t>
            </a:r>
            <a:endParaRPr lang="cs-CZ" sz="2800" dirty="0" smtClean="0"/>
          </a:p>
          <a:p>
            <a:r>
              <a:rPr lang="cs-CZ" sz="2800" dirty="0" smtClean="0"/>
              <a:t>i </a:t>
            </a:r>
            <a:r>
              <a:rPr lang="cs-CZ" sz="2800" b="1" dirty="0" smtClean="0"/>
              <a:t>výstupů</a:t>
            </a:r>
            <a:r>
              <a:rPr lang="cs-CZ" sz="2800" dirty="0" smtClean="0"/>
              <a:t> a dopadů zdravotní péče (spokojenost občanů a uspokojování zdravotnických potřeb). </a:t>
            </a:r>
          </a:p>
          <a:p>
            <a:pPr marL="0" indent="0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VÝCHODISKO</a:t>
            </a:r>
            <a:r>
              <a:rPr lang="cs-CZ" dirty="0" smtClean="0"/>
              <a:t> ze současné situace nelze vidět jen v dílčích resortních organizačních opatřeních, ale v novém pojetí zdravotní péče, ve vytvoření a skutečně odborném zvládnutí moderního systému péče o zdraví, jehož základním dlouhodobě orientovaným cílem je: </a:t>
            </a:r>
          </a:p>
          <a:p>
            <a:pPr marL="0" indent="0" algn="ctr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ZLEPŠIT ZDRAVÍ LIDÍ</a:t>
            </a:r>
            <a:r>
              <a:rPr lang="cs-CZ" dirty="0" smtClean="0">
                <a:solidFill>
                  <a:srgbClr val="1B06BA"/>
                </a:solidFill>
              </a:rPr>
              <a:t>. 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1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2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8" name="AutoShape 10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0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1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5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6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8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3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5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6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7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8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9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0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1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2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3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4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5" name="Freeform 37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6" name="Rectangle 38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1607" name="Rectangle 39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08" name="Rectangle 40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09" name="Rectangle 41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0" name="Rectangle 42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1" name="Rectangle 43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2" name="Rectangle 44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3" name="Rectangle 45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4" name="Rectangle 46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5" name="Rectangle 47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6" name="Rectangle 48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7" name="Rectangle 49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8" name="Rectangle 50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9" name="Rectangle 51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0" name="Rectangle 52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1" name="Text Box 53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2" name="Text Box 54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3" name="AutoShape 55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4" name="Text Box 56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1625" name="Line 57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6" name="Rectangle 58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7" name="Freeform 59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8" name="Rectangle 60"/>
          <p:cNvSpPr>
            <a:spLocks noChangeArrowheads="1"/>
          </p:cNvSpPr>
          <p:nvPr/>
        </p:nvSpPr>
        <p:spPr bwMode="auto">
          <a:xfrm>
            <a:off x="1524000" y="2043113"/>
            <a:ext cx="265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1629" name="Line 61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0" name="Line 62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1" name="Line 63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2" name="Line 64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6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9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2" name="AutoShape 10"/>
          <p:cNvSpPr>
            <a:spLocks noChangeAspect="1" noChangeArrowheads="1"/>
          </p:cNvSpPr>
          <p:nvPr/>
        </p:nvSpPr>
        <p:spPr bwMode="auto">
          <a:xfrm>
            <a:off x="1443038" y="1676400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4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5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6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7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8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9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1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5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6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7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8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9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0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1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2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3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4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5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6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7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8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9" name="Freeform 37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0" name="Freeform 38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1" name="Freeform 39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2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2633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4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5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6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7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8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9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0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1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2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3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4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5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6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47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8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9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0" name="Text Box 58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2651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2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3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4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2655" name="Line 63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6" name="Line 64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7" name="Line 65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8" name="Line 66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9" name="Line 67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60" name="Line 68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0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3625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6" name="AutoShape 10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5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6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7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1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5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6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7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8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9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0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1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2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3" name="Freeform 37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4" name="Freeform 38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5" name="Freeform 39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6" name="Freeform 40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7" name="Rectangle 41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3658" name="Rectangle 42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59" name="Rectangle 43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0" name="Rectangle 44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1" name="Rectangle 45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2" name="Rectangle 46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3" name="Rectangle 47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4" name="Rectangle 48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5" name="Rectangle 49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6" name="Rectangle 50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7" name="Rectangle 51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8" name="Rectangle 52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9" name="Rectangle 53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0" name="Rectangle 54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1" name="Rectangle 55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2" name="Text Box 56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3" name="Text Box 57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4" name="AutoShape 58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5" name="Text Box 59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3676" name="Line 60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7" name="Rectangle 61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8" name="Freeform 62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9" name="Rectangle 63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3680" name="Line 64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1" name="Line 65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2" name="Line 66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3" name="Line 67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4" name="Line 68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5" name="Line 69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6" name="Line 70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6" name="AutoShape 6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7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8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9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0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1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2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3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4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5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6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7" name="Line 17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8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9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0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1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2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3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4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6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7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8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9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0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1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2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3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4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5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6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7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8" name="Rectangle 38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4679" name="Rectangle 39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0" name="Rectangle 40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1" name="Rectangle 41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2" name="Rectangle 42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3" name="Rectangle 43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4" name="Rectangle 44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5" name="Rectangle 45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6" name="Rectangle 46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8" name="Rectangle 48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9" name="Rectangle 49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0" name="Rectangle 50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1" name="Rectangle 51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2" name="Rectangle 52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3" name="Text Box 53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4" name="Text Box 54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5" name="AutoShape 55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6" name="Text Box 56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4697" name="Line 57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8" name="Rectangle 58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9" name="Freeform 59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0" name="Rectangle 60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4701" name="Line 61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2" name="Line 62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3" name="Line 63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4" name="Line 64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5" name="Line 65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6" name="Rectangle 66"/>
          <p:cNvSpPr>
            <a:spLocks noChangeArrowheads="1"/>
          </p:cNvSpPr>
          <p:nvPr/>
        </p:nvSpPr>
        <p:spPr bwMode="auto">
          <a:xfrm>
            <a:off x="4581525" y="497522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</p:txBody>
      </p:sp>
      <p:sp>
        <p:nvSpPr>
          <p:cNvPr id="624707" name="Line 67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8" name="Line 68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9" name="Line 69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PROČ JE TAKOVÉ?</a:t>
            </a:r>
            <a:endParaRPr lang="cs-CZ" dirty="0" smtClean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0" name="AutoShape 6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3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4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5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7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8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9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0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1" name="Line 17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2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3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4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5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6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7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8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9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0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1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2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3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4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5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6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7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8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9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00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01" name="Rectangle 37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5702" name="Rectangle 38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3" name="Rectangle 39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4" name="Rectangle 40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5" name="Rectangle 41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6" name="Rectangle 42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7" name="Rectangle 43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8" name="Rectangle 44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9" name="Rectangle 45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0" name="Rectangle 46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1" name="Rectangle 47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2" name="Rectangle 48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3" name="Rectangle 49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4" name="Rectangle 50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5" name="Rectangle 51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16" name="Text Box 52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7" name="Text Box 53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8" name="AutoShape 54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19" name="Text Box 55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5720" name="Line 56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1" name="Rectangle 57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2" name="Freeform 58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3" name="Rectangle 59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5724" name="Line 60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5" name="Line 61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6" name="Line 62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7" name="Line 63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8" name="Line 64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9" name="Rectangle 65"/>
          <p:cNvSpPr>
            <a:spLocks noChangeArrowheads="1"/>
          </p:cNvSpPr>
          <p:nvPr/>
        </p:nvSpPr>
        <p:spPr bwMode="auto">
          <a:xfrm>
            <a:off x="4581525" y="497522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</p:txBody>
      </p:sp>
      <p:sp>
        <p:nvSpPr>
          <p:cNvPr id="625730" name="Line 66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1" name="Oval 67"/>
          <p:cNvSpPr>
            <a:spLocks noChangeArrowheads="1"/>
          </p:cNvSpPr>
          <p:nvPr/>
        </p:nvSpPr>
        <p:spPr bwMode="auto">
          <a:xfrm>
            <a:off x="2371725" y="3600450"/>
            <a:ext cx="1914525" cy="504825"/>
          </a:xfrm>
          <a:prstGeom prst="ellipse">
            <a:avLst/>
          </a:prstGeom>
          <a:noFill/>
          <a:ln w="38100">
            <a:solidFill>
              <a:srgbClr val="57C2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8EBF6">
                        <a:alpha val="39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2" name="Freeform 68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3" name="Line 69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8" name="AutoShape 6"/>
          <p:cNvSpPr>
            <a:spLocks noChangeAspect="1" noChangeArrowheads="1"/>
          </p:cNvSpPr>
          <p:nvPr/>
        </p:nvSpPr>
        <p:spPr bwMode="auto">
          <a:xfrm>
            <a:off x="0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9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0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3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5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6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7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 flipV="1">
            <a:off x="1362075" y="5681663"/>
            <a:ext cx="6891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1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2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3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4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5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6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7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8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9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0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1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2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3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4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5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6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7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8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9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0" name="Freeform 38"/>
          <p:cNvSpPr>
            <a:spLocks/>
          </p:cNvSpPr>
          <p:nvPr/>
        </p:nvSpPr>
        <p:spPr bwMode="auto">
          <a:xfrm>
            <a:off x="1365250" y="2085975"/>
            <a:ext cx="6884988" cy="3095625"/>
          </a:xfrm>
          <a:custGeom>
            <a:avLst/>
            <a:gdLst>
              <a:gd name="T0" fmla="*/ 0 w 987"/>
              <a:gd name="T1" fmla="*/ 422 h 422"/>
              <a:gd name="T2" fmla="*/ 71 w 987"/>
              <a:gd name="T3" fmla="*/ 343 h 422"/>
              <a:gd name="T4" fmla="*/ 141 w 987"/>
              <a:gd name="T5" fmla="*/ 286 h 422"/>
              <a:gd name="T6" fmla="*/ 212 w 987"/>
              <a:gd name="T7" fmla="*/ 229 h 422"/>
              <a:gd name="T8" fmla="*/ 282 w 987"/>
              <a:gd name="T9" fmla="*/ 177 h 422"/>
              <a:gd name="T10" fmla="*/ 353 w 987"/>
              <a:gd name="T11" fmla="*/ 138 h 422"/>
              <a:gd name="T12" fmla="*/ 423 w 987"/>
              <a:gd name="T13" fmla="*/ 104 h 422"/>
              <a:gd name="T14" fmla="*/ 494 w 987"/>
              <a:gd name="T15" fmla="*/ 70 h 422"/>
              <a:gd name="T16" fmla="*/ 564 w 987"/>
              <a:gd name="T17" fmla="*/ 55 h 422"/>
              <a:gd name="T18" fmla="*/ 634 w 987"/>
              <a:gd name="T19" fmla="*/ 43 h 422"/>
              <a:gd name="T20" fmla="*/ 705 w 987"/>
              <a:gd name="T21" fmla="*/ 36 h 422"/>
              <a:gd name="T22" fmla="*/ 775 w 987"/>
              <a:gd name="T23" fmla="*/ 25 h 422"/>
              <a:gd name="T24" fmla="*/ 846 w 987"/>
              <a:gd name="T25" fmla="*/ 16 h 422"/>
              <a:gd name="T26" fmla="*/ 916 w 987"/>
              <a:gd name="T27" fmla="*/ 9 h 422"/>
              <a:gd name="T28" fmla="*/ 987 w 987"/>
              <a:gd name="T29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422">
                <a:moveTo>
                  <a:pt x="0" y="422"/>
                </a:moveTo>
                <a:lnTo>
                  <a:pt x="71" y="343"/>
                </a:lnTo>
                <a:lnTo>
                  <a:pt x="141" y="286"/>
                </a:lnTo>
                <a:lnTo>
                  <a:pt x="212" y="229"/>
                </a:lnTo>
                <a:lnTo>
                  <a:pt x="282" y="177"/>
                </a:lnTo>
                <a:lnTo>
                  <a:pt x="353" y="138"/>
                </a:lnTo>
                <a:lnTo>
                  <a:pt x="423" y="104"/>
                </a:lnTo>
                <a:lnTo>
                  <a:pt x="494" y="70"/>
                </a:lnTo>
                <a:lnTo>
                  <a:pt x="564" y="55"/>
                </a:lnTo>
                <a:lnTo>
                  <a:pt x="634" y="43"/>
                </a:lnTo>
                <a:lnTo>
                  <a:pt x="705" y="36"/>
                </a:lnTo>
                <a:lnTo>
                  <a:pt x="775" y="25"/>
                </a:lnTo>
                <a:lnTo>
                  <a:pt x="846" y="16"/>
                </a:lnTo>
                <a:lnTo>
                  <a:pt x="916" y="9"/>
                </a:lnTo>
                <a:lnTo>
                  <a:pt x="987" y="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1" name="Freeform 39"/>
          <p:cNvSpPr>
            <a:spLocks/>
          </p:cNvSpPr>
          <p:nvPr/>
        </p:nvSpPr>
        <p:spPr bwMode="auto">
          <a:xfrm>
            <a:off x="4316413" y="3149600"/>
            <a:ext cx="1965325" cy="654050"/>
          </a:xfrm>
          <a:custGeom>
            <a:avLst/>
            <a:gdLst>
              <a:gd name="T0" fmla="*/ 0 w 282"/>
              <a:gd name="T1" fmla="*/ 89 h 89"/>
              <a:gd name="T2" fmla="*/ 71 w 282"/>
              <a:gd name="T3" fmla="*/ 89 h 89"/>
              <a:gd name="T4" fmla="*/ 141 w 282"/>
              <a:gd name="T5" fmla="*/ 80 h 89"/>
              <a:gd name="T6" fmla="*/ 211 w 282"/>
              <a:gd name="T7" fmla="*/ 43 h 89"/>
              <a:gd name="T8" fmla="*/ 282 w 282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89">
                <a:moveTo>
                  <a:pt x="0" y="89"/>
                </a:moveTo>
                <a:lnTo>
                  <a:pt x="71" y="89"/>
                </a:lnTo>
                <a:lnTo>
                  <a:pt x="141" y="80"/>
                </a:lnTo>
                <a:lnTo>
                  <a:pt x="211" y="43"/>
                </a:lnTo>
                <a:lnTo>
                  <a:pt x="282" y="0"/>
                </a:lnTo>
              </a:path>
            </a:pathLst>
          </a:custGeom>
          <a:noFill/>
          <a:ln w="57150" cap="flat" cmpd="sng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2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7753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4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5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6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7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8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9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0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1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2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3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4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5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6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67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8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9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0" name="Text Box 58"/>
          <p:cNvSpPr txBox="1">
            <a:spLocks noChangeArrowheads="1"/>
          </p:cNvSpPr>
          <p:nvPr/>
        </p:nvSpPr>
        <p:spPr bwMode="auto">
          <a:xfrm>
            <a:off x="4495800" y="422910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7771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2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3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4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7775" name="Line 63"/>
          <p:cNvSpPr>
            <a:spLocks noChangeShapeType="1"/>
          </p:cNvSpPr>
          <p:nvPr/>
        </p:nvSpPr>
        <p:spPr bwMode="auto">
          <a:xfrm flipV="1">
            <a:off x="4314825" y="2486025"/>
            <a:ext cx="9525" cy="329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6" name="Line 64"/>
          <p:cNvSpPr>
            <a:spLocks noChangeShapeType="1"/>
          </p:cNvSpPr>
          <p:nvPr/>
        </p:nvSpPr>
        <p:spPr bwMode="auto">
          <a:xfrm>
            <a:off x="2676525" y="1657350"/>
            <a:ext cx="1619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7" name="Line 65"/>
          <p:cNvSpPr>
            <a:spLocks noChangeShapeType="1"/>
          </p:cNvSpPr>
          <p:nvPr/>
        </p:nvSpPr>
        <p:spPr bwMode="auto">
          <a:xfrm>
            <a:off x="3819525" y="1933575"/>
            <a:ext cx="5905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8" name="Line 66"/>
          <p:cNvSpPr>
            <a:spLocks noChangeShapeType="1"/>
          </p:cNvSpPr>
          <p:nvPr/>
        </p:nvSpPr>
        <p:spPr bwMode="auto">
          <a:xfrm>
            <a:off x="3924300" y="2200275"/>
            <a:ext cx="438150" cy="952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9" name="Line 67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0" name="Rectangle 68"/>
          <p:cNvSpPr>
            <a:spLocks noChangeArrowheads="1"/>
          </p:cNvSpPr>
          <p:nvPr/>
        </p:nvSpPr>
        <p:spPr bwMode="auto">
          <a:xfrm>
            <a:off x="4581525" y="4975225"/>
            <a:ext cx="248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27781" name="Line 69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2" name="Line 70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3" name="Line 71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2" name="AutoShape 6"/>
          <p:cNvSpPr>
            <a:spLocks noChangeAspect="1" noChangeArrowheads="1"/>
          </p:cNvSpPr>
          <p:nvPr/>
        </p:nvSpPr>
        <p:spPr bwMode="auto">
          <a:xfrm>
            <a:off x="0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3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5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6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7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0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1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2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3" name="Line 17"/>
          <p:cNvSpPr>
            <a:spLocks noChangeShapeType="1"/>
          </p:cNvSpPr>
          <p:nvPr/>
        </p:nvSpPr>
        <p:spPr bwMode="auto">
          <a:xfrm flipV="1">
            <a:off x="1362075" y="5681663"/>
            <a:ext cx="6891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4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5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6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7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8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9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6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7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8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9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0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1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2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3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4" name="Freeform 38"/>
          <p:cNvSpPr>
            <a:spLocks/>
          </p:cNvSpPr>
          <p:nvPr/>
        </p:nvSpPr>
        <p:spPr bwMode="auto">
          <a:xfrm>
            <a:off x="1365250" y="2085975"/>
            <a:ext cx="6884988" cy="3095625"/>
          </a:xfrm>
          <a:custGeom>
            <a:avLst/>
            <a:gdLst>
              <a:gd name="T0" fmla="*/ 0 w 987"/>
              <a:gd name="T1" fmla="*/ 422 h 422"/>
              <a:gd name="T2" fmla="*/ 71 w 987"/>
              <a:gd name="T3" fmla="*/ 343 h 422"/>
              <a:gd name="T4" fmla="*/ 141 w 987"/>
              <a:gd name="T5" fmla="*/ 286 h 422"/>
              <a:gd name="T6" fmla="*/ 212 w 987"/>
              <a:gd name="T7" fmla="*/ 229 h 422"/>
              <a:gd name="T8" fmla="*/ 282 w 987"/>
              <a:gd name="T9" fmla="*/ 177 h 422"/>
              <a:gd name="T10" fmla="*/ 353 w 987"/>
              <a:gd name="T11" fmla="*/ 138 h 422"/>
              <a:gd name="T12" fmla="*/ 423 w 987"/>
              <a:gd name="T13" fmla="*/ 104 h 422"/>
              <a:gd name="T14" fmla="*/ 494 w 987"/>
              <a:gd name="T15" fmla="*/ 70 h 422"/>
              <a:gd name="T16" fmla="*/ 564 w 987"/>
              <a:gd name="T17" fmla="*/ 55 h 422"/>
              <a:gd name="T18" fmla="*/ 634 w 987"/>
              <a:gd name="T19" fmla="*/ 43 h 422"/>
              <a:gd name="T20" fmla="*/ 705 w 987"/>
              <a:gd name="T21" fmla="*/ 36 h 422"/>
              <a:gd name="T22" fmla="*/ 775 w 987"/>
              <a:gd name="T23" fmla="*/ 25 h 422"/>
              <a:gd name="T24" fmla="*/ 846 w 987"/>
              <a:gd name="T25" fmla="*/ 16 h 422"/>
              <a:gd name="T26" fmla="*/ 916 w 987"/>
              <a:gd name="T27" fmla="*/ 9 h 422"/>
              <a:gd name="T28" fmla="*/ 987 w 987"/>
              <a:gd name="T29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422">
                <a:moveTo>
                  <a:pt x="0" y="422"/>
                </a:moveTo>
                <a:lnTo>
                  <a:pt x="71" y="343"/>
                </a:lnTo>
                <a:lnTo>
                  <a:pt x="141" y="286"/>
                </a:lnTo>
                <a:lnTo>
                  <a:pt x="212" y="229"/>
                </a:lnTo>
                <a:lnTo>
                  <a:pt x="282" y="177"/>
                </a:lnTo>
                <a:lnTo>
                  <a:pt x="353" y="138"/>
                </a:lnTo>
                <a:lnTo>
                  <a:pt x="423" y="104"/>
                </a:lnTo>
                <a:lnTo>
                  <a:pt x="494" y="70"/>
                </a:lnTo>
                <a:lnTo>
                  <a:pt x="564" y="55"/>
                </a:lnTo>
                <a:lnTo>
                  <a:pt x="634" y="43"/>
                </a:lnTo>
                <a:lnTo>
                  <a:pt x="705" y="36"/>
                </a:lnTo>
                <a:lnTo>
                  <a:pt x="775" y="25"/>
                </a:lnTo>
                <a:lnTo>
                  <a:pt x="846" y="16"/>
                </a:lnTo>
                <a:lnTo>
                  <a:pt x="916" y="9"/>
                </a:lnTo>
                <a:lnTo>
                  <a:pt x="987" y="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5" name="Freeform 39"/>
          <p:cNvSpPr>
            <a:spLocks/>
          </p:cNvSpPr>
          <p:nvPr/>
        </p:nvSpPr>
        <p:spPr bwMode="auto">
          <a:xfrm>
            <a:off x="4316413" y="3149600"/>
            <a:ext cx="1965325" cy="654050"/>
          </a:xfrm>
          <a:custGeom>
            <a:avLst/>
            <a:gdLst>
              <a:gd name="T0" fmla="*/ 0 w 282"/>
              <a:gd name="T1" fmla="*/ 89 h 89"/>
              <a:gd name="T2" fmla="*/ 71 w 282"/>
              <a:gd name="T3" fmla="*/ 89 h 89"/>
              <a:gd name="T4" fmla="*/ 141 w 282"/>
              <a:gd name="T5" fmla="*/ 80 h 89"/>
              <a:gd name="T6" fmla="*/ 211 w 282"/>
              <a:gd name="T7" fmla="*/ 43 h 89"/>
              <a:gd name="T8" fmla="*/ 282 w 282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89">
                <a:moveTo>
                  <a:pt x="0" y="89"/>
                </a:moveTo>
                <a:lnTo>
                  <a:pt x="71" y="89"/>
                </a:lnTo>
                <a:lnTo>
                  <a:pt x="141" y="80"/>
                </a:lnTo>
                <a:lnTo>
                  <a:pt x="211" y="43"/>
                </a:lnTo>
                <a:lnTo>
                  <a:pt x="282" y="0"/>
                </a:lnTo>
              </a:path>
            </a:pathLst>
          </a:custGeom>
          <a:noFill/>
          <a:ln w="57150" cap="flat" cmpd="sng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6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8777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78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79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0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1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2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3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4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5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6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7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8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9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0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1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2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3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4" name="Text Box 58"/>
          <p:cNvSpPr txBox="1">
            <a:spLocks noChangeArrowheads="1"/>
          </p:cNvSpPr>
          <p:nvPr/>
        </p:nvSpPr>
        <p:spPr bwMode="auto">
          <a:xfrm>
            <a:off x="4410075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8795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6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7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8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8799" name="Line 63"/>
          <p:cNvSpPr>
            <a:spLocks noChangeShapeType="1"/>
          </p:cNvSpPr>
          <p:nvPr/>
        </p:nvSpPr>
        <p:spPr bwMode="auto">
          <a:xfrm flipV="1">
            <a:off x="4314825" y="2486025"/>
            <a:ext cx="9525" cy="329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0" name="Line 64"/>
          <p:cNvSpPr>
            <a:spLocks noChangeShapeType="1"/>
          </p:cNvSpPr>
          <p:nvPr/>
        </p:nvSpPr>
        <p:spPr bwMode="auto">
          <a:xfrm>
            <a:off x="2676525" y="1657350"/>
            <a:ext cx="1619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1" name="Line 65"/>
          <p:cNvSpPr>
            <a:spLocks noChangeShapeType="1"/>
          </p:cNvSpPr>
          <p:nvPr/>
        </p:nvSpPr>
        <p:spPr bwMode="auto">
          <a:xfrm>
            <a:off x="3819525" y="1933575"/>
            <a:ext cx="5905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2" name="Line 66"/>
          <p:cNvSpPr>
            <a:spLocks noChangeShapeType="1"/>
          </p:cNvSpPr>
          <p:nvPr/>
        </p:nvSpPr>
        <p:spPr bwMode="auto">
          <a:xfrm>
            <a:off x="3924300" y="2200275"/>
            <a:ext cx="438150" cy="952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3" name="Line 67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4" name="Rectangle 68"/>
          <p:cNvSpPr>
            <a:spLocks noChangeArrowheads="1"/>
          </p:cNvSpPr>
          <p:nvPr/>
        </p:nvSpPr>
        <p:spPr bwMode="auto">
          <a:xfrm>
            <a:off x="4581525" y="4975225"/>
            <a:ext cx="248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JAPONSKO</a:t>
            </a:r>
          </a:p>
        </p:txBody>
      </p:sp>
      <p:sp>
        <p:nvSpPr>
          <p:cNvPr id="628805" name="Line 69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6" name="Line 70"/>
          <p:cNvSpPr>
            <a:spLocks noChangeShapeType="1"/>
          </p:cNvSpPr>
          <p:nvPr/>
        </p:nvSpPr>
        <p:spPr bwMode="auto">
          <a:xfrm>
            <a:off x="6286500" y="5419725"/>
            <a:ext cx="166687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7" name="Line 71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8" name="Line 72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5292725" y="6442075"/>
            <a:ext cx="2593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63" name="Line 3"/>
          <p:cNvSpPr>
            <a:spLocks noChangeShapeType="1"/>
          </p:cNvSpPr>
          <p:nvPr/>
        </p:nvSpPr>
        <p:spPr bwMode="auto">
          <a:xfrm flipV="1">
            <a:off x="979488" y="1289050"/>
            <a:ext cx="1587" cy="4732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4" name="Line 4"/>
          <p:cNvSpPr>
            <a:spLocks noChangeShapeType="1"/>
          </p:cNvSpPr>
          <p:nvPr/>
        </p:nvSpPr>
        <p:spPr bwMode="auto">
          <a:xfrm flipH="1">
            <a:off x="873125" y="6021388"/>
            <a:ext cx="1063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712788" y="584835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 flipH="1">
            <a:off x="927100" y="578326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flipH="1">
            <a:off x="927100" y="554990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8" name="Line 8"/>
          <p:cNvSpPr>
            <a:spLocks noChangeShapeType="1"/>
          </p:cNvSpPr>
          <p:nvPr/>
        </p:nvSpPr>
        <p:spPr bwMode="auto">
          <a:xfrm>
            <a:off x="979488" y="4837113"/>
            <a:ext cx="6016625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>
            <a:off x="979488" y="3652838"/>
            <a:ext cx="6016625" cy="31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 flipH="1">
            <a:off x="927100" y="294481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1" name="Line 11"/>
          <p:cNvSpPr>
            <a:spLocks noChangeShapeType="1"/>
          </p:cNvSpPr>
          <p:nvPr/>
        </p:nvSpPr>
        <p:spPr bwMode="auto">
          <a:xfrm flipH="1">
            <a:off x="927100" y="27082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2" name="Line 12"/>
          <p:cNvSpPr>
            <a:spLocks noChangeShapeType="1"/>
          </p:cNvSpPr>
          <p:nvPr/>
        </p:nvSpPr>
        <p:spPr bwMode="auto">
          <a:xfrm flipH="1">
            <a:off x="873125" y="2473325"/>
            <a:ext cx="106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541338" y="2322513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74" name="Line 14"/>
          <p:cNvSpPr>
            <a:spLocks noChangeShapeType="1"/>
          </p:cNvSpPr>
          <p:nvPr/>
        </p:nvSpPr>
        <p:spPr bwMode="auto">
          <a:xfrm>
            <a:off x="979488" y="2473325"/>
            <a:ext cx="601662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5" name="Line 15"/>
          <p:cNvSpPr>
            <a:spLocks noChangeShapeType="1"/>
          </p:cNvSpPr>
          <p:nvPr/>
        </p:nvSpPr>
        <p:spPr bwMode="auto">
          <a:xfrm flipH="1">
            <a:off x="927100" y="223520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 flipH="1">
            <a:off x="927100" y="199866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7" name="Line 17"/>
          <p:cNvSpPr>
            <a:spLocks noChangeShapeType="1"/>
          </p:cNvSpPr>
          <p:nvPr/>
        </p:nvSpPr>
        <p:spPr bwMode="auto">
          <a:xfrm flipH="1">
            <a:off x="927100" y="176371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8" name="Line 18"/>
          <p:cNvSpPr>
            <a:spLocks noChangeShapeType="1"/>
          </p:cNvSpPr>
          <p:nvPr/>
        </p:nvSpPr>
        <p:spPr bwMode="auto">
          <a:xfrm flipH="1">
            <a:off x="927100" y="1525588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H="1">
            <a:off x="873125" y="1289050"/>
            <a:ext cx="106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0" name="Rectangle 20"/>
          <p:cNvSpPr>
            <a:spLocks noChangeArrowheads="1"/>
          </p:cNvSpPr>
          <p:nvPr/>
        </p:nvSpPr>
        <p:spPr bwMode="auto">
          <a:xfrm>
            <a:off x="541338" y="1135063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81" name="Line 21"/>
          <p:cNvSpPr>
            <a:spLocks noChangeShapeType="1"/>
          </p:cNvSpPr>
          <p:nvPr/>
        </p:nvSpPr>
        <p:spPr bwMode="auto">
          <a:xfrm>
            <a:off x="979488" y="1289050"/>
            <a:ext cx="601662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2" name="Line 22"/>
          <p:cNvSpPr>
            <a:spLocks noChangeShapeType="1"/>
          </p:cNvSpPr>
          <p:nvPr/>
        </p:nvSpPr>
        <p:spPr bwMode="auto">
          <a:xfrm>
            <a:off x="979488" y="6021388"/>
            <a:ext cx="60166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3" name="Line 23"/>
          <p:cNvSpPr>
            <a:spLocks noChangeShapeType="1"/>
          </p:cNvSpPr>
          <p:nvPr/>
        </p:nvSpPr>
        <p:spPr bwMode="auto">
          <a:xfrm>
            <a:off x="979488" y="6021388"/>
            <a:ext cx="1587" cy="93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4" name="Rectangle 24"/>
          <p:cNvSpPr>
            <a:spLocks noChangeArrowheads="1"/>
          </p:cNvSpPr>
          <p:nvPr/>
        </p:nvSpPr>
        <p:spPr bwMode="auto">
          <a:xfrm>
            <a:off x="682625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85" name="Line 25"/>
          <p:cNvSpPr>
            <a:spLocks noChangeShapeType="1"/>
          </p:cNvSpPr>
          <p:nvPr/>
        </p:nvSpPr>
        <p:spPr bwMode="auto">
          <a:xfrm>
            <a:off x="11303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6" name="Line 26"/>
          <p:cNvSpPr>
            <a:spLocks noChangeShapeType="1"/>
          </p:cNvSpPr>
          <p:nvPr/>
        </p:nvSpPr>
        <p:spPr bwMode="auto">
          <a:xfrm>
            <a:off x="127952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7" name="Line 27"/>
          <p:cNvSpPr>
            <a:spLocks noChangeShapeType="1"/>
          </p:cNvSpPr>
          <p:nvPr/>
        </p:nvSpPr>
        <p:spPr bwMode="auto">
          <a:xfrm>
            <a:off x="1428750" y="6021388"/>
            <a:ext cx="4763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8" name="Line 28"/>
          <p:cNvSpPr>
            <a:spLocks noChangeShapeType="1"/>
          </p:cNvSpPr>
          <p:nvPr/>
        </p:nvSpPr>
        <p:spPr bwMode="auto">
          <a:xfrm>
            <a:off x="15811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9" name="Line 29"/>
          <p:cNvSpPr>
            <a:spLocks noChangeShapeType="1"/>
          </p:cNvSpPr>
          <p:nvPr/>
        </p:nvSpPr>
        <p:spPr bwMode="auto">
          <a:xfrm>
            <a:off x="173037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0" name="Line 30"/>
          <p:cNvSpPr>
            <a:spLocks noChangeShapeType="1"/>
          </p:cNvSpPr>
          <p:nvPr/>
        </p:nvSpPr>
        <p:spPr bwMode="auto">
          <a:xfrm>
            <a:off x="18827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1" name="Line 31"/>
          <p:cNvSpPr>
            <a:spLocks noChangeShapeType="1"/>
          </p:cNvSpPr>
          <p:nvPr/>
        </p:nvSpPr>
        <p:spPr bwMode="auto">
          <a:xfrm>
            <a:off x="20320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2" name="Line 32"/>
          <p:cNvSpPr>
            <a:spLocks noChangeShapeType="1"/>
          </p:cNvSpPr>
          <p:nvPr/>
        </p:nvSpPr>
        <p:spPr bwMode="auto">
          <a:xfrm>
            <a:off x="21812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3" name="Line 33"/>
          <p:cNvSpPr>
            <a:spLocks noChangeShapeType="1"/>
          </p:cNvSpPr>
          <p:nvPr/>
        </p:nvSpPr>
        <p:spPr bwMode="auto">
          <a:xfrm>
            <a:off x="23336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4" name="Line 34"/>
          <p:cNvSpPr>
            <a:spLocks noChangeShapeType="1"/>
          </p:cNvSpPr>
          <p:nvPr/>
        </p:nvSpPr>
        <p:spPr bwMode="auto">
          <a:xfrm>
            <a:off x="2481263" y="6021388"/>
            <a:ext cx="4762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5" name="Rectangle 35"/>
          <p:cNvSpPr>
            <a:spLocks noChangeArrowheads="1"/>
          </p:cNvSpPr>
          <p:nvPr/>
        </p:nvSpPr>
        <p:spPr bwMode="auto">
          <a:xfrm>
            <a:off x="2200275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96" name="Line 36"/>
          <p:cNvSpPr>
            <a:spLocks noChangeShapeType="1"/>
          </p:cNvSpPr>
          <p:nvPr/>
        </p:nvSpPr>
        <p:spPr bwMode="auto">
          <a:xfrm flipV="1">
            <a:off x="2481263" y="1289050"/>
            <a:ext cx="4762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7" name="Line 37"/>
          <p:cNvSpPr>
            <a:spLocks noChangeShapeType="1"/>
          </p:cNvSpPr>
          <p:nvPr/>
        </p:nvSpPr>
        <p:spPr bwMode="auto">
          <a:xfrm>
            <a:off x="26352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8" name="Line 38"/>
          <p:cNvSpPr>
            <a:spLocks noChangeShapeType="1"/>
          </p:cNvSpPr>
          <p:nvPr/>
        </p:nvSpPr>
        <p:spPr bwMode="auto">
          <a:xfrm>
            <a:off x="27844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9" name="Line 39"/>
          <p:cNvSpPr>
            <a:spLocks noChangeShapeType="1"/>
          </p:cNvSpPr>
          <p:nvPr/>
        </p:nvSpPr>
        <p:spPr bwMode="auto">
          <a:xfrm>
            <a:off x="29368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0" name="Line 40"/>
          <p:cNvSpPr>
            <a:spLocks noChangeShapeType="1"/>
          </p:cNvSpPr>
          <p:nvPr/>
        </p:nvSpPr>
        <p:spPr bwMode="auto">
          <a:xfrm>
            <a:off x="308451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1" name="Line 41"/>
          <p:cNvSpPr>
            <a:spLocks noChangeShapeType="1"/>
          </p:cNvSpPr>
          <p:nvPr/>
        </p:nvSpPr>
        <p:spPr bwMode="auto">
          <a:xfrm>
            <a:off x="32353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2" name="Line 42"/>
          <p:cNvSpPr>
            <a:spLocks noChangeShapeType="1"/>
          </p:cNvSpPr>
          <p:nvPr/>
        </p:nvSpPr>
        <p:spPr bwMode="auto">
          <a:xfrm>
            <a:off x="3384550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3" name="Line 43"/>
          <p:cNvSpPr>
            <a:spLocks noChangeShapeType="1"/>
          </p:cNvSpPr>
          <p:nvPr/>
        </p:nvSpPr>
        <p:spPr bwMode="auto">
          <a:xfrm>
            <a:off x="353536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4" name="Line 44"/>
          <p:cNvSpPr>
            <a:spLocks noChangeShapeType="1"/>
          </p:cNvSpPr>
          <p:nvPr/>
        </p:nvSpPr>
        <p:spPr bwMode="auto">
          <a:xfrm>
            <a:off x="36845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5" name="Line 45"/>
          <p:cNvSpPr>
            <a:spLocks noChangeShapeType="1"/>
          </p:cNvSpPr>
          <p:nvPr/>
        </p:nvSpPr>
        <p:spPr bwMode="auto">
          <a:xfrm>
            <a:off x="38385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6" name="Line 46"/>
          <p:cNvSpPr>
            <a:spLocks noChangeShapeType="1"/>
          </p:cNvSpPr>
          <p:nvPr/>
        </p:nvSpPr>
        <p:spPr bwMode="auto">
          <a:xfrm>
            <a:off x="3987800" y="60213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7" name="Rectangle 47"/>
          <p:cNvSpPr>
            <a:spLocks noChangeArrowheads="1"/>
          </p:cNvSpPr>
          <p:nvPr/>
        </p:nvSpPr>
        <p:spPr bwMode="auto">
          <a:xfrm>
            <a:off x="3714750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08" name="Line 48"/>
          <p:cNvSpPr>
            <a:spLocks noChangeShapeType="1"/>
          </p:cNvSpPr>
          <p:nvPr/>
        </p:nvSpPr>
        <p:spPr bwMode="auto">
          <a:xfrm flipV="1">
            <a:off x="3987800" y="1289050"/>
            <a:ext cx="0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9" name="Line 49"/>
          <p:cNvSpPr>
            <a:spLocks noChangeShapeType="1"/>
          </p:cNvSpPr>
          <p:nvPr/>
        </p:nvSpPr>
        <p:spPr bwMode="auto">
          <a:xfrm>
            <a:off x="41370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0" name="Line 50"/>
          <p:cNvSpPr>
            <a:spLocks noChangeShapeType="1"/>
          </p:cNvSpPr>
          <p:nvPr/>
        </p:nvSpPr>
        <p:spPr bwMode="auto">
          <a:xfrm>
            <a:off x="42878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4438650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2" name="Line 52"/>
          <p:cNvSpPr>
            <a:spLocks noChangeShapeType="1"/>
          </p:cNvSpPr>
          <p:nvPr/>
        </p:nvSpPr>
        <p:spPr bwMode="auto">
          <a:xfrm>
            <a:off x="45862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3" name="Line 53"/>
          <p:cNvSpPr>
            <a:spLocks noChangeShapeType="1"/>
          </p:cNvSpPr>
          <p:nvPr/>
        </p:nvSpPr>
        <p:spPr bwMode="auto">
          <a:xfrm>
            <a:off x="4738688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>
            <a:off x="4887913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5" name="Line 55"/>
          <p:cNvSpPr>
            <a:spLocks noChangeShapeType="1"/>
          </p:cNvSpPr>
          <p:nvPr/>
        </p:nvSpPr>
        <p:spPr bwMode="auto">
          <a:xfrm>
            <a:off x="50419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6" name="Line 56"/>
          <p:cNvSpPr>
            <a:spLocks noChangeShapeType="1"/>
          </p:cNvSpPr>
          <p:nvPr/>
        </p:nvSpPr>
        <p:spPr bwMode="auto">
          <a:xfrm>
            <a:off x="518953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7" name="Line 57"/>
          <p:cNvSpPr>
            <a:spLocks noChangeShapeType="1"/>
          </p:cNvSpPr>
          <p:nvPr/>
        </p:nvSpPr>
        <p:spPr bwMode="auto">
          <a:xfrm>
            <a:off x="53403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8" name="Line 58"/>
          <p:cNvSpPr>
            <a:spLocks noChangeShapeType="1"/>
          </p:cNvSpPr>
          <p:nvPr/>
        </p:nvSpPr>
        <p:spPr bwMode="auto">
          <a:xfrm>
            <a:off x="5491163" y="6021388"/>
            <a:ext cx="1587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9" name="Rectangle 59"/>
          <p:cNvSpPr>
            <a:spLocks noChangeArrowheads="1"/>
          </p:cNvSpPr>
          <p:nvPr/>
        </p:nvSpPr>
        <p:spPr bwMode="auto">
          <a:xfrm>
            <a:off x="5230813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20" name="Line 60"/>
          <p:cNvSpPr>
            <a:spLocks noChangeShapeType="1"/>
          </p:cNvSpPr>
          <p:nvPr/>
        </p:nvSpPr>
        <p:spPr bwMode="auto">
          <a:xfrm flipV="1">
            <a:off x="5491163" y="1289050"/>
            <a:ext cx="1587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1" name="Line 61"/>
          <p:cNvSpPr>
            <a:spLocks noChangeShapeType="1"/>
          </p:cNvSpPr>
          <p:nvPr/>
        </p:nvSpPr>
        <p:spPr bwMode="auto">
          <a:xfrm>
            <a:off x="56403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2" name="Line 62"/>
          <p:cNvSpPr>
            <a:spLocks noChangeShapeType="1"/>
          </p:cNvSpPr>
          <p:nvPr/>
        </p:nvSpPr>
        <p:spPr bwMode="auto">
          <a:xfrm>
            <a:off x="579278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3" name="Line 63"/>
          <p:cNvSpPr>
            <a:spLocks noChangeShapeType="1"/>
          </p:cNvSpPr>
          <p:nvPr/>
        </p:nvSpPr>
        <p:spPr bwMode="auto">
          <a:xfrm>
            <a:off x="5942013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4" name="Line 64"/>
          <p:cNvSpPr>
            <a:spLocks noChangeShapeType="1"/>
          </p:cNvSpPr>
          <p:nvPr/>
        </p:nvSpPr>
        <p:spPr bwMode="auto">
          <a:xfrm>
            <a:off x="60912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5" name="Line 65"/>
          <p:cNvSpPr>
            <a:spLocks noChangeShapeType="1"/>
          </p:cNvSpPr>
          <p:nvPr/>
        </p:nvSpPr>
        <p:spPr bwMode="auto">
          <a:xfrm>
            <a:off x="62436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6" name="Line 66"/>
          <p:cNvSpPr>
            <a:spLocks noChangeShapeType="1"/>
          </p:cNvSpPr>
          <p:nvPr/>
        </p:nvSpPr>
        <p:spPr bwMode="auto">
          <a:xfrm>
            <a:off x="639286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7" name="Line 67"/>
          <p:cNvSpPr>
            <a:spLocks noChangeShapeType="1"/>
          </p:cNvSpPr>
          <p:nvPr/>
        </p:nvSpPr>
        <p:spPr bwMode="auto">
          <a:xfrm>
            <a:off x="654367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8" name="Line 68"/>
          <p:cNvSpPr>
            <a:spLocks noChangeShapeType="1"/>
          </p:cNvSpPr>
          <p:nvPr/>
        </p:nvSpPr>
        <p:spPr bwMode="auto">
          <a:xfrm>
            <a:off x="6692900" y="6021388"/>
            <a:ext cx="1588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9" name="Line 69"/>
          <p:cNvSpPr>
            <a:spLocks noChangeShapeType="1"/>
          </p:cNvSpPr>
          <p:nvPr/>
        </p:nvSpPr>
        <p:spPr bwMode="auto">
          <a:xfrm>
            <a:off x="68453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0" name="Line 70"/>
          <p:cNvSpPr>
            <a:spLocks noChangeShapeType="1"/>
          </p:cNvSpPr>
          <p:nvPr/>
        </p:nvSpPr>
        <p:spPr bwMode="auto">
          <a:xfrm>
            <a:off x="6996113" y="60213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1" name="Rectangle 71"/>
          <p:cNvSpPr>
            <a:spLocks noChangeArrowheads="1"/>
          </p:cNvSpPr>
          <p:nvPr/>
        </p:nvSpPr>
        <p:spPr bwMode="auto">
          <a:xfrm>
            <a:off x="6675438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32" name="Line 72"/>
          <p:cNvSpPr>
            <a:spLocks noChangeShapeType="1"/>
          </p:cNvSpPr>
          <p:nvPr/>
        </p:nvSpPr>
        <p:spPr bwMode="auto">
          <a:xfrm flipV="1">
            <a:off x="6996113" y="1289050"/>
            <a:ext cx="0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3" name="Line 73"/>
          <p:cNvSpPr>
            <a:spLocks noChangeShapeType="1"/>
          </p:cNvSpPr>
          <p:nvPr/>
        </p:nvSpPr>
        <p:spPr bwMode="auto">
          <a:xfrm flipV="1">
            <a:off x="4586288" y="3051175"/>
            <a:ext cx="152400" cy="2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4" name="Line 74"/>
          <p:cNvSpPr>
            <a:spLocks noChangeShapeType="1"/>
          </p:cNvSpPr>
          <p:nvPr/>
        </p:nvSpPr>
        <p:spPr bwMode="auto">
          <a:xfrm flipV="1">
            <a:off x="4738688" y="2998788"/>
            <a:ext cx="149225" cy="523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5" name="Line 75"/>
          <p:cNvSpPr>
            <a:spLocks noChangeShapeType="1"/>
          </p:cNvSpPr>
          <p:nvPr/>
        </p:nvSpPr>
        <p:spPr bwMode="auto">
          <a:xfrm flipV="1">
            <a:off x="4887913" y="2914650"/>
            <a:ext cx="153987" cy="841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6" name="Line 76"/>
          <p:cNvSpPr>
            <a:spLocks noChangeShapeType="1"/>
          </p:cNvSpPr>
          <p:nvPr/>
        </p:nvSpPr>
        <p:spPr bwMode="auto">
          <a:xfrm flipV="1">
            <a:off x="5041900" y="2897188"/>
            <a:ext cx="147638" cy="17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7" name="Line 77"/>
          <p:cNvSpPr>
            <a:spLocks noChangeShapeType="1"/>
          </p:cNvSpPr>
          <p:nvPr/>
        </p:nvSpPr>
        <p:spPr bwMode="auto">
          <a:xfrm flipV="1">
            <a:off x="5189538" y="2857500"/>
            <a:ext cx="150812" cy="396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8" name="Line 78"/>
          <p:cNvSpPr>
            <a:spLocks noChangeShapeType="1"/>
          </p:cNvSpPr>
          <p:nvPr/>
        </p:nvSpPr>
        <p:spPr bwMode="auto">
          <a:xfrm flipV="1">
            <a:off x="5340350" y="2774950"/>
            <a:ext cx="150813" cy="82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9" name="Line 79"/>
          <p:cNvSpPr>
            <a:spLocks noChangeShapeType="1"/>
          </p:cNvSpPr>
          <p:nvPr/>
        </p:nvSpPr>
        <p:spPr bwMode="auto">
          <a:xfrm flipV="1">
            <a:off x="3684588" y="2981325"/>
            <a:ext cx="153987" cy="168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0" name="Line 80"/>
          <p:cNvSpPr>
            <a:spLocks noChangeShapeType="1"/>
          </p:cNvSpPr>
          <p:nvPr/>
        </p:nvSpPr>
        <p:spPr bwMode="auto">
          <a:xfrm>
            <a:off x="3838575" y="2981325"/>
            <a:ext cx="149225" cy="1905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1" name="Line 81"/>
          <p:cNvSpPr>
            <a:spLocks noChangeShapeType="1"/>
          </p:cNvSpPr>
          <p:nvPr/>
        </p:nvSpPr>
        <p:spPr bwMode="auto">
          <a:xfrm flipV="1">
            <a:off x="3987800" y="2957513"/>
            <a:ext cx="149225" cy="428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2" name="Line 82"/>
          <p:cNvSpPr>
            <a:spLocks noChangeShapeType="1"/>
          </p:cNvSpPr>
          <p:nvPr/>
        </p:nvSpPr>
        <p:spPr bwMode="auto">
          <a:xfrm flipV="1">
            <a:off x="4137025" y="2867025"/>
            <a:ext cx="150813" cy="904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3" name="Line 83"/>
          <p:cNvSpPr>
            <a:spLocks noChangeShapeType="1"/>
          </p:cNvSpPr>
          <p:nvPr/>
        </p:nvSpPr>
        <p:spPr bwMode="auto">
          <a:xfrm>
            <a:off x="4287838" y="2867025"/>
            <a:ext cx="150812" cy="15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4" name="Line 84"/>
          <p:cNvSpPr>
            <a:spLocks noChangeShapeType="1"/>
          </p:cNvSpPr>
          <p:nvPr/>
        </p:nvSpPr>
        <p:spPr bwMode="auto">
          <a:xfrm flipV="1">
            <a:off x="4438650" y="2701925"/>
            <a:ext cx="147638" cy="165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5" name="Line 85"/>
          <p:cNvSpPr>
            <a:spLocks noChangeShapeType="1"/>
          </p:cNvSpPr>
          <p:nvPr/>
        </p:nvSpPr>
        <p:spPr bwMode="auto">
          <a:xfrm flipV="1">
            <a:off x="4586288" y="2693988"/>
            <a:ext cx="152400" cy="79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6" name="Line 86"/>
          <p:cNvSpPr>
            <a:spLocks noChangeShapeType="1"/>
          </p:cNvSpPr>
          <p:nvPr/>
        </p:nvSpPr>
        <p:spPr bwMode="auto">
          <a:xfrm flipV="1">
            <a:off x="4738688" y="2641600"/>
            <a:ext cx="149225" cy="523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7" name="Line 87"/>
          <p:cNvSpPr>
            <a:spLocks noChangeShapeType="1"/>
          </p:cNvSpPr>
          <p:nvPr/>
        </p:nvSpPr>
        <p:spPr bwMode="auto">
          <a:xfrm flipV="1">
            <a:off x="4887913" y="2590800"/>
            <a:ext cx="153987" cy="50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8" name="Line 88"/>
          <p:cNvSpPr>
            <a:spLocks noChangeShapeType="1"/>
          </p:cNvSpPr>
          <p:nvPr/>
        </p:nvSpPr>
        <p:spPr bwMode="auto">
          <a:xfrm flipV="1">
            <a:off x="5041900" y="2570163"/>
            <a:ext cx="147638" cy="20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9" name="Line 89"/>
          <p:cNvSpPr>
            <a:spLocks noChangeShapeType="1"/>
          </p:cNvSpPr>
          <p:nvPr/>
        </p:nvSpPr>
        <p:spPr bwMode="auto">
          <a:xfrm flipV="1">
            <a:off x="5189538" y="2560638"/>
            <a:ext cx="150812" cy="9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0" name="Line 90"/>
          <p:cNvSpPr>
            <a:spLocks noChangeShapeType="1"/>
          </p:cNvSpPr>
          <p:nvPr/>
        </p:nvSpPr>
        <p:spPr bwMode="auto">
          <a:xfrm flipV="1">
            <a:off x="5340350" y="2492375"/>
            <a:ext cx="150813" cy="682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1" name="Line 91"/>
          <p:cNvSpPr>
            <a:spLocks noChangeShapeType="1"/>
          </p:cNvSpPr>
          <p:nvPr/>
        </p:nvSpPr>
        <p:spPr bwMode="auto">
          <a:xfrm flipV="1">
            <a:off x="5491163" y="2470150"/>
            <a:ext cx="149225" cy="222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2" name="Line 92"/>
          <p:cNvSpPr>
            <a:spLocks noChangeShapeType="1"/>
          </p:cNvSpPr>
          <p:nvPr/>
        </p:nvSpPr>
        <p:spPr bwMode="auto">
          <a:xfrm flipV="1">
            <a:off x="5189538" y="3032125"/>
            <a:ext cx="150812" cy="396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3" name="Line 93"/>
          <p:cNvSpPr>
            <a:spLocks noChangeShapeType="1"/>
          </p:cNvSpPr>
          <p:nvPr/>
        </p:nvSpPr>
        <p:spPr bwMode="auto">
          <a:xfrm flipV="1">
            <a:off x="5340350" y="2974975"/>
            <a:ext cx="150813" cy="57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4" name="Line 94"/>
          <p:cNvSpPr>
            <a:spLocks noChangeShapeType="1"/>
          </p:cNvSpPr>
          <p:nvPr/>
        </p:nvSpPr>
        <p:spPr bwMode="auto">
          <a:xfrm flipV="1">
            <a:off x="5491163" y="2860675"/>
            <a:ext cx="149225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5" name="Line 95"/>
          <p:cNvSpPr>
            <a:spLocks noChangeShapeType="1"/>
          </p:cNvSpPr>
          <p:nvPr/>
        </p:nvSpPr>
        <p:spPr bwMode="auto">
          <a:xfrm flipV="1">
            <a:off x="5640388" y="2835275"/>
            <a:ext cx="152400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6" name="Line 96"/>
          <p:cNvSpPr>
            <a:spLocks noChangeShapeType="1"/>
          </p:cNvSpPr>
          <p:nvPr/>
        </p:nvSpPr>
        <p:spPr bwMode="auto">
          <a:xfrm flipH="1">
            <a:off x="927100" y="53117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7" name="Line 97"/>
          <p:cNvSpPr>
            <a:spLocks noChangeShapeType="1"/>
          </p:cNvSpPr>
          <p:nvPr/>
        </p:nvSpPr>
        <p:spPr bwMode="auto">
          <a:xfrm flipH="1">
            <a:off x="927100" y="5075238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8" name="Line 98"/>
          <p:cNvSpPr>
            <a:spLocks noChangeShapeType="1"/>
          </p:cNvSpPr>
          <p:nvPr/>
        </p:nvSpPr>
        <p:spPr bwMode="auto">
          <a:xfrm flipH="1">
            <a:off x="873125" y="4837113"/>
            <a:ext cx="106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9" name="Rectangle 99"/>
          <p:cNvSpPr>
            <a:spLocks noChangeArrowheads="1"/>
          </p:cNvSpPr>
          <p:nvPr/>
        </p:nvSpPr>
        <p:spPr bwMode="auto">
          <a:xfrm>
            <a:off x="541338" y="4687888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60" name="Line 100"/>
          <p:cNvSpPr>
            <a:spLocks noChangeShapeType="1"/>
          </p:cNvSpPr>
          <p:nvPr/>
        </p:nvSpPr>
        <p:spPr bwMode="auto">
          <a:xfrm flipH="1">
            <a:off x="927100" y="460375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1" name="Line 101"/>
          <p:cNvSpPr>
            <a:spLocks noChangeShapeType="1"/>
          </p:cNvSpPr>
          <p:nvPr/>
        </p:nvSpPr>
        <p:spPr bwMode="auto">
          <a:xfrm flipH="1">
            <a:off x="927100" y="436562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2" name="Line 102"/>
          <p:cNvSpPr>
            <a:spLocks noChangeShapeType="1"/>
          </p:cNvSpPr>
          <p:nvPr/>
        </p:nvSpPr>
        <p:spPr bwMode="auto">
          <a:xfrm flipH="1">
            <a:off x="927100" y="4127500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3" name="Line 103"/>
          <p:cNvSpPr>
            <a:spLocks noChangeShapeType="1"/>
          </p:cNvSpPr>
          <p:nvPr/>
        </p:nvSpPr>
        <p:spPr bwMode="auto">
          <a:xfrm flipH="1">
            <a:off x="927100" y="389255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4" name="Line 104"/>
          <p:cNvSpPr>
            <a:spLocks noChangeShapeType="1"/>
          </p:cNvSpPr>
          <p:nvPr/>
        </p:nvSpPr>
        <p:spPr bwMode="auto">
          <a:xfrm flipH="1">
            <a:off x="873125" y="3652838"/>
            <a:ext cx="1063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5" name="Rectangle 105"/>
          <p:cNvSpPr>
            <a:spLocks noChangeArrowheads="1"/>
          </p:cNvSpPr>
          <p:nvPr/>
        </p:nvSpPr>
        <p:spPr bwMode="auto">
          <a:xfrm>
            <a:off x="541338" y="3506788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66" name="Line 106"/>
          <p:cNvSpPr>
            <a:spLocks noChangeShapeType="1"/>
          </p:cNvSpPr>
          <p:nvPr/>
        </p:nvSpPr>
        <p:spPr bwMode="auto">
          <a:xfrm flipH="1">
            <a:off x="927100" y="34194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7" name="Line 107"/>
          <p:cNvSpPr>
            <a:spLocks noChangeShapeType="1"/>
          </p:cNvSpPr>
          <p:nvPr/>
        </p:nvSpPr>
        <p:spPr bwMode="auto">
          <a:xfrm flipH="1">
            <a:off x="927100" y="3181350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8" name="Line 108"/>
          <p:cNvSpPr>
            <a:spLocks noChangeShapeType="1"/>
          </p:cNvSpPr>
          <p:nvPr/>
        </p:nvSpPr>
        <p:spPr bwMode="auto">
          <a:xfrm flipV="1">
            <a:off x="979488" y="4371975"/>
            <a:ext cx="150812" cy="381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9" name="Line 109"/>
          <p:cNvSpPr>
            <a:spLocks noChangeShapeType="1"/>
          </p:cNvSpPr>
          <p:nvPr/>
        </p:nvSpPr>
        <p:spPr bwMode="auto">
          <a:xfrm flipV="1">
            <a:off x="1130300" y="4321175"/>
            <a:ext cx="149225" cy="50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0" name="Line 110"/>
          <p:cNvSpPr>
            <a:spLocks noChangeShapeType="1"/>
          </p:cNvSpPr>
          <p:nvPr/>
        </p:nvSpPr>
        <p:spPr bwMode="auto">
          <a:xfrm flipV="1">
            <a:off x="1279525" y="4295775"/>
            <a:ext cx="149225" cy="2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1" name="Line 111"/>
          <p:cNvSpPr>
            <a:spLocks noChangeShapeType="1"/>
          </p:cNvSpPr>
          <p:nvPr/>
        </p:nvSpPr>
        <p:spPr bwMode="auto">
          <a:xfrm flipV="1">
            <a:off x="1428750" y="4200525"/>
            <a:ext cx="152400" cy="952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2" name="Line 112"/>
          <p:cNvSpPr>
            <a:spLocks noChangeShapeType="1"/>
          </p:cNvSpPr>
          <p:nvPr/>
        </p:nvSpPr>
        <p:spPr bwMode="auto">
          <a:xfrm>
            <a:off x="1581150" y="4200525"/>
            <a:ext cx="149225" cy="31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3" name="Line 113"/>
          <p:cNvSpPr>
            <a:spLocks noChangeShapeType="1"/>
          </p:cNvSpPr>
          <p:nvPr/>
        </p:nvSpPr>
        <p:spPr bwMode="auto">
          <a:xfrm flipV="1">
            <a:off x="1730375" y="4132263"/>
            <a:ext cx="152400" cy="714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4" name="Line 114"/>
          <p:cNvSpPr>
            <a:spLocks noChangeShapeType="1"/>
          </p:cNvSpPr>
          <p:nvPr/>
        </p:nvSpPr>
        <p:spPr bwMode="auto">
          <a:xfrm flipV="1">
            <a:off x="1882775" y="4008438"/>
            <a:ext cx="149225" cy="1238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5" name="Line 115"/>
          <p:cNvSpPr>
            <a:spLocks noChangeShapeType="1"/>
          </p:cNvSpPr>
          <p:nvPr/>
        </p:nvSpPr>
        <p:spPr bwMode="auto">
          <a:xfrm flipV="1">
            <a:off x="2032000" y="3987800"/>
            <a:ext cx="149225" cy="206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6" name="Line 116"/>
          <p:cNvSpPr>
            <a:spLocks noChangeShapeType="1"/>
          </p:cNvSpPr>
          <p:nvPr/>
        </p:nvSpPr>
        <p:spPr bwMode="auto">
          <a:xfrm flipV="1">
            <a:off x="2181225" y="3897313"/>
            <a:ext cx="152400" cy="904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7" name="Line 117"/>
          <p:cNvSpPr>
            <a:spLocks noChangeShapeType="1"/>
          </p:cNvSpPr>
          <p:nvPr/>
        </p:nvSpPr>
        <p:spPr bwMode="auto">
          <a:xfrm flipV="1">
            <a:off x="2333625" y="3854450"/>
            <a:ext cx="147638" cy="428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8" name="Line 118"/>
          <p:cNvSpPr>
            <a:spLocks noChangeShapeType="1"/>
          </p:cNvSpPr>
          <p:nvPr/>
        </p:nvSpPr>
        <p:spPr bwMode="auto">
          <a:xfrm flipV="1">
            <a:off x="2481263" y="3781425"/>
            <a:ext cx="153987" cy="730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9" name="Line 119"/>
          <p:cNvSpPr>
            <a:spLocks noChangeShapeType="1"/>
          </p:cNvSpPr>
          <p:nvPr/>
        </p:nvSpPr>
        <p:spPr bwMode="auto">
          <a:xfrm flipV="1">
            <a:off x="2635250" y="3713163"/>
            <a:ext cx="149225" cy="682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0" name="Line 120"/>
          <p:cNvSpPr>
            <a:spLocks noChangeShapeType="1"/>
          </p:cNvSpPr>
          <p:nvPr/>
        </p:nvSpPr>
        <p:spPr bwMode="auto">
          <a:xfrm flipV="1">
            <a:off x="2784475" y="3706813"/>
            <a:ext cx="152400" cy="63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1" name="Line 121"/>
          <p:cNvSpPr>
            <a:spLocks noChangeShapeType="1"/>
          </p:cNvSpPr>
          <p:nvPr/>
        </p:nvSpPr>
        <p:spPr bwMode="auto">
          <a:xfrm flipV="1">
            <a:off x="2936875" y="3590925"/>
            <a:ext cx="147638" cy="1158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2" name="Line 122"/>
          <p:cNvSpPr>
            <a:spLocks noChangeShapeType="1"/>
          </p:cNvSpPr>
          <p:nvPr/>
        </p:nvSpPr>
        <p:spPr bwMode="auto">
          <a:xfrm flipV="1">
            <a:off x="3084513" y="3578225"/>
            <a:ext cx="150812" cy="127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3" name="Line 123"/>
          <p:cNvSpPr>
            <a:spLocks noChangeShapeType="1"/>
          </p:cNvSpPr>
          <p:nvPr/>
        </p:nvSpPr>
        <p:spPr bwMode="auto">
          <a:xfrm flipV="1">
            <a:off x="3235325" y="3529013"/>
            <a:ext cx="149225" cy="4921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4" name="Line 124"/>
          <p:cNvSpPr>
            <a:spLocks noChangeShapeType="1"/>
          </p:cNvSpPr>
          <p:nvPr/>
        </p:nvSpPr>
        <p:spPr bwMode="auto">
          <a:xfrm flipV="1">
            <a:off x="3384550" y="3417888"/>
            <a:ext cx="150813" cy="1111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5" name="Line 125"/>
          <p:cNvSpPr>
            <a:spLocks noChangeShapeType="1"/>
          </p:cNvSpPr>
          <p:nvPr/>
        </p:nvSpPr>
        <p:spPr bwMode="auto">
          <a:xfrm flipV="1">
            <a:off x="3535363" y="3381375"/>
            <a:ext cx="149225" cy="3651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6" name="Line 126"/>
          <p:cNvSpPr>
            <a:spLocks noChangeShapeType="1"/>
          </p:cNvSpPr>
          <p:nvPr/>
        </p:nvSpPr>
        <p:spPr bwMode="auto">
          <a:xfrm flipV="1">
            <a:off x="3684588" y="3340100"/>
            <a:ext cx="153987" cy="41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7" name="Line 127"/>
          <p:cNvSpPr>
            <a:spLocks noChangeShapeType="1"/>
          </p:cNvSpPr>
          <p:nvPr/>
        </p:nvSpPr>
        <p:spPr bwMode="auto">
          <a:xfrm flipV="1">
            <a:off x="3838575" y="3305175"/>
            <a:ext cx="149225" cy="349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8" name="Line 128"/>
          <p:cNvSpPr>
            <a:spLocks noChangeShapeType="1"/>
          </p:cNvSpPr>
          <p:nvPr/>
        </p:nvSpPr>
        <p:spPr bwMode="auto">
          <a:xfrm flipV="1">
            <a:off x="3987800" y="3271838"/>
            <a:ext cx="149225" cy="333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9" name="Line 129"/>
          <p:cNvSpPr>
            <a:spLocks noChangeShapeType="1"/>
          </p:cNvSpPr>
          <p:nvPr/>
        </p:nvSpPr>
        <p:spPr bwMode="auto">
          <a:xfrm flipV="1">
            <a:off x="4137025" y="3181350"/>
            <a:ext cx="150813" cy="904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0" name="Line 130"/>
          <p:cNvSpPr>
            <a:spLocks noChangeShapeType="1"/>
          </p:cNvSpPr>
          <p:nvPr/>
        </p:nvSpPr>
        <p:spPr bwMode="auto">
          <a:xfrm flipV="1">
            <a:off x="4287838" y="3179763"/>
            <a:ext cx="150812" cy="15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1" name="Line 131"/>
          <p:cNvSpPr>
            <a:spLocks noChangeShapeType="1"/>
          </p:cNvSpPr>
          <p:nvPr/>
        </p:nvSpPr>
        <p:spPr bwMode="auto">
          <a:xfrm flipV="1">
            <a:off x="4438650" y="3076575"/>
            <a:ext cx="147638" cy="103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2" name="Line 132"/>
          <p:cNvSpPr>
            <a:spLocks noChangeShapeType="1"/>
          </p:cNvSpPr>
          <p:nvPr/>
        </p:nvSpPr>
        <p:spPr bwMode="auto">
          <a:xfrm>
            <a:off x="979488" y="3695700"/>
            <a:ext cx="150812" cy="17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3" name="Line 133"/>
          <p:cNvSpPr>
            <a:spLocks noChangeShapeType="1"/>
          </p:cNvSpPr>
          <p:nvPr/>
        </p:nvSpPr>
        <p:spPr bwMode="auto">
          <a:xfrm flipV="1">
            <a:off x="1130300" y="3695700"/>
            <a:ext cx="149225" cy="17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4" name="Line 134"/>
          <p:cNvSpPr>
            <a:spLocks noChangeShapeType="1"/>
          </p:cNvSpPr>
          <p:nvPr/>
        </p:nvSpPr>
        <p:spPr bwMode="auto">
          <a:xfrm flipV="1">
            <a:off x="1279525" y="3659188"/>
            <a:ext cx="149225" cy="3651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5" name="Line 135"/>
          <p:cNvSpPr>
            <a:spLocks noChangeShapeType="1"/>
          </p:cNvSpPr>
          <p:nvPr/>
        </p:nvSpPr>
        <p:spPr bwMode="auto">
          <a:xfrm flipV="1">
            <a:off x="1428750" y="3629025"/>
            <a:ext cx="152400" cy="301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6" name="Line 136"/>
          <p:cNvSpPr>
            <a:spLocks noChangeShapeType="1"/>
          </p:cNvSpPr>
          <p:nvPr/>
        </p:nvSpPr>
        <p:spPr bwMode="auto">
          <a:xfrm>
            <a:off x="1581150" y="3629025"/>
            <a:ext cx="149225" cy="79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7" name="Line 137"/>
          <p:cNvSpPr>
            <a:spLocks noChangeShapeType="1"/>
          </p:cNvSpPr>
          <p:nvPr/>
        </p:nvSpPr>
        <p:spPr bwMode="auto">
          <a:xfrm>
            <a:off x="1730375" y="3636963"/>
            <a:ext cx="152400" cy="31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8" name="Line 138"/>
          <p:cNvSpPr>
            <a:spLocks noChangeShapeType="1"/>
          </p:cNvSpPr>
          <p:nvPr/>
        </p:nvSpPr>
        <p:spPr bwMode="auto">
          <a:xfrm flipV="1">
            <a:off x="1882775" y="3530600"/>
            <a:ext cx="149225" cy="1095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9" name="Line 139"/>
          <p:cNvSpPr>
            <a:spLocks noChangeShapeType="1"/>
          </p:cNvSpPr>
          <p:nvPr/>
        </p:nvSpPr>
        <p:spPr bwMode="auto">
          <a:xfrm flipV="1">
            <a:off x="2032000" y="3508375"/>
            <a:ext cx="149225" cy="222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0" name="Line 140"/>
          <p:cNvSpPr>
            <a:spLocks noChangeShapeType="1"/>
          </p:cNvSpPr>
          <p:nvPr/>
        </p:nvSpPr>
        <p:spPr bwMode="auto">
          <a:xfrm flipV="1">
            <a:off x="2181225" y="3498850"/>
            <a:ext cx="152400" cy="9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1" name="Line 141"/>
          <p:cNvSpPr>
            <a:spLocks noChangeShapeType="1"/>
          </p:cNvSpPr>
          <p:nvPr/>
        </p:nvSpPr>
        <p:spPr bwMode="auto">
          <a:xfrm flipV="1">
            <a:off x="2333625" y="3451225"/>
            <a:ext cx="147638" cy="476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2" name="Line 142"/>
          <p:cNvSpPr>
            <a:spLocks noChangeShapeType="1"/>
          </p:cNvSpPr>
          <p:nvPr/>
        </p:nvSpPr>
        <p:spPr bwMode="auto">
          <a:xfrm flipV="1">
            <a:off x="2481263" y="3378200"/>
            <a:ext cx="153987" cy="730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3" name="Line 143"/>
          <p:cNvSpPr>
            <a:spLocks noChangeShapeType="1"/>
          </p:cNvSpPr>
          <p:nvPr/>
        </p:nvSpPr>
        <p:spPr bwMode="auto">
          <a:xfrm flipV="1">
            <a:off x="2635250" y="3297238"/>
            <a:ext cx="149225" cy="809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4" name="Line 144"/>
          <p:cNvSpPr>
            <a:spLocks noChangeShapeType="1"/>
          </p:cNvSpPr>
          <p:nvPr/>
        </p:nvSpPr>
        <p:spPr bwMode="auto">
          <a:xfrm flipV="1">
            <a:off x="2784475" y="3244850"/>
            <a:ext cx="152400" cy="523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5" name="Line 145"/>
          <p:cNvSpPr>
            <a:spLocks noChangeShapeType="1"/>
          </p:cNvSpPr>
          <p:nvPr/>
        </p:nvSpPr>
        <p:spPr bwMode="auto">
          <a:xfrm flipV="1">
            <a:off x="2936875" y="3179763"/>
            <a:ext cx="147638" cy="650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6" name="Line 146"/>
          <p:cNvSpPr>
            <a:spLocks noChangeShapeType="1"/>
          </p:cNvSpPr>
          <p:nvPr/>
        </p:nvSpPr>
        <p:spPr bwMode="auto">
          <a:xfrm>
            <a:off x="3084513" y="3179763"/>
            <a:ext cx="150812" cy="41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7" name="Line 147"/>
          <p:cNvSpPr>
            <a:spLocks noChangeShapeType="1"/>
          </p:cNvSpPr>
          <p:nvPr/>
        </p:nvSpPr>
        <p:spPr bwMode="auto">
          <a:xfrm flipV="1">
            <a:off x="3235325" y="3154363"/>
            <a:ext cx="149225" cy="666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8" name="Line 148"/>
          <p:cNvSpPr>
            <a:spLocks noChangeShapeType="1"/>
          </p:cNvSpPr>
          <p:nvPr/>
        </p:nvSpPr>
        <p:spPr bwMode="auto">
          <a:xfrm flipV="1">
            <a:off x="3384550" y="3113088"/>
            <a:ext cx="150813" cy="41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9" name="Line 149"/>
          <p:cNvSpPr>
            <a:spLocks noChangeShapeType="1"/>
          </p:cNvSpPr>
          <p:nvPr/>
        </p:nvSpPr>
        <p:spPr bwMode="auto">
          <a:xfrm>
            <a:off x="3535363" y="3113088"/>
            <a:ext cx="149225" cy="3651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0" name="Line 150"/>
          <p:cNvSpPr>
            <a:spLocks noChangeShapeType="1"/>
          </p:cNvSpPr>
          <p:nvPr/>
        </p:nvSpPr>
        <p:spPr bwMode="auto">
          <a:xfrm>
            <a:off x="979488" y="4743450"/>
            <a:ext cx="150812" cy="50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1" name="Line 151"/>
          <p:cNvSpPr>
            <a:spLocks noChangeShapeType="1"/>
          </p:cNvSpPr>
          <p:nvPr/>
        </p:nvSpPr>
        <p:spPr bwMode="auto">
          <a:xfrm flipV="1">
            <a:off x="1130300" y="4624388"/>
            <a:ext cx="149225" cy="1698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2" name="Line 152"/>
          <p:cNvSpPr>
            <a:spLocks noChangeShapeType="1"/>
          </p:cNvSpPr>
          <p:nvPr/>
        </p:nvSpPr>
        <p:spPr bwMode="auto">
          <a:xfrm flipV="1">
            <a:off x="1279525" y="4495800"/>
            <a:ext cx="149225" cy="128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3" name="Line 153"/>
          <p:cNvSpPr>
            <a:spLocks noChangeShapeType="1"/>
          </p:cNvSpPr>
          <p:nvPr/>
        </p:nvSpPr>
        <p:spPr bwMode="auto">
          <a:xfrm>
            <a:off x="1428750" y="4495800"/>
            <a:ext cx="152400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4" name="Line 154"/>
          <p:cNvSpPr>
            <a:spLocks noChangeShapeType="1"/>
          </p:cNvSpPr>
          <p:nvPr/>
        </p:nvSpPr>
        <p:spPr bwMode="auto">
          <a:xfrm flipV="1">
            <a:off x="1581150" y="4383088"/>
            <a:ext cx="149225" cy="122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5" name="Line 155"/>
          <p:cNvSpPr>
            <a:spLocks noChangeShapeType="1"/>
          </p:cNvSpPr>
          <p:nvPr/>
        </p:nvSpPr>
        <p:spPr bwMode="auto">
          <a:xfrm flipV="1">
            <a:off x="1730375" y="4335463"/>
            <a:ext cx="152400" cy="4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6" name="Line 156"/>
          <p:cNvSpPr>
            <a:spLocks noChangeShapeType="1"/>
          </p:cNvSpPr>
          <p:nvPr/>
        </p:nvSpPr>
        <p:spPr bwMode="auto">
          <a:xfrm flipV="1">
            <a:off x="1882775" y="4227513"/>
            <a:ext cx="149225" cy="107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7" name="Line 157"/>
          <p:cNvSpPr>
            <a:spLocks noChangeShapeType="1"/>
          </p:cNvSpPr>
          <p:nvPr/>
        </p:nvSpPr>
        <p:spPr bwMode="auto">
          <a:xfrm flipV="1">
            <a:off x="2032000" y="4089400"/>
            <a:ext cx="149225" cy="1381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8" name="Line 158"/>
          <p:cNvSpPr>
            <a:spLocks noChangeShapeType="1"/>
          </p:cNvSpPr>
          <p:nvPr/>
        </p:nvSpPr>
        <p:spPr bwMode="auto">
          <a:xfrm flipV="1">
            <a:off x="2181225" y="4016375"/>
            <a:ext cx="152400" cy="73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9" name="Line 159"/>
          <p:cNvSpPr>
            <a:spLocks noChangeShapeType="1"/>
          </p:cNvSpPr>
          <p:nvPr/>
        </p:nvSpPr>
        <p:spPr bwMode="auto">
          <a:xfrm flipV="1">
            <a:off x="2333625" y="3957638"/>
            <a:ext cx="147638" cy="587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0" name="Line 160"/>
          <p:cNvSpPr>
            <a:spLocks noChangeShapeType="1"/>
          </p:cNvSpPr>
          <p:nvPr/>
        </p:nvSpPr>
        <p:spPr bwMode="auto">
          <a:xfrm flipV="1">
            <a:off x="2481263" y="3879850"/>
            <a:ext cx="153987" cy="77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1" name="Line 161"/>
          <p:cNvSpPr>
            <a:spLocks noChangeShapeType="1"/>
          </p:cNvSpPr>
          <p:nvPr/>
        </p:nvSpPr>
        <p:spPr bwMode="auto">
          <a:xfrm flipV="1">
            <a:off x="2635250" y="3733800"/>
            <a:ext cx="149225" cy="146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2" name="Line 162"/>
          <p:cNvSpPr>
            <a:spLocks noChangeShapeType="1"/>
          </p:cNvSpPr>
          <p:nvPr/>
        </p:nvSpPr>
        <p:spPr bwMode="auto">
          <a:xfrm>
            <a:off x="2784475" y="3733800"/>
            <a:ext cx="152400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3" name="Line 163"/>
          <p:cNvSpPr>
            <a:spLocks noChangeShapeType="1"/>
          </p:cNvSpPr>
          <p:nvPr/>
        </p:nvSpPr>
        <p:spPr bwMode="auto">
          <a:xfrm flipV="1">
            <a:off x="2936875" y="3678238"/>
            <a:ext cx="147638" cy="82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4" name="Line 164"/>
          <p:cNvSpPr>
            <a:spLocks noChangeShapeType="1"/>
          </p:cNvSpPr>
          <p:nvPr/>
        </p:nvSpPr>
        <p:spPr bwMode="auto">
          <a:xfrm>
            <a:off x="3084513" y="3678238"/>
            <a:ext cx="150812" cy="98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5" name="Line 165"/>
          <p:cNvSpPr>
            <a:spLocks noChangeShapeType="1"/>
          </p:cNvSpPr>
          <p:nvPr/>
        </p:nvSpPr>
        <p:spPr bwMode="auto">
          <a:xfrm flipV="1">
            <a:off x="3235325" y="3684588"/>
            <a:ext cx="149225" cy="92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6" name="Line 166"/>
          <p:cNvSpPr>
            <a:spLocks noChangeShapeType="1"/>
          </p:cNvSpPr>
          <p:nvPr/>
        </p:nvSpPr>
        <p:spPr bwMode="auto">
          <a:xfrm flipV="1">
            <a:off x="3384550" y="3665538"/>
            <a:ext cx="150813" cy="19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7" name="Line 167"/>
          <p:cNvSpPr>
            <a:spLocks noChangeShapeType="1"/>
          </p:cNvSpPr>
          <p:nvPr/>
        </p:nvSpPr>
        <p:spPr bwMode="auto">
          <a:xfrm>
            <a:off x="3535363" y="3665538"/>
            <a:ext cx="149225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8" name="Line 168"/>
          <p:cNvSpPr>
            <a:spLocks noChangeShapeType="1"/>
          </p:cNvSpPr>
          <p:nvPr/>
        </p:nvSpPr>
        <p:spPr bwMode="auto">
          <a:xfrm flipV="1">
            <a:off x="3684588" y="3629025"/>
            <a:ext cx="153987" cy="4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9" name="Line 169"/>
          <p:cNvSpPr>
            <a:spLocks noChangeShapeType="1"/>
          </p:cNvSpPr>
          <p:nvPr/>
        </p:nvSpPr>
        <p:spPr bwMode="auto">
          <a:xfrm flipV="1">
            <a:off x="3838575" y="3624263"/>
            <a:ext cx="149225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0" name="Line 170"/>
          <p:cNvSpPr>
            <a:spLocks noChangeShapeType="1"/>
          </p:cNvSpPr>
          <p:nvPr/>
        </p:nvSpPr>
        <p:spPr bwMode="auto">
          <a:xfrm flipV="1">
            <a:off x="3987800" y="3522663"/>
            <a:ext cx="149225" cy="10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1" name="Line 171"/>
          <p:cNvSpPr>
            <a:spLocks noChangeShapeType="1"/>
          </p:cNvSpPr>
          <p:nvPr/>
        </p:nvSpPr>
        <p:spPr bwMode="auto">
          <a:xfrm flipV="1">
            <a:off x="4137025" y="3465513"/>
            <a:ext cx="150813" cy="57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2" name="Line 172"/>
          <p:cNvSpPr>
            <a:spLocks noChangeShapeType="1"/>
          </p:cNvSpPr>
          <p:nvPr/>
        </p:nvSpPr>
        <p:spPr bwMode="auto">
          <a:xfrm flipV="1">
            <a:off x="4287838" y="3419475"/>
            <a:ext cx="150812" cy="46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3" name="Line 173"/>
          <p:cNvSpPr>
            <a:spLocks noChangeShapeType="1"/>
          </p:cNvSpPr>
          <p:nvPr/>
        </p:nvSpPr>
        <p:spPr bwMode="auto">
          <a:xfrm flipV="1">
            <a:off x="4438650" y="3233738"/>
            <a:ext cx="147638" cy="1857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4" name="Line 174"/>
          <p:cNvSpPr>
            <a:spLocks noChangeShapeType="1"/>
          </p:cNvSpPr>
          <p:nvPr/>
        </p:nvSpPr>
        <p:spPr bwMode="auto">
          <a:xfrm>
            <a:off x="4586288" y="3233738"/>
            <a:ext cx="152400" cy="7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5" name="Line 175"/>
          <p:cNvSpPr>
            <a:spLocks noChangeShapeType="1"/>
          </p:cNvSpPr>
          <p:nvPr/>
        </p:nvSpPr>
        <p:spPr bwMode="auto">
          <a:xfrm flipV="1">
            <a:off x="4738688" y="3168650"/>
            <a:ext cx="149225" cy="73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6" name="Line 176"/>
          <p:cNvSpPr>
            <a:spLocks noChangeShapeType="1"/>
          </p:cNvSpPr>
          <p:nvPr/>
        </p:nvSpPr>
        <p:spPr bwMode="auto">
          <a:xfrm flipV="1">
            <a:off x="4887913" y="3124200"/>
            <a:ext cx="153987" cy="44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7" name="Line 177"/>
          <p:cNvSpPr>
            <a:spLocks noChangeShapeType="1"/>
          </p:cNvSpPr>
          <p:nvPr/>
        </p:nvSpPr>
        <p:spPr bwMode="auto">
          <a:xfrm flipV="1">
            <a:off x="5041900" y="3071813"/>
            <a:ext cx="147638" cy="523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8" name="Line 178"/>
          <p:cNvSpPr>
            <a:spLocks noChangeShapeType="1"/>
          </p:cNvSpPr>
          <p:nvPr/>
        </p:nvSpPr>
        <p:spPr bwMode="auto">
          <a:xfrm>
            <a:off x="979488" y="4008438"/>
            <a:ext cx="150812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9" name="Line 179"/>
          <p:cNvSpPr>
            <a:spLocks noChangeShapeType="1"/>
          </p:cNvSpPr>
          <p:nvPr/>
        </p:nvSpPr>
        <p:spPr bwMode="auto">
          <a:xfrm>
            <a:off x="1130300" y="4008438"/>
            <a:ext cx="149225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0" name="Line 180"/>
          <p:cNvSpPr>
            <a:spLocks noChangeShapeType="1"/>
          </p:cNvSpPr>
          <p:nvPr/>
        </p:nvSpPr>
        <p:spPr bwMode="auto">
          <a:xfrm flipV="1">
            <a:off x="1279525" y="3935413"/>
            <a:ext cx="149225" cy="730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1" name="Line 181"/>
          <p:cNvSpPr>
            <a:spLocks noChangeShapeType="1"/>
          </p:cNvSpPr>
          <p:nvPr/>
        </p:nvSpPr>
        <p:spPr bwMode="auto">
          <a:xfrm flipV="1">
            <a:off x="1428750" y="3881438"/>
            <a:ext cx="152400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2" name="Line 182"/>
          <p:cNvSpPr>
            <a:spLocks noChangeShapeType="1"/>
          </p:cNvSpPr>
          <p:nvPr/>
        </p:nvSpPr>
        <p:spPr bwMode="auto">
          <a:xfrm flipV="1">
            <a:off x="1581150" y="3825875"/>
            <a:ext cx="149225" cy="55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3" name="Line 183"/>
          <p:cNvSpPr>
            <a:spLocks noChangeShapeType="1"/>
          </p:cNvSpPr>
          <p:nvPr/>
        </p:nvSpPr>
        <p:spPr bwMode="auto">
          <a:xfrm>
            <a:off x="1730375" y="3825875"/>
            <a:ext cx="152400" cy="82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4" name="Line 184"/>
          <p:cNvSpPr>
            <a:spLocks noChangeShapeType="1"/>
          </p:cNvSpPr>
          <p:nvPr/>
        </p:nvSpPr>
        <p:spPr bwMode="auto">
          <a:xfrm flipV="1">
            <a:off x="1882775" y="3671888"/>
            <a:ext cx="149225" cy="2365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5" name="Line 185"/>
          <p:cNvSpPr>
            <a:spLocks noChangeShapeType="1"/>
          </p:cNvSpPr>
          <p:nvPr/>
        </p:nvSpPr>
        <p:spPr bwMode="auto">
          <a:xfrm>
            <a:off x="2032000" y="3671888"/>
            <a:ext cx="149225" cy="60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6" name="Line 186"/>
          <p:cNvSpPr>
            <a:spLocks noChangeShapeType="1"/>
          </p:cNvSpPr>
          <p:nvPr/>
        </p:nvSpPr>
        <p:spPr bwMode="auto">
          <a:xfrm>
            <a:off x="2181225" y="3732213"/>
            <a:ext cx="152400" cy="555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7" name="Line 187"/>
          <p:cNvSpPr>
            <a:spLocks noChangeShapeType="1"/>
          </p:cNvSpPr>
          <p:nvPr/>
        </p:nvSpPr>
        <p:spPr bwMode="auto">
          <a:xfrm>
            <a:off x="2333625" y="3787775"/>
            <a:ext cx="147638" cy="492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8" name="Line 188"/>
          <p:cNvSpPr>
            <a:spLocks noChangeShapeType="1"/>
          </p:cNvSpPr>
          <p:nvPr/>
        </p:nvSpPr>
        <p:spPr bwMode="auto">
          <a:xfrm flipV="1">
            <a:off x="2481263" y="3783013"/>
            <a:ext cx="153987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9" name="Line 189"/>
          <p:cNvSpPr>
            <a:spLocks noChangeShapeType="1"/>
          </p:cNvSpPr>
          <p:nvPr/>
        </p:nvSpPr>
        <p:spPr bwMode="auto">
          <a:xfrm flipV="1">
            <a:off x="2635250" y="3695700"/>
            <a:ext cx="149225" cy="87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0" name="Line 190"/>
          <p:cNvSpPr>
            <a:spLocks noChangeShapeType="1"/>
          </p:cNvSpPr>
          <p:nvPr/>
        </p:nvSpPr>
        <p:spPr bwMode="auto">
          <a:xfrm>
            <a:off x="2784475" y="3695700"/>
            <a:ext cx="152400" cy="38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1" name="Line 191"/>
          <p:cNvSpPr>
            <a:spLocks noChangeShapeType="1"/>
          </p:cNvSpPr>
          <p:nvPr/>
        </p:nvSpPr>
        <p:spPr bwMode="auto">
          <a:xfrm flipV="1">
            <a:off x="2936875" y="3689350"/>
            <a:ext cx="147638" cy="444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2" name="Line 192"/>
          <p:cNvSpPr>
            <a:spLocks noChangeShapeType="1"/>
          </p:cNvSpPr>
          <p:nvPr/>
        </p:nvSpPr>
        <p:spPr bwMode="auto">
          <a:xfrm>
            <a:off x="3084513" y="3689350"/>
            <a:ext cx="150812" cy="34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3" name="Line 193"/>
          <p:cNvSpPr>
            <a:spLocks noChangeShapeType="1"/>
          </p:cNvSpPr>
          <p:nvPr/>
        </p:nvSpPr>
        <p:spPr bwMode="auto">
          <a:xfrm flipV="1">
            <a:off x="3235325" y="3678238"/>
            <a:ext cx="149225" cy="460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4" name="Line 194"/>
          <p:cNvSpPr>
            <a:spLocks noChangeShapeType="1"/>
          </p:cNvSpPr>
          <p:nvPr/>
        </p:nvSpPr>
        <p:spPr bwMode="auto">
          <a:xfrm flipV="1">
            <a:off x="3384550" y="3651250"/>
            <a:ext cx="150813" cy="269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5" name="Line 195"/>
          <p:cNvSpPr>
            <a:spLocks noChangeShapeType="1"/>
          </p:cNvSpPr>
          <p:nvPr/>
        </p:nvSpPr>
        <p:spPr bwMode="auto">
          <a:xfrm flipV="1">
            <a:off x="3535363" y="3632200"/>
            <a:ext cx="149225" cy="190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6" name="Line 196"/>
          <p:cNvSpPr>
            <a:spLocks noChangeShapeType="1"/>
          </p:cNvSpPr>
          <p:nvPr/>
        </p:nvSpPr>
        <p:spPr bwMode="auto">
          <a:xfrm flipV="1">
            <a:off x="3684588" y="3627438"/>
            <a:ext cx="153987" cy="47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7" name="Line 197"/>
          <p:cNvSpPr>
            <a:spLocks noChangeShapeType="1"/>
          </p:cNvSpPr>
          <p:nvPr/>
        </p:nvSpPr>
        <p:spPr bwMode="auto">
          <a:xfrm>
            <a:off x="3838575" y="3627438"/>
            <a:ext cx="149225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8" name="Line 198"/>
          <p:cNvSpPr>
            <a:spLocks noChangeShapeType="1"/>
          </p:cNvSpPr>
          <p:nvPr/>
        </p:nvSpPr>
        <p:spPr bwMode="auto">
          <a:xfrm flipV="1">
            <a:off x="3987800" y="3541713"/>
            <a:ext cx="149225" cy="873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9" name="Line 199"/>
          <p:cNvSpPr>
            <a:spLocks noChangeShapeType="1"/>
          </p:cNvSpPr>
          <p:nvPr/>
        </p:nvSpPr>
        <p:spPr bwMode="auto">
          <a:xfrm flipV="1">
            <a:off x="4137025" y="3541713"/>
            <a:ext cx="150813" cy="31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0" name="Line 200"/>
          <p:cNvSpPr>
            <a:spLocks noChangeShapeType="1"/>
          </p:cNvSpPr>
          <p:nvPr/>
        </p:nvSpPr>
        <p:spPr bwMode="auto">
          <a:xfrm>
            <a:off x="4287838" y="3541713"/>
            <a:ext cx="150812" cy="269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1" name="Line 201"/>
          <p:cNvSpPr>
            <a:spLocks noChangeShapeType="1"/>
          </p:cNvSpPr>
          <p:nvPr/>
        </p:nvSpPr>
        <p:spPr bwMode="auto">
          <a:xfrm flipV="1">
            <a:off x="4438650" y="3522663"/>
            <a:ext cx="147638" cy="460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2" name="Line 202"/>
          <p:cNvSpPr>
            <a:spLocks noChangeShapeType="1"/>
          </p:cNvSpPr>
          <p:nvPr/>
        </p:nvSpPr>
        <p:spPr bwMode="auto">
          <a:xfrm>
            <a:off x="4586288" y="3522663"/>
            <a:ext cx="152400" cy="190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3" name="Line 203"/>
          <p:cNvSpPr>
            <a:spLocks noChangeShapeType="1"/>
          </p:cNvSpPr>
          <p:nvPr/>
        </p:nvSpPr>
        <p:spPr bwMode="auto">
          <a:xfrm flipV="1">
            <a:off x="4738688" y="3448050"/>
            <a:ext cx="149225" cy="936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4" name="Line 204"/>
          <p:cNvSpPr>
            <a:spLocks noChangeShapeType="1"/>
          </p:cNvSpPr>
          <p:nvPr/>
        </p:nvSpPr>
        <p:spPr bwMode="auto">
          <a:xfrm flipV="1">
            <a:off x="4887913" y="3352800"/>
            <a:ext cx="153987" cy="95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5" name="Line 205"/>
          <p:cNvSpPr>
            <a:spLocks noChangeShapeType="1"/>
          </p:cNvSpPr>
          <p:nvPr/>
        </p:nvSpPr>
        <p:spPr bwMode="auto">
          <a:xfrm flipV="1">
            <a:off x="5041900" y="3244850"/>
            <a:ext cx="147638" cy="1079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6" name="Line 206"/>
          <p:cNvSpPr>
            <a:spLocks noChangeShapeType="1"/>
          </p:cNvSpPr>
          <p:nvPr/>
        </p:nvSpPr>
        <p:spPr bwMode="auto">
          <a:xfrm>
            <a:off x="5189538" y="3244850"/>
            <a:ext cx="150812" cy="50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7" name="Line 207"/>
          <p:cNvSpPr>
            <a:spLocks noChangeShapeType="1"/>
          </p:cNvSpPr>
          <p:nvPr/>
        </p:nvSpPr>
        <p:spPr bwMode="auto">
          <a:xfrm flipV="1">
            <a:off x="1130300" y="4752975"/>
            <a:ext cx="149225" cy="165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8" name="Line 208"/>
          <p:cNvSpPr>
            <a:spLocks noChangeShapeType="1"/>
          </p:cNvSpPr>
          <p:nvPr/>
        </p:nvSpPr>
        <p:spPr bwMode="auto">
          <a:xfrm>
            <a:off x="1279525" y="4752975"/>
            <a:ext cx="149225" cy="88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9" name="Line 209"/>
          <p:cNvSpPr>
            <a:spLocks noChangeShapeType="1"/>
          </p:cNvSpPr>
          <p:nvPr/>
        </p:nvSpPr>
        <p:spPr bwMode="auto">
          <a:xfrm flipV="1">
            <a:off x="1428750" y="4821238"/>
            <a:ext cx="152400" cy="206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0" name="Line 210"/>
          <p:cNvSpPr>
            <a:spLocks noChangeShapeType="1"/>
          </p:cNvSpPr>
          <p:nvPr/>
        </p:nvSpPr>
        <p:spPr bwMode="auto">
          <a:xfrm flipV="1">
            <a:off x="1581150" y="4745038"/>
            <a:ext cx="149225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1" name="Line 211"/>
          <p:cNvSpPr>
            <a:spLocks noChangeShapeType="1"/>
          </p:cNvSpPr>
          <p:nvPr/>
        </p:nvSpPr>
        <p:spPr bwMode="auto">
          <a:xfrm flipV="1">
            <a:off x="1730375" y="4716463"/>
            <a:ext cx="152400" cy="2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2" name="Line 212"/>
          <p:cNvSpPr>
            <a:spLocks noChangeShapeType="1"/>
          </p:cNvSpPr>
          <p:nvPr/>
        </p:nvSpPr>
        <p:spPr bwMode="auto">
          <a:xfrm flipV="1">
            <a:off x="1882775" y="4708525"/>
            <a:ext cx="149225" cy="7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3" name="Line 213"/>
          <p:cNvSpPr>
            <a:spLocks noChangeShapeType="1"/>
          </p:cNvSpPr>
          <p:nvPr/>
        </p:nvSpPr>
        <p:spPr bwMode="auto">
          <a:xfrm flipV="1">
            <a:off x="2032000" y="4687888"/>
            <a:ext cx="149225" cy="206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4" name="Line 214"/>
          <p:cNvSpPr>
            <a:spLocks noChangeShapeType="1"/>
          </p:cNvSpPr>
          <p:nvPr/>
        </p:nvSpPr>
        <p:spPr bwMode="auto">
          <a:xfrm flipV="1">
            <a:off x="2181225" y="4664075"/>
            <a:ext cx="152400" cy="23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5" name="Line 215"/>
          <p:cNvSpPr>
            <a:spLocks noChangeShapeType="1"/>
          </p:cNvSpPr>
          <p:nvPr/>
        </p:nvSpPr>
        <p:spPr bwMode="auto">
          <a:xfrm>
            <a:off x="2333625" y="4664075"/>
            <a:ext cx="147638" cy="10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6" name="Line 216"/>
          <p:cNvSpPr>
            <a:spLocks noChangeShapeType="1"/>
          </p:cNvSpPr>
          <p:nvPr/>
        </p:nvSpPr>
        <p:spPr bwMode="auto">
          <a:xfrm flipV="1">
            <a:off x="2481263" y="4684713"/>
            <a:ext cx="153987" cy="80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7" name="Line 217"/>
          <p:cNvSpPr>
            <a:spLocks noChangeShapeType="1"/>
          </p:cNvSpPr>
          <p:nvPr/>
        </p:nvSpPr>
        <p:spPr bwMode="auto">
          <a:xfrm flipV="1">
            <a:off x="2635250" y="4660900"/>
            <a:ext cx="149225" cy="23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8" name="Line 218"/>
          <p:cNvSpPr>
            <a:spLocks noChangeShapeType="1"/>
          </p:cNvSpPr>
          <p:nvPr/>
        </p:nvSpPr>
        <p:spPr bwMode="auto">
          <a:xfrm>
            <a:off x="2784475" y="4660900"/>
            <a:ext cx="152400" cy="47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9" name="Line 219"/>
          <p:cNvSpPr>
            <a:spLocks noChangeShapeType="1"/>
          </p:cNvSpPr>
          <p:nvPr/>
        </p:nvSpPr>
        <p:spPr bwMode="auto">
          <a:xfrm flipV="1">
            <a:off x="2936875" y="4683125"/>
            <a:ext cx="147638" cy="2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0" name="Line 220"/>
          <p:cNvSpPr>
            <a:spLocks noChangeShapeType="1"/>
          </p:cNvSpPr>
          <p:nvPr/>
        </p:nvSpPr>
        <p:spPr bwMode="auto">
          <a:xfrm flipV="1">
            <a:off x="3084513" y="4570413"/>
            <a:ext cx="300037" cy="1127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1" name="Line 221"/>
          <p:cNvSpPr>
            <a:spLocks noChangeShapeType="1"/>
          </p:cNvSpPr>
          <p:nvPr/>
        </p:nvSpPr>
        <p:spPr bwMode="auto">
          <a:xfrm flipV="1">
            <a:off x="3384550" y="4462463"/>
            <a:ext cx="150813" cy="107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2" name="Line 222"/>
          <p:cNvSpPr>
            <a:spLocks noChangeShapeType="1"/>
          </p:cNvSpPr>
          <p:nvPr/>
        </p:nvSpPr>
        <p:spPr bwMode="auto">
          <a:xfrm flipV="1">
            <a:off x="3535363" y="4418013"/>
            <a:ext cx="1492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3" name="Line 223"/>
          <p:cNvSpPr>
            <a:spLocks noChangeShapeType="1"/>
          </p:cNvSpPr>
          <p:nvPr/>
        </p:nvSpPr>
        <p:spPr bwMode="auto">
          <a:xfrm flipV="1">
            <a:off x="3684588" y="4410075"/>
            <a:ext cx="153987" cy="7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4" name="Line 224"/>
          <p:cNvSpPr>
            <a:spLocks noChangeShapeType="1"/>
          </p:cNvSpPr>
          <p:nvPr/>
        </p:nvSpPr>
        <p:spPr bwMode="auto">
          <a:xfrm>
            <a:off x="3838575" y="4410075"/>
            <a:ext cx="149225" cy="66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5" name="Line 225"/>
          <p:cNvSpPr>
            <a:spLocks noChangeShapeType="1"/>
          </p:cNvSpPr>
          <p:nvPr/>
        </p:nvSpPr>
        <p:spPr bwMode="auto">
          <a:xfrm flipV="1">
            <a:off x="3987800" y="4352925"/>
            <a:ext cx="149225" cy="12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6" name="Line 226"/>
          <p:cNvSpPr>
            <a:spLocks noChangeShapeType="1"/>
          </p:cNvSpPr>
          <p:nvPr/>
        </p:nvSpPr>
        <p:spPr bwMode="auto">
          <a:xfrm flipV="1">
            <a:off x="4137025" y="4264025"/>
            <a:ext cx="150813" cy="88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7" name="Line 227"/>
          <p:cNvSpPr>
            <a:spLocks noChangeShapeType="1"/>
          </p:cNvSpPr>
          <p:nvPr/>
        </p:nvSpPr>
        <p:spPr bwMode="auto">
          <a:xfrm flipV="1">
            <a:off x="4287838" y="4140200"/>
            <a:ext cx="150812" cy="12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8" name="Line 228"/>
          <p:cNvSpPr>
            <a:spLocks noChangeShapeType="1"/>
          </p:cNvSpPr>
          <p:nvPr/>
        </p:nvSpPr>
        <p:spPr bwMode="auto">
          <a:xfrm flipV="1">
            <a:off x="4438650" y="4089400"/>
            <a:ext cx="147638" cy="50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9" name="Line 229"/>
          <p:cNvSpPr>
            <a:spLocks noChangeShapeType="1"/>
          </p:cNvSpPr>
          <p:nvPr/>
        </p:nvSpPr>
        <p:spPr bwMode="auto">
          <a:xfrm flipV="1">
            <a:off x="4586288" y="4054475"/>
            <a:ext cx="152400" cy="34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0" name="Line 230"/>
          <p:cNvSpPr>
            <a:spLocks noChangeShapeType="1"/>
          </p:cNvSpPr>
          <p:nvPr/>
        </p:nvSpPr>
        <p:spPr bwMode="auto">
          <a:xfrm flipV="1">
            <a:off x="4738688" y="3886200"/>
            <a:ext cx="149225" cy="168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1" name="Line 231"/>
          <p:cNvSpPr>
            <a:spLocks noChangeShapeType="1"/>
          </p:cNvSpPr>
          <p:nvPr/>
        </p:nvSpPr>
        <p:spPr bwMode="auto">
          <a:xfrm flipV="1">
            <a:off x="4887913" y="3862388"/>
            <a:ext cx="153987" cy="23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2" name="Line 232"/>
          <p:cNvSpPr>
            <a:spLocks noChangeShapeType="1"/>
          </p:cNvSpPr>
          <p:nvPr/>
        </p:nvSpPr>
        <p:spPr bwMode="auto">
          <a:xfrm flipV="1">
            <a:off x="5041900" y="3714750"/>
            <a:ext cx="147638" cy="1476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3" name="Line 233"/>
          <p:cNvSpPr>
            <a:spLocks noChangeShapeType="1"/>
          </p:cNvSpPr>
          <p:nvPr/>
        </p:nvSpPr>
        <p:spPr bwMode="auto">
          <a:xfrm flipV="1">
            <a:off x="5189538" y="3668713"/>
            <a:ext cx="150812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4" name="Line 234"/>
          <p:cNvSpPr>
            <a:spLocks noChangeShapeType="1"/>
          </p:cNvSpPr>
          <p:nvPr/>
        </p:nvSpPr>
        <p:spPr bwMode="auto">
          <a:xfrm flipV="1">
            <a:off x="5340350" y="3605213"/>
            <a:ext cx="150813" cy="63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5" name="Line 235"/>
          <p:cNvSpPr>
            <a:spLocks noChangeShapeType="1"/>
          </p:cNvSpPr>
          <p:nvPr/>
        </p:nvSpPr>
        <p:spPr bwMode="auto">
          <a:xfrm flipV="1">
            <a:off x="5491163" y="3554413"/>
            <a:ext cx="149225" cy="50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6" name="Line 236"/>
          <p:cNvSpPr>
            <a:spLocks noChangeShapeType="1"/>
          </p:cNvSpPr>
          <p:nvPr/>
        </p:nvSpPr>
        <p:spPr bwMode="auto">
          <a:xfrm flipV="1">
            <a:off x="5640388" y="3535363"/>
            <a:ext cx="152400" cy="19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7" name="Text Box 237"/>
          <p:cNvSpPr txBox="1">
            <a:spLocks noChangeArrowheads="1"/>
          </p:cNvSpPr>
          <p:nvPr/>
        </p:nvSpPr>
        <p:spPr bwMode="auto">
          <a:xfrm>
            <a:off x="468313" y="765175"/>
            <a:ext cx="915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998" name="Text Box 238"/>
          <p:cNvSpPr txBox="1">
            <a:spLocks noChangeArrowheads="1"/>
          </p:cNvSpPr>
          <p:nvPr/>
        </p:nvSpPr>
        <p:spPr bwMode="auto">
          <a:xfrm>
            <a:off x="5942013" y="2124075"/>
            <a:ext cx="931862" cy="1804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9900"/>
                </a:solidFill>
              </a:rPr>
              <a:t>ŠV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800080"/>
                </a:solidFill>
              </a:rPr>
              <a:t>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00FF"/>
                </a:solidFill>
              </a:rPr>
              <a:t>FI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8000"/>
                </a:solidFill>
              </a:rPr>
              <a:t>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0000"/>
                </a:solidFill>
              </a:rPr>
              <a:t>ČR</a:t>
            </a:r>
            <a:endParaRPr lang="cs-CZ" sz="1900">
              <a:solidFill>
                <a:srgbClr val="000000"/>
              </a:solidFill>
            </a:endParaRPr>
          </a:p>
        </p:txBody>
      </p:sp>
      <p:sp>
        <p:nvSpPr>
          <p:cNvPr id="629999" name="Line 239"/>
          <p:cNvSpPr>
            <a:spLocks noChangeShapeType="1"/>
          </p:cNvSpPr>
          <p:nvPr/>
        </p:nvSpPr>
        <p:spPr bwMode="auto">
          <a:xfrm>
            <a:off x="6584950" y="3490913"/>
            <a:ext cx="20796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0" name="Line 240"/>
          <p:cNvSpPr>
            <a:spLocks noChangeShapeType="1"/>
          </p:cNvSpPr>
          <p:nvPr/>
        </p:nvSpPr>
        <p:spPr bwMode="auto">
          <a:xfrm>
            <a:off x="6596063" y="3222625"/>
            <a:ext cx="20637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1" name="Line 241"/>
          <p:cNvSpPr>
            <a:spLocks noChangeShapeType="1"/>
          </p:cNvSpPr>
          <p:nvPr/>
        </p:nvSpPr>
        <p:spPr bwMode="auto">
          <a:xfrm>
            <a:off x="6596063" y="2903538"/>
            <a:ext cx="206375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2" name="Line 242"/>
          <p:cNvSpPr>
            <a:spLocks noChangeShapeType="1"/>
          </p:cNvSpPr>
          <p:nvPr/>
        </p:nvSpPr>
        <p:spPr bwMode="auto">
          <a:xfrm>
            <a:off x="6584950" y="2341563"/>
            <a:ext cx="207963" cy="15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3" name="Line 243"/>
          <p:cNvSpPr>
            <a:spLocks noChangeShapeType="1"/>
          </p:cNvSpPr>
          <p:nvPr/>
        </p:nvSpPr>
        <p:spPr bwMode="auto">
          <a:xfrm>
            <a:off x="6584950" y="2608263"/>
            <a:ext cx="207963" cy="15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4" name="Text Box 244"/>
          <p:cNvSpPr txBox="1">
            <a:spLocks noChangeArrowheads="1"/>
          </p:cNvSpPr>
          <p:nvPr/>
        </p:nvSpPr>
        <p:spPr bwMode="auto">
          <a:xfrm>
            <a:off x="6816725" y="2124075"/>
            <a:ext cx="2003425" cy="1825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9900"/>
                </a:solidFill>
              </a:rPr>
              <a:t>Švédsko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800080"/>
                </a:solidFill>
              </a:rPr>
              <a:t>Evropská unie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00FF"/>
                </a:solidFill>
              </a:rPr>
              <a:t>Finsko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8000"/>
                </a:solidFill>
              </a:rPr>
              <a:t>Dánsko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0000"/>
                </a:solidFill>
              </a:rPr>
              <a:t>Česká republika</a:t>
            </a:r>
            <a:endParaRPr lang="cs-CZ" sz="1900">
              <a:solidFill>
                <a:srgbClr val="000000"/>
              </a:solidFill>
            </a:endParaRPr>
          </a:p>
        </p:txBody>
      </p:sp>
      <p:sp>
        <p:nvSpPr>
          <p:cNvPr id="630005" name="Text Box 245"/>
          <p:cNvSpPr txBox="1">
            <a:spLocks noChangeArrowheads="1"/>
          </p:cNvSpPr>
          <p:nvPr/>
        </p:nvSpPr>
        <p:spPr bwMode="auto">
          <a:xfrm>
            <a:off x="468313" y="404813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</a:rPr>
              <a:t>STŘEDNÍ DÉLKA ŽIVOTA PŘI NAROZENÍ (MUŽI + ŽENY)</a:t>
            </a:r>
          </a:p>
        </p:txBody>
      </p:sp>
      <p:sp>
        <p:nvSpPr>
          <p:cNvPr id="630006" name="Line 246"/>
          <p:cNvSpPr>
            <a:spLocks noChangeShapeType="1"/>
          </p:cNvSpPr>
          <p:nvPr/>
        </p:nvSpPr>
        <p:spPr bwMode="auto">
          <a:xfrm>
            <a:off x="5795963" y="3532188"/>
            <a:ext cx="138112" cy="285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7" name="Rectangle 247"/>
          <p:cNvSpPr>
            <a:spLocks noChangeArrowheads="1"/>
          </p:cNvSpPr>
          <p:nvPr/>
        </p:nvSpPr>
        <p:spPr bwMode="auto">
          <a:xfrm>
            <a:off x="815975" y="54848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8" name="Freeform 248"/>
          <p:cNvSpPr>
            <a:spLocks/>
          </p:cNvSpPr>
          <p:nvPr/>
        </p:nvSpPr>
        <p:spPr bwMode="auto">
          <a:xfrm>
            <a:off x="788988" y="54943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3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24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5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27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8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9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0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1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4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5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6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8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9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40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1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2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3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4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5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6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47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8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9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0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1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2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3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54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5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6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7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58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9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0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1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2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3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4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5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6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7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8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69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0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1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2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3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4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8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9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0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2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3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4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5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6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7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8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9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0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1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2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93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4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5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6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7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8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9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0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1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2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3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4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205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6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7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8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9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0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1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2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3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4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5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6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7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8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9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0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1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2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3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4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5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6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7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8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9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0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1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2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3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4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5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6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7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8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9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0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1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2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3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4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5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6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7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8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9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0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1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2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3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4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5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6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7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8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9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0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1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2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3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4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5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6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7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8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9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0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1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2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3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4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5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6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7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8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9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80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5281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5282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5283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284" name="AutoShape 164"/>
          <p:cNvSpPr>
            <a:spLocks noChangeArrowheads="1"/>
          </p:cNvSpPr>
          <p:nvPr/>
        </p:nvSpPr>
        <p:spPr bwMode="auto">
          <a:xfrm>
            <a:off x="7715250" y="2314575"/>
            <a:ext cx="231775" cy="885825"/>
          </a:xfrm>
          <a:prstGeom prst="upDownArrow">
            <a:avLst>
              <a:gd name="adj1" fmla="val 50000"/>
              <a:gd name="adj2" fmla="val 76438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85" name="Text Box 165"/>
          <p:cNvSpPr txBox="1">
            <a:spLocks noChangeArrowheads="1"/>
          </p:cNvSpPr>
          <p:nvPr/>
        </p:nvSpPr>
        <p:spPr bwMode="auto">
          <a:xfrm>
            <a:off x="6715125" y="25908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4 roky</a:t>
            </a:r>
          </a:p>
        </p:txBody>
      </p:sp>
    </p:spTree>
    <p:extLst>
      <p:ext uri="{BB962C8B-B14F-4D97-AF65-F5344CB8AC3E}">
        <p14:creationId xmlns:p14="http://schemas.microsoft.com/office/powerpoint/2010/main" val="3517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48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49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2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5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6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3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0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7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9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1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82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3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4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7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8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9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0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1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2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93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4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5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6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7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8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9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0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1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2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3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4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05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6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7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8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9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0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1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2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3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4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5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6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17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8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9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0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1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2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3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4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5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6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7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8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29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0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1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2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3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4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5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6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7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8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9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0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1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2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3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4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5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6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7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8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9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0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1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2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3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4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5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6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7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8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9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0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1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2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3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4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5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6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7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8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9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0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1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2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3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4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5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6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7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8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9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0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1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2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3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4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5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6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7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8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9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0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1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2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3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4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5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6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7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8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9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0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1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2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3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4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6305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6306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6307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308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9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</p:spTree>
    <p:extLst>
      <p:ext uri="{BB962C8B-B14F-4D97-AF65-F5344CB8AC3E}">
        <p14:creationId xmlns:p14="http://schemas.microsoft.com/office/powerpoint/2010/main" val="4271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72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3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75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6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7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8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9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0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81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2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3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5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6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7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88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9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0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1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2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3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4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95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6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7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8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9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0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1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02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3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4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5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06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7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8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9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0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1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2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3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4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5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6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17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8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9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0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1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2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3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4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5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6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7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8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29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0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1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2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3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4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5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6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7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8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9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0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41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2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3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4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5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6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7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8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9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0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1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2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53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4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5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6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7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8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9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0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1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2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3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4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5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6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7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8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9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0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1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2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3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4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5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6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7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8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9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0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1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2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3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4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5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6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7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8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9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0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1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2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3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4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5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6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7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8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9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0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1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2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3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4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5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6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7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8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9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0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1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2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3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4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5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6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7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8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9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0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1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2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3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4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5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6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7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8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7329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7330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7331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332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33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647334" name="AutoShape 166"/>
          <p:cNvSpPr>
            <a:spLocks noChangeArrowheads="1"/>
          </p:cNvSpPr>
          <p:nvPr/>
        </p:nvSpPr>
        <p:spPr bwMode="auto">
          <a:xfrm>
            <a:off x="4533900" y="3067050"/>
            <a:ext cx="3328988" cy="257175"/>
          </a:xfrm>
          <a:prstGeom prst="leftRightArrow">
            <a:avLst>
              <a:gd name="adj1" fmla="val 49380"/>
              <a:gd name="adj2" fmla="val 14382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35" name="Text Box 167"/>
          <p:cNvSpPr txBox="1">
            <a:spLocks noChangeArrowheads="1"/>
          </p:cNvSpPr>
          <p:nvPr/>
        </p:nvSpPr>
        <p:spPr bwMode="auto">
          <a:xfrm>
            <a:off x="6076950" y="2733675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20 roků</a:t>
            </a:r>
          </a:p>
        </p:txBody>
      </p:sp>
    </p:spTree>
    <p:extLst>
      <p:ext uri="{BB962C8B-B14F-4D97-AF65-F5344CB8AC3E}">
        <p14:creationId xmlns:p14="http://schemas.microsoft.com/office/powerpoint/2010/main" val="22821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1800225" y="2865438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1800225" y="2668588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498975" y="2689225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H="1">
            <a:off x="6378575" y="26781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996950" y="2614613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</a:rPr>
              <a:t>A</a:t>
            </a:r>
            <a:endParaRPr lang="cs-CZ" sz="2400" smtClean="0">
              <a:solidFill>
                <a:srgbClr val="000000"/>
              </a:solidFill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214563" y="22336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336600"/>
                </a:solidFill>
              </a:rPr>
              <a:t>zdravé období</a:t>
            </a:r>
            <a:endParaRPr lang="cs-CZ" sz="2000" smtClean="0">
              <a:solidFill>
                <a:srgbClr val="336600"/>
              </a:solidFill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56125" y="222726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</a:rPr>
              <a:t>délka nemoci</a:t>
            </a:r>
            <a:endParaRPr lang="cs-CZ" sz="2000" smtClean="0">
              <a:solidFill>
                <a:srgbClr val="000000"/>
              </a:solidFill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4500563" y="2865438"/>
            <a:ext cx="1878012" cy="9525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819275" y="2689225"/>
            <a:ext cx="2659063" cy="360363"/>
          </a:xfrm>
          <a:prstGeom prst="rect">
            <a:avLst/>
          </a:prstGeom>
          <a:solidFill>
            <a:srgbClr val="66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4311650" y="3708400"/>
            <a:ext cx="288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diagnóza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chronické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4276725" y="3086100"/>
            <a:ext cx="438150" cy="638175"/>
          </a:xfrm>
          <a:prstGeom prst="upArrow">
            <a:avLst>
              <a:gd name="adj1" fmla="val 34593"/>
              <a:gd name="adj2" fmla="val 4816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7" name="Text Box 13"/>
          <p:cNvSpPr>
            <a:spLocks noGrp="1" noChangeArrowheads="1"/>
          </p:cNvSpPr>
          <p:nvPr>
            <p:ph type="title"/>
          </p:nvPr>
        </p:nvSpPr>
        <p:spPr>
          <a:xfrm>
            <a:off x="504825" y="379413"/>
            <a:ext cx="8229600" cy="85725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cs-CZ" sz="2400" b="1" smtClean="0">
                <a:solidFill>
                  <a:srgbClr val="336600"/>
                </a:solidFill>
              </a:rPr>
              <a:t>HEALTH EXPECTANCY: HEALTHY LIFE YEARS (HLY)</a:t>
            </a:r>
            <a:r>
              <a:rPr lang="cs-CZ" sz="400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6169025" y="3063875"/>
            <a:ext cx="438150" cy="409575"/>
          </a:xfrm>
          <a:prstGeom prst="upArrow">
            <a:avLst>
              <a:gd name="adj1" fmla="val 34787"/>
              <a:gd name="adj2" fmla="val 4689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6496050" y="3162300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</a:rPr>
              <a:t>úmrtí</a:t>
            </a: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H="1">
            <a:off x="1800225" y="115252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 flipH="1">
            <a:off x="4483100" y="115887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1819275" y="1209675"/>
            <a:ext cx="2657475" cy="409575"/>
          </a:xfrm>
          <a:prstGeom prst="leftRightArrow">
            <a:avLst>
              <a:gd name="adj1" fmla="val 41861"/>
              <a:gd name="adj2" fmla="val 83117"/>
            </a:avLst>
          </a:prstGeom>
          <a:solidFill>
            <a:schemeClr val="folHlink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H="1">
            <a:off x="1778000" y="3082925"/>
            <a:ext cx="28575" cy="226695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 flipH="1">
            <a:off x="6356350" y="3098800"/>
            <a:ext cx="28575" cy="224790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>
            <a:off x="1825625" y="4826000"/>
            <a:ext cx="4495800" cy="485775"/>
          </a:xfrm>
          <a:prstGeom prst="leftRightArrow">
            <a:avLst>
              <a:gd name="adj1" fmla="val 44639"/>
              <a:gd name="adj2" fmla="val 68940"/>
            </a:avLst>
          </a:prstGeom>
          <a:solidFill>
            <a:srgbClr val="6E7FC6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638425" y="52292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64688"/>
                </a:solidFill>
              </a:rPr>
              <a:t>LIFE EXPECTANCY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885825" y="5781675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64688"/>
                </a:solidFill>
              </a:rPr>
              <a:t>STŘEDNÍ DÉLKA ŽIVOTA, NADĚJE DOŽITÍ</a:t>
            </a:r>
          </a:p>
        </p:txBody>
      </p:sp>
    </p:spTree>
    <p:extLst>
      <p:ext uri="{BB962C8B-B14F-4D97-AF65-F5344CB8AC3E}">
        <p14:creationId xmlns:p14="http://schemas.microsoft.com/office/powerpoint/2010/main" val="3202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98700" y="511176"/>
            <a:ext cx="4700587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050925" y="11477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72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33463" y="1574800"/>
            <a:ext cx="522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70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1857375" y="3008313"/>
            <a:ext cx="1050925" cy="422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2994025" y="2416175"/>
            <a:ext cx="1066800" cy="550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3989388" y="1808163"/>
            <a:ext cx="1519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ŠVÉDSKO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4144963" y="2314575"/>
            <a:ext cx="1074737" cy="603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V="1">
            <a:off x="5305425" y="1968500"/>
            <a:ext cx="1065213" cy="322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6457950" y="1673225"/>
            <a:ext cx="1060450" cy="261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9" name="WordArt 11"/>
          <p:cNvSpPr>
            <a:spLocks noChangeArrowheads="1" noChangeShapeType="1" noTextEdit="1"/>
          </p:cNvSpPr>
          <p:nvPr/>
        </p:nvSpPr>
        <p:spPr bwMode="auto">
          <a:xfrm>
            <a:off x="4543425" y="4359275"/>
            <a:ext cx="2570163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ČESKÁ REPUBLIKA</a:t>
            </a: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006725" y="4286250"/>
            <a:ext cx="1058863" cy="301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4143375" y="3630613"/>
            <a:ext cx="1054100" cy="668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300663" y="3579813"/>
            <a:ext cx="1073150" cy="22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6450013" y="3594100"/>
            <a:ext cx="1068387" cy="698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042988" y="2001838"/>
            <a:ext cx="52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68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041400" y="2433638"/>
            <a:ext cx="534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66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042988" y="28495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64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047750" y="3254375"/>
            <a:ext cx="52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62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1047750" y="3665538"/>
            <a:ext cx="58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60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042988" y="40941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58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1042988" y="4511675"/>
            <a:ext cx="581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56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1047750" y="489743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54</a:t>
            </a: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1455738" y="5153025"/>
            <a:ext cx="6778625" cy="1481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1487488" y="517683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2004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2627313" y="5189538"/>
            <a:ext cx="868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2005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776663" y="5191125"/>
            <a:ext cx="928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2006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4962525" y="5175250"/>
            <a:ext cx="105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2007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105525" y="51752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2008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7215188" y="5183188"/>
            <a:ext cx="966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2009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611188" y="404813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33399"/>
                </a:solidFill>
              </a:rPr>
              <a:t>HEALTH EXPECTANCY: HEALTHY LIFE YEARS (HLY)</a:t>
            </a:r>
            <a:r>
              <a:rPr lang="cs-CZ" b="1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6156325" y="5516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kalendářní roky</a:t>
            </a:r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>
            <a:off x="801688" y="5765800"/>
            <a:ext cx="7775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smtClean="0">
                <a:solidFill>
                  <a:srgbClr val="364688"/>
                </a:solidFill>
              </a:rPr>
              <a:t>Pramen: HEIDI DATA TOOL</a:t>
            </a:r>
            <a:r>
              <a:rPr lang="cs-CZ" smtClean="0">
                <a:solidFill>
                  <a:srgbClr val="333399"/>
                </a:solidFill>
              </a:rPr>
              <a:t> http://ec.europa.eu/health/indicators/echi/list/echi_40.html#main?KeepThis=true&amp;TB_iframe=true&amp;height=450&amp;width=920</a:t>
            </a:r>
          </a:p>
        </p:txBody>
      </p:sp>
      <p:sp>
        <p:nvSpPr>
          <p:cNvPr id="104482" name="AutoShape 34"/>
          <p:cNvSpPr>
            <a:spLocks noChangeArrowheads="1"/>
          </p:cNvSpPr>
          <p:nvPr/>
        </p:nvSpPr>
        <p:spPr bwMode="auto">
          <a:xfrm>
            <a:off x="7396163" y="1755775"/>
            <a:ext cx="315912" cy="1874838"/>
          </a:xfrm>
          <a:prstGeom prst="upDownArrow">
            <a:avLst>
              <a:gd name="adj1" fmla="val 63009"/>
              <a:gd name="adj2" fmla="val 75365"/>
            </a:avLst>
          </a:prstGeom>
          <a:solidFill>
            <a:srgbClr val="4C98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83" name="Rectangle 35"/>
          <p:cNvSpPr>
            <a:spLocks noChangeArrowheads="1"/>
          </p:cNvSpPr>
          <p:nvPr/>
        </p:nvSpPr>
        <p:spPr bwMode="auto">
          <a:xfrm>
            <a:off x="7893050" y="264795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397200"/>
                </a:solidFill>
              </a:rPr>
              <a:t>9 roků</a:t>
            </a:r>
          </a:p>
        </p:txBody>
      </p:sp>
    </p:spTree>
    <p:extLst>
      <p:ext uri="{BB962C8B-B14F-4D97-AF65-F5344CB8AC3E}">
        <p14:creationId xmlns:p14="http://schemas.microsoft.com/office/powerpoint/2010/main" val="2769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H="1">
            <a:off x="6834188" y="1101725"/>
            <a:ext cx="1587" cy="671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962025" y="1152525"/>
            <a:ext cx="4986338" cy="295275"/>
          </a:xfrm>
          <a:prstGeom prst="leftRightArrow">
            <a:avLst>
              <a:gd name="adj1" fmla="val 64815"/>
              <a:gd name="adj2" fmla="val 113441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944563" y="1465263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5484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70</a:t>
            </a:r>
          </a:p>
        </p:txBody>
      </p:sp>
      <p:sp>
        <p:nvSpPr>
          <p:cNvPr id="105485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82</a:t>
            </a:r>
          </a:p>
        </p:txBody>
      </p:sp>
      <p:sp>
        <p:nvSpPr>
          <p:cNvPr id="105486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12</a:t>
            </a:r>
          </a:p>
        </p:txBody>
      </p:sp>
      <p:sp>
        <p:nvSpPr>
          <p:cNvPr id="105487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/>
              </a:rPr>
              <a:t>ŠVÉDSKO</a:t>
            </a:r>
          </a:p>
        </p:txBody>
      </p:sp>
      <p:sp>
        <p:nvSpPr>
          <p:cNvPr id="105488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>
            <a:off x="6005513" y="1143000"/>
            <a:ext cx="809625" cy="323850"/>
          </a:xfrm>
          <a:prstGeom prst="leftRightArrow">
            <a:avLst>
              <a:gd name="adj1" fmla="val 55000"/>
              <a:gd name="adj2" fmla="val 7894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6605588" y="4291013"/>
            <a:ext cx="6350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>
            <a:off x="979488" y="4303713"/>
            <a:ext cx="4424362" cy="352425"/>
          </a:xfrm>
          <a:prstGeom prst="leftRightArrow">
            <a:avLst>
              <a:gd name="adj1" fmla="val 56991"/>
              <a:gd name="adj2" fmla="val 81543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6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5498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5499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5500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5501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PROČ JE TAKOVÉ?</a:t>
            </a:r>
            <a:endParaRPr lang="cs-CZ" dirty="0" smtClean="0"/>
          </a:p>
          <a:p>
            <a:r>
              <a:rPr lang="cs-CZ" dirty="0" smtClean="0"/>
              <a:t>Analýza a hodnocení zdravotní situace</a:t>
            </a:r>
            <a:endParaRPr lang="cs-CZ" b="1" dirty="0" smtClean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b="1" dirty="0" smtClean="0"/>
              <a:t>PŘEDPOKLAD: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Zdraví </a:t>
            </a:r>
            <a:r>
              <a:rPr lang="cs-CZ" dirty="0"/>
              <a:t>lidí není ovlivňováno jen náhodnými jevy a procesy.</a:t>
            </a:r>
          </a:p>
          <a:p>
            <a:pPr>
              <a:lnSpc>
                <a:spcPct val="90000"/>
              </a:lnSpc>
            </a:pPr>
            <a:r>
              <a:rPr lang="cs-CZ" dirty="0"/>
              <a:t>Se zdravím jsou spojeny příčinné faktory </a:t>
            </a:r>
            <a:r>
              <a:rPr lang="cs-CZ" dirty="0" smtClean="0"/>
              <a:t>             a </a:t>
            </a:r>
            <a:r>
              <a:rPr lang="cs-CZ" dirty="0"/>
              <a:t>mnoho dalších okolností (determinanty zdraví), které lze identifikovat a studovat jejich rozložení v čase, místě i v jednotlivých populačních podskupinách.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6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6835775" y="1101725"/>
            <a:ext cx="28575" cy="67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962025" y="1066800"/>
            <a:ext cx="4986338" cy="381000"/>
          </a:xfrm>
          <a:prstGeom prst="leftRightArrow">
            <a:avLst>
              <a:gd name="adj1" fmla="val 45157"/>
              <a:gd name="adj2" fmla="val 8791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958850" y="1473200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6508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70</a:t>
            </a:r>
          </a:p>
        </p:txBody>
      </p:sp>
      <p:sp>
        <p:nvSpPr>
          <p:cNvPr id="106509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82</a:t>
            </a:r>
          </a:p>
        </p:txBody>
      </p:sp>
      <p:sp>
        <p:nvSpPr>
          <p:cNvPr id="106510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12</a:t>
            </a:r>
          </a:p>
        </p:txBody>
      </p:sp>
      <p:sp>
        <p:nvSpPr>
          <p:cNvPr id="106511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/>
              </a:rPr>
              <a:t>ŠVÉDSKO</a:t>
            </a:r>
          </a:p>
        </p:txBody>
      </p:sp>
      <p:sp>
        <p:nvSpPr>
          <p:cNvPr id="106512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6005513" y="1085850"/>
            <a:ext cx="809625" cy="371475"/>
          </a:xfrm>
          <a:prstGeom prst="leftRightArrow">
            <a:avLst>
              <a:gd name="adj1" fmla="val 55000"/>
              <a:gd name="adj2" fmla="val 688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6522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6523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6524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6877050" y="1457325"/>
            <a:ext cx="942975" cy="2257425"/>
          </a:xfrm>
          <a:prstGeom prst="upDownArrow">
            <a:avLst>
              <a:gd name="adj1" fmla="val 50000"/>
              <a:gd name="adj2" fmla="val 47879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7" name="WordArt 31"/>
          <p:cNvSpPr>
            <a:spLocks noChangeArrowheads="1" noChangeShapeType="1" noTextEdit="1"/>
          </p:cNvSpPr>
          <p:nvPr/>
        </p:nvSpPr>
        <p:spPr bwMode="auto">
          <a:xfrm>
            <a:off x="5105400" y="2286000"/>
            <a:ext cx="3924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ROZDÍL    5 LET</a:t>
            </a:r>
          </a:p>
        </p:txBody>
      </p:sp>
    </p:spTree>
    <p:extLst>
      <p:ext uri="{BB962C8B-B14F-4D97-AF65-F5344CB8AC3E}">
        <p14:creationId xmlns:p14="http://schemas.microsoft.com/office/powerpoint/2010/main" val="2644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7532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7533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7534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Nestačí usilovat o ekonomickou reformu zdravotnických zařízení pečujících o nemocné.</a:t>
            </a:r>
            <a:r>
              <a:rPr lang="cs-CZ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7537" name="AutoShape 17" descr="10%"/>
          <p:cNvSpPr>
            <a:spLocks noChangeArrowheads="1"/>
          </p:cNvSpPr>
          <p:nvPr/>
        </p:nvSpPr>
        <p:spPr bwMode="auto">
          <a:xfrm>
            <a:off x="5438775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995363" y="4662488"/>
            <a:ext cx="5610225" cy="409575"/>
          </a:xfrm>
          <a:prstGeom prst="leftRightArrow">
            <a:avLst>
              <a:gd name="adj1" fmla="val 48065"/>
              <a:gd name="adj2" fmla="val 66269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8557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8558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638600"/>
                </a:solidFill>
              </a:rPr>
              <a:t>Je nebytné využít všech mechanizmů, které má společnost k dispozici s cílem prodloužit délku zdravého období života a zlepšit navazující péči. Je to úkol pro všechny rezorty, pro všechny organizace, rodiny i jednotlivce. </a:t>
            </a:r>
            <a:endParaRPr lang="cs-CZ" b="1" smtClean="0">
              <a:solidFill>
                <a:srgbClr val="638600"/>
              </a:solidFill>
            </a:endParaRPr>
          </a:p>
        </p:txBody>
      </p:sp>
      <p:sp>
        <p:nvSpPr>
          <p:cNvPr id="108561" name="AutoShape 17" descr="10%"/>
          <p:cNvSpPr>
            <a:spLocks noChangeArrowheads="1"/>
          </p:cNvSpPr>
          <p:nvPr/>
        </p:nvSpPr>
        <p:spPr bwMode="auto">
          <a:xfrm>
            <a:off x="5438775" y="261937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1046163" y="2627313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253047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399732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Spotřeba alkoholu na osobu 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800" b="1">
                <a:solidFill>
                  <a:srgbClr val="3C5D7E"/>
                </a:solidFill>
              </a:rPr>
              <a:t>starší 15 let v litrech čistého lihu</a:t>
            </a:r>
            <a:r>
              <a:rPr lang="cs-CZ" sz="2800">
                <a:solidFill>
                  <a:srgbClr val="3C5D7E"/>
                </a:solidFill>
              </a:rPr>
              <a:t/>
            </a:r>
            <a:br>
              <a:rPr lang="cs-CZ" sz="2800">
                <a:solidFill>
                  <a:srgbClr val="3C5D7E"/>
                </a:solidFill>
              </a:rPr>
            </a:br>
            <a:r>
              <a:rPr lang="cs-CZ" sz="240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sz="4000"/>
              <a:t> </a:t>
            </a:r>
          </a:p>
        </p:txBody>
      </p:sp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1758950" y="1652588"/>
            <a:ext cx="5753100" cy="43180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0" name="Line 4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1" name="Line 5"/>
          <p:cNvSpPr>
            <a:spLocks noChangeShapeType="1"/>
          </p:cNvSpPr>
          <p:nvPr/>
        </p:nvSpPr>
        <p:spPr bwMode="auto">
          <a:xfrm flipH="1">
            <a:off x="2354263" y="5689600"/>
            <a:ext cx="714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2232025" y="56007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23" name="Line 7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4" name="Line 8"/>
          <p:cNvSpPr>
            <a:spLocks noChangeShapeType="1"/>
          </p:cNvSpPr>
          <p:nvPr/>
        </p:nvSpPr>
        <p:spPr bwMode="auto">
          <a:xfrm flipH="1">
            <a:off x="2390775" y="55086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5" name="Line 9"/>
          <p:cNvSpPr>
            <a:spLocks noChangeShapeType="1"/>
          </p:cNvSpPr>
          <p:nvPr/>
        </p:nvSpPr>
        <p:spPr bwMode="auto">
          <a:xfrm flipH="1">
            <a:off x="2390775" y="5327650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6" name="Line 10"/>
          <p:cNvSpPr>
            <a:spLocks noChangeShapeType="1"/>
          </p:cNvSpPr>
          <p:nvPr/>
        </p:nvSpPr>
        <p:spPr bwMode="auto">
          <a:xfrm flipH="1">
            <a:off x="2390775" y="514826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7" name="Line 11"/>
          <p:cNvSpPr>
            <a:spLocks noChangeShapeType="1"/>
          </p:cNvSpPr>
          <p:nvPr/>
        </p:nvSpPr>
        <p:spPr bwMode="auto">
          <a:xfrm flipH="1">
            <a:off x="2390775" y="49688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8" name="Line 12"/>
          <p:cNvSpPr>
            <a:spLocks noChangeShapeType="1"/>
          </p:cNvSpPr>
          <p:nvPr/>
        </p:nvSpPr>
        <p:spPr bwMode="auto">
          <a:xfrm flipH="1">
            <a:off x="2354263" y="4787900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2217738" y="46990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5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30" name="Line 14"/>
          <p:cNvSpPr>
            <a:spLocks noChangeShapeType="1"/>
          </p:cNvSpPr>
          <p:nvPr/>
        </p:nvSpPr>
        <p:spPr bwMode="auto">
          <a:xfrm>
            <a:off x="2425700" y="4787900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1" name="Line 15"/>
          <p:cNvSpPr>
            <a:spLocks noChangeShapeType="1"/>
          </p:cNvSpPr>
          <p:nvPr/>
        </p:nvSpPr>
        <p:spPr bwMode="auto">
          <a:xfrm flipH="1">
            <a:off x="2390775" y="460692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2" name="Line 16"/>
          <p:cNvSpPr>
            <a:spLocks noChangeShapeType="1"/>
          </p:cNvSpPr>
          <p:nvPr/>
        </p:nvSpPr>
        <p:spPr bwMode="auto">
          <a:xfrm flipH="1">
            <a:off x="2390775" y="4427538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3" name="Line 17"/>
          <p:cNvSpPr>
            <a:spLocks noChangeShapeType="1"/>
          </p:cNvSpPr>
          <p:nvPr/>
        </p:nvSpPr>
        <p:spPr bwMode="auto">
          <a:xfrm flipH="1">
            <a:off x="2390775" y="424656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4" name="Line 18"/>
          <p:cNvSpPr>
            <a:spLocks noChangeShapeType="1"/>
          </p:cNvSpPr>
          <p:nvPr/>
        </p:nvSpPr>
        <p:spPr bwMode="auto">
          <a:xfrm flipH="1">
            <a:off x="2390775" y="40671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5" name="Line 19"/>
          <p:cNvSpPr>
            <a:spLocks noChangeShapeType="1"/>
          </p:cNvSpPr>
          <p:nvPr/>
        </p:nvSpPr>
        <p:spPr bwMode="auto">
          <a:xfrm flipH="1">
            <a:off x="2354263" y="3886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6" name="Rectangle 20"/>
          <p:cNvSpPr>
            <a:spLocks noChangeArrowheads="1"/>
          </p:cNvSpPr>
          <p:nvPr/>
        </p:nvSpPr>
        <p:spPr bwMode="auto">
          <a:xfrm>
            <a:off x="2160588" y="37750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37" name="Line 21"/>
          <p:cNvSpPr>
            <a:spLocks noChangeShapeType="1"/>
          </p:cNvSpPr>
          <p:nvPr/>
        </p:nvSpPr>
        <p:spPr bwMode="auto">
          <a:xfrm>
            <a:off x="2425700" y="38862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8" name="Line 22"/>
          <p:cNvSpPr>
            <a:spLocks noChangeShapeType="1"/>
          </p:cNvSpPr>
          <p:nvPr/>
        </p:nvSpPr>
        <p:spPr bwMode="auto">
          <a:xfrm flipH="1">
            <a:off x="2390775" y="370681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9" name="Line 23"/>
          <p:cNvSpPr>
            <a:spLocks noChangeShapeType="1"/>
          </p:cNvSpPr>
          <p:nvPr/>
        </p:nvSpPr>
        <p:spPr bwMode="auto">
          <a:xfrm flipH="1">
            <a:off x="2390775" y="3525838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0" name="Line 24"/>
          <p:cNvSpPr>
            <a:spLocks noChangeShapeType="1"/>
          </p:cNvSpPr>
          <p:nvPr/>
        </p:nvSpPr>
        <p:spPr bwMode="auto">
          <a:xfrm flipH="1">
            <a:off x="2390775" y="33464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1" name="Line 25"/>
          <p:cNvSpPr>
            <a:spLocks noChangeShapeType="1"/>
          </p:cNvSpPr>
          <p:nvPr/>
        </p:nvSpPr>
        <p:spPr bwMode="auto">
          <a:xfrm flipH="1">
            <a:off x="2390775" y="31654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2" name="Line 26"/>
          <p:cNvSpPr>
            <a:spLocks noChangeShapeType="1"/>
          </p:cNvSpPr>
          <p:nvPr/>
        </p:nvSpPr>
        <p:spPr bwMode="auto">
          <a:xfrm flipH="1">
            <a:off x="2354263" y="29845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3" name="Rectangle 27"/>
          <p:cNvSpPr>
            <a:spLocks noChangeArrowheads="1"/>
          </p:cNvSpPr>
          <p:nvPr/>
        </p:nvSpPr>
        <p:spPr bwMode="auto">
          <a:xfrm>
            <a:off x="2155825" y="286861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44" name="Line 28"/>
          <p:cNvSpPr>
            <a:spLocks noChangeShapeType="1"/>
          </p:cNvSpPr>
          <p:nvPr/>
        </p:nvSpPr>
        <p:spPr bwMode="auto">
          <a:xfrm>
            <a:off x="2425700" y="29845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 flipH="1">
            <a:off x="2390775" y="280511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6" name="Line 30"/>
          <p:cNvSpPr>
            <a:spLocks noChangeShapeType="1"/>
          </p:cNvSpPr>
          <p:nvPr/>
        </p:nvSpPr>
        <p:spPr bwMode="auto">
          <a:xfrm flipH="1">
            <a:off x="2390775" y="26257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7" name="Line 31"/>
          <p:cNvSpPr>
            <a:spLocks noChangeShapeType="1"/>
          </p:cNvSpPr>
          <p:nvPr/>
        </p:nvSpPr>
        <p:spPr bwMode="auto">
          <a:xfrm flipH="1">
            <a:off x="2390775" y="24447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8" name="Line 32"/>
          <p:cNvSpPr>
            <a:spLocks noChangeShapeType="1"/>
          </p:cNvSpPr>
          <p:nvPr/>
        </p:nvSpPr>
        <p:spPr bwMode="auto">
          <a:xfrm flipH="1">
            <a:off x="2390775" y="226377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9" name="Line 33"/>
          <p:cNvSpPr>
            <a:spLocks noChangeShapeType="1"/>
          </p:cNvSpPr>
          <p:nvPr/>
        </p:nvSpPr>
        <p:spPr bwMode="auto">
          <a:xfrm flipH="1">
            <a:off x="2354263" y="20843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0" name="Rectangle 34"/>
          <p:cNvSpPr>
            <a:spLocks noChangeArrowheads="1"/>
          </p:cNvSpPr>
          <p:nvPr/>
        </p:nvSpPr>
        <p:spPr bwMode="auto">
          <a:xfrm>
            <a:off x="2165350" y="19827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51" name="Line 35"/>
          <p:cNvSpPr>
            <a:spLocks noChangeShapeType="1"/>
          </p:cNvSpPr>
          <p:nvPr/>
        </p:nvSpPr>
        <p:spPr bwMode="auto">
          <a:xfrm>
            <a:off x="2425700" y="2084388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2" name="Line 36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3" name="Line 37"/>
          <p:cNvSpPr>
            <a:spLocks noChangeShapeType="1"/>
          </p:cNvSpPr>
          <p:nvPr/>
        </p:nvSpPr>
        <p:spPr bwMode="auto">
          <a:xfrm>
            <a:off x="242570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4" name="Rectangle 38"/>
          <p:cNvSpPr>
            <a:spLocks noChangeArrowheads="1"/>
          </p:cNvSpPr>
          <p:nvPr/>
        </p:nvSpPr>
        <p:spPr bwMode="auto">
          <a:xfrm>
            <a:off x="228917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55" name="Line 39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25304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>
            <a:off x="26336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8" name="Line 42"/>
          <p:cNvSpPr>
            <a:spLocks noChangeShapeType="1"/>
          </p:cNvSpPr>
          <p:nvPr/>
        </p:nvSpPr>
        <p:spPr bwMode="auto">
          <a:xfrm>
            <a:off x="27368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9" name="Line 43"/>
          <p:cNvSpPr>
            <a:spLocks noChangeShapeType="1"/>
          </p:cNvSpPr>
          <p:nvPr/>
        </p:nvSpPr>
        <p:spPr bwMode="auto">
          <a:xfrm>
            <a:off x="284003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0" name="Line 44"/>
          <p:cNvSpPr>
            <a:spLocks noChangeShapeType="1"/>
          </p:cNvSpPr>
          <p:nvPr/>
        </p:nvSpPr>
        <p:spPr bwMode="auto">
          <a:xfrm>
            <a:off x="29432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1" name="Line 45"/>
          <p:cNvSpPr>
            <a:spLocks noChangeShapeType="1"/>
          </p:cNvSpPr>
          <p:nvPr/>
        </p:nvSpPr>
        <p:spPr bwMode="auto">
          <a:xfrm>
            <a:off x="3048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2" name="Line 46"/>
          <p:cNvSpPr>
            <a:spLocks noChangeShapeType="1"/>
          </p:cNvSpPr>
          <p:nvPr/>
        </p:nvSpPr>
        <p:spPr bwMode="auto">
          <a:xfrm>
            <a:off x="31511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3" name="Line 47"/>
          <p:cNvSpPr>
            <a:spLocks noChangeShapeType="1"/>
          </p:cNvSpPr>
          <p:nvPr/>
        </p:nvSpPr>
        <p:spPr bwMode="auto">
          <a:xfrm>
            <a:off x="32543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4" name="Line 48"/>
          <p:cNvSpPr>
            <a:spLocks noChangeShapeType="1"/>
          </p:cNvSpPr>
          <p:nvPr/>
        </p:nvSpPr>
        <p:spPr bwMode="auto">
          <a:xfrm>
            <a:off x="33575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5" name="Line 49"/>
          <p:cNvSpPr>
            <a:spLocks noChangeShapeType="1"/>
          </p:cNvSpPr>
          <p:nvPr/>
        </p:nvSpPr>
        <p:spPr bwMode="auto">
          <a:xfrm>
            <a:off x="34607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6" name="Rectangle 50"/>
          <p:cNvSpPr>
            <a:spLocks noChangeArrowheads="1"/>
          </p:cNvSpPr>
          <p:nvPr/>
        </p:nvSpPr>
        <p:spPr bwMode="auto">
          <a:xfrm>
            <a:off x="33242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67" name="Line 51"/>
          <p:cNvSpPr>
            <a:spLocks noChangeShapeType="1"/>
          </p:cNvSpPr>
          <p:nvPr/>
        </p:nvSpPr>
        <p:spPr bwMode="auto">
          <a:xfrm flipV="1">
            <a:off x="34607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8" name="Line 52"/>
          <p:cNvSpPr>
            <a:spLocks noChangeShapeType="1"/>
          </p:cNvSpPr>
          <p:nvPr/>
        </p:nvSpPr>
        <p:spPr bwMode="auto">
          <a:xfrm>
            <a:off x="3565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9" name="Line 53"/>
          <p:cNvSpPr>
            <a:spLocks noChangeShapeType="1"/>
          </p:cNvSpPr>
          <p:nvPr/>
        </p:nvSpPr>
        <p:spPr bwMode="auto">
          <a:xfrm>
            <a:off x="366871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0" name="Line 54"/>
          <p:cNvSpPr>
            <a:spLocks noChangeShapeType="1"/>
          </p:cNvSpPr>
          <p:nvPr/>
        </p:nvSpPr>
        <p:spPr bwMode="auto">
          <a:xfrm>
            <a:off x="37719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1" name="Line 55"/>
          <p:cNvSpPr>
            <a:spLocks noChangeShapeType="1"/>
          </p:cNvSpPr>
          <p:nvPr/>
        </p:nvSpPr>
        <p:spPr bwMode="auto">
          <a:xfrm>
            <a:off x="38750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2" name="Line 56"/>
          <p:cNvSpPr>
            <a:spLocks noChangeShapeType="1"/>
          </p:cNvSpPr>
          <p:nvPr/>
        </p:nvSpPr>
        <p:spPr bwMode="auto">
          <a:xfrm>
            <a:off x="39782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3" name="Line 57"/>
          <p:cNvSpPr>
            <a:spLocks noChangeShapeType="1"/>
          </p:cNvSpPr>
          <p:nvPr/>
        </p:nvSpPr>
        <p:spPr bwMode="auto">
          <a:xfrm>
            <a:off x="40830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4" name="Line 58"/>
          <p:cNvSpPr>
            <a:spLocks noChangeShapeType="1"/>
          </p:cNvSpPr>
          <p:nvPr/>
        </p:nvSpPr>
        <p:spPr bwMode="auto">
          <a:xfrm>
            <a:off x="41862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5" name="Line 59"/>
          <p:cNvSpPr>
            <a:spLocks noChangeShapeType="1"/>
          </p:cNvSpPr>
          <p:nvPr/>
        </p:nvSpPr>
        <p:spPr bwMode="auto">
          <a:xfrm>
            <a:off x="42894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6" name="Line 60"/>
          <p:cNvSpPr>
            <a:spLocks noChangeShapeType="1"/>
          </p:cNvSpPr>
          <p:nvPr/>
        </p:nvSpPr>
        <p:spPr bwMode="auto">
          <a:xfrm>
            <a:off x="43926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7" name="Line 61"/>
          <p:cNvSpPr>
            <a:spLocks noChangeShapeType="1"/>
          </p:cNvSpPr>
          <p:nvPr/>
        </p:nvSpPr>
        <p:spPr bwMode="auto">
          <a:xfrm>
            <a:off x="44973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8" name="Rectangle 62"/>
          <p:cNvSpPr>
            <a:spLocks noChangeArrowheads="1"/>
          </p:cNvSpPr>
          <p:nvPr/>
        </p:nvSpPr>
        <p:spPr bwMode="auto">
          <a:xfrm>
            <a:off x="43608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79" name="Line 63"/>
          <p:cNvSpPr>
            <a:spLocks noChangeShapeType="1"/>
          </p:cNvSpPr>
          <p:nvPr/>
        </p:nvSpPr>
        <p:spPr bwMode="auto">
          <a:xfrm flipV="1">
            <a:off x="44973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0" name="Line 64"/>
          <p:cNvSpPr>
            <a:spLocks noChangeShapeType="1"/>
          </p:cNvSpPr>
          <p:nvPr/>
        </p:nvSpPr>
        <p:spPr bwMode="auto">
          <a:xfrm>
            <a:off x="46005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1" name="Line 65"/>
          <p:cNvSpPr>
            <a:spLocks noChangeShapeType="1"/>
          </p:cNvSpPr>
          <p:nvPr/>
        </p:nvSpPr>
        <p:spPr bwMode="auto">
          <a:xfrm>
            <a:off x="47037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2" name="Line 66"/>
          <p:cNvSpPr>
            <a:spLocks noChangeShapeType="1"/>
          </p:cNvSpPr>
          <p:nvPr/>
        </p:nvSpPr>
        <p:spPr bwMode="auto">
          <a:xfrm>
            <a:off x="48069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3" name="Line 67"/>
          <p:cNvSpPr>
            <a:spLocks noChangeShapeType="1"/>
          </p:cNvSpPr>
          <p:nvPr/>
        </p:nvSpPr>
        <p:spPr bwMode="auto">
          <a:xfrm>
            <a:off x="49117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4" name="Line 68"/>
          <p:cNvSpPr>
            <a:spLocks noChangeShapeType="1"/>
          </p:cNvSpPr>
          <p:nvPr/>
        </p:nvSpPr>
        <p:spPr bwMode="auto">
          <a:xfrm>
            <a:off x="50133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5" name="Line 69"/>
          <p:cNvSpPr>
            <a:spLocks noChangeShapeType="1"/>
          </p:cNvSpPr>
          <p:nvPr/>
        </p:nvSpPr>
        <p:spPr bwMode="auto">
          <a:xfrm>
            <a:off x="51181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6" name="Line 70"/>
          <p:cNvSpPr>
            <a:spLocks noChangeShapeType="1"/>
          </p:cNvSpPr>
          <p:nvPr/>
        </p:nvSpPr>
        <p:spPr bwMode="auto">
          <a:xfrm>
            <a:off x="52212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7" name="Line 71"/>
          <p:cNvSpPr>
            <a:spLocks noChangeShapeType="1"/>
          </p:cNvSpPr>
          <p:nvPr/>
        </p:nvSpPr>
        <p:spPr bwMode="auto">
          <a:xfrm>
            <a:off x="53244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8" name="Line 72"/>
          <p:cNvSpPr>
            <a:spLocks noChangeShapeType="1"/>
          </p:cNvSpPr>
          <p:nvPr/>
        </p:nvSpPr>
        <p:spPr bwMode="auto">
          <a:xfrm>
            <a:off x="54276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9" name="Line 73"/>
          <p:cNvSpPr>
            <a:spLocks noChangeShapeType="1"/>
          </p:cNvSpPr>
          <p:nvPr/>
        </p:nvSpPr>
        <p:spPr bwMode="auto">
          <a:xfrm>
            <a:off x="55308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0" name="Rectangle 74"/>
          <p:cNvSpPr>
            <a:spLocks noChangeArrowheads="1"/>
          </p:cNvSpPr>
          <p:nvPr/>
        </p:nvSpPr>
        <p:spPr bwMode="auto">
          <a:xfrm>
            <a:off x="53943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91" name="Line 75"/>
          <p:cNvSpPr>
            <a:spLocks noChangeShapeType="1"/>
          </p:cNvSpPr>
          <p:nvPr/>
        </p:nvSpPr>
        <p:spPr bwMode="auto">
          <a:xfrm flipV="1">
            <a:off x="55308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2" name="Line 76"/>
          <p:cNvSpPr>
            <a:spLocks noChangeShapeType="1"/>
          </p:cNvSpPr>
          <p:nvPr/>
        </p:nvSpPr>
        <p:spPr bwMode="auto">
          <a:xfrm>
            <a:off x="56356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3" name="Line 77"/>
          <p:cNvSpPr>
            <a:spLocks noChangeShapeType="1"/>
          </p:cNvSpPr>
          <p:nvPr/>
        </p:nvSpPr>
        <p:spPr bwMode="auto">
          <a:xfrm>
            <a:off x="57388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4" name="Line 78"/>
          <p:cNvSpPr>
            <a:spLocks noChangeShapeType="1"/>
          </p:cNvSpPr>
          <p:nvPr/>
        </p:nvSpPr>
        <p:spPr bwMode="auto">
          <a:xfrm>
            <a:off x="5842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5" name="Line 79"/>
          <p:cNvSpPr>
            <a:spLocks noChangeShapeType="1"/>
          </p:cNvSpPr>
          <p:nvPr/>
        </p:nvSpPr>
        <p:spPr bwMode="auto">
          <a:xfrm>
            <a:off x="59451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6" name="Line 80"/>
          <p:cNvSpPr>
            <a:spLocks noChangeShapeType="1"/>
          </p:cNvSpPr>
          <p:nvPr/>
        </p:nvSpPr>
        <p:spPr bwMode="auto">
          <a:xfrm>
            <a:off x="60483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7" name="Line 81"/>
          <p:cNvSpPr>
            <a:spLocks noChangeShapeType="1"/>
          </p:cNvSpPr>
          <p:nvPr/>
        </p:nvSpPr>
        <p:spPr bwMode="auto">
          <a:xfrm>
            <a:off x="61531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8" name="Line 82"/>
          <p:cNvSpPr>
            <a:spLocks noChangeShapeType="1"/>
          </p:cNvSpPr>
          <p:nvPr/>
        </p:nvSpPr>
        <p:spPr bwMode="auto">
          <a:xfrm>
            <a:off x="62563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9" name="Line 83"/>
          <p:cNvSpPr>
            <a:spLocks noChangeShapeType="1"/>
          </p:cNvSpPr>
          <p:nvPr/>
        </p:nvSpPr>
        <p:spPr bwMode="auto">
          <a:xfrm>
            <a:off x="6359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0" name="Line 84"/>
          <p:cNvSpPr>
            <a:spLocks noChangeShapeType="1"/>
          </p:cNvSpPr>
          <p:nvPr/>
        </p:nvSpPr>
        <p:spPr bwMode="auto">
          <a:xfrm>
            <a:off x="64627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1" name="Line 85"/>
          <p:cNvSpPr>
            <a:spLocks noChangeShapeType="1"/>
          </p:cNvSpPr>
          <p:nvPr/>
        </p:nvSpPr>
        <p:spPr bwMode="auto">
          <a:xfrm>
            <a:off x="65674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2" name="Rectangle 86"/>
          <p:cNvSpPr>
            <a:spLocks noChangeArrowheads="1"/>
          </p:cNvSpPr>
          <p:nvPr/>
        </p:nvSpPr>
        <p:spPr bwMode="auto">
          <a:xfrm>
            <a:off x="64309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303" name="Line 87"/>
          <p:cNvSpPr>
            <a:spLocks noChangeShapeType="1"/>
          </p:cNvSpPr>
          <p:nvPr/>
        </p:nvSpPr>
        <p:spPr bwMode="auto">
          <a:xfrm flipV="1">
            <a:off x="65674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4" name="Line 88"/>
          <p:cNvSpPr>
            <a:spLocks noChangeShapeType="1"/>
          </p:cNvSpPr>
          <p:nvPr/>
        </p:nvSpPr>
        <p:spPr bwMode="auto">
          <a:xfrm>
            <a:off x="2425700" y="4367213"/>
            <a:ext cx="104775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5" name="Line 89"/>
          <p:cNvSpPr>
            <a:spLocks noChangeShapeType="1"/>
          </p:cNvSpPr>
          <p:nvPr/>
        </p:nvSpPr>
        <p:spPr bwMode="auto">
          <a:xfrm flipV="1">
            <a:off x="2530475" y="4346575"/>
            <a:ext cx="103188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6" name="Line 90"/>
          <p:cNvSpPr>
            <a:spLocks noChangeShapeType="1"/>
          </p:cNvSpPr>
          <p:nvPr/>
        </p:nvSpPr>
        <p:spPr bwMode="auto">
          <a:xfrm>
            <a:off x="2633663" y="4346575"/>
            <a:ext cx="103187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7" name="Line 91"/>
          <p:cNvSpPr>
            <a:spLocks noChangeShapeType="1"/>
          </p:cNvSpPr>
          <p:nvPr/>
        </p:nvSpPr>
        <p:spPr bwMode="auto">
          <a:xfrm flipV="1">
            <a:off x="2736850" y="4302125"/>
            <a:ext cx="103188" cy="9048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8" name="Line 92"/>
          <p:cNvSpPr>
            <a:spLocks noChangeShapeType="1"/>
          </p:cNvSpPr>
          <p:nvPr/>
        </p:nvSpPr>
        <p:spPr bwMode="auto">
          <a:xfrm flipV="1">
            <a:off x="2840038" y="4257675"/>
            <a:ext cx="103187" cy="444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9" name="Line 93"/>
          <p:cNvSpPr>
            <a:spLocks noChangeShapeType="1"/>
          </p:cNvSpPr>
          <p:nvPr/>
        </p:nvSpPr>
        <p:spPr bwMode="auto">
          <a:xfrm flipV="1">
            <a:off x="2943225" y="4237038"/>
            <a:ext cx="104775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0" name="Line 94"/>
          <p:cNvSpPr>
            <a:spLocks noChangeShapeType="1"/>
          </p:cNvSpPr>
          <p:nvPr/>
        </p:nvSpPr>
        <p:spPr bwMode="auto">
          <a:xfrm>
            <a:off x="3048000" y="4237038"/>
            <a:ext cx="103188" cy="476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1" name="Line 95"/>
          <p:cNvSpPr>
            <a:spLocks noChangeShapeType="1"/>
          </p:cNvSpPr>
          <p:nvPr/>
        </p:nvSpPr>
        <p:spPr bwMode="auto">
          <a:xfrm>
            <a:off x="3151188" y="4284663"/>
            <a:ext cx="103187" cy="93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2" name="Line 96"/>
          <p:cNvSpPr>
            <a:spLocks noChangeShapeType="1"/>
          </p:cNvSpPr>
          <p:nvPr/>
        </p:nvSpPr>
        <p:spPr bwMode="auto">
          <a:xfrm flipV="1">
            <a:off x="3254375" y="43608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3" name="Line 97"/>
          <p:cNvSpPr>
            <a:spLocks noChangeShapeType="1"/>
          </p:cNvSpPr>
          <p:nvPr/>
        </p:nvSpPr>
        <p:spPr bwMode="auto">
          <a:xfrm>
            <a:off x="3357563" y="4360863"/>
            <a:ext cx="103187" cy="114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4" name="Line 98"/>
          <p:cNvSpPr>
            <a:spLocks noChangeShapeType="1"/>
          </p:cNvSpPr>
          <p:nvPr/>
        </p:nvSpPr>
        <p:spPr bwMode="auto">
          <a:xfrm>
            <a:off x="3460750" y="4475163"/>
            <a:ext cx="104775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5" name="Line 99"/>
          <p:cNvSpPr>
            <a:spLocks noChangeShapeType="1"/>
          </p:cNvSpPr>
          <p:nvPr/>
        </p:nvSpPr>
        <p:spPr bwMode="auto">
          <a:xfrm flipV="1">
            <a:off x="3565525" y="4533900"/>
            <a:ext cx="103188" cy="206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6" name="Line 100"/>
          <p:cNvSpPr>
            <a:spLocks noChangeShapeType="1"/>
          </p:cNvSpPr>
          <p:nvPr/>
        </p:nvSpPr>
        <p:spPr bwMode="auto">
          <a:xfrm>
            <a:off x="3668713" y="4533900"/>
            <a:ext cx="103187" cy="555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7" name="Line 101"/>
          <p:cNvSpPr>
            <a:spLocks noChangeShapeType="1"/>
          </p:cNvSpPr>
          <p:nvPr/>
        </p:nvSpPr>
        <p:spPr bwMode="auto">
          <a:xfrm>
            <a:off x="3771900" y="45894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8" name="Line 102"/>
          <p:cNvSpPr>
            <a:spLocks noChangeShapeType="1"/>
          </p:cNvSpPr>
          <p:nvPr/>
        </p:nvSpPr>
        <p:spPr bwMode="auto">
          <a:xfrm flipV="1">
            <a:off x="3875088" y="4595813"/>
            <a:ext cx="103187" cy="111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9" name="Line 103"/>
          <p:cNvSpPr>
            <a:spLocks noChangeShapeType="1"/>
          </p:cNvSpPr>
          <p:nvPr/>
        </p:nvSpPr>
        <p:spPr bwMode="auto">
          <a:xfrm flipV="1">
            <a:off x="3978275" y="4546600"/>
            <a:ext cx="104775" cy="492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0" name="Line 104"/>
          <p:cNvSpPr>
            <a:spLocks noChangeShapeType="1"/>
          </p:cNvSpPr>
          <p:nvPr/>
        </p:nvSpPr>
        <p:spPr bwMode="auto">
          <a:xfrm>
            <a:off x="4083050" y="4546600"/>
            <a:ext cx="103188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1" name="Line 105"/>
          <p:cNvSpPr>
            <a:spLocks noChangeShapeType="1"/>
          </p:cNvSpPr>
          <p:nvPr/>
        </p:nvSpPr>
        <p:spPr bwMode="auto">
          <a:xfrm flipV="1">
            <a:off x="4186238" y="4535488"/>
            <a:ext cx="103187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2" name="Line 106"/>
          <p:cNvSpPr>
            <a:spLocks noChangeShapeType="1"/>
          </p:cNvSpPr>
          <p:nvPr/>
        </p:nvSpPr>
        <p:spPr bwMode="auto">
          <a:xfrm flipV="1">
            <a:off x="4289425" y="4510088"/>
            <a:ext cx="103188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3" name="Line 107"/>
          <p:cNvSpPr>
            <a:spLocks noChangeShapeType="1"/>
          </p:cNvSpPr>
          <p:nvPr/>
        </p:nvSpPr>
        <p:spPr bwMode="auto">
          <a:xfrm>
            <a:off x="4392613" y="4510088"/>
            <a:ext cx="104775" cy="238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4" name="Line 108"/>
          <p:cNvSpPr>
            <a:spLocks noChangeShapeType="1"/>
          </p:cNvSpPr>
          <p:nvPr/>
        </p:nvSpPr>
        <p:spPr bwMode="auto">
          <a:xfrm>
            <a:off x="4497388" y="4533900"/>
            <a:ext cx="103187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5" name="Line 109"/>
          <p:cNvSpPr>
            <a:spLocks noChangeShapeType="1"/>
          </p:cNvSpPr>
          <p:nvPr/>
        </p:nvSpPr>
        <p:spPr bwMode="auto">
          <a:xfrm flipV="1">
            <a:off x="4600575" y="4548188"/>
            <a:ext cx="103188" cy="95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6" name="Line 110"/>
          <p:cNvSpPr>
            <a:spLocks noChangeShapeType="1"/>
          </p:cNvSpPr>
          <p:nvPr/>
        </p:nvSpPr>
        <p:spPr bwMode="auto">
          <a:xfrm>
            <a:off x="4703763" y="4548188"/>
            <a:ext cx="103187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7" name="Line 111"/>
          <p:cNvSpPr>
            <a:spLocks noChangeShapeType="1"/>
          </p:cNvSpPr>
          <p:nvPr/>
        </p:nvSpPr>
        <p:spPr bwMode="auto">
          <a:xfrm>
            <a:off x="4806950" y="45688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8" name="Line 112"/>
          <p:cNvSpPr>
            <a:spLocks noChangeShapeType="1"/>
          </p:cNvSpPr>
          <p:nvPr/>
        </p:nvSpPr>
        <p:spPr bwMode="auto">
          <a:xfrm>
            <a:off x="4911725" y="4568825"/>
            <a:ext cx="101600" cy="31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9" name="Line 113"/>
          <p:cNvSpPr>
            <a:spLocks noChangeShapeType="1"/>
          </p:cNvSpPr>
          <p:nvPr/>
        </p:nvSpPr>
        <p:spPr bwMode="auto">
          <a:xfrm>
            <a:off x="5013325" y="4572000"/>
            <a:ext cx="104775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0" name="Line 114"/>
          <p:cNvSpPr>
            <a:spLocks noChangeShapeType="1"/>
          </p:cNvSpPr>
          <p:nvPr/>
        </p:nvSpPr>
        <p:spPr bwMode="auto">
          <a:xfrm>
            <a:off x="5118100" y="4606925"/>
            <a:ext cx="103188" cy="190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1" name="Line 115"/>
          <p:cNvSpPr>
            <a:spLocks noChangeShapeType="1"/>
          </p:cNvSpPr>
          <p:nvPr/>
        </p:nvSpPr>
        <p:spPr bwMode="auto">
          <a:xfrm>
            <a:off x="5221288" y="4625975"/>
            <a:ext cx="103187" cy="174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2" name="Line 116"/>
          <p:cNvSpPr>
            <a:spLocks noChangeShapeType="1"/>
          </p:cNvSpPr>
          <p:nvPr/>
        </p:nvSpPr>
        <p:spPr bwMode="auto">
          <a:xfrm flipV="1">
            <a:off x="5324475" y="4589463"/>
            <a:ext cx="103188" cy="539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3" name="Line 117"/>
          <p:cNvSpPr>
            <a:spLocks noChangeShapeType="1"/>
          </p:cNvSpPr>
          <p:nvPr/>
        </p:nvSpPr>
        <p:spPr bwMode="auto">
          <a:xfrm>
            <a:off x="5427663" y="4589463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4" name="Line 118"/>
          <p:cNvSpPr>
            <a:spLocks noChangeShapeType="1"/>
          </p:cNvSpPr>
          <p:nvPr/>
        </p:nvSpPr>
        <p:spPr bwMode="auto">
          <a:xfrm>
            <a:off x="5530850" y="46069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5" name="Line 119"/>
          <p:cNvSpPr>
            <a:spLocks noChangeShapeType="1"/>
          </p:cNvSpPr>
          <p:nvPr/>
        </p:nvSpPr>
        <p:spPr bwMode="auto">
          <a:xfrm flipV="1">
            <a:off x="5635625" y="4445000"/>
            <a:ext cx="103188" cy="161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6" name="Line 120"/>
          <p:cNvSpPr>
            <a:spLocks noChangeShapeType="1"/>
          </p:cNvSpPr>
          <p:nvPr/>
        </p:nvSpPr>
        <p:spPr bwMode="auto">
          <a:xfrm flipV="1">
            <a:off x="5738813" y="4427538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7" name="Line 121"/>
          <p:cNvSpPr>
            <a:spLocks noChangeShapeType="1"/>
          </p:cNvSpPr>
          <p:nvPr/>
        </p:nvSpPr>
        <p:spPr bwMode="auto">
          <a:xfrm>
            <a:off x="5842000" y="4427538"/>
            <a:ext cx="103188" cy="889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8" name="Line 122"/>
          <p:cNvSpPr>
            <a:spLocks noChangeShapeType="1"/>
          </p:cNvSpPr>
          <p:nvPr/>
        </p:nvSpPr>
        <p:spPr bwMode="auto">
          <a:xfrm flipV="1">
            <a:off x="5945188" y="4500563"/>
            <a:ext cx="103187" cy="158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9" name="Line 123"/>
          <p:cNvSpPr>
            <a:spLocks noChangeShapeType="1"/>
          </p:cNvSpPr>
          <p:nvPr/>
        </p:nvSpPr>
        <p:spPr bwMode="auto">
          <a:xfrm flipV="1">
            <a:off x="6048375" y="4462463"/>
            <a:ext cx="104775" cy="381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0" name="Line 124"/>
          <p:cNvSpPr>
            <a:spLocks noChangeShapeType="1"/>
          </p:cNvSpPr>
          <p:nvPr/>
        </p:nvSpPr>
        <p:spPr bwMode="auto">
          <a:xfrm flipV="1">
            <a:off x="2425700" y="3630613"/>
            <a:ext cx="104775" cy="138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1" name="Line 125"/>
          <p:cNvSpPr>
            <a:spLocks noChangeShapeType="1"/>
          </p:cNvSpPr>
          <p:nvPr/>
        </p:nvSpPr>
        <p:spPr bwMode="auto">
          <a:xfrm>
            <a:off x="2530475" y="36306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2" name="Line 126"/>
          <p:cNvSpPr>
            <a:spLocks noChangeShapeType="1"/>
          </p:cNvSpPr>
          <p:nvPr/>
        </p:nvSpPr>
        <p:spPr bwMode="auto">
          <a:xfrm flipV="1">
            <a:off x="2633663" y="36655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3" name="Line 127"/>
          <p:cNvSpPr>
            <a:spLocks noChangeShapeType="1"/>
          </p:cNvSpPr>
          <p:nvPr/>
        </p:nvSpPr>
        <p:spPr bwMode="auto">
          <a:xfrm flipV="1">
            <a:off x="2736850" y="3633788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4" name="Line 128"/>
          <p:cNvSpPr>
            <a:spLocks noChangeShapeType="1"/>
          </p:cNvSpPr>
          <p:nvPr/>
        </p:nvSpPr>
        <p:spPr bwMode="auto">
          <a:xfrm flipV="1">
            <a:off x="2840038" y="3554413"/>
            <a:ext cx="103187" cy="79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5" name="Line 129"/>
          <p:cNvSpPr>
            <a:spLocks noChangeShapeType="1"/>
          </p:cNvSpPr>
          <p:nvPr/>
        </p:nvSpPr>
        <p:spPr bwMode="auto">
          <a:xfrm flipV="1">
            <a:off x="2943225" y="3548063"/>
            <a:ext cx="104775" cy="6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6" name="Line 130"/>
          <p:cNvSpPr>
            <a:spLocks noChangeShapeType="1"/>
          </p:cNvSpPr>
          <p:nvPr/>
        </p:nvSpPr>
        <p:spPr bwMode="auto">
          <a:xfrm flipV="1">
            <a:off x="3048000" y="3422650"/>
            <a:ext cx="103188" cy="1254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7" name="Line 131"/>
          <p:cNvSpPr>
            <a:spLocks noChangeShapeType="1"/>
          </p:cNvSpPr>
          <p:nvPr/>
        </p:nvSpPr>
        <p:spPr bwMode="auto">
          <a:xfrm>
            <a:off x="3151188" y="3422650"/>
            <a:ext cx="103187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8" name="Line 132"/>
          <p:cNvSpPr>
            <a:spLocks noChangeShapeType="1"/>
          </p:cNvSpPr>
          <p:nvPr/>
        </p:nvSpPr>
        <p:spPr bwMode="auto">
          <a:xfrm>
            <a:off x="3254375" y="34401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9" name="Line 133"/>
          <p:cNvSpPr>
            <a:spLocks noChangeShapeType="1"/>
          </p:cNvSpPr>
          <p:nvPr/>
        </p:nvSpPr>
        <p:spPr bwMode="auto">
          <a:xfrm flipV="1">
            <a:off x="3357563" y="3429000"/>
            <a:ext cx="103187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0" name="Line 134"/>
          <p:cNvSpPr>
            <a:spLocks noChangeShapeType="1"/>
          </p:cNvSpPr>
          <p:nvPr/>
        </p:nvSpPr>
        <p:spPr bwMode="auto">
          <a:xfrm flipV="1">
            <a:off x="3460750" y="3352800"/>
            <a:ext cx="104775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1" name="Line 135"/>
          <p:cNvSpPr>
            <a:spLocks noChangeShapeType="1"/>
          </p:cNvSpPr>
          <p:nvPr/>
        </p:nvSpPr>
        <p:spPr bwMode="auto">
          <a:xfrm>
            <a:off x="3565525" y="3352800"/>
            <a:ext cx="103188" cy="206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2" name="Line 136"/>
          <p:cNvSpPr>
            <a:spLocks noChangeShapeType="1"/>
          </p:cNvSpPr>
          <p:nvPr/>
        </p:nvSpPr>
        <p:spPr bwMode="auto">
          <a:xfrm>
            <a:off x="3668713" y="3373438"/>
            <a:ext cx="103187" cy="460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3" name="Line 137"/>
          <p:cNvSpPr>
            <a:spLocks noChangeShapeType="1"/>
          </p:cNvSpPr>
          <p:nvPr/>
        </p:nvSpPr>
        <p:spPr bwMode="auto">
          <a:xfrm>
            <a:off x="3771900" y="3419475"/>
            <a:ext cx="103188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4" name="Line 138"/>
          <p:cNvSpPr>
            <a:spLocks noChangeShapeType="1"/>
          </p:cNvSpPr>
          <p:nvPr/>
        </p:nvSpPr>
        <p:spPr bwMode="auto">
          <a:xfrm>
            <a:off x="3875088" y="3444875"/>
            <a:ext cx="103187" cy="269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5" name="Line 139"/>
          <p:cNvSpPr>
            <a:spLocks noChangeShapeType="1"/>
          </p:cNvSpPr>
          <p:nvPr/>
        </p:nvSpPr>
        <p:spPr bwMode="auto">
          <a:xfrm>
            <a:off x="3978275" y="3471863"/>
            <a:ext cx="104775" cy="1031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6" name="Line 140"/>
          <p:cNvSpPr>
            <a:spLocks noChangeShapeType="1"/>
          </p:cNvSpPr>
          <p:nvPr/>
        </p:nvSpPr>
        <p:spPr bwMode="auto">
          <a:xfrm>
            <a:off x="4083050" y="3575050"/>
            <a:ext cx="103188" cy="103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7" name="Line 141"/>
          <p:cNvSpPr>
            <a:spLocks noChangeShapeType="1"/>
          </p:cNvSpPr>
          <p:nvPr/>
        </p:nvSpPr>
        <p:spPr bwMode="auto">
          <a:xfrm>
            <a:off x="4186238" y="3678238"/>
            <a:ext cx="103187" cy="333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8" name="Line 142"/>
          <p:cNvSpPr>
            <a:spLocks noChangeShapeType="1"/>
          </p:cNvSpPr>
          <p:nvPr/>
        </p:nvSpPr>
        <p:spPr bwMode="auto">
          <a:xfrm flipV="1">
            <a:off x="4289425" y="3679825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9" name="Line 143"/>
          <p:cNvSpPr>
            <a:spLocks noChangeShapeType="1"/>
          </p:cNvSpPr>
          <p:nvPr/>
        </p:nvSpPr>
        <p:spPr bwMode="auto">
          <a:xfrm flipV="1">
            <a:off x="4392613" y="3671888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0" name="Line 144"/>
          <p:cNvSpPr>
            <a:spLocks noChangeShapeType="1"/>
          </p:cNvSpPr>
          <p:nvPr/>
        </p:nvSpPr>
        <p:spPr bwMode="auto">
          <a:xfrm flipV="1">
            <a:off x="4497388" y="3459163"/>
            <a:ext cx="103187" cy="212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1" name="Line 145"/>
          <p:cNvSpPr>
            <a:spLocks noChangeShapeType="1"/>
          </p:cNvSpPr>
          <p:nvPr/>
        </p:nvSpPr>
        <p:spPr bwMode="auto">
          <a:xfrm flipV="1">
            <a:off x="4600575" y="3336925"/>
            <a:ext cx="103188" cy="1222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2" name="Line 146"/>
          <p:cNvSpPr>
            <a:spLocks noChangeShapeType="1"/>
          </p:cNvSpPr>
          <p:nvPr/>
        </p:nvSpPr>
        <p:spPr bwMode="auto">
          <a:xfrm>
            <a:off x="4703763" y="3336925"/>
            <a:ext cx="103187" cy="85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3" name="Line 147"/>
          <p:cNvSpPr>
            <a:spLocks noChangeShapeType="1"/>
          </p:cNvSpPr>
          <p:nvPr/>
        </p:nvSpPr>
        <p:spPr bwMode="auto">
          <a:xfrm flipV="1">
            <a:off x="4806950" y="3414713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4" name="Line 148"/>
          <p:cNvSpPr>
            <a:spLocks noChangeShapeType="1"/>
          </p:cNvSpPr>
          <p:nvPr/>
        </p:nvSpPr>
        <p:spPr bwMode="auto">
          <a:xfrm>
            <a:off x="4911725" y="3414713"/>
            <a:ext cx="101600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5" name="Line 149"/>
          <p:cNvSpPr>
            <a:spLocks noChangeShapeType="1"/>
          </p:cNvSpPr>
          <p:nvPr/>
        </p:nvSpPr>
        <p:spPr bwMode="auto">
          <a:xfrm flipV="1">
            <a:off x="5013325" y="3378200"/>
            <a:ext cx="104775" cy="523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6" name="Line 150"/>
          <p:cNvSpPr>
            <a:spLocks noChangeShapeType="1"/>
          </p:cNvSpPr>
          <p:nvPr/>
        </p:nvSpPr>
        <p:spPr bwMode="auto">
          <a:xfrm flipV="1">
            <a:off x="5118100" y="3324225"/>
            <a:ext cx="103188" cy="53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7" name="Line 151"/>
          <p:cNvSpPr>
            <a:spLocks noChangeShapeType="1"/>
          </p:cNvSpPr>
          <p:nvPr/>
        </p:nvSpPr>
        <p:spPr bwMode="auto">
          <a:xfrm>
            <a:off x="5221288" y="3324225"/>
            <a:ext cx="103187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8" name="Line 152"/>
          <p:cNvSpPr>
            <a:spLocks noChangeShapeType="1"/>
          </p:cNvSpPr>
          <p:nvPr/>
        </p:nvSpPr>
        <p:spPr bwMode="auto">
          <a:xfrm flipV="1">
            <a:off x="5324475" y="3305175"/>
            <a:ext cx="103188" cy="34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9" name="Line 153"/>
          <p:cNvSpPr>
            <a:spLocks noChangeShapeType="1"/>
          </p:cNvSpPr>
          <p:nvPr/>
        </p:nvSpPr>
        <p:spPr bwMode="auto">
          <a:xfrm flipV="1">
            <a:off x="5427663" y="2940050"/>
            <a:ext cx="103187" cy="365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0" name="Line 154"/>
          <p:cNvSpPr>
            <a:spLocks noChangeShapeType="1"/>
          </p:cNvSpPr>
          <p:nvPr/>
        </p:nvSpPr>
        <p:spPr bwMode="auto">
          <a:xfrm>
            <a:off x="5530850" y="2940050"/>
            <a:ext cx="104775" cy="365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1" name="Line 155"/>
          <p:cNvSpPr>
            <a:spLocks noChangeShapeType="1"/>
          </p:cNvSpPr>
          <p:nvPr/>
        </p:nvSpPr>
        <p:spPr bwMode="auto">
          <a:xfrm flipV="1">
            <a:off x="5635625" y="2959100"/>
            <a:ext cx="103188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2" name="Line 156"/>
          <p:cNvSpPr>
            <a:spLocks noChangeShapeType="1"/>
          </p:cNvSpPr>
          <p:nvPr/>
        </p:nvSpPr>
        <p:spPr bwMode="auto">
          <a:xfrm flipV="1">
            <a:off x="5738813" y="29289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3" name="Line 157"/>
          <p:cNvSpPr>
            <a:spLocks noChangeShapeType="1"/>
          </p:cNvSpPr>
          <p:nvPr/>
        </p:nvSpPr>
        <p:spPr bwMode="auto">
          <a:xfrm>
            <a:off x="5842000" y="2928938"/>
            <a:ext cx="103188" cy="1000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4" name="Line 158"/>
          <p:cNvSpPr>
            <a:spLocks noChangeShapeType="1"/>
          </p:cNvSpPr>
          <p:nvPr/>
        </p:nvSpPr>
        <p:spPr bwMode="auto">
          <a:xfrm flipV="1">
            <a:off x="5945188" y="3019425"/>
            <a:ext cx="103187" cy="9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5" name="Line 159"/>
          <p:cNvSpPr>
            <a:spLocks noChangeShapeType="1"/>
          </p:cNvSpPr>
          <p:nvPr/>
        </p:nvSpPr>
        <p:spPr bwMode="auto">
          <a:xfrm flipV="1">
            <a:off x="6048375" y="2997200"/>
            <a:ext cx="104775" cy="22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6" name="Line 160"/>
          <p:cNvSpPr>
            <a:spLocks noChangeShapeType="1"/>
          </p:cNvSpPr>
          <p:nvPr/>
        </p:nvSpPr>
        <p:spPr bwMode="auto">
          <a:xfrm flipV="1">
            <a:off x="6153150" y="2944813"/>
            <a:ext cx="103188" cy="523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7" name="Rectangle 161"/>
          <p:cNvSpPr>
            <a:spLocks noChangeArrowheads="1"/>
          </p:cNvSpPr>
          <p:nvPr/>
        </p:nvSpPr>
        <p:spPr bwMode="auto">
          <a:xfrm>
            <a:off x="3416300" y="184626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49378" name="Text Box 162"/>
          <p:cNvSpPr txBox="1">
            <a:spLocks noChangeArrowheads="1"/>
          </p:cNvSpPr>
          <p:nvPr/>
        </p:nvSpPr>
        <p:spPr bwMode="auto">
          <a:xfrm>
            <a:off x="4510088" y="2468563"/>
            <a:ext cx="1323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CC0000"/>
                </a:solidFill>
              </a:rPr>
              <a:t>ČESKÁ REPUBLIKA</a:t>
            </a:r>
            <a:endParaRPr lang="cs-CZ" b="1">
              <a:solidFill>
                <a:srgbClr val="CC0000"/>
              </a:solidFill>
            </a:endParaRPr>
          </a:p>
        </p:txBody>
      </p:sp>
      <p:sp>
        <p:nvSpPr>
          <p:cNvPr id="649379" name="Text Box 163"/>
          <p:cNvSpPr txBox="1">
            <a:spLocks noChangeArrowheads="1"/>
          </p:cNvSpPr>
          <p:nvPr/>
        </p:nvSpPr>
        <p:spPr bwMode="auto">
          <a:xfrm>
            <a:off x="4579938" y="4211638"/>
            <a:ext cx="10937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C5D7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333399"/>
                </a:solidFill>
              </a:rPr>
              <a:t>ŠVÉDSKO</a:t>
            </a:r>
            <a:endParaRPr lang="cs-CZ" b="1">
              <a:solidFill>
                <a:srgbClr val="333399"/>
              </a:solidFill>
            </a:endParaRPr>
          </a:p>
        </p:txBody>
      </p:sp>
      <p:sp>
        <p:nvSpPr>
          <p:cNvPr id="649380" name="Text Box 164"/>
          <p:cNvSpPr txBox="1">
            <a:spLocks noChangeArrowheads="1"/>
          </p:cNvSpPr>
          <p:nvPr/>
        </p:nvSpPr>
        <p:spPr bwMode="auto">
          <a:xfrm>
            <a:off x="5530850" y="5997575"/>
            <a:ext cx="157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381" name="Text Box 165"/>
          <p:cNvSpPr txBox="1">
            <a:spLocks noChangeArrowheads="1"/>
          </p:cNvSpPr>
          <p:nvPr/>
        </p:nvSpPr>
        <p:spPr bwMode="auto">
          <a:xfrm>
            <a:off x="1978025" y="1703388"/>
            <a:ext cx="20621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litry čistého lihu</a:t>
            </a:r>
          </a:p>
        </p:txBody>
      </p:sp>
    </p:spTree>
    <p:extLst>
      <p:ext uri="{BB962C8B-B14F-4D97-AF65-F5344CB8AC3E}">
        <p14:creationId xmlns:p14="http://schemas.microsoft.com/office/powerpoint/2010/main" val="34057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400" b="1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sz="4000"/>
              <a:t> </a:t>
            </a:r>
          </a:p>
        </p:txBody>
      </p:sp>
      <p:sp>
        <p:nvSpPr>
          <p:cNvPr id="650243" name="AutoShape 3"/>
          <p:cNvSpPr>
            <a:spLocks noChangeAspect="1" noChangeArrowheads="1"/>
          </p:cNvSpPr>
          <p:nvPr/>
        </p:nvSpPr>
        <p:spPr bwMode="auto">
          <a:xfrm>
            <a:off x="1366838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1973263" y="2247900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2295525" y="2405063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6" name="Line 6"/>
          <p:cNvSpPr>
            <a:spLocks noChangeShapeType="1"/>
          </p:cNvSpPr>
          <p:nvPr/>
        </p:nvSpPr>
        <p:spPr bwMode="auto">
          <a:xfrm>
            <a:off x="2343150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7" name="Line 7"/>
          <p:cNvSpPr>
            <a:spLocks noChangeShapeType="1"/>
          </p:cNvSpPr>
          <p:nvPr/>
        </p:nvSpPr>
        <p:spPr bwMode="auto">
          <a:xfrm>
            <a:off x="2344738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8" name="Line 8"/>
          <p:cNvSpPr>
            <a:spLocks noChangeShapeType="1"/>
          </p:cNvSpPr>
          <p:nvPr/>
        </p:nvSpPr>
        <p:spPr bwMode="auto">
          <a:xfrm>
            <a:off x="2347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9" name="Line 9"/>
          <p:cNvSpPr>
            <a:spLocks noChangeShapeType="1"/>
          </p:cNvSpPr>
          <p:nvPr/>
        </p:nvSpPr>
        <p:spPr bwMode="auto">
          <a:xfrm flipV="1">
            <a:off x="2349500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0" name="Line 10"/>
          <p:cNvSpPr>
            <a:spLocks noChangeShapeType="1"/>
          </p:cNvSpPr>
          <p:nvPr/>
        </p:nvSpPr>
        <p:spPr bwMode="auto">
          <a:xfrm>
            <a:off x="2344738" y="2947988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1" name="Line 11"/>
          <p:cNvSpPr>
            <a:spLocks noChangeShapeType="1"/>
          </p:cNvSpPr>
          <p:nvPr/>
        </p:nvSpPr>
        <p:spPr bwMode="auto">
          <a:xfrm>
            <a:off x="2344738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2" name="Line 12"/>
          <p:cNvSpPr>
            <a:spLocks noChangeShapeType="1"/>
          </p:cNvSpPr>
          <p:nvPr/>
        </p:nvSpPr>
        <p:spPr bwMode="auto">
          <a:xfrm>
            <a:off x="35687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3" name="Line 13"/>
          <p:cNvSpPr>
            <a:spLocks noChangeShapeType="1"/>
          </p:cNvSpPr>
          <p:nvPr/>
        </p:nvSpPr>
        <p:spPr bwMode="auto">
          <a:xfrm flipH="1">
            <a:off x="4781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4" name="Line 14"/>
          <p:cNvSpPr>
            <a:spLocks noChangeShapeType="1"/>
          </p:cNvSpPr>
          <p:nvPr/>
        </p:nvSpPr>
        <p:spPr bwMode="auto">
          <a:xfrm>
            <a:off x="59944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5" name="Line 15"/>
          <p:cNvSpPr>
            <a:spLocks noChangeShapeType="1"/>
          </p:cNvSpPr>
          <p:nvPr/>
        </p:nvSpPr>
        <p:spPr bwMode="auto">
          <a:xfrm flipH="1">
            <a:off x="6548438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6" name="Line 16"/>
          <p:cNvSpPr>
            <a:spLocks noChangeShapeType="1"/>
          </p:cNvSpPr>
          <p:nvPr/>
        </p:nvSpPr>
        <p:spPr bwMode="auto">
          <a:xfrm>
            <a:off x="2343150" y="2406650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7" name="Line 17"/>
          <p:cNvSpPr>
            <a:spLocks noChangeShapeType="1"/>
          </p:cNvSpPr>
          <p:nvPr/>
        </p:nvSpPr>
        <p:spPr bwMode="auto">
          <a:xfrm>
            <a:off x="2303463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8" name="Line 18"/>
          <p:cNvSpPr>
            <a:spLocks noChangeShapeType="1"/>
          </p:cNvSpPr>
          <p:nvPr/>
        </p:nvSpPr>
        <p:spPr bwMode="auto">
          <a:xfrm>
            <a:off x="2298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9" name="Line 19"/>
          <p:cNvSpPr>
            <a:spLocks noChangeShapeType="1"/>
          </p:cNvSpPr>
          <p:nvPr/>
        </p:nvSpPr>
        <p:spPr bwMode="auto">
          <a:xfrm>
            <a:off x="2301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0" name="Line 20"/>
          <p:cNvSpPr>
            <a:spLocks noChangeShapeType="1"/>
          </p:cNvSpPr>
          <p:nvPr/>
        </p:nvSpPr>
        <p:spPr bwMode="auto">
          <a:xfrm>
            <a:off x="2303463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1" name="Line 21"/>
          <p:cNvSpPr>
            <a:spLocks noChangeShapeType="1"/>
          </p:cNvSpPr>
          <p:nvPr/>
        </p:nvSpPr>
        <p:spPr bwMode="auto">
          <a:xfrm>
            <a:off x="2303463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2" name="Line 22"/>
          <p:cNvSpPr>
            <a:spLocks noChangeShapeType="1"/>
          </p:cNvSpPr>
          <p:nvPr/>
        </p:nvSpPr>
        <p:spPr bwMode="auto">
          <a:xfrm>
            <a:off x="2300288" y="29479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3" name="Line 23"/>
          <p:cNvSpPr>
            <a:spLocks noChangeShapeType="1"/>
          </p:cNvSpPr>
          <p:nvPr/>
        </p:nvSpPr>
        <p:spPr bwMode="auto">
          <a:xfrm>
            <a:off x="2300288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4" name="Line 24"/>
          <p:cNvSpPr>
            <a:spLocks noChangeShapeType="1"/>
          </p:cNvSpPr>
          <p:nvPr/>
        </p:nvSpPr>
        <p:spPr bwMode="auto">
          <a:xfrm>
            <a:off x="2341563" y="5675313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5" name="Line 25"/>
          <p:cNvSpPr>
            <a:spLocks noChangeShapeType="1"/>
          </p:cNvSpPr>
          <p:nvPr/>
        </p:nvSpPr>
        <p:spPr bwMode="auto">
          <a:xfrm flipV="1">
            <a:off x="2344738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6" name="Line 26"/>
          <p:cNvSpPr>
            <a:spLocks noChangeShapeType="1"/>
          </p:cNvSpPr>
          <p:nvPr/>
        </p:nvSpPr>
        <p:spPr bwMode="auto">
          <a:xfrm flipV="1">
            <a:off x="2959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7" name="Line 27"/>
          <p:cNvSpPr>
            <a:spLocks noChangeShapeType="1"/>
          </p:cNvSpPr>
          <p:nvPr/>
        </p:nvSpPr>
        <p:spPr bwMode="auto">
          <a:xfrm flipV="1">
            <a:off x="3568700" y="56800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8" name="Line 28"/>
          <p:cNvSpPr>
            <a:spLocks noChangeShapeType="1"/>
          </p:cNvSpPr>
          <p:nvPr/>
        </p:nvSpPr>
        <p:spPr bwMode="auto">
          <a:xfrm flipV="1">
            <a:off x="4176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9" name="Line 29"/>
          <p:cNvSpPr>
            <a:spLocks noChangeShapeType="1"/>
          </p:cNvSpPr>
          <p:nvPr/>
        </p:nvSpPr>
        <p:spPr bwMode="auto">
          <a:xfrm flipH="1" flipV="1">
            <a:off x="4781550" y="56769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0" name="Line 30"/>
          <p:cNvSpPr>
            <a:spLocks noChangeShapeType="1"/>
          </p:cNvSpPr>
          <p:nvPr/>
        </p:nvSpPr>
        <p:spPr bwMode="auto">
          <a:xfrm flipV="1">
            <a:off x="5392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1" name="Line 31"/>
          <p:cNvSpPr>
            <a:spLocks noChangeShapeType="1"/>
          </p:cNvSpPr>
          <p:nvPr/>
        </p:nvSpPr>
        <p:spPr bwMode="auto">
          <a:xfrm flipV="1">
            <a:off x="5994400" y="5676900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2" name="Line 32"/>
          <p:cNvSpPr>
            <a:spLocks noChangeShapeType="1"/>
          </p:cNvSpPr>
          <p:nvPr/>
        </p:nvSpPr>
        <p:spPr bwMode="auto">
          <a:xfrm flipV="1">
            <a:off x="6550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3" name="Freeform 33"/>
          <p:cNvSpPr>
            <a:spLocks/>
          </p:cNvSpPr>
          <p:nvPr/>
        </p:nvSpPr>
        <p:spPr bwMode="auto">
          <a:xfrm>
            <a:off x="2355850" y="3111500"/>
            <a:ext cx="4132263" cy="746125"/>
          </a:xfrm>
          <a:custGeom>
            <a:avLst/>
            <a:gdLst>
              <a:gd name="T0" fmla="*/ 0 w 1019"/>
              <a:gd name="T1" fmla="*/ 113 h 170"/>
              <a:gd name="T2" fmla="*/ 30 w 1019"/>
              <a:gd name="T3" fmla="*/ 100 h 170"/>
              <a:gd name="T4" fmla="*/ 60 w 1019"/>
              <a:gd name="T5" fmla="*/ 104 h 170"/>
              <a:gd name="T6" fmla="*/ 90 w 1019"/>
              <a:gd name="T7" fmla="*/ 100 h 170"/>
              <a:gd name="T8" fmla="*/ 120 w 1019"/>
              <a:gd name="T9" fmla="*/ 105 h 170"/>
              <a:gd name="T10" fmla="*/ 150 w 1019"/>
              <a:gd name="T11" fmla="*/ 118 h 170"/>
              <a:gd name="T12" fmla="*/ 180 w 1019"/>
              <a:gd name="T13" fmla="*/ 107 h 170"/>
              <a:gd name="T14" fmla="*/ 210 w 1019"/>
              <a:gd name="T15" fmla="*/ 101 h 170"/>
              <a:gd name="T16" fmla="*/ 240 w 1019"/>
              <a:gd name="T17" fmla="*/ 98 h 170"/>
              <a:gd name="T18" fmla="*/ 270 w 1019"/>
              <a:gd name="T19" fmla="*/ 119 h 170"/>
              <a:gd name="T20" fmla="*/ 300 w 1019"/>
              <a:gd name="T21" fmla="*/ 117 h 170"/>
              <a:gd name="T22" fmla="*/ 330 w 1019"/>
              <a:gd name="T23" fmla="*/ 106 h 170"/>
              <a:gd name="T24" fmla="*/ 360 w 1019"/>
              <a:gd name="T25" fmla="*/ 120 h 170"/>
              <a:gd name="T26" fmla="*/ 390 w 1019"/>
              <a:gd name="T27" fmla="*/ 110 h 170"/>
              <a:gd name="T28" fmla="*/ 420 w 1019"/>
              <a:gd name="T29" fmla="*/ 121 h 170"/>
              <a:gd name="T30" fmla="*/ 450 w 1019"/>
              <a:gd name="T31" fmla="*/ 118 h 170"/>
              <a:gd name="T32" fmla="*/ 480 w 1019"/>
              <a:gd name="T33" fmla="*/ 113 h 170"/>
              <a:gd name="T34" fmla="*/ 510 w 1019"/>
              <a:gd name="T35" fmla="*/ 129 h 170"/>
              <a:gd name="T36" fmla="*/ 539 w 1019"/>
              <a:gd name="T37" fmla="*/ 149 h 170"/>
              <a:gd name="T38" fmla="*/ 569 w 1019"/>
              <a:gd name="T39" fmla="*/ 143 h 170"/>
              <a:gd name="T40" fmla="*/ 599 w 1019"/>
              <a:gd name="T41" fmla="*/ 49 h 170"/>
              <a:gd name="T42" fmla="*/ 629 w 1019"/>
              <a:gd name="T43" fmla="*/ 81 h 170"/>
              <a:gd name="T44" fmla="*/ 659 w 1019"/>
              <a:gd name="T45" fmla="*/ 99 h 170"/>
              <a:gd name="T46" fmla="*/ 689 w 1019"/>
              <a:gd name="T47" fmla="*/ 109 h 170"/>
              <a:gd name="T48" fmla="*/ 719 w 1019"/>
              <a:gd name="T49" fmla="*/ 77 h 170"/>
              <a:gd name="T50" fmla="*/ 749 w 1019"/>
              <a:gd name="T51" fmla="*/ 41 h 170"/>
              <a:gd name="T52" fmla="*/ 779 w 1019"/>
              <a:gd name="T53" fmla="*/ 46 h 170"/>
              <a:gd name="T54" fmla="*/ 809 w 1019"/>
              <a:gd name="T55" fmla="*/ 0 h 170"/>
              <a:gd name="T56" fmla="*/ 839 w 1019"/>
              <a:gd name="T57" fmla="*/ 124 h 170"/>
              <a:gd name="T58" fmla="*/ 869 w 1019"/>
              <a:gd name="T59" fmla="*/ 65 h 170"/>
              <a:gd name="T60" fmla="*/ 899 w 1019"/>
              <a:gd name="T61" fmla="*/ 116 h 170"/>
              <a:gd name="T62" fmla="*/ 929 w 1019"/>
              <a:gd name="T63" fmla="*/ 170 h 170"/>
              <a:gd name="T64" fmla="*/ 959 w 1019"/>
              <a:gd name="T65" fmla="*/ 114 h 170"/>
              <a:gd name="T66" fmla="*/ 989 w 1019"/>
              <a:gd name="T67" fmla="*/ 39 h 170"/>
              <a:gd name="T68" fmla="*/ 1019 w 1019"/>
              <a:gd name="T69" fmla="*/ 2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4" name="Freeform 34"/>
          <p:cNvSpPr>
            <a:spLocks/>
          </p:cNvSpPr>
          <p:nvPr/>
        </p:nvSpPr>
        <p:spPr bwMode="auto">
          <a:xfrm>
            <a:off x="2355850" y="3925888"/>
            <a:ext cx="3644900" cy="911225"/>
          </a:xfrm>
          <a:custGeom>
            <a:avLst/>
            <a:gdLst>
              <a:gd name="T0" fmla="*/ 0 w 899"/>
              <a:gd name="T1" fmla="*/ 59 h 208"/>
              <a:gd name="T2" fmla="*/ 30 w 899"/>
              <a:gd name="T3" fmla="*/ 90 h 208"/>
              <a:gd name="T4" fmla="*/ 60 w 899"/>
              <a:gd name="T5" fmla="*/ 50 h 208"/>
              <a:gd name="T6" fmla="*/ 90 w 899"/>
              <a:gd name="T7" fmla="*/ 27 h 208"/>
              <a:gd name="T8" fmla="*/ 120 w 899"/>
              <a:gd name="T9" fmla="*/ 39 h 208"/>
              <a:gd name="T10" fmla="*/ 150 w 899"/>
              <a:gd name="T11" fmla="*/ 26 h 208"/>
              <a:gd name="T12" fmla="*/ 180 w 899"/>
              <a:gd name="T13" fmla="*/ 0 h 208"/>
              <a:gd name="T14" fmla="*/ 210 w 899"/>
              <a:gd name="T15" fmla="*/ 34 h 208"/>
              <a:gd name="T16" fmla="*/ 240 w 899"/>
              <a:gd name="T17" fmla="*/ 44 h 208"/>
              <a:gd name="T18" fmla="*/ 270 w 899"/>
              <a:gd name="T19" fmla="*/ 17 h 208"/>
              <a:gd name="T20" fmla="*/ 300 w 899"/>
              <a:gd name="T21" fmla="*/ 9 h 208"/>
              <a:gd name="T22" fmla="*/ 330 w 899"/>
              <a:gd name="T23" fmla="*/ 44 h 208"/>
              <a:gd name="T24" fmla="*/ 360 w 899"/>
              <a:gd name="T25" fmla="*/ 16 h 208"/>
              <a:gd name="T26" fmla="*/ 390 w 899"/>
              <a:gd name="T27" fmla="*/ 39 h 208"/>
              <a:gd name="T28" fmla="*/ 420 w 899"/>
              <a:gd name="T29" fmla="*/ 39 h 208"/>
              <a:gd name="T30" fmla="*/ 450 w 899"/>
              <a:gd name="T31" fmla="*/ 59 h 208"/>
              <a:gd name="T32" fmla="*/ 480 w 899"/>
              <a:gd name="T33" fmla="*/ 47 h 208"/>
              <a:gd name="T34" fmla="*/ 510 w 899"/>
              <a:gd name="T35" fmla="*/ 55 h 208"/>
              <a:gd name="T36" fmla="*/ 539 w 899"/>
              <a:gd name="T37" fmla="*/ 45 h 208"/>
              <a:gd name="T38" fmla="*/ 569 w 899"/>
              <a:gd name="T39" fmla="*/ 46 h 208"/>
              <a:gd name="T40" fmla="*/ 599 w 899"/>
              <a:gd name="T41" fmla="*/ 61 h 208"/>
              <a:gd name="T42" fmla="*/ 629 w 899"/>
              <a:gd name="T43" fmla="*/ 65 h 208"/>
              <a:gd name="T44" fmla="*/ 659 w 899"/>
              <a:gd name="T45" fmla="*/ 55 h 208"/>
              <a:gd name="T46" fmla="*/ 689 w 899"/>
              <a:gd name="T47" fmla="*/ 135 h 208"/>
              <a:gd name="T48" fmla="*/ 719 w 899"/>
              <a:gd name="T49" fmla="*/ 121 h 208"/>
              <a:gd name="T50" fmla="*/ 749 w 899"/>
              <a:gd name="T51" fmla="*/ 155 h 208"/>
              <a:gd name="T52" fmla="*/ 779 w 899"/>
              <a:gd name="T53" fmla="*/ 141 h 208"/>
              <a:gd name="T54" fmla="*/ 809 w 899"/>
              <a:gd name="T55" fmla="*/ 201 h 208"/>
              <a:gd name="T56" fmla="*/ 839 w 899"/>
              <a:gd name="T57" fmla="*/ 208 h 208"/>
              <a:gd name="T58" fmla="*/ 869 w 899"/>
              <a:gd name="T59" fmla="*/ 182 h 208"/>
              <a:gd name="T60" fmla="*/ 899 w 899"/>
              <a:gd name="T61" fmla="*/ 17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5" name="Oval 35"/>
          <p:cNvSpPr>
            <a:spLocks noChangeArrowheads="1"/>
          </p:cNvSpPr>
          <p:nvPr/>
        </p:nvSpPr>
        <p:spPr bwMode="auto">
          <a:xfrm>
            <a:off x="2344738" y="3592513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6" name="Oval 36"/>
          <p:cNvSpPr>
            <a:spLocks noChangeArrowheads="1"/>
          </p:cNvSpPr>
          <p:nvPr/>
        </p:nvSpPr>
        <p:spPr bwMode="auto">
          <a:xfrm>
            <a:off x="2344738" y="4171950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7" name="Rectangle 37"/>
          <p:cNvSpPr>
            <a:spLocks noChangeArrowheads="1"/>
          </p:cNvSpPr>
          <p:nvPr/>
        </p:nvSpPr>
        <p:spPr bwMode="auto">
          <a:xfrm>
            <a:off x="2120900" y="5592763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78" name="Rectangle 38"/>
          <p:cNvSpPr>
            <a:spLocks noChangeArrowheads="1"/>
          </p:cNvSpPr>
          <p:nvPr/>
        </p:nvSpPr>
        <p:spPr bwMode="auto">
          <a:xfrm>
            <a:off x="1974850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79" name="Rectangle 39"/>
          <p:cNvSpPr>
            <a:spLocks noChangeArrowheads="1"/>
          </p:cNvSpPr>
          <p:nvPr/>
        </p:nvSpPr>
        <p:spPr bwMode="auto">
          <a:xfrm>
            <a:off x="1901825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0" name="Rectangle 40"/>
          <p:cNvSpPr>
            <a:spLocks noChangeArrowheads="1"/>
          </p:cNvSpPr>
          <p:nvPr/>
        </p:nvSpPr>
        <p:spPr bwMode="auto">
          <a:xfrm>
            <a:off x="1901825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1" name="Rectangle 41"/>
          <p:cNvSpPr>
            <a:spLocks noChangeArrowheads="1"/>
          </p:cNvSpPr>
          <p:nvPr/>
        </p:nvSpPr>
        <p:spPr bwMode="auto">
          <a:xfrm>
            <a:off x="1901825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2" name="Rectangle 42"/>
          <p:cNvSpPr>
            <a:spLocks noChangeArrowheads="1"/>
          </p:cNvSpPr>
          <p:nvPr/>
        </p:nvSpPr>
        <p:spPr bwMode="auto">
          <a:xfrm>
            <a:off x="1901825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3" name="Rectangle 43"/>
          <p:cNvSpPr>
            <a:spLocks noChangeArrowheads="1"/>
          </p:cNvSpPr>
          <p:nvPr/>
        </p:nvSpPr>
        <p:spPr bwMode="auto">
          <a:xfrm>
            <a:off x="1901825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3000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4" name="Rectangle 44"/>
          <p:cNvSpPr>
            <a:spLocks noChangeArrowheads="1"/>
          </p:cNvSpPr>
          <p:nvPr/>
        </p:nvSpPr>
        <p:spPr bwMode="auto">
          <a:xfrm>
            <a:off x="2205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5" name="Rectangle 45"/>
          <p:cNvSpPr>
            <a:spLocks noChangeArrowheads="1"/>
          </p:cNvSpPr>
          <p:nvPr/>
        </p:nvSpPr>
        <p:spPr bwMode="auto">
          <a:xfrm>
            <a:off x="342741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6" name="Rectangle 46"/>
          <p:cNvSpPr>
            <a:spLocks noChangeArrowheads="1"/>
          </p:cNvSpPr>
          <p:nvPr/>
        </p:nvSpPr>
        <p:spPr bwMode="auto">
          <a:xfrm>
            <a:off x="464026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7" name="Rectangle 47"/>
          <p:cNvSpPr>
            <a:spLocks noChangeArrowheads="1"/>
          </p:cNvSpPr>
          <p:nvPr/>
        </p:nvSpPr>
        <p:spPr bwMode="auto">
          <a:xfrm>
            <a:off x="5854700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8" name="Rectangle 48"/>
          <p:cNvSpPr>
            <a:spLocks noChangeArrowheads="1"/>
          </p:cNvSpPr>
          <p:nvPr/>
        </p:nvSpPr>
        <p:spPr bwMode="auto">
          <a:xfrm>
            <a:off x="1816100" y="2216150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89" name="Text Box 49"/>
          <p:cNvSpPr txBox="1">
            <a:spLocks noChangeArrowheads="1"/>
          </p:cNvSpPr>
          <p:nvPr/>
        </p:nvSpPr>
        <p:spPr bwMode="auto">
          <a:xfrm>
            <a:off x="4830763" y="4862513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650290" name="Text Box 50"/>
          <p:cNvSpPr txBox="1">
            <a:spLocks noChangeArrowheads="1"/>
          </p:cNvSpPr>
          <p:nvPr/>
        </p:nvSpPr>
        <p:spPr bwMode="auto">
          <a:xfrm>
            <a:off x="4830763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650291" name="Text Box 51"/>
          <p:cNvSpPr txBox="1">
            <a:spLocks noChangeArrowheads="1"/>
          </p:cNvSpPr>
          <p:nvPr/>
        </p:nvSpPr>
        <p:spPr bwMode="auto">
          <a:xfrm>
            <a:off x="5486400" y="5973763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92" name="Text Box 52"/>
          <p:cNvSpPr txBox="1">
            <a:spLocks noChangeArrowheads="1"/>
          </p:cNvSpPr>
          <p:nvPr/>
        </p:nvSpPr>
        <p:spPr bwMode="auto">
          <a:xfrm>
            <a:off x="1846263" y="2076450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počet cigaret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0678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Průměrné množství ovoce a zeleniny 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800" b="1">
                <a:solidFill>
                  <a:srgbClr val="3C5D7E"/>
                </a:solidFill>
              </a:rPr>
              <a:t>na osobu a rok (kg)ve Švédsku a České republice</a:t>
            </a:r>
            <a:r>
              <a:rPr lang="cs-CZ" sz="4000" b="1">
                <a:solidFill>
                  <a:srgbClr val="3C5D7E"/>
                </a:solidFill>
              </a:rPr>
              <a:t/>
            </a:r>
            <a:br>
              <a:rPr lang="cs-CZ" sz="4000" b="1">
                <a:solidFill>
                  <a:srgbClr val="3C5D7E"/>
                </a:solidFill>
              </a:rPr>
            </a:br>
            <a:r>
              <a:rPr lang="cs-CZ" sz="2400">
                <a:solidFill>
                  <a:srgbClr val="3C5D7E"/>
                </a:solidFill>
              </a:rPr>
              <a:t>pramen: databáze Světové zdravotnické organizace</a:t>
            </a:r>
            <a:r>
              <a:rPr lang="cs-CZ" sz="4000"/>
              <a:t> </a:t>
            </a:r>
          </a:p>
        </p:txBody>
      </p:sp>
      <p:sp>
        <p:nvSpPr>
          <p:cNvPr id="651267" name="Line 3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68" name="Line 4"/>
          <p:cNvSpPr>
            <a:spLocks noChangeShapeType="1"/>
          </p:cNvSpPr>
          <p:nvPr/>
        </p:nvSpPr>
        <p:spPr bwMode="auto">
          <a:xfrm flipH="1">
            <a:off x="2525713" y="57118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2243138" y="5635625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120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70" name="Line 6"/>
          <p:cNvSpPr>
            <a:spLocks noChangeShapeType="1"/>
          </p:cNvSpPr>
          <p:nvPr/>
        </p:nvSpPr>
        <p:spPr bwMode="auto">
          <a:xfrm flipH="1">
            <a:off x="2562225" y="56324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1" name="Line 7"/>
          <p:cNvSpPr>
            <a:spLocks noChangeShapeType="1"/>
          </p:cNvSpPr>
          <p:nvPr/>
        </p:nvSpPr>
        <p:spPr bwMode="auto">
          <a:xfrm flipH="1">
            <a:off x="2562225" y="55514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2" name="Line 8"/>
          <p:cNvSpPr>
            <a:spLocks noChangeShapeType="1"/>
          </p:cNvSpPr>
          <p:nvPr/>
        </p:nvSpPr>
        <p:spPr bwMode="auto">
          <a:xfrm flipH="1">
            <a:off x="2562225" y="54721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3" name="Line 9"/>
          <p:cNvSpPr>
            <a:spLocks noChangeShapeType="1"/>
          </p:cNvSpPr>
          <p:nvPr/>
        </p:nvSpPr>
        <p:spPr bwMode="auto">
          <a:xfrm flipH="1">
            <a:off x="2562225" y="53911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4" name="Line 10"/>
          <p:cNvSpPr>
            <a:spLocks noChangeShapeType="1"/>
          </p:cNvSpPr>
          <p:nvPr/>
        </p:nvSpPr>
        <p:spPr bwMode="auto">
          <a:xfrm flipH="1">
            <a:off x="2525713" y="53117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2243138" y="5241925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>
                <a:solidFill>
                  <a:srgbClr val="000000"/>
                </a:solidFill>
              </a:rPr>
              <a:t>130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76" name="Line 12"/>
          <p:cNvSpPr>
            <a:spLocks noChangeShapeType="1"/>
          </p:cNvSpPr>
          <p:nvPr/>
        </p:nvSpPr>
        <p:spPr bwMode="auto">
          <a:xfrm>
            <a:off x="2597150" y="5311775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7" name="Line 13"/>
          <p:cNvSpPr>
            <a:spLocks noChangeShapeType="1"/>
          </p:cNvSpPr>
          <p:nvPr/>
        </p:nvSpPr>
        <p:spPr bwMode="auto">
          <a:xfrm flipH="1">
            <a:off x="2562225" y="52324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8" name="Line 14"/>
          <p:cNvSpPr>
            <a:spLocks noChangeShapeType="1"/>
          </p:cNvSpPr>
          <p:nvPr/>
        </p:nvSpPr>
        <p:spPr bwMode="auto">
          <a:xfrm flipH="1">
            <a:off x="2562225" y="515143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9" name="Line 15"/>
          <p:cNvSpPr>
            <a:spLocks noChangeShapeType="1"/>
          </p:cNvSpPr>
          <p:nvPr/>
        </p:nvSpPr>
        <p:spPr bwMode="auto">
          <a:xfrm flipH="1">
            <a:off x="2562225" y="50720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0" name="Line 16"/>
          <p:cNvSpPr>
            <a:spLocks noChangeShapeType="1"/>
          </p:cNvSpPr>
          <p:nvPr/>
        </p:nvSpPr>
        <p:spPr bwMode="auto">
          <a:xfrm flipH="1">
            <a:off x="2562225" y="49911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1" name="Line 17"/>
          <p:cNvSpPr>
            <a:spLocks noChangeShapeType="1"/>
          </p:cNvSpPr>
          <p:nvPr/>
        </p:nvSpPr>
        <p:spPr bwMode="auto">
          <a:xfrm flipH="1">
            <a:off x="2525713" y="49117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2" name="Rectangle 18"/>
          <p:cNvSpPr>
            <a:spLocks noChangeArrowheads="1"/>
          </p:cNvSpPr>
          <p:nvPr/>
        </p:nvSpPr>
        <p:spPr bwMode="auto">
          <a:xfrm>
            <a:off x="2247900" y="48196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140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83" name="Line 19"/>
          <p:cNvSpPr>
            <a:spLocks noChangeShapeType="1"/>
          </p:cNvSpPr>
          <p:nvPr/>
        </p:nvSpPr>
        <p:spPr bwMode="auto">
          <a:xfrm flipV="1">
            <a:off x="2597150" y="4906963"/>
            <a:ext cx="331787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4" name="Line 20"/>
          <p:cNvSpPr>
            <a:spLocks noChangeShapeType="1"/>
          </p:cNvSpPr>
          <p:nvPr/>
        </p:nvSpPr>
        <p:spPr bwMode="auto">
          <a:xfrm flipH="1">
            <a:off x="2562225" y="48307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5" name="Line 21"/>
          <p:cNvSpPr>
            <a:spLocks noChangeShapeType="1"/>
          </p:cNvSpPr>
          <p:nvPr/>
        </p:nvSpPr>
        <p:spPr bwMode="auto">
          <a:xfrm flipH="1">
            <a:off x="2562225" y="47513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6" name="Line 22"/>
          <p:cNvSpPr>
            <a:spLocks noChangeShapeType="1"/>
          </p:cNvSpPr>
          <p:nvPr/>
        </p:nvSpPr>
        <p:spPr bwMode="auto">
          <a:xfrm flipH="1">
            <a:off x="2562225" y="46704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7" name="Line 23"/>
          <p:cNvSpPr>
            <a:spLocks noChangeShapeType="1"/>
          </p:cNvSpPr>
          <p:nvPr/>
        </p:nvSpPr>
        <p:spPr bwMode="auto">
          <a:xfrm flipH="1">
            <a:off x="2562225" y="45910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8" name="Line 24"/>
          <p:cNvSpPr>
            <a:spLocks noChangeShapeType="1"/>
          </p:cNvSpPr>
          <p:nvPr/>
        </p:nvSpPr>
        <p:spPr bwMode="auto">
          <a:xfrm flipH="1">
            <a:off x="2525713" y="45116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9" name="Rectangle 25"/>
          <p:cNvSpPr>
            <a:spLocks noChangeArrowheads="1"/>
          </p:cNvSpPr>
          <p:nvPr/>
        </p:nvSpPr>
        <p:spPr bwMode="auto">
          <a:xfrm>
            <a:off x="2238375" y="441483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90" name="Line 26"/>
          <p:cNvSpPr>
            <a:spLocks noChangeShapeType="1"/>
          </p:cNvSpPr>
          <p:nvPr/>
        </p:nvSpPr>
        <p:spPr bwMode="auto">
          <a:xfrm flipV="1">
            <a:off x="2597150" y="4506913"/>
            <a:ext cx="331152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1" name="Line 27"/>
          <p:cNvSpPr>
            <a:spLocks noChangeShapeType="1"/>
          </p:cNvSpPr>
          <p:nvPr/>
        </p:nvSpPr>
        <p:spPr bwMode="auto">
          <a:xfrm flipH="1">
            <a:off x="2562225" y="44307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2" name="Line 28"/>
          <p:cNvSpPr>
            <a:spLocks noChangeShapeType="1"/>
          </p:cNvSpPr>
          <p:nvPr/>
        </p:nvSpPr>
        <p:spPr bwMode="auto">
          <a:xfrm flipH="1">
            <a:off x="2562225" y="435133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3" name="Line 29"/>
          <p:cNvSpPr>
            <a:spLocks noChangeShapeType="1"/>
          </p:cNvSpPr>
          <p:nvPr/>
        </p:nvSpPr>
        <p:spPr bwMode="auto">
          <a:xfrm flipH="1">
            <a:off x="2562225" y="42703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4" name="Line 30"/>
          <p:cNvSpPr>
            <a:spLocks noChangeShapeType="1"/>
          </p:cNvSpPr>
          <p:nvPr/>
        </p:nvSpPr>
        <p:spPr bwMode="auto">
          <a:xfrm flipH="1">
            <a:off x="2562225" y="41910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5" name="Line 31"/>
          <p:cNvSpPr>
            <a:spLocks noChangeShapeType="1"/>
          </p:cNvSpPr>
          <p:nvPr/>
        </p:nvSpPr>
        <p:spPr bwMode="auto">
          <a:xfrm flipH="1">
            <a:off x="2525713" y="411003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6" name="Rectangle 32"/>
          <p:cNvSpPr>
            <a:spLocks noChangeArrowheads="1"/>
          </p:cNvSpPr>
          <p:nvPr/>
        </p:nvSpPr>
        <p:spPr bwMode="auto">
          <a:xfrm>
            <a:off x="2228850" y="40116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160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97" name="Line 33"/>
          <p:cNvSpPr>
            <a:spLocks noChangeShapeType="1"/>
          </p:cNvSpPr>
          <p:nvPr/>
        </p:nvSpPr>
        <p:spPr bwMode="auto">
          <a:xfrm>
            <a:off x="2597150" y="411003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8" name="Line 34"/>
          <p:cNvSpPr>
            <a:spLocks noChangeShapeType="1"/>
          </p:cNvSpPr>
          <p:nvPr/>
        </p:nvSpPr>
        <p:spPr bwMode="auto">
          <a:xfrm flipH="1">
            <a:off x="2562225" y="40306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9" name="Line 35"/>
          <p:cNvSpPr>
            <a:spLocks noChangeShapeType="1"/>
          </p:cNvSpPr>
          <p:nvPr/>
        </p:nvSpPr>
        <p:spPr bwMode="auto">
          <a:xfrm flipH="1">
            <a:off x="2562225" y="39512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0" name="Line 36"/>
          <p:cNvSpPr>
            <a:spLocks noChangeShapeType="1"/>
          </p:cNvSpPr>
          <p:nvPr/>
        </p:nvSpPr>
        <p:spPr bwMode="auto">
          <a:xfrm flipH="1">
            <a:off x="2562225" y="38703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1" name="Line 37"/>
          <p:cNvSpPr>
            <a:spLocks noChangeShapeType="1"/>
          </p:cNvSpPr>
          <p:nvPr/>
        </p:nvSpPr>
        <p:spPr bwMode="auto">
          <a:xfrm flipH="1">
            <a:off x="2562225" y="37909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2" name="Line 38"/>
          <p:cNvSpPr>
            <a:spLocks noChangeShapeType="1"/>
          </p:cNvSpPr>
          <p:nvPr/>
        </p:nvSpPr>
        <p:spPr bwMode="auto">
          <a:xfrm flipH="1">
            <a:off x="2525713" y="370998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3" name="Rectangle 39"/>
          <p:cNvSpPr>
            <a:spLocks noChangeArrowheads="1"/>
          </p:cNvSpPr>
          <p:nvPr/>
        </p:nvSpPr>
        <p:spPr bwMode="auto">
          <a:xfrm>
            <a:off x="2238375" y="3611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04" name="Line 40"/>
          <p:cNvSpPr>
            <a:spLocks noChangeShapeType="1"/>
          </p:cNvSpPr>
          <p:nvPr/>
        </p:nvSpPr>
        <p:spPr bwMode="auto">
          <a:xfrm>
            <a:off x="2597150" y="370998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5" name="Line 41"/>
          <p:cNvSpPr>
            <a:spLocks noChangeShapeType="1"/>
          </p:cNvSpPr>
          <p:nvPr/>
        </p:nvSpPr>
        <p:spPr bwMode="auto">
          <a:xfrm flipH="1">
            <a:off x="2562225" y="36306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6" name="Line 42"/>
          <p:cNvSpPr>
            <a:spLocks noChangeShapeType="1"/>
          </p:cNvSpPr>
          <p:nvPr/>
        </p:nvSpPr>
        <p:spPr bwMode="auto">
          <a:xfrm flipH="1">
            <a:off x="2562225" y="35496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7" name="Line 43"/>
          <p:cNvSpPr>
            <a:spLocks noChangeShapeType="1"/>
          </p:cNvSpPr>
          <p:nvPr/>
        </p:nvSpPr>
        <p:spPr bwMode="auto">
          <a:xfrm flipH="1">
            <a:off x="2562225" y="34702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8" name="Line 44"/>
          <p:cNvSpPr>
            <a:spLocks noChangeShapeType="1"/>
          </p:cNvSpPr>
          <p:nvPr/>
        </p:nvSpPr>
        <p:spPr bwMode="auto">
          <a:xfrm flipH="1">
            <a:off x="2562225" y="33893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9" name="Line 45"/>
          <p:cNvSpPr>
            <a:spLocks noChangeShapeType="1"/>
          </p:cNvSpPr>
          <p:nvPr/>
        </p:nvSpPr>
        <p:spPr bwMode="auto">
          <a:xfrm flipH="1">
            <a:off x="2525713" y="33099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0" name="Rectangle 46"/>
          <p:cNvSpPr>
            <a:spLocks noChangeArrowheads="1"/>
          </p:cNvSpPr>
          <p:nvPr/>
        </p:nvSpPr>
        <p:spPr bwMode="auto">
          <a:xfrm>
            <a:off x="2232025" y="32321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11" name="Line 47"/>
          <p:cNvSpPr>
            <a:spLocks noChangeShapeType="1"/>
          </p:cNvSpPr>
          <p:nvPr/>
        </p:nvSpPr>
        <p:spPr bwMode="auto">
          <a:xfrm flipV="1">
            <a:off x="2597150" y="3306763"/>
            <a:ext cx="3311525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2" name="Line 48"/>
          <p:cNvSpPr>
            <a:spLocks noChangeShapeType="1"/>
          </p:cNvSpPr>
          <p:nvPr/>
        </p:nvSpPr>
        <p:spPr bwMode="auto">
          <a:xfrm flipH="1">
            <a:off x="2562225" y="32305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3" name="Line 49"/>
          <p:cNvSpPr>
            <a:spLocks noChangeShapeType="1"/>
          </p:cNvSpPr>
          <p:nvPr/>
        </p:nvSpPr>
        <p:spPr bwMode="auto">
          <a:xfrm flipH="1">
            <a:off x="2562225" y="314960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4" name="Line 50"/>
          <p:cNvSpPr>
            <a:spLocks noChangeShapeType="1"/>
          </p:cNvSpPr>
          <p:nvPr/>
        </p:nvSpPr>
        <p:spPr bwMode="auto">
          <a:xfrm flipH="1">
            <a:off x="2562225" y="30702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5" name="Line 51"/>
          <p:cNvSpPr>
            <a:spLocks noChangeShapeType="1"/>
          </p:cNvSpPr>
          <p:nvPr/>
        </p:nvSpPr>
        <p:spPr bwMode="auto">
          <a:xfrm flipH="1">
            <a:off x="2562225" y="29892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6" name="Line 52"/>
          <p:cNvSpPr>
            <a:spLocks noChangeShapeType="1"/>
          </p:cNvSpPr>
          <p:nvPr/>
        </p:nvSpPr>
        <p:spPr bwMode="auto">
          <a:xfrm flipH="1">
            <a:off x="2525713" y="29098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7" name="Rectangle 53"/>
          <p:cNvSpPr>
            <a:spLocks noChangeArrowheads="1"/>
          </p:cNvSpPr>
          <p:nvPr/>
        </p:nvSpPr>
        <p:spPr bwMode="auto">
          <a:xfrm>
            <a:off x="2220913" y="2811463"/>
            <a:ext cx="2524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18" name="Line 54"/>
          <p:cNvSpPr>
            <a:spLocks noChangeShapeType="1"/>
          </p:cNvSpPr>
          <p:nvPr/>
        </p:nvSpPr>
        <p:spPr bwMode="auto">
          <a:xfrm>
            <a:off x="2597150" y="2909888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9" name="Line 55"/>
          <p:cNvSpPr>
            <a:spLocks noChangeShapeType="1"/>
          </p:cNvSpPr>
          <p:nvPr/>
        </p:nvSpPr>
        <p:spPr bwMode="auto">
          <a:xfrm flipH="1">
            <a:off x="2562225" y="28289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0" name="Line 56"/>
          <p:cNvSpPr>
            <a:spLocks noChangeShapeType="1"/>
          </p:cNvSpPr>
          <p:nvPr/>
        </p:nvSpPr>
        <p:spPr bwMode="auto">
          <a:xfrm flipH="1">
            <a:off x="2562225" y="27495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1" name="Line 57"/>
          <p:cNvSpPr>
            <a:spLocks noChangeShapeType="1"/>
          </p:cNvSpPr>
          <p:nvPr/>
        </p:nvSpPr>
        <p:spPr bwMode="auto">
          <a:xfrm flipH="1">
            <a:off x="2562225" y="26685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2" name="Line 58"/>
          <p:cNvSpPr>
            <a:spLocks noChangeShapeType="1"/>
          </p:cNvSpPr>
          <p:nvPr/>
        </p:nvSpPr>
        <p:spPr bwMode="auto">
          <a:xfrm flipH="1">
            <a:off x="2562225" y="25892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3" name="Line 59"/>
          <p:cNvSpPr>
            <a:spLocks noChangeShapeType="1"/>
          </p:cNvSpPr>
          <p:nvPr/>
        </p:nvSpPr>
        <p:spPr bwMode="auto">
          <a:xfrm flipH="1">
            <a:off x="2525713" y="25098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4" name="Rectangle 60"/>
          <p:cNvSpPr>
            <a:spLocks noChangeArrowheads="1"/>
          </p:cNvSpPr>
          <p:nvPr/>
        </p:nvSpPr>
        <p:spPr bwMode="auto">
          <a:xfrm>
            <a:off x="2241550" y="2428875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25" name="Line 61"/>
          <p:cNvSpPr>
            <a:spLocks noChangeShapeType="1"/>
          </p:cNvSpPr>
          <p:nvPr/>
        </p:nvSpPr>
        <p:spPr bwMode="auto">
          <a:xfrm flipV="1">
            <a:off x="2597150" y="2505075"/>
            <a:ext cx="3306763" cy="4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6" name="Line 62"/>
          <p:cNvSpPr>
            <a:spLocks noChangeShapeType="1"/>
          </p:cNvSpPr>
          <p:nvPr/>
        </p:nvSpPr>
        <p:spPr bwMode="auto">
          <a:xfrm flipH="1">
            <a:off x="2562225" y="242887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7" name="Line 63"/>
          <p:cNvSpPr>
            <a:spLocks noChangeShapeType="1"/>
          </p:cNvSpPr>
          <p:nvPr/>
        </p:nvSpPr>
        <p:spPr bwMode="auto">
          <a:xfrm flipH="1">
            <a:off x="2562225" y="23495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8" name="Line 64"/>
          <p:cNvSpPr>
            <a:spLocks noChangeShapeType="1"/>
          </p:cNvSpPr>
          <p:nvPr/>
        </p:nvSpPr>
        <p:spPr bwMode="auto">
          <a:xfrm flipH="1">
            <a:off x="2562225" y="22701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9" name="Line 65"/>
          <p:cNvSpPr>
            <a:spLocks noChangeShapeType="1"/>
          </p:cNvSpPr>
          <p:nvPr/>
        </p:nvSpPr>
        <p:spPr bwMode="auto">
          <a:xfrm flipH="1">
            <a:off x="2562225" y="21891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0" name="Line 66"/>
          <p:cNvSpPr>
            <a:spLocks noChangeShapeType="1"/>
          </p:cNvSpPr>
          <p:nvPr/>
        </p:nvSpPr>
        <p:spPr bwMode="auto">
          <a:xfrm flipH="1">
            <a:off x="2525713" y="2108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1" name="Rectangle 67"/>
          <p:cNvSpPr>
            <a:spLocks noChangeArrowheads="1"/>
          </p:cNvSpPr>
          <p:nvPr/>
        </p:nvSpPr>
        <p:spPr bwMode="auto">
          <a:xfrm>
            <a:off x="2251075" y="20304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32" name="Line 68"/>
          <p:cNvSpPr>
            <a:spLocks noChangeShapeType="1"/>
          </p:cNvSpPr>
          <p:nvPr/>
        </p:nvSpPr>
        <p:spPr bwMode="auto">
          <a:xfrm>
            <a:off x="2597150" y="2108200"/>
            <a:ext cx="33162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3" name="Line 69"/>
          <p:cNvSpPr>
            <a:spLocks noChangeShapeType="1"/>
          </p:cNvSpPr>
          <p:nvPr/>
        </p:nvSpPr>
        <p:spPr bwMode="auto">
          <a:xfrm flipV="1">
            <a:off x="2597150" y="5707063"/>
            <a:ext cx="331152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4" name="Line 70"/>
          <p:cNvSpPr>
            <a:spLocks noChangeShapeType="1"/>
          </p:cNvSpPr>
          <p:nvPr/>
        </p:nvSpPr>
        <p:spPr bwMode="auto">
          <a:xfrm>
            <a:off x="2597150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5" name="Rectangle 71"/>
          <p:cNvSpPr>
            <a:spLocks noChangeArrowheads="1"/>
          </p:cNvSpPr>
          <p:nvPr/>
        </p:nvSpPr>
        <p:spPr bwMode="auto">
          <a:xfrm>
            <a:off x="2460625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36" name="Line 72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7" name="Line 73"/>
          <p:cNvSpPr>
            <a:spLocks noChangeShapeType="1"/>
          </p:cNvSpPr>
          <p:nvPr/>
        </p:nvSpPr>
        <p:spPr bwMode="auto">
          <a:xfrm>
            <a:off x="26797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8" name="Line 74"/>
          <p:cNvSpPr>
            <a:spLocks noChangeShapeType="1"/>
          </p:cNvSpPr>
          <p:nvPr/>
        </p:nvSpPr>
        <p:spPr bwMode="auto">
          <a:xfrm>
            <a:off x="2762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9" name="Line 75"/>
          <p:cNvSpPr>
            <a:spLocks noChangeShapeType="1"/>
          </p:cNvSpPr>
          <p:nvPr/>
        </p:nvSpPr>
        <p:spPr bwMode="auto">
          <a:xfrm>
            <a:off x="28463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0" name="Line 76"/>
          <p:cNvSpPr>
            <a:spLocks noChangeShapeType="1"/>
          </p:cNvSpPr>
          <p:nvPr/>
        </p:nvSpPr>
        <p:spPr bwMode="auto">
          <a:xfrm>
            <a:off x="29289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1" name="Line 77"/>
          <p:cNvSpPr>
            <a:spLocks noChangeShapeType="1"/>
          </p:cNvSpPr>
          <p:nvPr/>
        </p:nvSpPr>
        <p:spPr bwMode="auto">
          <a:xfrm>
            <a:off x="3011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2" name="Line 78"/>
          <p:cNvSpPr>
            <a:spLocks noChangeShapeType="1"/>
          </p:cNvSpPr>
          <p:nvPr/>
        </p:nvSpPr>
        <p:spPr bwMode="auto">
          <a:xfrm>
            <a:off x="30940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3" name="Line 79"/>
          <p:cNvSpPr>
            <a:spLocks noChangeShapeType="1"/>
          </p:cNvSpPr>
          <p:nvPr/>
        </p:nvSpPr>
        <p:spPr bwMode="auto">
          <a:xfrm>
            <a:off x="31765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4" name="Line 80"/>
          <p:cNvSpPr>
            <a:spLocks noChangeShapeType="1"/>
          </p:cNvSpPr>
          <p:nvPr/>
        </p:nvSpPr>
        <p:spPr bwMode="auto">
          <a:xfrm>
            <a:off x="32607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5" name="Line 81"/>
          <p:cNvSpPr>
            <a:spLocks noChangeShapeType="1"/>
          </p:cNvSpPr>
          <p:nvPr/>
        </p:nvSpPr>
        <p:spPr bwMode="auto">
          <a:xfrm>
            <a:off x="33432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6" name="Line 82"/>
          <p:cNvSpPr>
            <a:spLocks noChangeShapeType="1"/>
          </p:cNvSpPr>
          <p:nvPr/>
        </p:nvSpPr>
        <p:spPr bwMode="auto">
          <a:xfrm>
            <a:off x="3425825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7" name="Rectangle 83"/>
          <p:cNvSpPr>
            <a:spLocks noChangeArrowheads="1"/>
          </p:cNvSpPr>
          <p:nvPr/>
        </p:nvSpPr>
        <p:spPr bwMode="auto">
          <a:xfrm>
            <a:off x="3289300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48" name="Line 84"/>
          <p:cNvSpPr>
            <a:spLocks noChangeShapeType="1"/>
          </p:cNvSpPr>
          <p:nvPr/>
        </p:nvSpPr>
        <p:spPr bwMode="auto">
          <a:xfrm flipV="1">
            <a:off x="3425825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9" name="Line 85"/>
          <p:cNvSpPr>
            <a:spLocks noChangeShapeType="1"/>
          </p:cNvSpPr>
          <p:nvPr/>
        </p:nvSpPr>
        <p:spPr bwMode="auto">
          <a:xfrm>
            <a:off x="3508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0" name="Line 86"/>
          <p:cNvSpPr>
            <a:spLocks noChangeShapeType="1"/>
          </p:cNvSpPr>
          <p:nvPr/>
        </p:nvSpPr>
        <p:spPr bwMode="auto">
          <a:xfrm>
            <a:off x="3590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1" name="Line 87"/>
          <p:cNvSpPr>
            <a:spLocks noChangeShapeType="1"/>
          </p:cNvSpPr>
          <p:nvPr/>
        </p:nvSpPr>
        <p:spPr bwMode="auto">
          <a:xfrm>
            <a:off x="36734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2" name="Line 88"/>
          <p:cNvSpPr>
            <a:spLocks noChangeShapeType="1"/>
          </p:cNvSpPr>
          <p:nvPr/>
        </p:nvSpPr>
        <p:spPr bwMode="auto">
          <a:xfrm>
            <a:off x="37560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3" name="Line 89"/>
          <p:cNvSpPr>
            <a:spLocks noChangeShapeType="1"/>
          </p:cNvSpPr>
          <p:nvPr/>
        </p:nvSpPr>
        <p:spPr bwMode="auto">
          <a:xfrm>
            <a:off x="3838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4" name="Line 90"/>
          <p:cNvSpPr>
            <a:spLocks noChangeShapeType="1"/>
          </p:cNvSpPr>
          <p:nvPr/>
        </p:nvSpPr>
        <p:spPr bwMode="auto">
          <a:xfrm>
            <a:off x="392271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5" name="Line 91"/>
          <p:cNvSpPr>
            <a:spLocks noChangeShapeType="1"/>
          </p:cNvSpPr>
          <p:nvPr/>
        </p:nvSpPr>
        <p:spPr bwMode="auto">
          <a:xfrm>
            <a:off x="400526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6" name="Line 92"/>
          <p:cNvSpPr>
            <a:spLocks noChangeShapeType="1"/>
          </p:cNvSpPr>
          <p:nvPr/>
        </p:nvSpPr>
        <p:spPr bwMode="auto">
          <a:xfrm>
            <a:off x="408781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7" name="Line 93"/>
          <p:cNvSpPr>
            <a:spLocks noChangeShapeType="1"/>
          </p:cNvSpPr>
          <p:nvPr/>
        </p:nvSpPr>
        <p:spPr bwMode="auto">
          <a:xfrm>
            <a:off x="417036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8" name="Line 94"/>
          <p:cNvSpPr>
            <a:spLocks noChangeShapeType="1"/>
          </p:cNvSpPr>
          <p:nvPr/>
        </p:nvSpPr>
        <p:spPr bwMode="auto">
          <a:xfrm>
            <a:off x="4252913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9" name="Rectangle 95"/>
          <p:cNvSpPr>
            <a:spLocks noChangeArrowheads="1"/>
          </p:cNvSpPr>
          <p:nvPr/>
        </p:nvSpPr>
        <p:spPr bwMode="auto">
          <a:xfrm>
            <a:off x="411638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60" name="Line 96"/>
          <p:cNvSpPr>
            <a:spLocks noChangeShapeType="1"/>
          </p:cNvSpPr>
          <p:nvPr/>
        </p:nvSpPr>
        <p:spPr bwMode="auto">
          <a:xfrm flipV="1">
            <a:off x="4252913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1" name="Line 97"/>
          <p:cNvSpPr>
            <a:spLocks noChangeShapeType="1"/>
          </p:cNvSpPr>
          <p:nvPr/>
        </p:nvSpPr>
        <p:spPr bwMode="auto">
          <a:xfrm>
            <a:off x="43370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2" name="Line 98"/>
          <p:cNvSpPr>
            <a:spLocks noChangeShapeType="1"/>
          </p:cNvSpPr>
          <p:nvPr/>
        </p:nvSpPr>
        <p:spPr bwMode="auto">
          <a:xfrm>
            <a:off x="44196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3" name="Line 99"/>
          <p:cNvSpPr>
            <a:spLocks noChangeShapeType="1"/>
          </p:cNvSpPr>
          <p:nvPr/>
        </p:nvSpPr>
        <p:spPr bwMode="auto">
          <a:xfrm>
            <a:off x="45021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4" name="Line 100"/>
          <p:cNvSpPr>
            <a:spLocks noChangeShapeType="1"/>
          </p:cNvSpPr>
          <p:nvPr/>
        </p:nvSpPr>
        <p:spPr bwMode="auto">
          <a:xfrm>
            <a:off x="45847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5" name="Line 101"/>
          <p:cNvSpPr>
            <a:spLocks noChangeShapeType="1"/>
          </p:cNvSpPr>
          <p:nvPr/>
        </p:nvSpPr>
        <p:spPr bwMode="auto">
          <a:xfrm>
            <a:off x="4667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6" name="Line 102"/>
          <p:cNvSpPr>
            <a:spLocks noChangeShapeType="1"/>
          </p:cNvSpPr>
          <p:nvPr/>
        </p:nvSpPr>
        <p:spPr bwMode="auto">
          <a:xfrm>
            <a:off x="47498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7" name="Line 103"/>
          <p:cNvSpPr>
            <a:spLocks noChangeShapeType="1"/>
          </p:cNvSpPr>
          <p:nvPr/>
        </p:nvSpPr>
        <p:spPr bwMode="auto">
          <a:xfrm>
            <a:off x="48323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8" name="Line 104"/>
          <p:cNvSpPr>
            <a:spLocks noChangeShapeType="1"/>
          </p:cNvSpPr>
          <p:nvPr/>
        </p:nvSpPr>
        <p:spPr bwMode="auto">
          <a:xfrm>
            <a:off x="4916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9" name="Line 105"/>
          <p:cNvSpPr>
            <a:spLocks noChangeShapeType="1"/>
          </p:cNvSpPr>
          <p:nvPr/>
        </p:nvSpPr>
        <p:spPr bwMode="auto">
          <a:xfrm>
            <a:off x="49990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0" name="Line 106"/>
          <p:cNvSpPr>
            <a:spLocks noChangeShapeType="1"/>
          </p:cNvSpPr>
          <p:nvPr/>
        </p:nvSpPr>
        <p:spPr bwMode="auto">
          <a:xfrm>
            <a:off x="5081588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1" name="Line 107"/>
          <p:cNvSpPr>
            <a:spLocks noChangeShapeType="1"/>
          </p:cNvSpPr>
          <p:nvPr/>
        </p:nvSpPr>
        <p:spPr bwMode="auto">
          <a:xfrm flipV="1">
            <a:off x="5081588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2" name="Line 108"/>
          <p:cNvSpPr>
            <a:spLocks noChangeShapeType="1"/>
          </p:cNvSpPr>
          <p:nvPr/>
        </p:nvSpPr>
        <p:spPr bwMode="auto">
          <a:xfrm>
            <a:off x="51641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3" name="Line 109"/>
          <p:cNvSpPr>
            <a:spLocks noChangeShapeType="1"/>
          </p:cNvSpPr>
          <p:nvPr/>
        </p:nvSpPr>
        <p:spPr bwMode="auto">
          <a:xfrm>
            <a:off x="52466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4" name="Line 110"/>
          <p:cNvSpPr>
            <a:spLocks noChangeShapeType="1"/>
          </p:cNvSpPr>
          <p:nvPr/>
        </p:nvSpPr>
        <p:spPr bwMode="auto">
          <a:xfrm>
            <a:off x="53308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5" name="Line 111"/>
          <p:cNvSpPr>
            <a:spLocks noChangeShapeType="1"/>
          </p:cNvSpPr>
          <p:nvPr/>
        </p:nvSpPr>
        <p:spPr bwMode="auto">
          <a:xfrm>
            <a:off x="5413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6" name="Line 112"/>
          <p:cNvSpPr>
            <a:spLocks noChangeShapeType="1"/>
          </p:cNvSpPr>
          <p:nvPr/>
        </p:nvSpPr>
        <p:spPr bwMode="auto">
          <a:xfrm>
            <a:off x="5495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7" name="Line 113"/>
          <p:cNvSpPr>
            <a:spLocks noChangeShapeType="1"/>
          </p:cNvSpPr>
          <p:nvPr/>
        </p:nvSpPr>
        <p:spPr bwMode="auto">
          <a:xfrm>
            <a:off x="55784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8" name="Line 114"/>
          <p:cNvSpPr>
            <a:spLocks noChangeShapeType="1"/>
          </p:cNvSpPr>
          <p:nvPr/>
        </p:nvSpPr>
        <p:spPr bwMode="auto">
          <a:xfrm>
            <a:off x="56610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9" name="Line 115"/>
          <p:cNvSpPr>
            <a:spLocks noChangeShapeType="1"/>
          </p:cNvSpPr>
          <p:nvPr/>
        </p:nvSpPr>
        <p:spPr bwMode="auto">
          <a:xfrm>
            <a:off x="5743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0" name="Line 116"/>
          <p:cNvSpPr>
            <a:spLocks noChangeShapeType="1"/>
          </p:cNvSpPr>
          <p:nvPr/>
        </p:nvSpPr>
        <p:spPr bwMode="auto">
          <a:xfrm>
            <a:off x="58261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1" name="Line 117"/>
          <p:cNvSpPr>
            <a:spLocks noChangeShapeType="1"/>
          </p:cNvSpPr>
          <p:nvPr/>
        </p:nvSpPr>
        <p:spPr bwMode="auto">
          <a:xfrm>
            <a:off x="5910263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2" name="Rectangle 118"/>
          <p:cNvSpPr>
            <a:spLocks noChangeArrowheads="1"/>
          </p:cNvSpPr>
          <p:nvPr/>
        </p:nvSpPr>
        <p:spPr bwMode="auto">
          <a:xfrm>
            <a:off x="577373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83" name="Line 119"/>
          <p:cNvSpPr>
            <a:spLocks noChangeShapeType="1"/>
          </p:cNvSpPr>
          <p:nvPr/>
        </p:nvSpPr>
        <p:spPr bwMode="auto">
          <a:xfrm flipV="1">
            <a:off x="5910263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4" name="Line 120"/>
          <p:cNvSpPr>
            <a:spLocks noChangeShapeType="1"/>
          </p:cNvSpPr>
          <p:nvPr/>
        </p:nvSpPr>
        <p:spPr bwMode="auto">
          <a:xfrm>
            <a:off x="2597150" y="555148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5" name="Line 121"/>
          <p:cNvSpPr>
            <a:spLocks noChangeShapeType="1"/>
          </p:cNvSpPr>
          <p:nvPr/>
        </p:nvSpPr>
        <p:spPr bwMode="auto">
          <a:xfrm>
            <a:off x="2679700" y="5591175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6" name="Line 122"/>
          <p:cNvSpPr>
            <a:spLocks noChangeShapeType="1"/>
          </p:cNvSpPr>
          <p:nvPr/>
        </p:nvSpPr>
        <p:spPr bwMode="auto">
          <a:xfrm flipV="1">
            <a:off x="2846388" y="55514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7" name="Line 123"/>
          <p:cNvSpPr>
            <a:spLocks noChangeShapeType="1"/>
          </p:cNvSpPr>
          <p:nvPr/>
        </p:nvSpPr>
        <p:spPr bwMode="auto">
          <a:xfrm flipV="1">
            <a:off x="2928938" y="5472113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8" name="Line 124"/>
          <p:cNvSpPr>
            <a:spLocks noChangeShapeType="1"/>
          </p:cNvSpPr>
          <p:nvPr/>
        </p:nvSpPr>
        <p:spPr bwMode="auto">
          <a:xfrm flipV="1">
            <a:off x="3011488" y="51514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9" name="Line 125"/>
          <p:cNvSpPr>
            <a:spLocks noChangeShapeType="1"/>
          </p:cNvSpPr>
          <p:nvPr/>
        </p:nvSpPr>
        <p:spPr bwMode="auto">
          <a:xfrm>
            <a:off x="3094038" y="515143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0" name="Line 126"/>
          <p:cNvSpPr>
            <a:spLocks noChangeShapeType="1"/>
          </p:cNvSpPr>
          <p:nvPr/>
        </p:nvSpPr>
        <p:spPr bwMode="auto">
          <a:xfrm>
            <a:off x="3176588" y="5191125"/>
            <a:ext cx="84137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1" name="Line 127"/>
          <p:cNvSpPr>
            <a:spLocks noChangeShapeType="1"/>
          </p:cNvSpPr>
          <p:nvPr/>
        </p:nvSpPr>
        <p:spPr bwMode="auto">
          <a:xfrm flipV="1">
            <a:off x="3260725" y="5191125"/>
            <a:ext cx="82550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2" name="Line 128"/>
          <p:cNvSpPr>
            <a:spLocks noChangeShapeType="1"/>
          </p:cNvSpPr>
          <p:nvPr/>
        </p:nvSpPr>
        <p:spPr bwMode="auto">
          <a:xfrm>
            <a:off x="3343275" y="5191125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3" name="Line 129"/>
          <p:cNvSpPr>
            <a:spLocks noChangeShapeType="1"/>
          </p:cNvSpPr>
          <p:nvPr/>
        </p:nvSpPr>
        <p:spPr bwMode="auto">
          <a:xfrm flipV="1">
            <a:off x="3425825" y="5232400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4" name="Line 130"/>
          <p:cNvSpPr>
            <a:spLocks noChangeShapeType="1"/>
          </p:cNvSpPr>
          <p:nvPr/>
        </p:nvSpPr>
        <p:spPr bwMode="auto">
          <a:xfrm>
            <a:off x="3508375" y="5232400"/>
            <a:ext cx="82550" cy="1587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5" name="Line 131"/>
          <p:cNvSpPr>
            <a:spLocks noChangeShapeType="1"/>
          </p:cNvSpPr>
          <p:nvPr/>
        </p:nvSpPr>
        <p:spPr bwMode="auto">
          <a:xfrm>
            <a:off x="3590925" y="5391150"/>
            <a:ext cx="82550" cy="809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6" name="Line 132"/>
          <p:cNvSpPr>
            <a:spLocks noChangeShapeType="1"/>
          </p:cNvSpPr>
          <p:nvPr/>
        </p:nvSpPr>
        <p:spPr bwMode="auto">
          <a:xfrm flipV="1">
            <a:off x="3673475" y="5351463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7" name="Line 133"/>
          <p:cNvSpPr>
            <a:spLocks noChangeShapeType="1"/>
          </p:cNvSpPr>
          <p:nvPr/>
        </p:nvSpPr>
        <p:spPr bwMode="auto">
          <a:xfrm flipV="1">
            <a:off x="3756025" y="5232400"/>
            <a:ext cx="82550" cy="1190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8" name="Line 134"/>
          <p:cNvSpPr>
            <a:spLocks noChangeShapeType="1"/>
          </p:cNvSpPr>
          <p:nvPr/>
        </p:nvSpPr>
        <p:spPr bwMode="auto">
          <a:xfrm flipV="1">
            <a:off x="3838575" y="5111750"/>
            <a:ext cx="84138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9" name="Line 135"/>
          <p:cNvSpPr>
            <a:spLocks noChangeShapeType="1"/>
          </p:cNvSpPr>
          <p:nvPr/>
        </p:nvSpPr>
        <p:spPr bwMode="auto">
          <a:xfrm flipV="1">
            <a:off x="3922713" y="5030788"/>
            <a:ext cx="82550" cy="809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0" name="Line 136"/>
          <p:cNvSpPr>
            <a:spLocks noChangeShapeType="1"/>
          </p:cNvSpPr>
          <p:nvPr/>
        </p:nvSpPr>
        <p:spPr bwMode="auto">
          <a:xfrm flipV="1">
            <a:off x="4005263" y="4391025"/>
            <a:ext cx="82550" cy="6397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1" name="Line 137"/>
          <p:cNvSpPr>
            <a:spLocks noChangeShapeType="1"/>
          </p:cNvSpPr>
          <p:nvPr/>
        </p:nvSpPr>
        <p:spPr bwMode="auto">
          <a:xfrm flipV="1">
            <a:off x="4087813" y="42306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2" name="Line 138"/>
          <p:cNvSpPr>
            <a:spLocks noChangeShapeType="1"/>
          </p:cNvSpPr>
          <p:nvPr/>
        </p:nvSpPr>
        <p:spPr bwMode="auto">
          <a:xfrm flipV="1">
            <a:off x="4170363" y="4070350"/>
            <a:ext cx="82550" cy="1603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3" name="Line 139"/>
          <p:cNvSpPr>
            <a:spLocks noChangeShapeType="1"/>
          </p:cNvSpPr>
          <p:nvPr/>
        </p:nvSpPr>
        <p:spPr bwMode="auto">
          <a:xfrm>
            <a:off x="4252913" y="4070350"/>
            <a:ext cx="84137" cy="4794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4" name="Line 140"/>
          <p:cNvSpPr>
            <a:spLocks noChangeShapeType="1"/>
          </p:cNvSpPr>
          <p:nvPr/>
        </p:nvSpPr>
        <p:spPr bwMode="auto">
          <a:xfrm flipV="1">
            <a:off x="4337050" y="4351338"/>
            <a:ext cx="82550" cy="1984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5" name="Line 141"/>
          <p:cNvSpPr>
            <a:spLocks noChangeShapeType="1"/>
          </p:cNvSpPr>
          <p:nvPr/>
        </p:nvSpPr>
        <p:spPr bwMode="auto">
          <a:xfrm>
            <a:off x="4419600" y="4351338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6" name="Line 142"/>
          <p:cNvSpPr>
            <a:spLocks noChangeShapeType="1"/>
          </p:cNvSpPr>
          <p:nvPr/>
        </p:nvSpPr>
        <p:spPr bwMode="auto">
          <a:xfrm flipV="1">
            <a:off x="4502150" y="41100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7" name="Line 143"/>
          <p:cNvSpPr>
            <a:spLocks noChangeShapeType="1"/>
          </p:cNvSpPr>
          <p:nvPr/>
        </p:nvSpPr>
        <p:spPr bwMode="auto">
          <a:xfrm>
            <a:off x="4584700" y="4110038"/>
            <a:ext cx="82550" cy="601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8" name="Line 144"/>
          <p:cNvSpPr>
            <a:spLocks noChangeShapeType="1"/>
          </p:cNvSpPr>
          <p:nvPr/>
        </p:nvSpPr>
        <p:spPr bwMode="auto">
          <a:xfrm flipV="1">
            <a:off x="4667250" y="4470400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9" name="Line 145"/>
          <p:cNvSpPr>
            <a:spLocks noChangeShapeType="1"/>
          </p:cNvSpPr>
          <p:nvPr/>
        </p:nvSpPr>
        <p:spPr bwMode="auto">
          <a:xfrm flipV="1">
            <a:off x="4749800" y="4030663"/>
            <a:ext cx="82550" cy="4397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0" name="Line 146"/>
          <p:cNvSpPr>
            <a:spLocks noChangeShapeType="1"/>
          </p:cNvSpPr>
          <p:nvPr/>
        </p:nvSpPr>
        <p:spPr bwMode="auto">
          <a:xfrm flipV="1">
            <a:off x="4832350" y="3951288"/>
            <a:ext cx="84138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1" name="Line 147"/>
          <p:cNvSpPr>
            <a:spLocks noChangeShapeType="1"/>
          </p:cNvSpPr>
          <p:nvPr/>
        </p:nvSpPr>
        <p:spPr bwMode="auto">
          <a:xfrm flipV="1">
            <a:off x="4916488" y="3589338"/>
            <a:ext cx="82550" cy="3619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2" name="Line 148"/>
          <p:cNvSpPr>
            <a:spLocks noChangeShapeType="1"/>
          </p:cNvSpPr>
          <p:nvPr/>
        </p:nvSpPr>
        <p:spPr bwMode="auto">
          <a:xfrm>
            <a:off x="4999038" y="3589338"/>
            <a:ext cx="82550" cy="412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3" name="Line 149"/>
          <p:cNvSpPr>
            <a:spLocks noChangeShapeType="1"/>
          </p:cNvSpPr>
          <p:nvPr/>
        </p:nvSpPr>
        <p:spPr bwMode="auto">
          <a:xfrm flipV="1">
            <a:off x="5081588" y="3389313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4" name="Line 150"/>
          <p:cNvSpPr>
            <a:spLocks noChangeShapeType="1"/>
          </p:cNvSpPr>
          <p:nvPr/>
        </p:nvSpPr>
        <p:spPr bwMode="auto">
          <a:xfrm flipV="1">
            <a:off x="5164138" y="3109913"/>
            <a:ext cx="82550" cy="279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5" name="Line 151"/>
          <p:cNvSpPr>
            <a:spLocks noChangeShapeType="1"/>
          </p:cNvSpPr>
          <p:nvPr/>
        </p:nvSpPr>
        <p:spPr bwMode="auto">
          <a:xfrm flipV="1">
            <a:off x="5246688" y="2789238"/>
            <a:ext cx="84137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6" name="Line 152"/>
          <p:cNvSpPr>
            <a:spLocks noChangeShapeType="1"/>
          </p:cNvSpPr>
          <p:nvPr/>
        </p:nvSpPr>
        <p:spPr bwMode="auto">
          <a:xfrm flipV="1">
            <a:off x="5330825" y="2589213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7" name="Line 153"/>
          <p:cNvSpPr>
            <a:spLocks noChangeShapeType="1"/>
          </p:cNvSpPr>
          <p:nvPr/>
        </p:nvSpPr>
        <p:spPr bwMode="auto">
          <a:xfrm>
            <a:off x="5413375" y="2589213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8" name="Line 154"/>
          <p:cNvSpPr>
            <a:spLocks noChangeShapeType="1"/>
          </p:cNvSpPr>
          <p:nvPr/>
        </p:nvSpPr>
        <p:spPr bwMode="auto">
          <a:xfrm flipV="1">
            <a:off x="5495925" y="2509838"/>
            <a:ext cx="82550" cy="2397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9" name="Line 155"/>
          <p:cNvSpPr>
            <a:spLocks noChangeShapeType="1"/>
          </p:cNvSpPr>
          <p:nvPr/>
        </p:nvSpPr>
        <p:spPr bwMode="auto">
          <a:xfrm flipV="1">
            <a:off x="5578475" y="2308225"/>
            <a:ext cx="82550" cy="2016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0" name="Line 156"/>
          <p:cNvSpPr>
            <a:spLocks noChangeShapeType="1"/>
          </p:cNvSpPr>
          <p:nvPr/>
        </p:nvSpPr>
        <p:spPr bwMode="auto">
          <a:xfrm flipV="1">
            <a:off x="4502150" y="4951413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1" name="Line 157"/>
          <p:cNvSpPr>
            <a:spLocks noChangeShapeType="1"/>
          </p:cNvSpPr>
          <p:nvPr/>
        </p:nvSpPr>
        <p:spPr bwMode="auto">
          <a:xfrm flipV="1">
            <a:off x="4584700" y="4549775"/>
            <a:ext cx="82550" cy="4016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2" name="Line 158"/>
          <p:cNvSpPr>
            <a:spLocks noChangeShapeType="1"/>
          </p:cNvSpPr>
          <p:nvPr/>
        </p:nvSpPr>
        <p:spPr bwMode="auto">
          <a:xfrm flipV="1">
            <a:off x="4667250" y="4270375"/>
            <a:ext cx="82550" cy="279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3" name="Line 159"/>
          <p:cNvSpPr>
            <a:spLocks noChangeShapeType="1"/>
          </p:cNvSpPr>
          <p:nvPr/>
        </p:nvSpPr>
        <p:spPr bwMode="auto">
          <a:xfrm>
            <a:off x="4749800" y="427037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4" name="Line 160"/>
          <p:cNvSpPr>
            <a:spLocks noChangeShapeType="1"/>
          </p:cNvSpPr>
          <p:nvPr/>
        </p:nvSpPr>
        <p:spPr bwMode="auto">
          <a:xfrm flipV="1">
            <a:off x="4832350" y="4430713"/>
            <a:ext cx="84138" cy="1603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5" name="Line 161"/>
          <p:cNvSpPr>
            <a:spLocks noChangeShapeType="1"/>
          </p:cNvSpPr>
          <p:nvPr/>
        </p:nvSpPr>
        <p:spPr bwMode="auto">
          <a:xfrm flipV="1">
            <a:off x="4916488" y="4351338"/>
            <a:ext cx="82550" cy="793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6" name="Line 162"/>
          <p:cNvSpPr>
            <a:spLocks noChangeShapeType="1"/>
          </p:cNvSpPr>
          <p:nvPr/>
        </p:nvSpPr>
        <p:spPr bwMode="auto">
          <a:xfrm>
            <a:off x="4999038" y="4351338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7" name="Line 163"/>
          <p:cNvSpPr>
            <a:spLocks noChangeShapeType="1"/>
          </p:cNvSpPr>
          <p:nvPr/>
        </p:nvSpPr>
        <p:spPr bwMode="auto">
          <a:xfrm>
            <a:off x="5081588" y="467042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8" name="Line 164"/>
          <p:cNvSpPr>
            <a:spLocks noChangeShapeType="1"/>
          </p:cNvSpPr>
          <p:nvPr/>
        </p:nvSpPr>
        <p:spPr bwMode="auto">
          <a:xfrm flipV="1">
            <a:off x="5164138" y="4591050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9" name="Line 165"/>
          <p:cNvSpPr>
            <a:spLocks noChangeShapeType="1"/>
          </p:cNvSpPr>
          <p:nvPr/>
        </p:nvSpPr>
        <p:spPr bwMode="auto">
          <a:xfrm flipV="1">
            <a:off x="5246688" y="4470400"/>
            <a:ext cx="84137" cy="1206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0" name="Line 166"/>
          <p:cNvSpPr>
            <a:spLocks noChangeShapeType="1"/>
          </p:cNvSpPr>
          <p:nvPr/>
        </p:nvSpPr>
        <p:spPr bwMode="auto">
          <a:xfrm flipV="1">
            <a:off x="5330825" y="3990975"/>
            <a:ext cx="82550" cy="4794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1" name="Line 167"/>
          <p:cNvSpPr>
            <a:spLocks noChangeShapeType="1"/>
          </p:cNvSpPr>
          <p:nvPr/>
        </p:nvSpPr>
        <p:spPr bwMode="auto">
          <a:xfrm>
            <a:off x="5413375" y="3990975"/>
            <a:ext cx="82550" cy="158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2" name="Line 168"/>
          <p:cNvSpPr>
            <a:spLocks noChangeShapeType="1"/>
          </p:cNvSpPr>
          <p:nvPr/>
        </p:nvSpPr>
        <p:spPr bwMode="auto">
          <a:xfrm>
            <a:off x="5495925" y="4149725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3" name="Line 169"/>
          <p:cNvSpPr>
            <a:spLocks noChangeShapeType="1"/>
          </p:cNvSpPr>
          <p:nvPr/>
        </p:nvSpPr>
        <p:spPr bwMode="auto">
          <a:xfrm>
            <a:off x="5578475" y="4549775"/>
            <a:ext cx="82550" cy="20161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4" name="Text Box 170"/>
          <p:cNvSpPr txBox="1">
            <a:spLocks noChangeArrowheads="1"/>
          </p:cNvSpPr>
          <p:nvPr/>
        </p:nvSpPr>
        <p:spPr bwMode="auto">
          <a:xfrm>
            <a:off x="5916613" y="4481513"/>
            <a:ext cx="142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ČESKÁ REPUBLIKA</a:t>
            </a:r>
          </a:p>
        </p:txBody>
      </p:sp>
      <p:sp>
        <p:nvSpPr>
          <p:cNvPr id="651435" name="Text Box 171"/>
          <p:cNvSpPr txBox="1">
            <a:spLocks noChangeArrowheads="1"/>
          </p:cNvSpPr>
          <p:nvPr/>
        </p:nvSpPr>
        <p:spPr bwMode="auto">
          <a:xfrm>
            <a:off x="5918200" y="2260600"/>
            <a:ext cx="1231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651436" name="Rectangle 172"/>
          <p:cNvSpPr>
            <a:spLocks noChangeArrowheads="1"/>
          </p:cNvSpPr>
          <p:nvPr/>
        </p:nvSpPr>
        <p:spPr bwMode="auto">
          <a:xfrm>
            <a:off x="4919663" y="580390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437" name="Text Box 173"/>
          <p:cNvSpPr txBox="1">
            <a:spLocks noChangeArrowheads="1"/>
          </p:cNvSpPr>
          <p:nvPr/>
        </p:nvSpPr>
        <p:spPr bwMode="auto">
          <a:xfrm>
            <a:off x="2165350" y="1749425"/>
            <a:ext cx="167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kilogramy zeleniny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438" name="Text Box 174"/>
          <p:cNvSpPr txBox="1">
            <a:spLocks noChangeArrowheads="1"/>
          </p:cNvSpPr>
          <p:nvPr/>
        </p:nvSpPr>
        <p:spPr bwMode="auto">
          <a:xfrm>
            <a:off x="4972050" y="5940425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1B06BA"/>
                </a:solidFill>
              </a:rPr>
              <a:t>Hlavní determinanty zdraví</a:t>
            </a:r>
            <a:endParaRPr lang="cs-CZ" b="1" cap="all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r>
              <a:rPr lang="cs-CZ" sz="2800" dirty="0" smtClean="0"/>
              <a:t>Pojem determinanty označuje všechny okolnosti a faktory, které určitým způsobem posilují a upevňují nebo naopak ohrožují a oslabují zdraví.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Zdravotní </a:t>
            </a:r>
            <a:r>
              <a:rPr lang="cs-CZ" sz="2800" dirty="0"/>
              <a:t>stav  populace je výsledkem působení celé řady determinant různé povahy a různého </a:t>
            </a:r>
            <a:r>
              <a:rPr lang="cs-CZ" sz="2800" dirty="0" smtClean="0"/>
              <a:t>původu.</a:t>
            </a:r>
          </a:p>
          <a:p>
            <a:endParaRPr lang="cs-CZ" sz="2800" dirty="0"/>
          </a:p>
          <a:p>
            <a:r>
              <a:rPr lang="cs-CZ" sz="2800" dirty="0"/>
              <a:t>Tato věta se může zdát banální, ale ještě v </a:t>
            </a:r>
            <a:r>
              <a:rPr lang="cs-CZ" sz="2800" dirty="0" smtClean="0"/>
              <a:t>70. letech minulého </a:t>
            </a:r>
            <a:r>
              <a:rPr lang="cs-CZ" sz="2800" dirty="0"/>
              <a:t>století převládalo </a:t>
            </a:r>
            <a:r>
              <a:rPr lang="cs-CZ" sz="2800" dirty="0" smtClean="0"/>
              <a:t>přesvědčení</a:t>
            </a:r>
            <a:r>
              <a:rPr lang="cs-CZ" sz="2800" dirty="0"/>
              <a:t>, že zdravotní stav populace je z naprosto největší části odrazem úrovně zdravotní </a:t>
            </a:r>
            <a:r>
              <a:rPr lang="cs-CZ" sz="2800" dirty="0" smtClean="0"/>
              <a:t>péče.</a:t>
            </a:r>
          </a:p>
        </p:txBody>
      </p:sp>
    </p:spTree>
    <p:extLst>
      <p:ext uri="{BB962C8B-B14F-4D97-AF65-F5344CB8AC3E}">
        <p14:creationId xmlns:p14="http://schemas.microsoft.com/office/powerpoint/2010/main" val="1242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endParaRPr lang="cs-CZ" sz="2800" dirty="0" smtClean="0"/>
          </a:p>
          <a:p>
            <a:r>
              <a:rPr lang="cs-CZ" sz="2800" dirty="0" smtClean="0"/>
              <a:t>Úspěchy medicíny v potlačování infekčních nemocí (hygienická opatření, očkování).</a:t>
            </a:r>
          </a:p>
          <a:p>
            <a:r>
              <a:rPr lang="cs-CZ" sz="2800" dirty="0" smtClean="0"/>
              <a:t>Rozdíly ve zdraví lidí jako odraz rozdílů v dostupnosti zdravotnických služeb.</a:t>
            </a:r>
          </a:p>
          <a:p>
            <a:r>
              <a:rPr lang="cs-CZ" sz="2800" dirty="0" smtClean="0"/>
              <a:t>Poválečný rozvoj zdravotnických systémů a veřejného zdravotního pojištění v Evropě. </a:t>
            </a:r>
          </a:p>
          <a:p>
            <a:r>
              <a:rPr lang="cs-CZ" sz="2800" dirty="0" smtClean="0"/>
              <a:t>70. léta 20. století – 3 základní zdravotní problémy:</a:t>
            </a:r>
          </a:p>
          <a:p>
            <a:pPr lvl="1"/>
            <a:r>
              <a:rPr lang="cs-CZ" sz="2400" dirty="0" smtClean="0"/>
              <a:t>Růst výdajů na zdravotní péči</a:t>
            </a:r>
          </a:p>
          <a:p>
            <a:pPr lvl="1"/>
            <a:r>
              <a:rPr lang="cs-CZ" sz="2400" dirty="0" smtClean="0"/>
              <a:t>Stagnace zdravotního stavu obyvatelstva</a:t>
            </a:r>
          </a:p>
          <a:p>
            <a:pPr lvl="1"/>
            <a:r>
              <a:rPr lang="cs-CZ" sz="2400" dirty="0" smtClean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2303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296652"/>
            <a:ext cx="793115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ZÁKLADNÍ DETERMINANTY ZDRAVÍ</a:t>
            </a:r>
          </a:p>
          <a:p>
            <a:r>
              <a:rPr lang="cs-CZ" sz="2800" dirty="0" smtClean="0"/>
              <a:t>Lalondova zpráva – vymezuje čtyři základní okruhy determinant zdraví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Smyslem </a:t>
            </a:r>
            <a:r>
              <a:rPr lang="cs-CZ" sz="2800" dirty="0"/>
              <a:t>této kvantifikace však bylo především ukázat, že kromě vliv zdravotní péče na zdraví populace byl přeceňován. </a:t>
            </a:r>
            <a:endParaRPr lang="cs-CZ" sz="2800" dirty="0" smtClean="0"/>
          </a:p>
          <a:p>
            <a:r>
              <a:rPr lang="cs-CZ" sz="2800" dirty="0" smtClean="0"/>
              <a:t>Nejvýznamnější </a:t>
            </a:r>
            <a:r>
              <a:rPr lang="cs-CZ" sz="2800" dirty="0"/>
              <a:t>determinanty zdraví leží mimo tradičně chápaný sektor </a:t>
            </a:r>
            <a:r>
              <a:rPr lang="cs-CZ" sz="2800" dirty="0" smtClean="0"/>
              <a:t>zdravotnictví</a:t>
            </a:r>
            <a:endParaRPr lang="cs-CZ" sz="2800" dirty="0"/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17047"/>
              </p:ext>
            </p:extLst>
          </p:nvPr>
        </p:nvGraphicFramePr>
        <p:xfrm>
          <a:off x="1979712" y="1412777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131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ZDRAVÍ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574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0" grpId="0">
        <p:bldSub>
          <a:bldChart bld="category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4275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B06BA"/>
                </a:solidFill>
              </a:rPr>
              <a:t>CO SE DÁ UDĚLAT PRO ZLEPŠENÍ ZDRAVÍ?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63481" y="3144044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PÉČE O ZDRAVÍ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HLAVNÍ DETRMINANTY ZDRAVÍ</a:t>
            </a:r>
          </a:p>
          <a:p>
            <a:endParaRPr lang="cs-CZ" sz="2800" b="1" dirty="0">
              <a:solidFill>
                <a:srgbClr val="1B06BA"/>
              </a:solidFill>
            </a:endParaRPr>
          </a:p>
          <a:p>
            <a:r>
              <a:rPr lang="cs-CZ" sz="2800" dirty="0" smtClean="0"/>
              <a:t>Obezita, výživa a aktivní pohyb</a:t>
            </a:r>
          </a:p>
          <a:p>
            <a:r>
              <a:rPr lang="cs-CZ" sz="2800" dirty="0" smtClean="0"/>
              <a:t>Alkohol</a:t>
            </a:r>
          </a:p>
          <a:p>
            <a:r>
              <a:rPr lang="cs-CZ" sz="2800" dirty="0" smtClean="0"/>
              <a:t>Kouření</a:t>
            </a:r>
          </a:p>
          <a:p>
            <a:r>
              <a:rPr lang="cs-CZ" sz="2800" dirty="0" smtClean="0"/>
              <a:t>Stav životního prostředí</a:t>
            </a:r>
          </a:p>
          <a:p>
            <a:r>
              <a:rPr lang="cs-CZ" sz="2800" dirty="0" smtClean="0"/>
              <a:t>Psychické potíže</a:t>
            </a:r>
          </a:p>
          <a:p>
            <a:r>
              <a:rPr lang="cs-CZ" sz="2800" dirty="0" smtClean="0"/>
              <a:t>Drogy</a:t>
            </a:r>
          </a:p>
          <a:p>
            <a:r>
              <a:rPr lang="cs-CZ" sz="2800" dirty="0" smtClean="0"/>
              <a:t>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576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2522</Words>
  <Application>Microsoft Office PowerPoint</Application>
  <PresentationFormat>Předvádění na obrazovce (4:3)</PresentationFormat>
  <Paragraphs>792</Paragraphs>
  <Slides>90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90</vt:i4>
      </vt:variant>
    </vt:vector>
  </HeadingPairs>
  <TitlesOfParts>
    <vt:vector size="95" baseType="lpstr">
      <vt:lpstr>Motiv systému Office</vt:lpstr>
      <vt:lpstr>1_Výchozí návrh</vt:lpstr>
      <vt:lpstr>2_Výchozí návrh</vt:lpstr>
      <vt:lpstr>Výchozí návrh</vt:lpstr>
      <vt:lpstr>3_Výchozí návrh</vt:lpstr>
      <vt:lpstr> Veřejné zdravotnictví                                         </vt:lpstr>
      <vt:lpstr>Základní literatura</vt:lpstr>
      <vt:lpstr>SOCIÁLNÍ LÉKAŘSTVÍ  - TEORETICKÝ ZÁKLAD VEŘEJNÉHO 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SYSTÉM PÉČE O ZDRAVÍ               A ZDRAVOTNICTVÍ</vt:lpstr>
      <vt:lpstr>Prezentace aplikace PowerPoint</vt:lpstr>
      <vt:lpstr>Prezentace aplikace PowerPoint</vt:lpstr>
      <vt:lpstr>Prezentace aplikace PowerPoint</vt:lpstr>
      <vt:lpstr>SYSTÉM PÉČE O ZDRAVÍ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ZDRAVOTNÍ SITUACE</vt:lpstr>
      <vt:lpstr>Prezentace aplikace PowerPoint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STŘEDNÍ DÉLKA ŽIVOTA</vt:lpstr>
      <vt:lpstr>Prezentace aplikace PowerPoint</vt:lpstr>
      <vt:lpstr>KOUŘENÍ</vt:lpstr>
      <vt:lpstr>KOUŘENÍ</vt:lpstr>
      <vt:lpstr>DĚTŠTÍ KUŘÁCI</vt:lpstr>
      <vt:lpstr>Prezentace aplikace PowerPoint</vt:lpstr>
      <vt:lpstr>ALKOHOL</vt:lpstr>
      <vt:lpstr>DŮSLEDKY KOUŘENÍ</vt:lpstr>
      <vt:lpstr>ALKOHOL</vt:lpstr>
      <vt:lpstr>KONZUMACE ALKOHOLU U 16LETÝCH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HEALTH EXPECTANCY: HEALTHY LIFE YEARS (HLY)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Spotřeba alkoholu na osobu  starší 15 let v litrech čistého lihu pramen: databáze Světové zdravotnické organizace (2) </vt:lpstr>
      <vt:lpstr>Počet prodaných cigaret na 1 obyvatele za rok v České republice a ve Švédsku, pramen: databáze Světové zdravotnické organizace a ČSÚ </vt:lpstr>
      <vt:lpstr>Průměrné množství ovoce a zeleniny  na osobu a rok (kg)ve Švédsku a České republice pramen: databáze Světové zdravotnické organizace </vt:lpstr>
      <vt:lpstr>Hlavní determinanty zdraví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179</cp:revision>
  <cp:lastPrinted>2013-02-18T12:53:25Z</cp:lastPrinted>
  <dcterms:created xsi:type="dcterms:W3CDTF">2012-01-06T13:27:55Z</dcterms:created>
  <dcterms:modified xsi:type="dcterms:W3CDTF">2014-10-02T11:51:40Z</dcterms:modified>
</cp:coreProperties>
</file>