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4" r:id="rId2"/>
    <p:sldId id="283" r:id="rId3"/>
    <p:sldId id="293" r:id="rId4"/>
    <p:sldId id="292" r:id="rId5"/>
    <p:sldId id="296" r:id="rId6"/>
    <p:sldId id="284" r:id="rId7"/>
    <p:sldId id="285" r:id="rId8"/>
    <p:sldId id="265" r:id="rId9"/>
    <p:sldId id="287" r:id="rId10"/>
    <p:sldId id="302" r:id="rId11"/>
    <p:sldId id="301" r:id="rId12"/>
    <p:sldId id="303" r:id="rId13"/>
    <p:sldId id="304" r:id="rId14"/>
    <p:sldId id="305" r:id="rId15"/>
    <p:sldId id="306" r:id="rId16"/>
    <p:sldId id="307" r:id="rId17"/>
    <p:sldId id="308" r:id="rId18"/>
    <p:sldId id="289" r:id="rId19"/>
    <p:sldId id="257" r:id="rId20"/>
    <p:sldId id="297" r:id="rId21"/>
    <p:sldId id="258" r:id="rId22"/>
    <p:sldId id="272" r:id="rId23"/>
    <p:sldId id="273" r:id="rId24"/>
    <p:sldId id="267" r:id="rId25"/>
    <p:sldId id="259" r:id="rId26"/>
    <p:sldId id="260" r:id="rId27"/>
    <p:sldId id="269" r:id="rId28"/>
    <p:sldId id="270" r:id="rId29"/>
    <p:sldId id="271" r:id="rId30"/>
    <p:sldId id="288" r:id="rId31"/>
    <p:sldId id="298" r:id="rId32"/>
    <p:sldId id="300" r:id="rId33"/>
    <p:sldId id="299" r:id="rId34"/>
    <p:sldId id="278" r:id="rId35"/>
    <p:sldId id="279" r:id="rId36"/>
    <p:sldId id="290" r:id="rId37"/>
    <p:sldId id="280" r:id="rId38"/>
    <p:sldId id="281"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660033"/>
    <a:srgbClr val="33CC33"/>
    <a:srgbClr val="28F82D"/>
    <a:srgbClr val="FFF4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89784" autoAdjust="0"/>
  </p:normalViewPr>
  <p:slideViewPr>
    <p:cSldViewPr>
      <p:cViewPr varScale="1">
        <p:scale>
          <a:sx n="100" d="100"/>
          <a:sy n="100" d="100"/>
        </p:scale>
        <p:origin x="-18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19.11.2015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712788"/>
            <a:ext cx="4559300" cy="3419475"/>
          </a:xfrm>
          <a:ln/>
        </p:spPr>
      </p:sp>
      <p:sp>
        <p:nvSpPr>
          <p:cNvPr id="52227" name="Rectangle 3"/>
          <p:cNvSpPr>
            <a:spLocks noGrp="1" noChangeArrowheads="1"/>
          </p:cNvSpPr>
          <p:nvPr>
            <p:ph type="body" idx="1"/>
          </p:nvPr>
        </p:nvSpPr>
        <p:spPr>
          <a:xfrm>
            <a:off x="914184" y="4346838"/>
            <a:ext cx="5029635" cy="114044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10</a:t>
            </a:fld>
            <a:endParaRPr lang="cs-CZ"/>
          </a:p>
        </p:txBody>
      </p:sp>
    </p:spTree>
    <p:extLst>
      <p:ext uri="{BB962C8B-B14F-4D97-AF65-F5344CB8AC3E}">
        <p14:creationId xmlns="" xmlns:p14="http://schemas.microsoft.com/office/powerpoint/2010/main" val="110873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33</a:t>
            </a:fld>
            <a:endParaRPr lang="cs-CZ"/>
          </a:p>
        </p:txBody>
      </p:sp>
    </p:spTree>
    <p:extLst>
      <p:ext uri="{BB962C8B-B14F-4D97-AF65-F5344CB8AC3E}">
        <p14:creationId xmlns="" xmlns:p14="http://schemas.microsoft.com/office/powerpoint/2010/main" val="132573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19.11.2015</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19.11.2015</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19.11.2015</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19.11.2015</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10.gi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107504" y="459829"/>
            <a:ext cx="8928992" cy="1384995"/>
          </a:xfrm>
          <a:noFill/>
        </p:spPr>
        <p:txBody>
          <a:bodyPr wrap="square">
            <a:spAutoFit/>
          </a:bodyPr>
          <a:lstStyle/>
          <a:p>
            <a:r>
              <a:rPr lang="cs-CZ" sz="4200" dirty="0">
                <a:solidFill>
                  <a:schemeClr val="accent1"/>
                </a:solidFill>
                <a:latin typeface="Arial" charset="0"/>
              </a:rPr>
              <a:t> </a:t>
            </a:r>
            <a:r>
              <a:rPr lang="cs-CZ" sz="4200" dirty="0" err="1">
                <a:solidFill>
                  <a:schemeClr val="accent1"/>
                </a:solidFill>
                <a:latin typeface="Arial" pitchFamily="34" charset="0"/>
              </a:rPr>
              <a:t>ASTAc</a:t>
            </a:r>
            <a:r>
              <a:rPr lang="en-US" sz="4200" dirty="0" smtClean="0">
                <a:solidFill>
                  <a:schemeClr val="accent1"/>
                </a:solidFill>
                <a:latin typeface="Arial" pitchFamily="34" charset="0"/>
              </a:rPr>
              <a:t>/0</a:t>
            </a:r>
            <a:r>
              <a:rPr lang="cs-CZ" sz="4200" dirty="0" smtClean="0">
                <a:solidFill>
                  <a:schemeClr val="accent1"/>
                </a:solidFill>
                <a:latin typeface="Arial" pitchFamily="34" charset="0"/>
              </a:rPr>
              <a:t>1,03 </a:t>
            </a:r>
            <a:r>
              <a:rPr lang="cs-CZ" sz="4200" dirty="0">
                <a:solidFill>
                  <a:schemeClr val="accent1"/>
                </a:solidFill>
                <a:latin typeface="Arial" pitchFamily="34" charset="0"/>
              </a:rPr>
              <a:t>Biostatistika </a:t>
            </a:r>
            <a:r>
              <a:rPr lang="en-US" sz="4200" dirty="0">
                <a:solidFill>
                  <a:schemeClr val="accent1"/>
                </a:solidFill>
                <a:latin typeface="Arial" pitchFamily="34" charset="0"/>
              </a:rPr>
              <a:t/>
            </a:r>
            <a:br>
              <a:rPr lang="en-US" sz="4200" dirty="0">
                <a:solidFill>
                  <a:schemeClr val="accent1"/>
                </a:solidFill>
                <a:latin typeface="Arial" pitchFamily="34" charset="0"/>
              </a:rPr>
            </a:br>
            <a:r>
              <a:rPr lang="cs-CZ" sz="4200" dirty="0" smtClean="0">
                <a:solidFill>
                  <a:schemeClr val="accent1"/>
                </a:solidFill>
                <a:latin typeface="Arial" pitchFamily="34" charset="0"/>
              </a:rPr>
              <a:t>5. </a:t>
            </a:r>
            <a:r>
              <a:rPr lang="cs-CZ" sz="4200" dirty="0">
                <a:solidFill>
                  <a:schemeClr val="accent1"/>
                </a:solidFill>
                <a:latin typeface="Arial" pitchFamily="34" charset="0"/>
              </a:rPr>
              <a:t>cvičení</a:t>
            </a:r>
            <a:endParaRPr lang="cs-CZ" sz="4200" dirty="0" smtClean="0">
              <a:solidFill>
                <a:schemeClr val="accent1"/>
              </a:solidFill>
              <a:latin typeface="Arial" pitchFamily="34" charset="0"/>
            </a:endParaRP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 xmlns:p14="http://schemas.microsoft.com/office/powerpoint/2010/main" val="1083442022"/>
              </p:ext>
            </p:extLst>
          </p:nvPr>
        </p:nvGraphicFramePr>
        <p:xfrm>
          <a:off x="822325" y="5293642"/>
          <a:ext cx="1665288" cy="581025"/>
        </p:xfrm>
        <a:graphic>
          <a:graphicData uri="http://schemas.openxmlformats.org/presentationml/2006/ole">
            <p:oleObj spid="_x0000_s24620" name="Rovnice" r:id="rId4" imgW="1117440" imgH="393480" progId="Equation.3">
              <p:embed/>
            </p:oleObj>
          </a:graphicData>
        </a:graphic>
      </p:graphicFrame>
      <p:graphicFrame>
        <p:nvGraphicFramePr>
          <p:cNvPr id="6" name="Objekt 5"/>
          <p:cNvGraphicFramePr>
            <a:graphicFrameLocks noChangeAspect="1"/>
          </p:cNvGraphicFramePr>
          <p:nvPr>
            <p:extLst>
              <p:ext uri="{D42A27DB-BD31-4B8C-83A1-F6EECF244321}">
                <p14:modId xmlns="" xmlns:p14="http://schemas.microsoft.com/office/powerpoint/2010/main" val="2765457729"/>
              </p:ext>
            </p:extLst>
          </p:nvPr>
        </p:nvGraphicFramePr>
        <p:xfrm>
          <a:off x="3091358" y="5293642"/>
          <a:ext cx="2344738" cy="581025"/>
        </p:xfrm>
        <a:graphic>
          <a:graphicData uri="http://schemas.openxmlformats.org/presentationml/2006/ole">
            <p:oleObj spid="_x0000_s24621" name="Rovnice" r:id="rId5" imgW="1574640" imgH="393480" progId="Equation.3">
              <p:embed/>
            </p:oleObj>
          </a:graphicData>
        </a:graphic>
      </p:graphicFrame>
      <p:graphicFrame>
        <p:nvGraphicFramePr>
          <p:cNvPr id="7" name="Objekt 6"/>
          <p:cNvGraphicFramePr>
            <a:graphicFrameLocks noChangeAspect="1"/>
          </p:cNvGraphicFramePr>
          <p:nvPr>
            <p:extLst>
              <p:ext uri="{D42A27DB-BD31-4B8C-83A1-F6EECF244321}">
                <p14:modId xmlns="" xmlns:p14="http://schemas.microsoft.com/office/powerpoint/2010/main" val="360187431"/>
              </p:ext>
            </p:extLst>
          </p:nvPr>
        </p:nvGraphicFramePr>
        <p:xfrm>
          <a:off x="6197600" y="5293642"/>
          <a:ext cx="2516188" cy="655638"/>
        </p:xfrm>
        <a:graphic>
          <a:graphicData uri="http://schemas.openxmlformats.org/presentationml/2006/ole">
            <p:oleObj spid="_x0000_s24622" name="Rovnice" r:id="rId6" imgW="1688760" imgH="444240" progId="Equation.3">
              <p:embed/>
            </p:oleObj>
          </a:graphicData>
        </a:graphic>
      </p:graphicFrame>
    </p:spTree>
    <p:extLst>
      <p:ext uri="{BB962C8B-B14F-4D97-AF65-F5344CB8AC3E}">
        <p14:creationId xmlns="" xmlns:p14="http://schemas.microsoft.com/office/powerpoint/2010/main" val="219283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Znaménkový 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 xmlns:p14="http://schemas.microsoft.com/office/powerpoint/2010/main" val="2278161547"/>
              </p:ext>
            </p:extLst>
          </p:nvPr>
        </p:nvGraphicFramePr>
        <p:xfrm>
          <a:off x="1278012" y="5221361"/>
          <a:ext cx="1077913" cy="581025"/>
        </p:xfrm>
        <a:graphic>
          <a:graphicData uri="http://schemas.openxmlformats.org/presentationml/2006/ole">
            <p:oleObj spid="_x0000_s23596" name="Rovnice" r:id="rId3" imgW="723600" imgH="393480" progId="Equation.3">
              <p:embed/>
            </p:oleObj>
          </a:graphicData>
        </a:graphic>
      </p:graphicFrame>
      <p:graphicFrame>
        <p:nvGraphicFramePr>
          <p:cNvPr id="6" name="Objekt 5"/>
          <p:cNvGraphicFramePr>
            <a:graphicFrameLocks noChangeAspect="1"/>
          </p:cNvGraphicFramePr>
          <p:nvPr>
            <p:extLst>
              <p:ext uri="{D42A27DB-BD31-4B8C-83A1-F6EECF244321}">
                <p14:modId xmlns="" xmlns:p14="http://schemas.microsoft.com/office/powerpoint/2010/main" val="249256203"/>
              </p:ext>
            </p:extLst>
          </p:nvPr>
        </p:nvGraphicFramePr>
        <p:xfrm>
          <a:off x="3006204" y="5221361"/>
          <a:ext cx="1096962" cy="581025"/>
        </p:xfrm>
        <a:graphic>
          <a:graphicData uri="http://schemas.openxmlformats.org/presentationml/2006/ole">
            <p:oleObj spid="_x0000_s23597" name="Rovnice" r:id="rId4" imgW="736560" imgH="393480" progId="Equation.3">
              <p:embed/>
            </p:oleObj>
          </a:graphicData>
        </a:graphic>
      </p:graphicFrame>
      <p:graphicFrame>
        <p:nvGraphicFramePr>
          <p:cNvPr id="7" name="Objekt 6"/>
          <p:cNvGraphicFramePr>
            <a:graphicFrameLocks noChangeAspect="1"/>
          </p:cNvGraphicFramePr>
          <p:nvPr>
            <p:extLst>
              <p:ext uri="{D42A27DB-BD31-4B8C-83A1-F6EECF244321}">
                <p14:modId xmlns="" xmlns:p14="http://schemas.microsoft.com/office/powerpoint/2010/main" val="1561446292"/>
              </p:ext>
            </p:extLst>
          </p:nvPr>
        </p:nvGraphicFramePr>
        <p:xfrm>
          <a:off x="4794721" y="5221634"/>
          <a:ext cx="2441575" cy="655638"/>
        </p:xfrm>
        <a:graphic>
          <a:graphicData uri="http://schemas.openxmlformats.org/presentationml/2006/ole">
            <p:oleObj spid="_x0000_s23598" name="Rovnice" r:id="rId5" imgW="1638000" imgH="444240" progId="Equation.3">
              <p:embed/>
            </p:oleObj>
          </a:graphicData>
        </a:graphic>
      </p:graphicFrame>
    </p:spTree>
    <p:extLst>
      <p:ext uri="{BB962C8B-B14F-4D97-AF65-F5344CB8AC3E}">
        <p14:creationId xmlns="" xmlns:p14="http://schemas.microsoft.com/office/powerpoint/2010/main" val="279257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dirty="0" err="1" smtClean="0"/>
              <a:t>jednovýběrový</a:t>
            </a:r>
            <a:r>
              <a:rPr lang="cs-CZ" dirty="0" smtClean="0"/>
              <a:t>  test</a:t>
            </a:r>
            <a:endParaRPr lang="cs-CZ" dirty="0"/>
          </a:p>
        </p:txBody>
      </p:sp>
      <p:pic>
        <p:nvPicPr>
          <p:cNvPr id="25607" name="Picture 7" descr="http://nd01.jxs.cz/175/785/67893df7b8_4453866_o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2600082"/>
            <a:ext cx="5652448" cy="34932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969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gridCol w="838200"/>
                <a:gridCol w="723900"/>
                <a:gridCol w="723900"/>
                <a:gridCol w="723900"/>
                <a:gridCol w="723900"/>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 xmlns:p14="http://schemas.microsoft.com/office/powerpoint/2010/main" val="206299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gridCol w="838200"/>
                <a:gridCol w="723900"/>
                <a:gridCol w="723900"/>
                <a:gridCol w="723900"/>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 xmlns:p14="http://schemas.microsoft.com/office/powerpoint/2010/main" val="3132845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2961003"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 xmlns:p14="http://schemas.microsoft.com/office/powerpoint/2010/main" val="298111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 xmlns:p14="http://schemas.microsoft.com/office/powerpoint/2010/main" val="400259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496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 xmlns:p14="http://schemas.microsoft.com/office/powerpoint/2010/main" val="153130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 xmlns:p14="http://schemas.microsoft.com/office/powerpoint/2010/main" val="2883602404"/>
              </p:ext>
            </p:extLst>
          </p:nvPr>
        </p:nvGraphicFramePr>
        <p:xfrm>
          <a:off x="918543" y="4509120"/>
          <a:ext cx="2497137" cy="581025"/>
        </p:xfrm>
        <a:graphic>
          <a:graphicData uri="http://schemas.openxmlformats.org/presentationml/2006/ole">
            <p:oleObj spid="_x0000_s18500" name="Rovnice" r:id="rId3" imgW="1676160" imgH="393480" progId="Equation.3">
              <p:embed/>
            </p:oleObj>
          </a:graphicData>
        </a:graphic>
      </p:graphicFrame>
      <p:graphicFrame>
        <p:nvGraphicFramePr>
          <p:cNvPr id="3" name="Objekt 2"/>
          <p:cNvGraphicFramePr>
            <a:graphicFrameLocks noChangeAspect="1"/>
          </p:cNvGraphicFramePr>
          <p:nvPr>
            <p:extLst>
              <p:ext uri="{D42A27DB-BD31-4B8C-83A1-F6EECF244321}">
                <p14:modId xmlns="" xmlns:p14="http://schemas.microsoft.com/office/powerpoint/2010/main" val="3796021891"/>
              </p:ext>
            </p:extLst>
          </p:nvPr>
        </p:nvGraphicFramePr>
        <p:xfrm>
          <a:off x="5095007" y="4509120"/>
          <a:ext cx="2573337" cy="581025"/>
        </p:xfrm>
        <a:graphic>
          <a:graphicData uri="http://schemas.openxmlformats.org/presentationml/2006/ole">
            <p:oleObj spid="_x0000_s18501" name="Rovnice" r:id="rId4" imgW="1726920" imgH="393480" progId="Equation.3">
              <p:embed/>
            </p:oleObj>
          </a:graphicData>
        </a:graphic>
      </p:graphicFrame>
      <p:graphicFrame>
        <p:nvGraphicFramePr>
          <p:cNvPr id="4" name="Objekt 3"/>
          <p:cNvGraphicFramePr>
            <a:graphicFrameLocks noChangeAspect="1"/>
          </p:cNvGraphicFramePr>
          <p:nvPr>
            <p:extLst>
              <p:ext uri="{D42A27DB-BD31-4B8C-83A1-F6EECF244321}">
                <p14:modId xmlns="" xmlns:p14="http://schemas.microsoft.com/office/powerpoint/2010/main" val="2850011454"/>
              </p:ext>
            </p:extLst>
          </p:nvPr>
        </p:nvGraphicFramePr>
        <p:xfrm>
          <a:off x="3510831" y="5073179"/>
          <a:ext cx="1531938" cy="300037"/>
        </p:xfrm>
        <a:graphic>
          <a:graphicData uri="http://schemas.openxmlformats.org/presentationml/2006/ole">
            <p:oleObj spid="_x0000_s18502" name="Rovnice" r:id="rId5" imgW="1028520" imgH="20304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Co byste měli umět z minula:</a:t>
            </a:r>
          </a:p>
        </p:txBody>
      </p:sp>
      <p:sp>
        <p:nvSpPr>
          <p:cNvPr id="5" name="Rectangle 3"/>
          <p:cNvSpPr txBox="1">
            <a:spLocks/>
          </p:cNvSpPr>
          <p:nvPr/>
        </p:nvSpPr>
        <p:spPr bwMode="auto">
          <a:xfrm>
            <a:off x="357158" y="1700808"/>
            <a:ext cx="860733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cs-CZ" altLang="cs-CZ" sz="2400" dirty="0" smtClean="0"/>
              <a:t>Vybrat typ parametrického testu – </a:t>
            </a:r>
            <a:r>
              <a:rPr lang="cs-CZ" altLang="cs-CZ" sz="2400" dirty="0" err="1" smtClean="0"/>
              <a:t>jednovýběrový</a:t>
            </a:r>
            <a:r>
              <a:rPr lang="cs-CZ" altLang="cs-CZ" sz="2400" dirty="0" smtClean="0"/>
              <a:t>, párový nebo </a:t>
            </a:r>
            <a:r>
              <a:rPr lang="cs-CZ" altLang="cs-CZ" sz="2400" dirty="0" err="1" smtClean="0"/>
              <a:t>dvouvýběrový</a:t>
            </a:r>
            <a:r>
              <a:rPr lang="cs-CZ" altLang="cs-CZ" sz="2400" dirty="0" smtClean="0"/>
              <a:t>?</a:t>
            </a:r>
          </a:p>
          <a:p>
            <a:pPr marL="457200" indent="-457200">
              <a:spcBef>
                <a:spcPts val="600"/>
              </a:spcBef>
              <a:spcAft>
                <a:spcPts val="600"/>
              </a:spcAft>
              <a:buFont typeface="+mj-lt"/>
              <a:buAutoNum type="arabicPeriod"/>
            </a:pPr>
            <a:r>
              <a:rPr lang="cs-CZ" altLang="cs-CZ" sz="2400" dirty="0" smtClean="0"/>
              <a:t>Ověřit předpoklady parametrických </a:t>
            </a:r>
            <a:r>
              <a:rPr lang="cs-CZ" altLang="cs-CZ" sz="2400" dirty="0"/>
              <a:t>testů </a:t>
            </a:r>
            <a:r>
              <a:rPr lang="cs-CZ" altLang="cs-CZ" sz="2400" dirty="0" smtClean="0"/>
              <a:t>(normalitu, shodu rozptylů; graficky i pomocí testů).</a:t>
            </a:r>
          </a:p>
          <a:p>
            <a:pPr marL="457200" indent="-457200">
              <a:spcBef>
                <a:spcPts val="600"/>
              </a:spcBef>
              <a:spcAft>
                <a:spcPts val="600"/>
              </a:spcAft>
              <a:buFont typeface="+mj-lt"/>
              <a:buAutoNum type="arabicPeriod"/>
            </a:pPr>
            <a:r>
              <a:rPr lang="cs-CZ" altLang="cs-CZ" sz="2400" dirty="0" smtClean="0"/>
              <a:t>Provést testování v softwaru </a:t>
            </a:r>
            <a:r>
              <a:rPr lang="cs-CZ" altLang="cs-CZ" sz="2400" dirty="0" err="1" smtClean="0"/>
              <a:t>Statistica</a:t>
            </a:r>
            <a:r>
              <a:rPr lang="cs-CZ" altLang="cs-CZ" sz="2400" dirty="0" smtClean="0"/>
              <a:t>.</a:t>
            </a:r>
          </a:p>
          <a:p>
            <a:pPr marL="457200" indent="-457200">
              <a:spcBef>
                <a:spcPts val="600"/>
              </a:spcBef>
              <a:spcAft>
                <a:spcPts val="600"/>
              </a:spcAft>
              <a:buFont typeface="+mj-lt"/>
              <a:buAutoNum type="arabicPeriod"/>
            </a:pPr>
            <a:r>
              <a:rPr lang="cs-CZ" altLang="cs-CZ" sz="2400" dirty="0" smtClean="0"/>
              <a:t>Interpretovat výsledky testování.</a:t>
            </a:r>
          </a:p>
          <a:p>
            <a:pPr marL="457200" indent="-457200">
              <a:buFont typeface="+mj-lt"/>
              <a:buAutoNum type="arabicPeriod"/>
            </a:pPr>
            <a:endParaRPr lang="cs-CZ" altLang="cs-CZ" sz="2400" dirty="0" smtClean="0"/>
          </a:p>
          <a:p>
            <a:pPr marL="457200" indent="-457200">
              <a:buFont typeface="+mj-lt"/>
              <a:buAutoNum type="arabicPeriod"/>
            </a:pPr>
            <a:endParaRPr lang="cs-CZ" altLang="cs-CZ" sz="2400" dirty="0" smtClean="0"/>
          </a:p>
        </p:txBody>
      </p:sp>
    </p:spTree>
    <p:extLst>
      <p:ext uri="{BB962C8B-B14F-4D97-AF65-F5344CB8AC3E}">
        <p14:creationId xmlns="" xmlns:p14="http://schemas.microsoft.com/office/powerpoint/2010/main" val="17716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 xmlns:p14="http://schemas.microsoft.com/office/powerpoint/2010/main" val="876802937"/>
              </p:ext>
            </p:extLst>
          </p:nvPr>
        </p:nvGraphicFramePr>
        <p:xfrm>
          <a:off x="2271713" y="2060848"/>
          <a:ext cx="1192212" cy="581025"/>
        </p:xfrm>
        <a:graphic>
          <a:graphicData uri="http://schemas.openxmlformats.org/presentationml/2006/ole">
            <p:oleObj spid="_x0000_s19524" name="Rovnice" r:id="rId3" imgW="799920" imgH="393480" progId="Equation.3">
              <p:embed/>
            </p:oleObj>
          </a:graphicData>
        </a:graphic>
      </p:graphicFrame>
      <p:graphicFrame>
        <p:nvGraphicFramePr>
          <p:cNvPr id="6" name="Objekt 5"/>
          <p:cNvGraphicFramePr>
            <a:graphicFrameLocks noChangeAspect="1"/>
          </p:cNvGraphicFramePr>
          <p:nvPr>
            <p:extLst>
              <p:ext uri="{D42A27DB-BD31-4B8C-83A1-F6EECF244321}">
                <p14:modId xmlns="" xmlns:p14="http://schemas.microsoft.com/office/powerpoint/2010/main" val="3465332298"/>
              </p:ext>
            </p:extLst>
          </p:nvPr>
        </p:nvGraphicFramePr>
        <p:xfrm>
          <a:off x="3879850" y="2060848"/>
          <a:ext cx="2157413" cy="581025"/>
        </p:xfrm>
        <a:graphic>
          <a:graphicData uri="http://schemas.openxmlformats.org/presentationml/2006/ole">
            <p:oleObj spid="_x0000_s19525" name="Rovnice" r:id="rId4" imgW="1447560" imgH="393480" progId="Equation.3">
              <p:embed/>
            </p:oleObj>
          </a:graphicData>
        </a:graphic>
      </p:graphicFrame>
      <p:graphicFrame>
        <p:nvGraphicFramePr>
          <p:cNvPr id="9" name="Objekt 8"/>
          <p:cNvGraphicFramePr>
            <a:graphicFrameLocks noChangeAspect="1"/>
          </p:cNvGraphicFramePr>
          <p:nvPr>
            <p:extLst>
              <p:ext uri="{D42A27DB-BD31-4B8C-83A1-F6EECF244321}">
                <p14:modId xmlns="" xmlns:p14="http://schemas.microsoft.com/office/powerpoint/2010/main" val="2029840822"/>
              </p:ext>
            </p:extLst>
          </p:nvPr>
        </p:nvGraphicFramePr>
        <p:xfrm>
          <a:off x="2778125" y="3140968"/>
          <a:ext cx="2178050" cy="655638"/>
        </p:xfrm>
        <a:graphic>
          <a:graphicData uri="http://schemas.openxmlformats.org/presentationml/2006/ole">
            <p:oleObj spid="_x0000_s19526" name="Rovnice" r:id="rId5" imgW="1460160" imgH="444240" progId="Equation.3">
              <p:embed/>
            </p:oleObj>
          </a:graphicData>
        </a:graphic>
      </p:graphicFrame>
    </p:spTree>
    <p:extLst>
      <p:ext uri="{BB962C8B-B14F-4D97-AF65-F5344CB8AC3E}">
        <p14:creationId xmlns="" xmlns:p14="http://schemas.microsoft.com/office/powerpoint/2010/main" val="48759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 – </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p:oleObj spid="_x0000_s2082" name="Graph" r:id="rId3" imgW="1440180" imgH="3599815" progId="STATISTICA.Graph">
              <p:embed/>
            </p:oleObj>
          </a:graphicData>
        </a:graphic>
      </p:graphicFrame>
      <p:pic>
        <p:nvPicPr>
          <p:cNvPr id="2054" name="Picture 6" descr="http://www.mojestarosti.cz/poradna/images/mconsult/images/1339688205_pes.jpg"/>
          <p:cNvPicPr>
            <a:picLocks noChangeAspect="1" noChangeArrowheads="1"/>
          </p:cNvPicPr>
          <p:nvPr/>
        </p:nvPicPr>
        <p:blipFill>
          <a:blip r:embed="rId4" cstate="print"/>
          <a:srcRect l="6719" t="30236" b="10079"/>
          <a:stretch>
            <a:fillRect/>
          </a:stretch>
        </p:blipFill>
        <p:spPr bwMode="auto">
          <a:xfrm>
            <a:off x="4847788" y="4756476"/>
            <a:ext cx="1999124" cy="12790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a:t>
            </a:r>
            <a:r>
              <a:rPr lang="cs-CZ" sz="1600" dirty="0" err="1" smtClean="0"/>
              <a:t>jednovýběrových</a:t>
            </a:r>
            <a:r>
              <a:rPr lang="cs-CZ" sz="1600" dirty="0" smtClean="0"/>
              <a:t>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 xmlns:p14="http://schemas.microsoft.com/office/powerpoint/2010/main" val="3674284877"/>
              </p:ext>
            </p:extLst>
          </p:nvPr>
        </p:nvGraphicFramePr>
        <p:xfrm>
          <a:off x="611560" y="2247177"/>
          <a:ext cx="8153400" cy="2693991"/>
        </p:xfrm>
        <a:graphic>
          <a:graphicData uri="http://schemas.openxmlformats.org/drawingml/2006/table">
            <a:tbl>
              <a:tblPr/>
              <a:tblGrid>
                <a:gridCol w="1630363"/>
                <a:gridCol w="1631950"/>
                <a:gridCol w="1628775"/>
                <a:gridCol w="1631950"/>
                <a:gridCol w="1630362"/>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p:oleObj spid="_x0000_s17494" name="Rovnice" r:id="rId3" imgW="1040948" imgH="241195" progId="Equation.3">
              <p:embed/>
            </p:oleObj>
          </a:graphicData>
        </a:graphic>
      </p:graphicFrame>
      <p:sp>
        <p:nvSpPr>
          <p:cNvPr id="7" name="Rectangle 3"/>
          <p:cNvSpPr txBox="1">
            <a:spLocks/>
          </p:cNvSpPr>
          <p:nvPr/>
        </p:nvSpPr>
        <p:spPr bwMode="auto">
          <a:xfrm>
            <a:off x="323528" y="1566316"/>
            <a:ext cx="8534400" cy="3374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by změna trasy vedla ke změně průměrné rychlosti. Nová trasa byla proto projeta v deseti náhodně vybraných dnech a byly zjištěny tyto průměrné rychlosti: 7,8;  7,9; </a:t>
            </a:r>
            <a:r>
              <a:rPr lang="cs-CZ" sz="1600" dirty="0" err="1" smtClean="0"/>
              <a:t>9</a:t>
            </a:r>
            <a:r>
              <a:rPr lang="cs-CZ" sz="1600" dirty="0" smtClean="0"/>
              <a:t>,0; 7,8; </a:t>
            </a:r>
            <a:r>
              <a:rPr lang="cs-CZ" sz="1600" dirty="0" err="1" smtClean="0"/>
              <a:t>8</a:t>
            </a:r>
            <a:r>
              <a:rPr lang="cs-CZ" sz="1600" dirty="0" smtClean="0"/>
              <a:t>,0; 7,8; </a:t>
            </a:r>
            <a:r>
              <a:rPr lang="cs-CZ" sz="1600" dirty="0" err="1" smtClean="0"/>
              <a:t>8</a:t>
            </a:r>
            <a:r>
              <a:rPr lang="cs-CZ" sz="1600" dirty="0" smtClean="0"/>
              <a:t>,5;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err="1" smtClean="0"/>
              <a:t>Jednovýběrový</a:t>
            </a:r>
            <a:r>
              <a:rPr lang="cs-CZ" dirty="0" smtClean="0"/>
              <a:t> t-test: doplnění</a:t>
            </a:r>
            <a:endParaRPr lang="cs-CZ" dirty="0"/>
          </a:p>
        </p:txBody>
      </p:sp>
      <p:graphicFrame>
        <p:nvGraphicFramePr>
          <p:cNvPr id="39938" name="Object 61"/>
          <p:cNvGraphicFramePr>
            <a:graphicFrameLocks noChangeAspect="1"/>
          </p:cNvGraphicFramePr>
          <p:nvPr/>
        </p:nvGraphicFramePr>
        <p:xfrm>
          <a:off x="3571868" y="3726971"/>
          <a:ext cx="3073400" cy="765175"/>
        </p:xfrm>
        <a:graphic>
          <a:graphicData uri="http://schemas.openxmlformats.org/presentationml/2006/ole">
            <p:oleObj spid="_x0000_s17495" name="Rovnice" r:id="rId4" imgW="1511300" imgH="330200" progId="Equation.3">
              <p:embed/>
            </p:oleObj>
          </a:graphicData>
        </a:graphic>
      </p:graphicFrame>
      <p:pic>
        <p:nvPicPr>
          <p:cNvPr id="39943" name="Picture 7" descr="http://www.spartapraha2000.cz/img/picture/1325/autobus.gif"/>
          <p:cNvPicPr>
            <a:picLocks noChangeAspect="1" noChangeArrowheads="1"/>
          </p:cNvPicPr>
          <p:nvPr/>
        </p:nvPicPr>
        <p:blipFill>
          <a:blip r:embed="rId5"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p:oleObj spid="_x0000_s17496" name="Rovnice" r:id="rId6" imgW="380835" imgH="203112" progId="Equation.3">
              <p:embed/>
            </p:oleObj>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p:oleObj spid="_x0000_s17497" name="Rovnice" r:id="rId7" imgW="380835" imgH="203112" progId="Equation.3">
              <p:embed/>
            </p:oleObj>
          </a:graphicData>
        </a:graphic>
      </p:graphicFrame>
      <p:sp>
        <p:nvSpPr>
          <p:cNvPr id="2" name="Obdélník 1"/>
          <p:cNvSpPr/>
          <p:nvPr/>
        </p:nvSpPr>
        <p:spPr>
          <a:xfrm>
            <a:off x="5364088" y="4509120"/>
            <a:ext cx="1620000" cy="43204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lů 3"/>
          <p:cNvSpPr/>
          <p:nvPr/>
        </p:nvSpPr>
        <p:spPr>
          <a:xfrm>
            <a:off x="6012160" y="4941168"/>
            <a:ext cx="360040" cy="432048"/>
          </a:xfrm>
          <a:prstGeom prst="downArrow">
            <a:avLst/>
          </a:prstGeom>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3491880" y="5457998"/>
            <a:ext cx="5438056" cy="923330"/>
          </a:xfrm>
          <a:prstGeom prst="rect">
            <a:avLst/>
          </a:prstGeom>
          <a:ln w="28575">
            <a:solidFill>
              <a:schemeClr val="accent1"/>
            </a:solidFill>
          </a:ln>
        </p:spPr>
        <p:txBody>
          <a:bodyPr wrap="square">
            <a:spAutoFit/>
          </a:bodyPr>
          <a:lstStyle/>
          <a:p>
            <a:pPr algn="ctr"/>
            <a:r>
              <a:rPr lang="cs-CZ" dirty="0" smtClean="0">
                <a:latin typeface="Calibri" pitchFamily="34" charset="0"/>
              </a:rPr>
              <a:t>Jak zjistíme hodnotu kvantilu pomocí softwaru </a:t>
            </a:r>
            <a:r>
              <a:rPr lang="cs-CZ" dirty="0" err="1" smtClean="0">
                <a:latin typeface="Calibri" pitchFamily="34" charset="0"/>
              </a:rPr>
              <a:t>Statistica</a:t>
            </a:r>
            <a:r>
              <a:rPr lang="cs-CZ" dirty="0" smtClean="0">
                <a:latin typeface="Calibri" pitchFamily="34" charset="0"/>
              </a:rPr>
              <a:t>, abychom nemuseli hledat v matematických tabulkách?</a:t>
            </a:r>
          </a:p>
          <a:p>
            <a:pPr algn="ctr"/>
            <a:r>
              <a:rPr lang="cs-CZ" dirty="0" smtClean="0">
                <a:latin typeface="Calibri" pitchFamily="34" charset="0"/>
              </a:rPr>
              <a:t>Jak bez složitých výpočtů zjistit p-hodnotu?</a:t>
            </a:r>
            <a:endParaRPr lang="cs-CZ" dirty="0"/>
          </a:p>
        </p:txBody>
      </p:sp>
    </p:spTree>
    <p:extLst>
      <p:ext uri="{BB962C8B-B14F-4D97-AF65-F5344CB8AC3E}">
        <p14:creationId xmlns="" xmlns:p14="http://schemas.microsoft.com/office/powerpoint/2010/main" val="39187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Kruskalův-Wallisův test</a:t>
            </a:r>
          </a:p>
          <a:p>
            <a:pPr marL="0" indent="0" algn="ctr">
              <a:buFont typeface="Wingdings 2" pitchFamily="18" charset="2"/>
              <a:buNone/>
            </a:pPr>
            <a:r>
              <a:rPr lang="cs-CZ" sz="2800" b="1" dirty="0" smtClean="0">
                <a:solidFill>
                  <a:schemeClr val="tx2"/>
                </a:solidFill>
                <a:latin typeface="Arial" pitchFamily="34" charset="0"/>
              </a:rPr>
              <a:t>Mediánový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 xmlns:p14="http://schemas.microsoft.com/office/powerpoint/2010/main" val="155036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 xmlns:p14="http://schemas.microsoft.com/office/powerpoint/2010/main" val="575587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 xmlns:p14="http://schemas.microsoft.com/office/powerpoint/2010/main" val="3901194533"/>
              </p:ext>
            </p:extLst>
          </p:nvPr>
        </p:nvGraphicFramePr>
        <p:xfrm>
          <a:off x="3182938" y="3933056"/>
          <a:ext cx="2247360" cy="622870"/>
        </p:xfrm>
        <a:graphic>
          <a:graphicData uri="http://schemas.openxmlformats.org/presentationml/2006/ole">
            <p:oleObj spid="_x0000_s22542" name="Rovnice" r:id="rId3" imgW="1739880" imgH="482400" progId="Equation.3">
              <p:embed/>
            </p:oleObj>
          </a:graphicData>
        </a:graphic>
      </p:graphicFrame>
    </p:spTree>
    <p:extLst>
      <p:ext uri="{BB962C8B-B14F-4D97-AF65-F5344CB8AC3E}">
        <p14:creationId xmlns="" xmlns:p14="http://schemas.microsoft.com/office/powerpoint/2010/main" val="777842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Mediánový test</a:t>
            </a:r>
          </a:p>
        </p:txBody>
      </p:sp>
      <p:sp>
        <p:nvSpPr>
          <p:cNvPr id="241789" name="Rectangle 124"/>
          <p:cNvSpPr>
            <a:spLocks noChangeArrowheads="1"/>
          </p:cNvSpPr>
          <p:nvPr/>
        </p:nvSpPr>
        <p:spPr bwMode="auto">
          <a:xfrm>
            <a:off x="467544" y="1522496"/>
            <a:ext cx="8568952" cy="4864348"/>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dirty="0" smtClean="0">
                <a:solidFill>
                  <a:srgbClr val="FF0000"/>
                </a:solidFill>
                <a:cs typeface="Arial" pitchFamily="34" charset="0"/>
              </a:rPr>
              <a:t>Nepočítá s</a:t>
            </a:r>
            <a:r>
              <a:rPr lang="cs-CZ" dirty="0">
                <a:solidFill>
                  <a:srgbClr val="FF0000"/>
                </a:solidFill>
                <a:cs typeface="Arial" pitchFamily="34" charset="0"/>
              </a:rPr>
              <a:t> pořadím </a:t>
            </a:r>
            <a:r>
              <a:rPr lang="cs-CZ" dirty="0" smtClean="0">
                <a:solidFill>
                  <a:srgbClr val="FF0000"/>
                </a:solidFill>
                <a:cs typeface="Arial" pitchFamily="34" charset="0"/>
              </a:rPr>
              <a:t>hodnot dat </a:t>
            </a:r>
            <a:r>
              <a:rPr lang="cs-CZ" dirty="0">
                <a:solidFill>
                  <a:srgbClr val="FF0000"/>
                </a:solidFill>
                <a:cs typeface="Arial" pitchFamily="34" charset="0"/>
              </a:rPr>
              <a:t>v </a:t>
            </a:r>
            <a:r>
              <a:rPr lang="cs-CZ" dirty="0" smtClean="0">
                <a:solidFill>
                  <a:srgbClr val="FF0000"/>
                </a:solidFill>
                <a:cs typeface="Arial" pitchFamily="34" charset="0"/>
              </a:rPr>
              <a:t>souboru ale pouze z informací, zda je hodnota větší nebo menší než medián celkového souboru → dochází k další redukci informace z dat → má nižší sílu testu než Mannův-</a:t>
            </a:r>
            <a:r>
              <a:rPr lang="cs-CZ" dirty="0" err="1" smtClean="0">
                <a:solidFill>
                  <a:srgbClr val="FF0000"/>
                </a:solidFill>
                <a:cs typeface="Arial" pitchFamily="34" charset="0"/>
              </a:rPr>
              <a:t>Whitneyův</a:t>
            </a:r>
            <a:r>
              <a:rPr lang="cs-CZ" dirty="0" smtClean="0">
                <a:solidFill>
                  <a:srgbClr val="FF0000"/>
                </a:solidFill>
                <a:cs typeface="Arial" pitchFamily="34" charset="0"/>
              </a:rPr>
              <a:t> nebo Kruskalův-Wallisův test.</a:t>
            </a:r>
          </a:p>
          <a:p>
            <a:pPr marL="274638" lvl="1" indent="-274638" fontAlgn="base">
              <a:spcBef>
                <a:spcPct val="20000"/>
              </a:spcBef>
              <a:spcAft>
                <a:spcPct val="0"/>
              </a:spcAft>
              <a:buClr>
                <a:schemeClr val="accent1"/>
              </a:buClr>
              <a:buFontTx/>
              <a:buChar char="•"/>
            </a:pPr>
            <a:endParaRPr lang="cs-CZ" dirty="0" smtClean="0">
              <a:solidFill>
                <a:prstClr val="black"/>
              </a:solidFill>
              <a:cs typeface="Arial" pitchFamily="34" charset="0"/>
            </a:endParaRPr>
          </a:p>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definován medián těchto hodnot.</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Určíme počet hodnot </a:t>
            </a:r>
            <a:r>
              <a:rPr lang="cs-CZ" dirty="0" err="1" smtClean="0">
                <a:solidFill>
                  <a:prstClr val="black"/>
                </a:solidFill>
                <a:cs typeface="Arial" pitchFamily="34" charset="0"/>
              </a:rPr>
              <a:t>P</a:t>
            </a:r>
            <a:r>
              <a:rPr lang="cs-CZ" baseline="-25000" dirty="0" err="1" smtClean="0">
                <a:solidFill>
                  <a:prstClr val="black"/>
                </a:solidFill>
                <a:cs typeface="Arial" pitchFamily="34" charset="0"/>
              </a:rPr>
              <a:t>j</a:t>
            </a:r>
            <a:r>
              <a:rPr lang="cs-CZ" dirty="0" smtClean="0">
                <a:solidFill>
                  <a:prstClr val="black"/>
                </a:solidFill>
                <a:cs typeface="Arial" pitchFamily="34" charset="0"/>
              </a:rPr>
              <a:t> (pro každou skupinu zvlášť), které jsou větší nebo rovny tomuto mediánu.</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Testová statistika má tvar:</a:t>
            </a:r>
          </a:p>
          <a:p>
            <a:pPr marL="342900" indent="-342900" fontAlgn="base">
              <a:spcBef>
                <a:spcPct val="20000"/>
              </a:spcBef>
              <a:spcAft>
                <a:spcPct val="0"/>
              </a:spcAft>
              <a:buClr>
                <a:schemeClr val="accent1"/>
              </a:buClr>
              <a:buFont typeface="+mj-lt"/>
              <a:buAutoNum type="arabicPeriod"/>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Pokud je Q</a:t>
            </a:r>
            <a:r>
              <a:rPr lang="cs-CZ" baseline="-25000" dirty="0" smtClean="0">
                <a:solidFill>
                  <a:prstClr val="black"/>
                </a:solidFill>
                <a:cs typeface="Arial" pitchFamily="34" charset="0"/>
              </a:rPr>
              <a:t>M</a:t>
            </a:r>
            <a:r>
              <a:rPr lang="cs-CZ" dirty="0" smtClean="0">
                <a:solidFill>
                  <a:prstClr val="black"/>
                </a:solidFill>
                <a:cs typeface="Arial" pitchFamily="34" charset="0"/>
              </a:rPr>
              <a:t>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(k-1), zamítáme nulovou hypotézu. </a:t>
            </a:r>
          </a:p>
          <a:p>
            <a:pPr marL="342900" indent="-342900" fontAlgn="base">
              <a:spcBef>
                <a:spcPct val="20000"/>
              </a:spcBef>
              <a:spcAft>
                <a:spcPct val="0"/>
              </a:spcAft>
              <a:buClr>
                <a:schemeClr val="accent1"/>
              </a:buClr>
              <a:buFont typeface="+mj-lt"/>
              <a:buAutoNum type="arabicPeriod"/>
            </a:pPr>
            <a:r>
              <a:rPr lang="cs-CZ" dirty="0" smtClean="0"/>
              <a:t>V </a:t>
            </a:r>
            <a:r>
              <a:rPr lang="cs-CZ" dirty="0"/>
              <a:t>případě zamítnutí nulové hypotézy, se ptáme, které dvojice náhodných výběrů se liší, k tomuto účelu je vhodné použít </a:t>
            </a:r>
            <a:r>
              <a:rPr lang="cs-CZ" b="1" i="1" u="sng" dirty="0"/>
              <a:t>metody </a:t>
            </a:r>
            <a:r>
              <a:rPr lang="cs-CZ" b="1" i="1" u="sng" dirty="0" smtClean="0"/>
              <a:t>mnohonásobného porovnávání</a:t>
            </a:r>
            <a:endParaRPr lang="cs-CZ" b="1" i="1" u="sng" dirty="0"/>
          </a:p>
          <a:p>
            <a:pPr marL="342900" indent="-342900" fontAlgn="base">
              <a:spcBef>
                <a:spcPct val="20000"/>
              </a:spcBef>
              <a:spcAft>
                <a:spcPct val="0"/>
              </a:spcAft>
              <a:buClr>
                <a:schemeClr val="accent1"/>
              </a:buClr>
              <a:buFont typeface="+mj-lt"/>
              <a:buAutoNum type="arabicPeriod"/>
            </a:pPr>
            <a:endParaRPr lang="cs-CZ" sz="1600"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 xmlns:p14="http://schemas.microsoft.com/office/powerpoint/2010/main" val="879894748"/>
              </p:ext>
            </p:extLst>
          </p:nvPr>
        </p:nvGraphicFramePr>
        <p:xfrm>
          <a:off x="3563888" y="4077072"/>
          <a:ext cx="1800929" cy="813702"/>
        </p:xfrm>
        <a:graphic>
          <a:graphicData uri="http://schemas.openxmlformats.org/presentationml/2006/ole">
            <p:oleObj spid="_x0000_s21521" name="Rovnice" r:id="rId4" imgW="1066680" imgH="482400" progId="Equation.3">
              <p:embed/>
            </p:oleObj>
          </a:graphicData>
        </a:graphic>
      </p:graphicFrame>
    </p:spTree>
    <p:extLst>
      <p:ext uri="{BB962C8B-B14F-4D97-AF65-F5344CB8AC3E}">
        <p14:creationId xmlns="" xmlns:p14="http://schemas.microsoft.com/office/powerpoint/2010/main" val="3603697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a:t>
            </a:r>
            <a:r>
              <a:rPr lang="cs-CZ" dirty="0" smtClean="0"/>
              <a:t>- </a:t>
            </a:r>
            <a:r>
              <a:rPr lang="cs-CZ" dirty="0" err="1" smtClean="0"/>
              <a:t>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69166" cy="338554"/>
          </a:xfrm>
          <a:prstGeom prst="rect">
            <a:avLst/>
          </a:prstGeom>
          <a:noFill/>
        </p:spPr>
        <p:txBody>
          <a:bodyPr wrap="none" rtlCol="0">
            <a:spAutoFit/>
          </a:bodyPr>
          <a:lstStyle/>
          <a:p>
            <a:r>
              <a:rPr lang="cs-CZ" sz="1600" dirty="0" smtClean="0"/>
              <a:t>Iris </a:t>
            </a:r>
            <a:r>
              <a:rPr lang="cs-CZ" sz="1600" dirty="0" err="1" smtClean="0"/>
              <a:t>virginica</a:t>
            </a:r>
            <a:endParaRPr lang="cs-CZ" sz="1600"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dirty="0" smtClean="0"/>
              <a:t>Iris </a:t>
            </a:r>
            <a:r>
              <a:rPr lang="en-US" sz="1600" dirty="0" err="1" smtClean="0"/>
              <a:t>versicolor</a:t>
            </a:r>
            <a:endParaRPr lang="en-US" sz="1600"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dirty="0" smtClean="0"/>
              <a:t>Iris </a:t>
            </a:r>
            <a:r>
              <a:rPr lang="en-US" sz="1600" dirty="0" err="1" smtClean="0"/>
              <a:t>setosa</a:t>
            </a:r>
            <a:endParaRPr lang="en-US" sz="1600"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 xmlns:p14="http://schemas.microsoft.com/office/powerpoint/2010/main" val="2370335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p</a:t>
            </a:r>
            <a:r>
              <a:rPr lang="en-US" dirty="0" smtClean="0"/>
              <a:t>&lt;0,05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60980" y="1484784"/>
            <a:ext cx="8703508" cy="643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mj-lt"/>
              <a:buAutoNum type="arabicPeriod" startAt="4"/>
            </a:pPr>
            <a:r>
              <a:rPr lang="cs-CZ" sz="1600" dirty="0" smtClean="0"/>
              <a:t>Určení </a:t>
            </a:r>
            <a:r>
              <a:rPr lang="cs-CZ" sz="1600" b="1" dirty="0" smtClean="0"/>
              <a:t>kritického oboru </a:t>
            </a:r>
            <a:r>
              <a:rPr lang="cs-CZ" sz="1600" dirty="0" smtClean="0"/>
              <a:t>v softwaru </a:t>
            </a:r>
            <a:r>
              <a:rPr lang="cs-CZ" sz="1600" dirty="0" err="1" smtClean="0"/>
              <a:t>Statistica</a:t>
            </a:r>
            <a:endParaRPr lang="cs-CZ" sz="1600" dirty="0" smtClean="0"/>
          </a:p>
          <a:p>
            <a:pPr marL="354013" eaLnBrk="0" fontAlgn="base" hangingPunct="0">
              <a:spcBef>
                <a:spcPct val="20000"/>
              </a:spcBef>
              <a:spcAft>
                <a:spcPct val="0"/>
              </a:spcAft>
              <a:buClr>
                <a:schemeClr val="accent1"/>
              </a:buClr>
              <a:buSzPct val="85000"/>
            </a:pPr>
            <a:r>
              <a:rPr lang="cs-CZ" sz="1600" dirty="0" smtClean="0">
                <a:latin typeface="Calibri" pitchFamily="34" charset="0"/>
              </a:rPr>
              <a:t>- Postup: </a:t>
            </a:r>
            <a:r>
              <a:rPr lang="cs-CZ" sz="1600" i="1" dirty="0" err="1" smtClean="0">
                <a:latin typeface="Calibri" pitchFamily="34" charset="0"/>
              </a:rPr>
              <a:t>Statistics</a:t>
            </a:r>
            <a:r>
              <a:rPr lang="cs-CZ" sz="1600" dirty="0" smtClean="0">
                <a:latin typeface="Calibri" pitchFamily="34" charset="0"/>
              </a:rPr>
              <a:t> → </a:t>
            </a:r>
            <a:r>
              <a:rPr lang="cs-CZ" sz="1600" i="1" dirty="0" smtClean="0">
                <a:latin typeface="Calibri" pitchFamily="34" charset="0"/>
              </a:rPr>
              <a:t>Basic </a:t>
            </a:r>
            <a:r>
              <a:rPr lang="cs-CZ" sz="1600" i="1" dirty="0" err="1" smtClean="0">
                <a:latin typeface="Calibri" pitchFamily="34" charset="0"/>
              </a:rPr>
              <a:t>Statistics</a:t>
            </a:r>
            <a:r>
              <a:rPr lang="cs-CZ" sz="1600" i="1" dirty="0" smtClean="0">
                <a:latin typeface="Calibri" pitchFamily="34" charset="0"/>
              </a:rPr>
              <a:t> </a:t>
            </a:r>
            <a:r>
              <a:rPr lang="cs-CZ" sz="1600" dirty="0" smtClean="0">
                <a:latin typeface="Calibri" pitchFamily="34" charset="0"/>
              </a:rPr>
              <a:t>→ </a:t>
            </a:r>
            <a:r>
              <a:rPr lang="cs-CZ" sz="1600" i="1" dirty="0" smtClean="0">
                <a:latin typeface="Calibri" pitchFamily="34" charset="0"/>
              </a:rPr>
              <a:t>Probability </a:t>
            </a:r>
            <a:r>
              <a:rPr lang="cs-CZ" sz="1600" i="1" dirty="0" err="1" smtClean="0">
                <a:latin typeface="Calibri" pitchFamily="34" charset="0"/>
              </a:rPr>
              <a:t>calculator</a:t>
            </a:r>
            <a:r>
              <a:rPr lang="cs-CZ" sz="1600" i="1" dirty="0" smtClean="0">
                <a:latin typeface="Calibri" pitchFamily="34" charset="0"/>
              </a:rPr>
              <a:t> </a:t>
            </a:r>
            <a:r>
              <a:rPr lang="cs-CZ" sz="1600" dirty="0" smtClean="0">
                <a:latin typeface="Calibri" pitchFamily="34" charset="0"/>
              </a:rPr>
              <a:t>→ vybereme typ rozdělení </a:t>
            </a:r>
          </a:p>
          <a:p>
            <a:pPr marL="354013" eaLnBrk="0" fontAlgn="base" hangingPunct="0">
              <a:spcBef>
                <a:spcPct val="20000"/>
              </a:spcBef>
              <a:spcAft>
                <a:spcPct val="0"/>
              </a:spcAft>
              <a:buClr>
                <a:schemeClr val="accent1"/>
              </a:buClr>
              <a:buSzPct val="85000"/>
            </a:pPr>
            <a:r>
              <a:rPr lang="cs-CZ" sz="1600" i="1" dirty="0" smtClean="0">
                <a:latin typeface="Calibri" pitchFamily="34" charset="0"/>
              </a:rPr>
              <a:t>t (Studentovo) </a:t>
            </a:r>
            <a:r>
              <a:rPr lang="cs-CZ" sz="1600" dirty="0" smtClean="0">
                <a:latin typeface="Calibri" pitchFamily="34" charset="0"/>
              </a:rPr>
              <a:t>→ zadáme stupně volnosti (</a:t>
            </a:r>
            <a:r>
              <a:rPr lang="cs-CZ" sz="1600" i="1" dirty="0" err="1" smtClean="0">
                <a:latin typeface="Calibri" pitchFamily="34" charset="0"/>
              </a:rPr>
              <a:t>df</a:t>
            </a:r>
            <a:r>
              <a:rPr lang="cs-CZ" sz="1600" dirty="0" smtClean="0">
                <a:latin typeface="Calibri" pitchFamily="34" charset="0"/>
              </a:rPr>
              <a:t>=9) → do </a:t>
            </a:r>
            <a:r>
              <a:rPr lang="cs-CZ" sz="1600" i="1" dirty="0" smtClean="0">
                <a:latin typeface="Calibri" pitchFamily="34" charset="0"/>
              </a:rPr>
              <a:t>p</a:t>
            </a:r>
            <a:r>
              <a:rPr lang="cs-CZ" sz="1600" dirty="0" smtClean="0">
                <a:latin typeface="Calibri" pitchFamily="34" charset="0"/>
              </a:rPr>
              <a:t> zadáme hodnotu 1-hladina významnosti → zaškrtneme </a:t>
            </a:r>
            <a:r>
              <a:rPr lang="cs-CZ" sz="1600" dirty="0" err="1" smtClean="0">
                <a:latin typeface="Calibri" pitchFamily="34" charset="0"/>
              </a:rPr>
              <a:t>Two-tailed</a:t>
            </a:r>
            <a:r>
              <a:rPr lang="cs-CZ" sz="1600" dirty="0" smtClean="0">
                <a:latin typeface="Calibri" pitchFamily="34" charset="0"/>
              </a:rPr>
              <a:t> (v případě oboustranné nulové hypotézy) → </a:t>
            </a:r>
            <a:r>
              <a:rPr lang="cs-CZ" sz="1600" i="1" dirty="0" err="1" smtClean="0">
                <a:latin typeface="Calibri" pitchFamily="34" charset="0"/>
              </a:rPr>
              <a:t>Compute</a:t>
            </a:r>
            <a:r>
              <a:rPr lang="cs-CZ" sz="1600" i="1" dirty="0" smtClean="0">
                <a:latin typeface="Calibri" pitchFamily="34" charset="0"/>
              </a:rPr>
              <a:t> </a:t>
            </a:r>
            <a:r>
              <a:rPr lang="cs-CZ" sz="1600" dirty="0">
                <a:latin typeface="Calibri" pitchFamily="34" charset="0"/>
              </a:rPr>
              <a:t>→ </a:t>
            </a:r>
            <a:r>
              <a:rPr lang="cs-CZ" sz="1600" dirty="0" smtClean="0">
                <a:latin typeface="Calibri" pitchFamily="34" charset="0"/>
              </a:rPr>
              <a:t> spočítá se hodnota </a:t>
            </a:r>
            <a:r>
              <a:rPr lang="cs-CZ" sz="1600" i="1" dirty="0" smtClean="0">
                <a:latin typeface="Calibri" pitchFamily="34" charset="0"/>
              </a:rPr>
              <a:t>t</a:t>
            </a:r>
            <a:r>
              <a:rPr lang="cs-CZ" sz="1600" dirty="0" smtClean="0">
                <a:latin typeface="Calibri" pitchFamily="34" charset="0"/>
              </a:rPr>
              <a:t>, která definuje kritický obor.</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a:t>Výpočet </a:t>
            </a:r>
            <a:r>
              <a:rPr lang="cs-CZ" dirty="0" smtClean="0"/>
              <a:t>kritického oboru ve </a:t>
            </a:r>
            <a:r>
              <a:rPr lang="cs-CZ" dirty="0"/>
              <a:t>Statistice</a:t>
            </a:r>
            <a:endParaRPr lang="cs-CZ" u="sng" dirty="0"/>
          </a:p>
        </p:txBody>
      </p:sp>
      <p:pic>
        <p:nvPicPr>
          <p:cNvPr id="18442" name="Picture 1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6877" t="27359" r="36846" b="31801"/>
          <a:stretch/>
        </p:blipFill>
        <p:spPr bwMode="auto">
          <a:xfrm>
            <a:off x="467544" y="2996952"/>
            <a:ext cx="3682568" cy="32194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1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4803" t="56009" r="47860" b="35703"/>
          <a:stretch/>
        </p:blipFill>
        <p:spPr bwMode="auto">
          <a:xfrm>
            <a:off x="5220072" y="3523724"/>
            <a:ext cx="2555590" cy="16241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9" name="Přímá spojnice 8"/>
          <p:cNvCxnSpPr/>
          <p:nvPr/>
        </p:nvCxnSpPr>
        <p:spPr>
          <a:xfrm>
            <a:off x="5220072" y="5075892"/>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7200000" y="5003884"/>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796136" y="5003884"/>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090892" y="5075892"/>
            <a:ext cx="1513556"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0.975</a:t>
            </a:r>
            <a:r>
              <a:rPr lang="cs-CZ" b="1" dirty="0" smtClean="0">
                <a:solidFill>
                  <a:srgbClr val="FF9933"/>
                </a:solidFill>
              </a:rPr>
              <a:t>(9)=2,262</a:t>
            </a:r>
            <a:endParaRPr lang="cs-CZ" b="1" dirty="0">
              <a:solidFill>
                <a:srgbClr val="FF9933"/>
              </a:solidFill>
            </a:endParaRPr>
          </a:p>
        </p:txBody>
      </p:sp>
      <p:sp>
        <p:nvSpPr>
          <p:cNvPr id="23" name="TextovéPole 22"/>
          <p:cNvSpPr txBox="1"/>
          <p:nvPr/>
        </p:nvSpPr>
        <p:spPr>
          <a:xfrm>
            <a:off x="4499992" y="5075892"/>
            <a:ext cx="1595309"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0.025</a:t>
            </a:r>
            <a:r>
              <a:rPr lang="cs-CZ" b="1" dirty="0" smtClean="0">
                <a:solidFill>
                  <a:srgbClr val="FF9933"/>
                </a:solidFill>
              </a:rPr>
              <a:t>(9)=-2,262</a:t>
            </a:r>
            <a:endParaRPr lang="cs-CZ" b="1" dirty="0">
              <a:solidFill>
                <a:srgbClr val="FF9933"/>
              </a:solidFill>
            </a:endParaRPr>
          </a:p>
        </p:txBody>
      </p:sp>
      <p:sp>
        <p:nvSpPr>
          <p:cNvPr id="15" name="Pravá složená závorka 14"/>
          <p:cNvSpPr/>
          <p:nvPr/>
        </p:nvSpPr>
        <p:spPr>
          <a:xfrm rot="16200000">
            <a:off x="6411544" y="4247869"/>
            <a:ext cx="180000" cy="140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ovéPole 24"/>
          <p:cNvSpPr txBox="1"/>
          <p:nvPr/>
        </p:nvSpPr>
        <p:spPr>
          <a:xfrm>
            <a:off x="6236337" y="4571836"/>
            <a:ext cx="639919" cy="369332"/>
          </a:xfrm>
          <a:prstGeom prst="rect">
            <a:avLst/>
          </a:prstGeom>
          <a:noFill/>
        </p:spPr>
        <p:txBody>
          <a:bodyPr wrap="none" rtlCol="0">
            <a:spAutoFit/>
          </a:bodyPr>
          <a:lstStyle/>
          <a:p>
            <a:r>
              <a:rPr lang="cs-CZ" b="1" dirty="0" smtClean="0"/>
              <a:t>95 %</a:t>
            </a:r>
            <a:endParaRPr lang="cs-CZ" b="1" dirty="0"/>
          </a:p>
        </p:txBody>
      </p:sp>
      <p:cxnSp>
        <p:nvCxnSpPr>
          <p:cNvPr id="18" name="Přímá spojnice se šipkou 17"/>
          <p:cNvCxnSpPr/>
          <p:nvPr/>
        </p:nvCxnSpPr>
        <p:spPr>
          <a:xfrm>
            <a:off x="7203544" y="4581128"/>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7200000" y="4581128"/>
            <a:ext cx="0" cy="46800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rot="10800000">
            <a:off x="5224018" y="4581128"/>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5796538" y="4581128"/>
            <a:ext cx="0" cy="46800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7200794" y="4221088"/>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sp>
        <p:nvSpPr>
          <p:cNvPr id="33" name="TextovéPole 32"/>
          <p:cNvSpPr txBox="1"/>
          <p:nvPr/>
        </p:nvSpPr>
        <p:spPr>
          <a:xfrm>
            <a:off x="4644008" y="4221088"/>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cxnSp>
        <p:nvCxnSpPr>
          <p:cNvPr id="34" name="Přímá spojnice 33"/>
          <p:cNvCxnSpPr/>
          <p:nvPr/>
        </p:nvCxnSpPr>
        <p:spPr>
          <a:xfrm>
            <a:off x="6498000" y="50038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6372200" y="5066600"/>
            <a:ext cx="301686" cy="369332"/>
          </a:xfrm>
          <a:prstGeom prst="rect">
            <a:avLst/>
          </a:prstGeom>
          <a:noFill/>
        </p:spPr>
        <p:txBody>
          <a:bodyPr wrap="none" rtlCol="0">
            <a:spAutoFit/>
          </a:bodyPr>
          <a:lstStyle/>
          <a:p>
            <a:r>
              <a:rPr lang="cs-CZ" b="1" dirty="0" smtClean="0"/>
              <a:t>0</a:t>
            </a:r>
            <a:endParaRPr lang="cs-CZ" b="1" dirty="0"/>
          </a:p>
        </p:txBody>
      </p:sp>
      <p:sp>
        <p:nvSpPr>
          <p:cNvPr id="22" name="Obdélník 21"/>
          <p:cNvSpPr/>
          <p:nvPr/>
        </p:nvSpPr>
        <p:spPr>
          <a:xfrm>
            <a:off x="4351689" y="5530006"/>
            <a:ext cx="4756815" cy="923330"/>
          </a:xfrm>
          <a:prstGeom prst="rect">
            <a:avLst/>
          </a:prstGeom>
        </p:spPr>
        <p:txBody>
          <a:bodyPr wrap="none">
            <a:spAutoFit/>
          </a:bodyPr>
          <a:lstStyle/>
          <a:p>
            <a:r>
              <a:rPr lang="cs-CZ" b="1" dirty="0">
                <a:solidFill>
                  <a:srgbClr val="FF0000"/>
                </a:solidFill>
                <a:latin typeface="Calibri" pitchFamily="34" charset="0"/>
              </a:rPr>
              <a:t>Kritický o</a:t>
            </a:r>
            <a:r>
              <a:rPr lang="cs-CZ" b="1" dirty="0" smtClean="0">
                <a:solidFill>
                  <a:srgbClr val="FF0000"/>
                </a:solidFill>
                <a:latin typeface="Calibri" pitchFamily="34" charset="0"/>
              </a:rPr>
              <a:t>bor = obor zamítnutí nulové hypotézy. </a:t>
            </a:r>
          </a:p>
          <a:p>
            <a:r>
              <a:rPr lang="cs-CZ" b="1" dirty="0" smtClean="0">
                <a:solidFill>
                  <a:srgbClr val="FF0000"/>
                </a:solidFill>
                <a:latin typeface="Calibri" pitchFamily="34" charset="0"/>
              </a:rPr>
              <a:t>Pokud testová statistika padne do této oblasti, </a:t>
            </a:r>
          </a:p>
          <a:p>
            <a:r>
              <a:rPr lang="cs-CZ" b="1" dirty="0" smtClean="0">
                <a:solidFill>
                  <a:srgbClr val="FF0000"/>
                </a:solidFill>
                <a:latin typeface="Calibri" pitchFamily="34" charset="0"/>
              </a:rPr>
              <a:t>zamítáme nulovou hypotézu.</a:t>
            </a:r>
            <a:endParaRPr lang="cs-CZ" b="1" dirty="0">
              <a:solidFill>
                <a:srgbClr val="FF0000"/>
              </a:solidFill>
            </a:endParaRPr>
          </a:p>
        </p:txBody>
      </p:sp>
      <p:sp>
        <p:nvSpPr>
          <p:cNvPr id="37" name="TextovéPole 36"/>
          <p:cNvSpPr txBox="1"/>
          <p:nvPr/>
        </p:nvSpPr>
        <p:spPr>
          <a:xfrm>
            <a:off x="6804248" y="5066600"/>
            <a:ext cx="264816" cy="369332"/>
          </a:xfrm>
          <a:prstGeom prst="rect">
            <a:avLst/>
          </a:prstGeom>
          <a:noFill/>
        </p:spPr>
        <p:txBody>
          <a:bodyPr wrap="none" rtlCol="0">
            <a:spAutoFit/>
          </a:bodyPr>
          <a:lstStyle/>
          <a:p>
            <a:r>
              <a:rPr lang="cs-CZ" b="1" dirty="0" smtClean="0"/>
              <a:t>t</a:t>
            </a:r>
            <a:endParaRPr lang="cs-CZ" b="1" dirty="0"/>
          </a:p>
        </p:txBody>
      </p:sp>
      <p:cxnSp>
        <p:nvCxnSpPr>
          <p:cNvPr id="39" name="Přímá spojnice 38"/>
          <p:cNvCxnSpPr/>
          <p:nvPr/>
        </p:nvCxnSpPr>
        <p:spPr>
          <a:xfrm>
            <a:off x="6912000" y="50038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4716016" y="2852936"/>
            <a:ext cx="3585166" cy="584775"/>
          </a:xfrm>
          <a:prstGeom prst="rect">
            <a:avLst/>
          </a:prstGeom>
        </p:spPr>
        <p:txBody>
          <a:bodyPr wrap="square">
            <a:spAutoFit/>
          </a:bodyPr>
          <a:lstStyle/>
          <a:p>
            <a:pPr algn="ctr"/>
            <a:r>
              <a:rPr lang="cs-CZ" sz="1600" b="1" dirty="0" smtClean="0">
                <a:latin typeface="Calibri" pitchFamily="34" charset="0"/>
              </a:rPr>
              <a:t>Rozložení testové statistiky za předpokladu platnosti nulové hypotézy</a:t>
            </a:r>
            <a:endParaRPr lang="cs-CZ" sz="1600" dirty="0"/>
          </a:p>
        </p:txBody>
      </p:sp>
      <p:sp>
        <p:nvSpPr>
          <p:cNvPr id="42" name="TextovéPole 41"/>
          <p:cNvSpPr txBox="1"/>
          <p:nvPr/>
        </p:nvSpPr>
        <p:spPr>
          <a:xfrm>
            <a:off x="7164288" y="4581128"/>
            <a:ext cx="646331" cy="369332"/>
          </a:xfrm>
          <a:prstGeom prst="rect">
            <a:avLst/>
          </a:prstGeom>
          <a:noFill/>
          <a:ln>
            <a:noFill/>
          </a:ln>
        </p:spPr>
        <p:txBody>
          <a:bodyPr wrap="none" rtlCol="0">
            <a:spAutoFit/>
          </a:bodyPr>
          <a:lstStyle/>
          <a:p>
            <a:r>
              <a:rPr lang="cs-CZ" b="1" dirty="0" smtClean="0">
                <a:solidFill>
                  <a:srgbClr val="FF9933"/>
                </a:solidFill>
              </a:rPr>
              <a:t>2,5%</a:t>
            </a:r>
            <a:endParaRPr lang="cs-CZ" b="1" dirty="0">
              <a:solidFill>
                <a:srgbClr val="FF9933"/>
              </a:solidFill>
            </a:endParaRPr>
          </a:p>
        </p:txBody>
      </p:sp>
      <p:sp>
        <p:nvSpPr>
          <p:cNvPr id="43" name="TextovéPole 42"/>
          <p:cNvSpPr txBox="1"/>
          <p:nvPr/>
        </p:nvSpPr>
        <p:spPr>
          <a:xfrm>
            <a:off x="5149805" y="4581128"/>
            <a:ext cx="646331" cy="369332"/>
          </a:xfrm>
          <a:prstGeom prst="rect">
            <a:avLst/>
          </a:prstGeom>
          <a:noFill/>
          <a:ln>
            <a:noFill/>
          </a:ln>
        </p:spPr>
        <p:txBody>
          <a:bodyPr wrap="none" rtlCol="0">
            <a:spAutoFit/>
          </a:bodyPr>
          <a:lstStyle/>
          <a:p>
            <a:r>
              <a:rPr lang="cs-CZ" b="1" dirty="0" smtClean="0">
                <a:solidFill>
                  <a:srgbClr val="FF9933"/>
                </a:solidFill>
              </a:rPr>
              <a:t>2,5%</a:t>
            </a:r>
            <a:endParaRPr lang="cs-CZ" b="1" dirty="0">
              <a:solidFill>
                <a:srgbClr val="FF9933"/>
              </a:solidFill>
            </a:endParaRPr>
          </a:p>
        </p:txBody>
      </p:sp>
    </p:spTree>
    <p:extLst>
      <p:ext uri="{BB962C8B-B14F-4D97-AF65-F5344CB8AC3E}">
        <p14:creationId xmlns="" xmlns:p14="http://schemas.microsoft.com/office/powerpoint/2010/main" val="3995816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60980" y="1484784"/>
            <a:ext cx="8703508" cy="643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mj-lt"/>
              <a:buAutoNum type="arabicPeriod" startAt="5"/>
            </a:pPr>
            <a:r>
              <a:rPr lang="cs-CZ" sz="1600" dirty="0" smtClean="0"/>
              <a:t>Určení </a:t>
            </a:r>
            <a:r>
              <a:rPr lang="cs-CZ" sz="1600" b="1" dirty="0" smtClean="0"/>
              <a:t>p-hodnoty </a:t>
            </a:r>
            <a:r>
              <a:rPr lang="cs-CZ" sz="1600" dirty="0" smtClean="0"/>
              <a:t>z hodnoty testové statistiky v softwaru </a:t>
            </a:r>
            <a:r>
              <a:rPr lang="cs-CZ" sz="1600" dirty="0" err="1" smtClean="0"/>
              <a:t>Statistica</a:t>
            </a:r>
            <a:endParaRPr lang="cs-CZ" sz="1600" dirty="0" smtClean="0"/>
          </a:p>
          <a:p>
            <a:pPr marL="354013" eaLnBrk="0" fontAlgn="base" hangingPunct="0">
              <a:spcBef>
                <a:spcPct val="20000"/>
              </a:spcBef>
              <a:spcAft>
                <a:spcPct val="0"/>
              </a:spcAft>
              <a:buClr>
                <a:schemeClr val="accent1"/>
              </a:buClr>
              <a:buSzPct val="85000"/>
            </a:pPr>
            <a:r>
              <a:rPr lang="cs-CZ" sz="1600" dirty="0" smtClean="0">
                <a:latin typeface="Calibri" pitchFamily="34" charset="0"/>
              </a:rPr>
              <a:t>- Postup: </a:t>
            </a:r>
            <a:r>
              <a:rPr lang="cs-CZ" sz="1600" i="1" dirty="0" err="1" smtClean="0">
                <a:latin typeface="Calibri" pitchFamily="34" charset="0"/>
              </a:rPr>
              <a:t>Statistics</a:t>
            </a:r>
            <a:r>
              <a:rPr lang="cs-CZ" sz="1600" dirty="0" smtClean="0">
                <a:latin typeface="Calibri" pitchFamily="34" charset="0"/>
              </a:rPr>
              <a:t> → </a:t>
            </a:r>
            <a:r>
              <a:rPr lang="cs-CZ" sz="1600" i="1" dirty="0" smtClean="0">
                <a:latin typeface="Calibri" pitchFamily="34" charset="0"/>
              </a:rPr>
              <a:t>Basic </a:t>
            </a:r>
            <a:r>
              <a:rPr lang="cs-CZ" sz="1600" i="1" dirty="0" err="1" smtClean="0">
                <a:latin typeface="Calibri" pitchFamily="34" charset="0"/>
              </a:rPr>
              <a:t>Statistics</a:t>
            </a:r>
            <a:r>
              <a:rPr lang="cs-CZ" sz="1600" i="1" dirty="0" smtClean="0">
                <a:latin typeface="Calibri" pitchFamily="34" charset="0"/>
              </a:rPr>
              <a:t> </a:t>
            </a:r>
            <a:r>
              <a:rPr lang="cs-CZ" sz="1600" dirty="0" smtClean="0">
                <a:latin typeface="Calibri" pitchFamily="34" charset="0"/>
              </a:rPr>
              <a:t>→ </a:t>
            </a:r>
            <a:r>
              <a:rPr lang="cs-CZ" sz="1600" i="1" dirty="0" smtClean="0">
                <a:latin typeface="Calibri" pitchFamily="34" charset="0"/>
              </a:rPr>
              <a:t>Probability </a:t>
            </a:r>
            <a:r>
              <a:rPr lang="cs-CZ" sz="1600" i="1" dirty="0" err="1" smtClean="0">
                <a:latin typeface="Calibri" pitchFamily="34" charset="0"/>
              </a:rPr>
              <a:t>calculator</a:t>
            </a:r>
            <a:r>
              <a:rPr lang="cs-CZ" sz="1600" i="1" dirty="0" smtClean="0">
                <a:latin typeface="Calibri" pitchFamily="34" charset="0"/>
              </a:rPr>
              <a:t> </a:t>
            </a:r>
            <a:r>
              <a:rPr lang="cs-CZ" sz="1600" dirty="0" smtClean="0">
                <a:latin typeface="Calibri" pitchFamily="34" charset="0"/>
              </a:rPr>
              <a:t>→ vybereme </a:t>
            </a:r>
            <a:r>
              <a:rPr lang="cs-CZ" sz="1600" dirty="0">
                <a:latin typeface="Calibri" pitchFamily="34" charset="0"/>
              </a:rPr>
              <a:t>typ rozdělení </a:t>
            </a:r>
            <a:endParaRPr lang="cs-CZ" sz="1600" dirty="0" smtClean="0">
              <a:latin typeface="Calibri" pitchFamily="34" charset="0"/>
            </a:endParaRPr>
          </a:p>
          <a:p>
            <a:pPr marL="354013" eaLnBrk="0" fontAlgn="base" hangingPunct="0">
              <a:spcBef>
                <a:spcPct val="20000"/>
              </a:spcBef>
              <a:spcAft>
                <a:spcPct val="0"/>
              </a:spcAft>
              <a:buClr>
                <a:schemeClr val="accent1"/>
              </a:buClr>
              <a:buSzPct val="85000"/>
            </a:pPr>
            <a:r>
              <a:rPr lang="cs-CZ" sz="1600" i="1" dirty="0" smtClean="0">
                <a:latin typeface="Calibri" pitchFamily="34" charset="0"/>
              </a:rPr>
              <a:t>t (Studentovo</a:t>
            </a:r>
            <a:r>
              <a:rPr lang="cs-CZ" sz="1600" i="1" dirty="0">
                <a:latin typeface="Calibri" pitchFamily="34" charset="0"/>
              </a:rPr>
              <a:t>) </a:t>
            </a:r>
            <a:r>
              <a:rPr lang="cs-CZ" sz="1600" dirty="0">
                <a:latin typeface="Calibri" pitchFamily="34" charset="0"/>
              </a:rPr>
              <a:t>→ </a:t>
            </a:r>
            <a:r>
              <a:rPr lang="cs-CZ" sz="1600" dirty="0" smtClean="0">
                <a:latin typeface="Calibri" pitchFamily="34" charset="0"/>
              </a:rPr>
              <a:t>zadáme stupně volnosti (</a:t>
            </a:r>
            <a:r>
              <a:rPr lang="cs-CZ" sz="1600" i="1" dirty="0" err="1" smtClean="0">
                <a:latin typeface="Calibri" pitchFamily="34" charset="0"/>
              </a:rPr>
              <a:t>df</a:t>
            </a:r>
            <a:r>
              <a:rPr lang="cs-CZ" sz="1600" dirty="0" smtClean="0">
                <a:latin typeface="Calibri" pitchFamily="34" charset="0"/>
              </a:rPr>
              <a:t> = 9) → zadáme hodnotu testové statistiky (</a:t>
            </a:r>
            <a:r>
              <a:rPr lang="cs-CZ" sz="1600" i="1" dirty="0" smtClean="0">
                <a:latin typeface="Calibri" pitchFamily="34" charset="0"/>
              </a:rPr>
              <a:t>t</a:t>
            </a:r>
            <a:r>
              <a:rPr lang="cs-CZ" sz="1600" dirty="0" smtClean="0">
                <a:latin typeface="Calibri" pitchFamily="34" charset="0"/>
              </a:rPr>
              <a:t>=1,492) → zaškrtneme </a:t>
            </a:r>
            <a:r>
              <a:rPr lang="cs-CZ" sz="1600" i="1" dirty="0" err="1" smtClean="0">
                <a:latin typeface="Calibri" pitchFamily="34" charset="0"/>
              </a:rPr>
              <a:t>Two-tailed</a:t>
            </a:r>
            <a:r>
              <a:rPr lang="cs-CZ" sz="1600" dirty="0" smtClean="0">
                <a:latin typeface="Calibri" pitchFamily="34" charset="0"/>
              </a:rPr>
              <a:t> a </a:t>
            </a:r>
            <a:r>
              <a:rPr lang="cs-CZ" sz="1600" i="1" dirty="0" smtClean="0">
                <a:latin typeface="Calibri" pitchFamily="34" charset="0"/>
              </a:rPr>
              <a:t>(1-Cumulative p)</a:t>
            </a:r>
            <a:r>
              <a:rPr lang="cs-CZ" sz="1600" dirty="0" smtClean="0">
                <a:latin typeface="Calibri" pitchFamily="34" charset="0"/>
              </a:rPr>
              <a:t> v případě oboustranné nulové hypotézy)→ </a:t>
            </a:r>
            <a:r>
              <a:rPr lang="cs-CZ" sz="1600" i="1" dirty="0" err="1" smtClean="0">
                <a:latin typeface="Calibri" pitchFamily="34" charset="0"/>
              </a:rPr>
              <a:t>Compute</a:t>
            </a:r>
            <a:r>
              <a:rPr lang="cs-CZ" sz="1600" dirty="0" smtClean="0">
                <a:latin typeface="Calibri" pitchFamily="34" charset="0"/>
              </a:rPr>
              <a:t> </a:t>
            </a:r>
            <a:r>
              <a:rPr lang="cs-CZ" sz="1600" dirty="0">
                <a:latin typeface="Calibri" pitchFamily="34" charset="0"/>
              </a:rPr>
              <a:t>→ </a:t>
            </a:r>
            <a:r>
              <a:rPr lang="cs-CZ" sz="1600" dirty="0" smtClean="0">
                <a:latin typeface="Calibri" pitchFamily="34" charset="0"/>
              </a:rPr>
              <a:t> spočítá se p-hodnota.</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Výpočet p-hodnoty ve Statistice</a:t>
            </a:r>
            <a:endParaRPr lang="cs-CZ" u="sng" dirty="0"/>
          </a:p>
        </p:txBody>
      </p:sp>
      <p:cxnSp>
        <p:nvCxnSpPr>
          <p:cNvPr id="9" name="Přímá spojnice 8"/>
          <p:cNvCxnSpPr/>
          <p:nvPr/>
        </p:nvCxnSpPr>
        <p:spPr>
          <a:xfrm>
            <a:off x="5220072" y="5002143"/>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7200000" y="4930135"/>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796136" y="4930135"/>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090892" y="5002143"/>
            <a:ext cx="1513556"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0.975</a:t>
            </a:r>
            <a:r>
              <a:rPr lang="cs-CZ" b="1" dirty="0" smtClean="0">
                <a:solidFill>
                  <a:srgbClr val="FF9933"/>
                </a:solidFill>
              </a:rPr>
              <a:t>(9)=2,262</a:t>
            </a:r>
            <a:endParaRPr lang="cs-CZ" b="1" dirty="0">
              <a:solidFill>
                <a:srgbClr val="FF9933"/>
              </a:solidFill>
            </a:endParaRPr>
          </a:p>
        </p:txBody>
      </p:sp>
      <p:sp>
        <p:nvSpPr>
          <p:cNvPr id="23" name="TextovéPole 22"/>
          <p:cNvSpPr txBox="1"/>
          <p:nvPr/>
        </p:nvSpPr>
        <p:spPr>
          <a:xfrm>
            <a:off x="4499992" y="5002143"/>
            <a:ext cx="1595309"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0.025</a:t>
            </a:r>
            <a:r>
              <a:rPr lang="cs-CZ" b="1" dirty="0" smtClean="0">
                <a:solidFill>
                  <a:srgbClr val="FF9933"/>
                </a:solidFill>
              </a:rPr>
              <a:t>(9)=-2,262</a:t>
            </a:r>
            <a:endParaRPr lang="cs-CZ" b="1" dirty="0">
              <a:solidFill>
                <a:srgbClr val="FF9933"/>
              </a:solidFill>
            </a:endParaRPr>
          </a:p>
        </p:txBody>
      </p:sp>
      <p:sp>
        <p:nvSpPr>
          <p:cNvPr id="15" name="Pravá složená závorka 14"/>
          <p:cNvSpPr/>
          <p:nvPr/>
        </p:nvSpPr>
        <p:spPr>
          <a:xfrm rot="16200000">
            <a:off x="6411544" y="4174120"/>
            <a:ext cx="180000" cy="140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ovéPole 24"/>
          <p:cNvSpPr txBox="1"/>
          <p:nvPr/>
        </p:nvSpPr>
        <p:spPr>
          <a:xfrm>
            <a:off x="6236337" y="4498087"/>
            <a:ext cx="639919" cy="369332"/>
          </a:xfrm>
          <a:prstGeom prst="rect">
            <a:avLst/>
          </a:prstGeom>
          <a:noFill/>
        </p:spPr>
        <p:txBody>
          <a:bodyPr wrap="none" rtlCol="0">
            <a:spAutoFit/>
          </a:bodyPr>
          <a:lstStyle/>
          <a:p>
            <a:r>
              <a:rPr lang="cs-CZ" b="1" dirty="0" smtClean="0"/>
              <a:t>95 %</a:t>
            </a:r>
            <a:endParaRPr lang="cs-CZ" b="1" dirty="0"/>
          </a:p>
        </p:txBody>
      </p:sp>
      <p:pic>
        <p:nvPicPr>
          <p:cNvPr id="29"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4923" t="56258" r="47966" b="35981"/>
          <a:stretch/>
        </p:blipFill>
        <p:spPr bwMode="auto">
          <a:xfrm>
            <a:off x="5273864" y="3499267"/>
            <a:ext cx="2448272" cy="15028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8" name="Přímá spojnice se šipkou 17"/>
          <p:cNvCxnSpPr/>
          <p:nvPr/>
        </p:nvCxnSpPr>
        <p:spPr>
          <a:xfrm>
            <a:off x="7203544" y="4682753"/>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7200000" y="4682753"/>
            <a:ext cx="0" cy="31939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rot="10800000">
            <a:off x="5224018" y="4682753"/>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5796538" y="4682753"/>
            <a:ext cx="0" cy="31939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7200794" y="4282063"/>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sp>
        <p:nvSpPr>
          <p:cNvPr id="33" name="TextovéPole 32"/>
          <p:cNvSpPr txBox="1"/>
          <p:nvPr/>
        </p:nvSpPr>
        <p:spPr>
          <a:xfrm>
            <a:off x="4644008" y="4282063"/>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cxnSp>
        <p:nvCxnSpPr>
          <p:cNvPr id="34" name="Přímá spojnice 33"/>
          <p:cNvCxnSpPr/>
          <p:nvPr/>
        </p:nvCxnSpPr>
        <p:spPr>
          <a:xfrm>
            <a:off x="6498000" y="4930135"/>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6372200" y="4992851"/>
            <a:ext cx="301686" cy="369332"/>
          </a:xfrm>
          <a:prstGeom prst="rect">
            <a:avLst/>
          </a:prstGeom>
          <a:noFill/>
        </p:spPr>
        <p:txBody>
          <a:bodyPr wrap="none" rtlCol="0">
            <a:spAutoFit/>
          </a:bodyPr>
          <a:lstStyle/>
          <a:p>
            <a:r>
              <a:rPr lang="cs-CZ" b="1" dirty="0" smtClean="0"/>
              <a:t>0</a:t>
            </a:r>
            <a:endParaRPr lang="cs-CZ" b="1" dirty="0"/>
          </a:p>
        </p:txBody>
      </p:sp>
      <p:sp>
        <p:nvSpPr>
          <p:cNvPr id="37" name="TextovéPole 36"/>
          <p:cNvSpPr txBox="1"/>
          <p:nvPr/>
        </p:nvSpPr>
        <p:spPr>
          <a:xfrm>
            <a:off x="6827464" y="4992851"/>
            <a:ext cx="264816" cy="369332"/>
          </a:xfrm>
          <a:prstGeom prst="rect">
            <a:avLst/>
          </a:prstGeom>
          <a:noFill/>
        </p:spPr>
        <p:txBody>
          <a:bodyPr wrap="none" rtlCol="0">
            <a:spAutoFit/>
          </a:bodyPr>
          <a:lstStyle/>
          <a:p>
            <a:r>
              <a:rPr lang="cs-CZ" b="1" dirty="0" smtClean="0"/>
              <a:t>t</a:t>
            </a:r>
            <a:endParaRPr lang="cs-CZ" b="1" dirty="0"/>
          </a:p>
        </p:txBody>
      </p:sp>
      <p:cxnSp>
        <p:nvCxnSpPr>
          <p:cNvPr id="39" name="Přímá spojnice 38"/>
          <p:cNvCxnSpPr/>
          <p:nvPr/>
        </p:nvCxnSpPr>
        <p:spPr>
          <a:xfrm>
            <a:off x="6966000" y="4930135"/>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6900" t="26879" r="36847" b="32051"/>
          <a:stretch/>
        </p:blipFill>
        <p:spPr bwMode="auto">
          <a:xfrm>
            <a:off x="323528" y="2982310"/>
            <a:ext cx="3734956" cy="32864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4" name="Přímá spojnice se šipkou 3"/>
          <p:cNvCxnSpPr/>
          <p:nvPr/>
        </p:nvCxnSpPr>
        <p:spPr>
          <a:xfrm flipV="1">
            <a:off x="5868144" y="4687399"/>
            <a:ext cx="360040" cy="25202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H="1" flipV="1">
            <a:off x="6673886" y="4695822"/>
            <a:ext cx="346386" cy="24360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5939912" y="4363363"/>
            <a:ext cx="1080360" cy="338554"/>
          </a:xfrm>
          <a:prstGeom prst="rect">
            <a:avLst/>
          </a:prstGeom>
          <a:noFill/>
          <a:ln>
            <a:noFill/>
          </a:ln>
        </p:spPr>
        <p:txBody>
          <a:bodyPr wrap="none" rtlCol="0">
            <a:spAutoFit/>
          </a:bodyPr>
          <a:lstStyle/>
          <a:p>
            <a:r>
              <a:rPr lang="cs-CZ" sz="1600" b="1" dirty="0" smtClean="0">
                <a:solidFill>
                  <a:schemeClr val="tx1">
                    <a:lumMod val="50000"/>
                    <a:lumOff val="50000"/>
                  </a:schemeClr>
                </a:solidFill>
              </a:rPr>
              <a:t>p-hodnota</a:t>
            </a:r>
            <a:endParaRPr lang="cs-CZ" sz="1600" b="1" dirty="0">
              <a:solidFill>
                <a:schemeClr val="tx1">
                  <a:lumMod val="50000"/>
                  <a:lumOff val="50000"/>
                </a:schemeClr>
              </a:solidFill>
            </a:endParaRPr>
          </a:p>
        </p:txBody>
      </p:sp>
      <p:sp>
        <p:nvSpPr>
          <p:cNvPr id="40" name="Obdélník 39"/>
          <p:cNvSpPr/>
          <p:nvPr/>
        </p:nvSpPr>
        <p:spPr>
          <a:xfrm>
            <a:off x="3995935" y="5445224"/>
            <a:ext cx="5112569" cy="923330"/>
          </a:xfrm>
          <a:prstGeom prst="rect">
            <a:avLst/>
          </a:prstGeom>
        </p:spPr>
        <p:txBody>
          <a:bodyPr wrap="square">
            <a:spAutoFit/>
          </a:bodyPr>
          <a:lstStyle/>
          <a:p>
            <a:pPr algn="ctr"/>
            <a:r>
              <a:rPr lang="cs-CZ" b="1" dirty="0" smtClean="0">
                <a:solidFill>
                  <a:srgbClr val="FF0000"/>
                </a:solidFill>
                <a:latin typeface="Calibri" pitchFamily="34" charset="0"/>
              </a:rPr>
              <a:t>P-hodnota vyjadřuje pravděpodobnost, že testová statistika nabyde stejné nebo extrémnější hodnoty za předpokladu, že nulová hypotéza platí.</a:t>
            </a:r>
            <a:endParaRPr lang="cs-CZ" b="1" dirty="0">
              <a:solidFill>
                <a:srgbClr val="FF0000"/>
              </a:solidFill>
            </a:endParaRPr>
          </a:p>
        </p:txBody>
      </p:sp>
      <p:sp>
        <p:nvSpPr>
          <p:cNvPr id="41" name="Obdélník 40"/>
          <p:cNvSpPr/>
          <p:nvPr/>
        </p:nvSpPr>
        <p:spPr>
          <a:xfrm>
            <a:off x="4716016" y="2926685"/>
            <a:ext cx="3585166" cy="584775"/>
          </a:xfrm>
          <a:prstGeom prst="rect">
            <a:avLst/>
          </a:prstGeom>
        </p:spPr>
        <p:txBody>
          <a:bodyPr wrap="square">
            <a:spAutoFit/>
          </a:bodyPr>
          <a:lstStyle/>
          <a:p>
            <a:pPr algn="ctr"/>
            <a:r>
              <a:rPr lang="cs-CZ" sz="1600" b="1" dirty="0" smtClean="0">
                <a:latin typeface="Calibri" pitchFamily="34" charset="0"/>
              </a:rPr>
              <a:t>Rozložení testové statistiky za předpokladu platnosti nulové hypotézy</a:t>
            </a:r>
            <a:endParaRPr lang="cs-CZ" sz="1600" dirty="0"/>
          </a:p>
        </p:txBody>
      </p:sp>
    </p:spTree>
    <p:extLst>
      <p:ext uri="{BB962C8B-B14F-4D97-AF65-F5344CB8AC3E}">
        <p14:creationId xmlns="" xmlns:p14="http://schemas.microsoft.com/office/powerpoint/2010/main" val="3252059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a:t> </a:t>
            </a:r>
            <a:r>
              <a:rPr lang="cs-CZ" sz="3200" dirty="0" smtClean="0"/>
              <a:t>- co jsme probírali minule</a:t>
            </a:r>
          </a:p>
        </p:txBody>
      </p:sp>
      <p:sp>
        <p:nvSpPr>
          <p:cNvPr id="4" name="Obdélník 3"/>
          <p:cNvSpPr/>
          <p:nvPr/>
        </p:nvSpPr>
        <p:spPr>
          <a:xfrm>
            <a:off x="413043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47968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5152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90835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40336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4475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304802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53758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71270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3664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9778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56956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53706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6012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6727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7443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81591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81617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90922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804125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53385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979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6695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7411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8127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842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95584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803805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65082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97923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72674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53803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33034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8307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41814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24499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303749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57338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35057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9709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93778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75935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1814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70765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34886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27197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71748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9555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9171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8595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24195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34118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9718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9157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9568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479687" y="4941168"/>
            <a:ext cx="319986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 xmlns:p14="http://schemas.microsoft.com/office/powerpoint/2010/main" val="422631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 xmlns:p14="http://schemas.microsoft.com/office/powerpoint/2010/main" val="2729377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smtClean="0">
                <a:solidFill>
                  <a:schemeClr val="tx2"/>
                </a:solidFill>
                <a:latin typeface="Arial" pitchFamily="34" charset="0"/>
              </a:rPr>
              <a:t>Znaménkový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 xmlns:p14="http://schemas.microsoft.com/office/powerpoint/2010/main" val="1963538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2921</TotalTime>
  <Words>2361</Words>
  <Application>Microsoft Office PowerPoint</Application>
  <PresentationFormat>Předvádění na obrazovce (4:3)</PresentationFormat>
  <Paragraphs>681</Paragraphs>
  <Slides>38</Slides>
  <Notes>5</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38</vt:i4>
      </vt:variant>
    </vt:vector>
  </HeadingPairs>
  <TitlesOfParts>
    <vt:vector size="41" baseType="lpstr">
      <vt:lpstr>Administrativní</vt:lpstr>
      <vt:lpstr>Rovnice</vt:lpstr>
      <vt:lpstr>Graph</vt:lpstr>
      <vt:lpstr> ASTAc/01,03 Biostatistika  5. cvičení</vt:lpstr>
      <vt:lpstr>Co byste měli umět z minula:</vt:lpstr>
      <vt:lpstr>Jednovýběrový t-test: doplnění</vt:lpstr>
      <vt:lpstr>Výpočet kritického oboru ve Statistice</vt:lpstr>
      <vt:lpstr>Výpočet p-hodnoty ve Statistice</vt:lpstr>
      <vt:lpstr>Základní rozhodování o výběru statistických testů  - co jsme probírali minule</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Příklad 2: Mannův – 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Mediánový test</vt:lpstr>
      <vt:lpstr>Příklad 4: Kruskalův- Wallisův test</vt:lpstr>
      <vt:lpstr>Příklad 4: Řešení v softwaru Statistica I</vt:lpstr>
      <vt:lpstr>Příklad 4: Řešení v softwaru Statistica II</vt:lpstr>
      <vt:lpstr>Příklad 4: Řešení v softwaru Statistica II</vt:lpstr>
      <vt:lpstr>Příklad 4: Řešení v softwaru Statistica III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brozova</cp:lastModifiedBy>
  <cp:revision>170</cp:revision>
  <dcterms:created xsi:type="dcterms:W3CDTF">2012-11-02T09:29:43Z</dcterms:created>
  <dcterms:modified xsi:type="dcterms:W3CDTF">2015-11-19T08:06:56Z</dcterms:modified>
</cp:coreProperties>
</file>