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67" r:id="rId3"/>
    <p:sldId id="268" r:id="rId4"/>
    <p:sldId id="297" r:id="rId5"/>
    <p:sldId id="272" r:id="rId6"/>
    <p:sldId id="273" r:id="rId7"/>
    <p:sldId id="266" r:id="rId8"/>
    <p:sldId id="262" r:id="rId9"/>
    <p:sldId id="263" r:id="rId10"/>
    <p:sldId id="265" r:id="rId11"/>
    <p:sldId id="269" r:id="rId12"/>
    <p:sldId id="270" r:id="rId13"/>
    <p:sldId id="271" r:id="rId14"/>
    <p:sldId id="259" r:id="rId15"/>
    <p:sldId id="260" r:id="rId16"/>
    <p:sldId id="258" r:id="rId17"/>
    <p:sldId id="277" r:id="rId18"/>
    <p:sldId id="278" r:id="rId19"/>
    <p:sldId id="279" r:id="rId20"/>
    <p:sldId id="298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6" r:id="rId33"/>
    <p:sldId id="294" r:id="rId34"/>
    <p:sldId id="295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5755" autoAdjust="0"/>
  </p:normalViewPr>
  <p:slideViewPr>
    <p:cSldViewPr>
      <p:cViewPr varScale="1">
        <p:scale>
          <a:sx n="96" d="100"/>
          <a:sy n="96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5D122-53EF-4A0C-8DF3-249B05C27EB8}" type="datetimeFigureOut">
              <a:rPr lang="cs-CZ" smtClean="0"/>
              <a:pPr/>
              <a:t>22.10.2015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FC17-6B51-4D18-9193-499C4EA7A4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6322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32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2D96B9-7150-4BB8-8592-C6E601F389EF}" type="slidenum">
              <a:rPr lang="cs-CZ" sz="1200" b="0" i="0"/>
              <a:pPr algn="r"/>
              <a:t>22</a:t>
            </a:fld>
            <a:endParaRPr lang="cs-CZ" sz="1200" b="0" i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23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30F966-8C08-4F2C-BCE7-3D4A9D8AA861}" type="slidenum">
              <a:rPr lang="cs-CZ" sz="1200" b="0" i="0"/>
              <a:pPr algn="r"/>
              <a:t>24</a:t>
            </a:fld>
            <a:endParaRPr lang="cs-CZ" sz="1200" b="0" i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8B8E59-1108-461F-BBF5-D9D67CD85F35}" type="slidenum">
              <a:rPr lang="cs-CZ" sz="1200" b="0" i="0"/>
              <a:pPr algn="r"/>
              <a:t>25</a:t>
            </a:fld>
            <a:endParaRPr lang="cs-CZ" sz="1200" b="0" i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31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5B9B-886B-449D-92A2-36A310F8F102}" type="datetime1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31DB58-D650-4AC4-8039-0D83F41EB1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15D0-2154-4674-97C1-A17D8D02B2D0}" type="datetime1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CA9E-861C-4728-ADB1-327DBDD2E9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2BA8-A0CC-40E9-92E5-860C0BAB0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AB533-E491-44EA-AD8E-FB723AD8754D}" type="datetime1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F58E0-416D-4AC3-BC37-FA8AA63CC19F}" type="datetime1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F97EB-9FCA-4F1A-A679-2AF8542FEF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List_aplikace_Microsoft_Office_Excel_97-20033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074414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Modelová rozložení náhodné veličiny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Normální rozložení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testování hypotéz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28604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>/0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3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 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3. cvičení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93700"/>
            <a:ext cx="8207375" cy="755650"/>
          </a:xfrm>
          <a:noFill/>
        </p:spPr>
        <p:txBody>
          <a:bodyPr/>
          <a:lstStyle/>
          <a:p>
            <a:r>
              <a:rPr lang="cs-CZ" dirty="0" smtClean="0"/>
              <a:t>Log-normální rozložení lze jednoduše transformovat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67612" y="1705173"/>
            <a:ext cx="2514600" cy="1428750"/>
            <a:chOff x="64" y="136"/>
            <a:chExt cx="255" cy="204"/>
          </a:xfrm>
        </p:grpSpPr>
        <p:sp>
          <p:nvSpPr>
            <p:cNvPr id="5172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3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6" name="Freeform 6"/>
          <p:cNvSpPr>
            <a:spLocks/>
          </p:cNvSpPr>
          <p:nvPr/>
        </p:nvSpPr>
        <p:spPr bwMode="auto">
          <a:xfrm>
            <a:off x="1223175" y="1813123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9912" y="1476573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f(x)</a:t>
            </a:r>
            <a:endParaRPr lang="cs-CZ" sz="2400" i="0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24712" y="3238698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510762" y="3162498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 smtClean="0"/>
              <a:t>x</a:t>
            </a:r>
            <a:endParaRPr lang="cs-CZ" sz="2400" i="0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034387" y="3238698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1405737" y="3048198"/>
            <a:ext cx="171450" cy="171450"/>
            <a:chOff x="591" y="221"/>
            <a:chExt cx="100" cy="101"/>
          </a:xfrm>
        </p:grpSpPr>
        <p:sp>
          <p:nvSpPr>
            <p:cNvPr id="517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2282037" y="3048198"/>
            <a:ext cx="171450" cy="171450"/>
            <a:chOff x="591" y="221"/>
            <a:chExt cx="100" cy="101"/>
          </a:xfrm>
        </p:grpSpPr>
        <p:sp>
          <p:nvSpPr>
            <p:cNvPr id="5168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9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4905926" y="1476573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f(y)</a:t>
            </a:r>
            <a:endParaRPr lang="cs-CZ" sz="2400" i="0" dirty="0"/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5210726" y="3686373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Medián</a:t>
            </a:r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7801526" y="3152973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y</a:t>
            </a:r>
            <a:endParaRPr lang="cs-CZ" sz="2400" i="0" dirty="0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6963326" y="3686373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18850893">
            <a:off x="6658526" y="3038673"/>
            <a:ext cx="171450" cy="171450"/>
            <a:chOff x="591" y="221"/>
            <a:chExt cx="100" cy="101"/>
          </a:xfrm>
        </p:grpSpPr>
        <p:sp>
          <p:nvSpPr>
            <p:cNvPr id="516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138" name="AutoShape 24"/>
          <p:cNvCxnSpPr>
            <a:cxnSpLocks noChangeShapeType="1"/>
            <a:stCxn id="5134" idx="0"/>
          </p:cNvCxnSpPr>
          <p:nvPr/>
        </p:nvCxnSpPr>
        <p:spPr bwMode="auto">
          <a:xfrm flipV="1">
            <a:off x="5829851" y="3194248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39" name="AutoShape 25"/>
          <p:cNvCxnSpPr>
            <a:cxnSpLocks noChangeShapeType="1"/>
            <a:stCxn id="5136" idx="0"/>
          </p:cNvCxnSpPr>
          <p:nvPr/>
        </p:nvCxnSpPr>
        <p:spPr bwMode="auto">
          <a:xfrm flipH="1" flipV="1">
            <a:off x="6812514" y="3192661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40" name="Text Box 26"/>
          <p:cNvSpPr txBox="1">
            <a:spLocks noChangeArrowheads="1"/>
          </p:cNvSpPr>
          <p:nvPr/>
        </p:nvSpPr>
        <p:spPr bwMode="auto">
          <a:xfrm>
            <a:off x="6429926" y="3686373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=</a:t>
            </a:r>
          </a:p>
        </p:txBody>
      </p: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3487397" y="2162373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Y = </a:t>
            </a:r>
            <a:r>
              <a:rPr lang="cs-CZ" sz="2400" dirty="0" err="1"/>
              <a:t>l</a:t>
            </a:r>
            <a:r>
              <a:rPr lang="cs-CZ" sz="2400" i="0" dirty="0" err="1" smtClean="0"/>
              <a:t>n</a:t>
            </a:r>
            <a:r>
              <a:rPr lang="cs-CZ" sz="2400" i="0" dirty="0" smtClean="0"/>
              <a:t> </a:t>
            </a:r>
            <a:r>
              <a:rPr lang="cs-CZ" sz="2400" i="0" dirty="0"/>
              <a:t>[X]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515526" y="1705173"/>
            <a:ext cx="2514600" cy="1428750"/>
            <a:chOff x="64" y="136"/>
            <a:chExt cx="255" cy="204"/>
          </a:xfrm>
        </p:grpSpPr>
        <p:sp>
          <p:nvSpPr>
            <p:cNvPr id="5164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5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3" name="Line 31"/>
          <p:cNvSpPr>
            <a:spLocks noChangeShapeType="1"/>
          </p:cNvSpPr>
          <p:nvPr/>
        </p:nvSpPr>
        <p:spPr bwMode="auto">
          <a:xfrm flipV="1">
            <a:off x="5572676" y="3046611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4" name="Freeform 32"/>
          <p:cNvSpPr>
            <a:spLocks/>
          </p:cNvSpPr>
          <p:nvPr/>
        </p:nvSpPr>
        <p:spPr bwMode="auto">
          <a:xfrm>
            <a:off x="5734601" y="3014861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5" name="Freeform 33"/>
          <p:cNvSpPr>
            <a:spLocks/>
          </p:cNvSpPr>
          <p:nvPr/>
        </p:nvSpPr>
        <p:spPr bwMode="auto">
          <a:xfrm>
            <a:off x="5906051" y="2938661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6" name="Freeform 34"/>
          <p:cNvSpPr>
            <a:spLocks/>
          </p:cNvSpPr>
          <p:nvPr/>
        </p:nvSpPr>
        <p:spPr bwMode="auto">
          <a:xfrm>
            <a:off x="6067976" y="2787848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7" name="Freeform 35"/>
          <p:cNvSpPr>
            <a:spLocks/>
          </p:cNvSpPr>
          <p:nvPr/>
        </p:nvSpPr>
        <p:spPr bwMode="auto">
          <a:xfrm>
            <a:off x="6229901" y="2538611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8" name="Freeform 36"/>
          <p:cNvSpPr>
            <a:spLocks/>
          </p:cNvSpPr>
          <p:nvPr/>
        </p:nvSpPr>
        <p:spPr bwMode="auto">
          <a:xfrm>
            <a:off x="6391826" y="2192536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9" name="Freeform 37"/>
          <p:cNvSpPr>
            <a:spLocks/>
          </p:cNvSpPr>
          <p:nvPr/>
        </p:nvSpPr>
        <p:spPr bwMode="auto">
          <a:xfrm>
            <a:off x="6563276" y="2095698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Freeform 38"/>
          <p:cNvSpPr>
            <a:spLocks/>
          </p:cNvSpPr>
          <p:nvPr/>
        </p:nvSpPr>
        <p:spPr bwMode="auto">
          <a:xfrm>
            <a:off x="6725201" y="2095698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1" name="Freeform 39"/>
          <p:cNvSpPr>
            <a:spLocks/>
          </p:cNvSpPr>
          <p:nvPr/>
        </p:nvSpPr>
        <p:spPr bwMode="auto">
          <a:xfrm>
            <a:off x="6887126" y="2192536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2" name="Freeform 40"/>
          <p:cNvSpPr>
            <a:spLocks/>
          </p:cNvSpPr>
          <p:nvPr/>
        </p:nvSpPr>
        <p:spPr bwMode="auto">
          <a:xfrm>
            <a:off x="7049051" y="2538611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3" name="Freeform 41"/>
          <p:cNvSpPr>
            <a:spLocks/>
          </p:cNvSpPr>
          <p:nvPr/>
        </p:nvSpPr>
        <p:spPr bwMode="auto">
          <a:xfrm>
            <a:off x="7220501" y="2787848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Freeform 42"/>
          <p:cNvSpPr>
            <a:spLocks/>
          </p:cNvSpPr>
          <p:nvPr/>
        </p:nvSpPr>
        <p:spPr bwMode="auto">
          <a:xfrm>
            <a:off x="7382426" y="2938661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5" name="Freeform 43"/>
          <p:cNvSpPr>
            <a:spLocks/>
          </p:cNvSpPr>
          <p:nvPr/>
        </p:nvSpPr>
        <p:spPr bwMode="auto">
          <a:xfrm>
            <a:off x="7544351" y="3014861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Line 44"/>
          <p:cNvSpPr>
            <a:spLocks noChangeShapeType="1"/>
          </p:cNvSpPr>
          <p:nvPr/>
        </p:nvSpPr>
        <p:spPr bwMode="auto">
          <a:xfrm>
            <a:off x="7706276" y="3046611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Line 45"/>
          <p:cNvSpPr>
            <a:spLocks noChangeShapeType="1"/>
          </p:cNvSpPr>
          <p:nvPr/>
        </p:nvSpPr>
        <p:spPr bwMode="auto">
          <a:xfrm flipV="1">
            <a:off x="3567912" y="2695773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8" name="Oval 46"/>
          <p:cNvSpPr>
            <a:spLocks noChangeArrowheads="1"/>
          </p:cNvSpPr>
          <p:nvPr/>
        </p:nvSpPr>
        <p:spPr bwMode="auto">
          <a:xfrm>
            <a:off x="5337369" y="5081194"/>
            <a:ext cx="1704975" cy="12668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 b="0" i="0"/>
          </a:p>
        </p:txBody>
      </p:sp>
      <p:sp>
        <p:nvSpPr>
          <p:cNvPr id="5160" name="Rectangle 48"/>
          <p:cNvSpPr>
            <a:spLocks noChangeArrowheads="1"/>
          </p:cNvSpPr>
          <p:nvPr/>
        </p:nvSpPr>
        <p:spPr bwMode="auto">
          <a:xfrm>
            <a:off x="519912" y="5471194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 dirty="0"/>
              <a:t>EXP </a:t>
            </a:r>
            <a:r>
              <a:rPr lang="cs-CZ" sz="2000" i="0" dirty="0" smtClean="0"/>
              <a:t>(</a:t>
            </a:r>
            <a:r>
              <a:rPr lang="cs-CZ" sz="2000" dirty="0" smtClean="0"/>
              <a:t>Y</a:t>
            </a:r>
            <a:r>
              <a:rPr lang="cs-CZ" sz="2000" i="0" dirty="0" smtClean="0"/>
              <a:t>) </a:t>
            </a:r>
            <a:r>
              <a:rPr lang="cs-CZ" sz="2000" i="0" dirty="0"/>
              <a:t>= Geometrický průměr X</a:t>
            </a:r>
          </a:p>
        </p:txBody>
      </p:sp>
      <p:sp>
        <p:nvSpPr>
          <p:cNvPr id="5162" name="AutoShape 50"/>
          <p:cNvSpPr>
            <a:spLocks noChangeArrowheads="1"/>
          </p:cNvSpPr>
          <p:nvPr/>
        </p:nvSpPr>
        <p:spPr bwMode="auto">
          <a:xfrm rot="10800000">
            <a:off x="4101312" y="5433093"/>
            <a:ext cx="1104904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63" name="AutoShape 51"/>
          <p:cNvSpPr>
            <a:spLocks noChangeArrowheads="1"/>
          </p:cNvSpPr>
          <p:nvPr/>
        </p:nvSpPr>
        <p:spPr bwMode="auto">
          <a:xfrm rot="-4552966">
            <a:off x="529437" y="4168973"/>
            <a:ext cx="1228725" cy="485775"/>
          </a:xfrm>
          <a:prstGeom prst="notchedRightArrow">
            <a:avLst>
              <a:gd name="adj1" fmla="val 50000"/>
              <a:gd name="adj2" fmla="val 6323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512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20441806"/>
              </p:ext>
            </p:extLst>
          </p:nvPr>
        </p:nvGraphicFramePr>
        <p:xfrm>
          <a:off x="5442144" y="5205019"/>
          <a:ext cx="1447800" cy="990600"/>
        </p:xfrm>
        <a:graphic>
          <a:graphicData uri="http://schemas.openxmlformats.org/presentationml/2006/ole">
            <p:oleObj spid="_x0000_s10254" name="Rovnice" r:id="rId3" imgW="609336" imgH="431613" progId="Equation.3">
              <p:embed/>
            </p:oleObj>
          </a:graphicData>
        </a:graphic>
      </p:graphicFrame>
      <p:cxnSp>
        <p:nvCxnSpPr>
          <p:cNvPr id="9" name="Přímá spojnice 8"/>
          <p:cNvCxnSpPr/>
          <p:nvPr/>
        </p:nvCxnSpPr>
        <p:spPr>
          <a:xfrm flipH="1">
            <a:off x="1143799" y="5553994"/>
            <a:ext cx="100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50"/>
          <p:cNvSpPr>
            <a:spLocks noChangeArrowheads="1"/>
          </p:cNvSpPr>
          <p:nvPr/>
        </p:nvSpPr>
        <p:spPr bwMode="auto">
          <a:xfrm rot="7240675">
            <a:off x="6284984" y="4309217"/>
            <a:ext cx="1118212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Normální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Pravidlo 3 sigma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normálního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Vizuální ověření normality dat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Normální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Nejklasičtějším modelovým rozložením, od něhož je odvozena celá řada statistických analýz je tzv.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normální rozložení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známé též jako </a:t>
            </a:r>
            <a:r>
              <a:rPr kumimoji="0" 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Gaussova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křivka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Popisuje rozdělení pravděpodobnosti spojité náhodné veličiny: např. výška v populaci, chyba měření…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Je kompletně popsáno dvěma parametry: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střední hodnota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     </a:t>
            </a:r>
            <a:r>
              <a:rPr lang="el-GR" b="1" dirty="0" smtClean="0"/>
              <a:t>σ</a:t>
            </a:r>
            <a:r>
              <a:rPr lang="cs-CZ" b="1" baseline="30000" dirty="0" smtClean="0"/>
              <a:t>2 </a:t>
            </a:r>
            <a:r>
              <a:rPr lang="cs-CZ" b="1" dirty="0" smtClean="0"/>
              <a:t>– rozptyl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Označení: 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N(</a:t>
            </a:r>
            <a:r>
              <a:rPr lang="el-GR" b="1" dirty="0" smtClean="0"/>
              <a:t>μ</a:t>
            </a:r>
            <a:r>
              <a:rPr lang="cs-CZ" b="1" dirty="0" smtClean="0"/>
              <a:t>, </a:t>
            </a:r>
            <a:r>
              <a:rPr lang="el-GR" b="1" dirty="0" smtClean="0"/>
              <a:t>σ</a:t>
            </a:r>
            <a:r>
              <a:rPr lang="cs-CZ" b="1" baseline="30000" dirty="0" smtClean="0"/>
              <a:t>2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FF0000"/>
                </a:solidFill>
              </a:rPr>
              <a:t>Normalita je klíčovým předpokladem řady statistických metod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ověření normality existuje řada testů a grafických metod</a:t>
            </a:r>
          </a:p>
        </p:txBody>
      </p:sp>
      <p:pic>
        <p:nvPicPr>
          <p:cNvPr id="1024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042" y="2871802"/>
            <a:ext cx="4114800" cy="2628900"/>
          </a:xfrm>
          <a:prstGeom prst="rect">
            <a:avLst/>
          </a:prstGeom>
          <a:noFill/>
        </p:spPr>
      </p:pic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Normální rozdělení 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Pravidlo 3 sigma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V rozmezí</a:t>
            </a:r>
            <a:r>
              <a:rPr lang="el-GR" sz="2000" dirty="0" smtClean="0"/>
              <a:t> μ ± 3σ</a:t>
            </a:r>
            <a:r>
              <a:rPr lang="cs-CZ" sz="2000" dirty="0" smtClean="0"/>
              <a:t> by se mělo vyskytovat 99,7 % všech hodnot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Použití: zhodnotíme tvar rozdělení (pouze orientačně) a přítomnost odlehlých hodnot </a:t>
            </a: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334000" cy="2667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050975" y="5096217"/>
            <a:ext cx="152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rgbClr val="0070C0"/>
                </a:solidFill>
              </a:rPr>
              <a:t>99,7 %  všech hodnot</a:t>
            </a:r>
            <a:endParaRPr lang="cs-CZ" sz="1200" b="1" i="1" dirty="0">
              <a:solidFill>
                <a:srgbClr val="0070C0"/>
              </a:solidFill>
            </a:endParaRPr>
          </a:p>
        </p:txBody>
      </p:sp>
      <p:sp>
        <p:nvSpPr>
          <p:cNvPr id="11" name="Pravá složená závorka 10"/>
          <p:cNvSpPr/>
          <p:nvPr/>
        </p:nvSpPr>
        <p:spPr>
          <a:xfrm rot="5400000">
            <a:off x="4608004" y="3176972"/>
            <a:ext cx="216024" cy="3600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5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435975" cy="1143000"/>
          </a:xfrm>
          <a:noFill/>
        </p:spPr>
        <p:txBody>
          <a:bodyPr/>
          <a:lstStyle/>
          <a:p>
            <a:r>
              <a:rPr lang="cs-CZ" smtClean="0"/>
              <a:t>Parametry charakterizující normální rozložení a jejich význam</a:t>
            </a: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4691063" y="1303338"/>
            <a:ext cx="9255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8040688" y="2555875"/>
            <a:ext cx="3825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7053263" y="2852738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medián</a:t>
            </a:r>
          </a:p>
        </p:txBody>
      </p:sp>
      <p:sp>
        <p:nvSpPr>
          <p:cNvPr id="2059" name="Rectangle 6"/>
          <p:cNvSpPr>
            <a:spLocks noChangeArrowheads="1"/>
          </p:cNvSpPr>
          <p:nvPr/>
        </p:nvSpPr>
        <p:spPr bwMode="auto">
          <a:xfrm>
            <a:off x="5834063" y="2852738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průměr</a:t>
            </a:r>
          </a:p>
        </p:txBody>
      </p:sp>
      <p:sp>
        <p:nvSpPr>
          <p:cNvPr id="2060" name="Line 7"/>
          <p:cNvSpPr>
            <a:spLocks noChangeShapeType="1"/>
          </p:cNvSpPr>
          <p:nvPr/>
        </p:nvSpPr>
        <p:spPr bwMode="auto">
          <a:xfrm flipV="1">
            <a:off x="6443663" y="2681288"/>
            <a:ext cx="422275" cy="242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1" name="Line 8"/>
          <p:cNvSpPr>
            <a:spLocks noChangeShapeType="1"/>
          </p:cNvSpPr>
          <p:nvPr/>
        </p:nvSpPr>
        <p:spPr bwMode="auto">
          <a:xfrm flipH="1" flipV="1">
            <a:off x="7092950" y="2679700"/>
            <a:ext cx="215900" cy="21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5453063" y="1347788"/>
          <a:ext cx="3222625" cy="1371600"/>
        </p:xfrm>
        <a:graphic>
          <a:graphicData uri="http://schemas.openxmlformats.org/presentationml/2006/ole">
            <p:oleObj spid="_x0000_s7210" name="Graf" r:id="rId3" imgW="3330000" imgH="1248840" progId="Excel.Sheet.8">
              <p:embed/>
            </p:oleObj>
          </a:graphicData>
        </a:graphic>
      </p:graphicFrame>
      <p:sp>
        <p:nvSpPr>
          <p:cNvPr id="2062" name="Line 10"/>
          <p:cNvSpPr>
            <a:spLocks noChangeShapeType="1"/>
          </p:cNvSpPr>
          <p:nvPr/>
        </p:nvSpPr>
        <p:spPr bwMode="auto">
          <a:xfrm flipV="1">
            <a:off x="5453063" y="1357313"/>
            <a:ext cx="1587" cy="13287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3" name="Line 11"/>
          <p:cNvSpPr>
            <a:spLocks noChangeShapeType="1"/>
          </p:cNvSpPr>
          <p:nvPr/>
        </p:nvSpPr>
        <p:spPr bwMode="auto">
          <a:xfrm>
            <a:off x="5446713" y="2676525"/>
            <a:ext cx="2852737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977063" y="26050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5" name="Rectangle 13"/>
          <p:cNvSpPr>
            <a:spLocks noChangeArrowheads="1"/>
          </p:cNvSpPr>
          <p:nvPr/>
        </p:nvSpPr>
        <p:spPr bwMode="auto">
          <a:xfrm>
            <a:off x="762000" y="3800475"/>
            <a:ext cx="3200400" cy="24669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6" name="Rectangle 14"/>
          <p:cNvSpPr>
            <a:spLocks noChangeArrowheads="1"/>
          </p:cNvSpPr>
          <p:nvPr/>
        </p:nvSpPr>
        <p:spPr bwMode="auto">
          <a:xfrm>
            <a:off x="762000" y="2852738"/>
            <a:ext cx="3200400" cy="781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7" name="Rectangle 15"/>
          <p:cNvSpPr>
            <a:spLocks noChangeArrowheads="1"/>
          </p:cNvSpPr>
          <p:nvPr/>
        </p:nvSpPr>
        <p:spPr bwMode="auto">
          <a:xfrm>
            <a:off x="838200" y="2928938"/>
            <a:ext cx="3133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i="0">
                <a:latin typeface="Symbol" pitchFamily="18" charset="2"/>
              </a:rPr>
              <a:t>m</a:t>
            </a:r>
            <a:r>
              <a:rPr lang="cs-CZ" sz="2000" i="0"/>
              <a:t> ~ x</a:t>
            </a:r>
          </a:p>
          <a:p>
            <a:pPr algn="ctr" eaLnBrk="0" hangingPunct="0"/>
            <a:r>
              <a:rPr lang="cs-CZ" sz="2000" i="0" u="sng">
                <a:solidFill>
                  <a:srgbClr val="CC0000"/>
                </a:solidFill>
              </a:rPr>
              <a:t>průměr</a:t>
            </a:r>
            <a:r>
              <a:rPr lang="cs-CZ" sz="2000" i="0">
                <a:solidFill>
                  <a:srgbClr val="CC0000"/>
                </a:solidFill>
              </a:rPr>
              <a:t> - ukazatel středu</a:t>
            </a:r>
          </a:p>
        </p:txBody>
      </p:sp>
      <p:sp>
        <p:nvSpPr>
          <p:cNvPr id="2068" name="Rectangle 16"/>
          <p:cNvSpPr>
            <a:spLocks noChangeArrowheads="1"/>
          </p:cNvSpPr>
          <p:nvPr/>
        </p:nvSpPr>
        <p:spPr bwMode="auto">
          <a:xfrm>
            <a:off x="1676400" y="3771900"/>
            <a:ext cx="1200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>
                <a:latin typeface="Symbol" pitchFamily="18" charset="2"/>
              </a:rPr>
              <a:t>s</a:t>
            </a:r>
            <a:r>
              <a:rPr lang="cs-CZ" i="0" baseline="30000"/>
              <a:t>2</a:t>
            </a:r>
            <a:r>
              <a:rPr lang="cs-CZ" i="0"/>
              <a:t> ~ s</a:t>
            </a:r>
            <a:r>
              <a:rPr lang="cs-CZ" i="0" baseline="30000"/>
              <a:t>2</a:t>
            </a:r>
          </a:p>
          <a:p>
            <a:pPr algn="ctr" eaLnBrk="0" hangingPunct="0"/>
            <a:r>
              <a:rPr lang="cs-CZ" sz="2000" i="0"/>
              <a:t>rozptyl</a:t>
            </a:r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1285875" y="5910263"/>
            <a:ext cx="1990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0" name="Rectangle 18" descr="Tmavý svislý"/>
          <p:cNvSpPr>
            <a:spLocks noChangeArrowheads="1"/>
          </p:cNvSpPr>
          <p:nvPr/>
        </p:nvSpPr>
        <p:spPr bwMode="auto">
          <a:xfrm>
            <a:off x="1628775" y="5300663"/>
            <a:ext cx="647700" cy="600075"/>
          </a:xfrm>
          <a:prstGeom prst="rect">
            <a:avLst/>
          </a:prstGeom>
          <a:pattFill prst="dkVert">
            <a:fgClr>
              <a:srgbClr val="3366FF"/>
            </a:fgClr>
            <a:bgClr>
              <a:srgbClr val="FFFFFF"/>
            </a:bgClr>
          </a:patt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1" name="Rectangle 19"/>
          <p:cNvSpPr>
            <a:spLocks noChangeArrowheads="1"/>
          </p:cNvSpPr>
          <p:nvPr/>
        </p:nvSpPr>
        <p:spPr bwMode="auto">
          <a:xfrm>
            <a:off x="1514475" y="5886450"/>
            <a:ext cx="542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xi</a:t>
            </a:r>
          </a:p>
        </p:txBody>
      </p:sp>
      <p:sp>
        <p:nvSpPr>
          <p:cNvPr id="2072" name="Rectangle 20"/>
          <p:cNvSpPr>
            <a:spLocks noChangeArrowheads="1"/>
          </p:cNvSpPr>
          <p:nvPr/>
        </p:nvSpPr>
        <p:spPr bwMode="auto">
          <a:xfrm>
            <a:off x="3143250" y="5819775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2073" name="Rectangle 21"/>
          <p:cNvSpPr>
            <a:spLocks noChangeArrowheads="1"/>
          </p:cNvSpPr>
          <p:nvPr/>
        </p:nvSpPr>
        <p:spPr bwMode="auto">
          <a:xfrm>
            <a:off x="228600" y="2890838"/>
            <a:ext cx="571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a)</a:t>
            </a:r>
          </a:p>
        </p:txBody>
      </p:sp>
      <p:sp>
        <p:nvSpPr>
          <p:cNvPr id="2074" name="Rectangle 22"/>
          <p:cNvSpPr>
            <a:spLocks noChangeArrowheads="1"/>
          </p:cNvSpPr>
          <p:nvPr/>
        </p:nvSpPr>
        <p:spPr bwMode="auto">
          <a:xfrm>
            <a:off x="228600" y="3743325"/>
            <a:ext cx="561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b)</a:t>
            </a:r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2152650" y="5876925"/>
            <a:ext cx="276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latin typeface="Symbol" pitchFamily="18" charset="2"/>
              </a:rPr>
              <a:t>m</a:t>
            </a:r>
          </a:p>
        </p:txBody>
      </p:sp>
      <p:sp>
        <p:nvSpPr>
          <p:cNvPr id="2076" name="Line 24"/>
          <p:cNvSpPr>
            <a:spLocks noChangeShapeType="1"/>
          </p:cNvSpPr>
          <p:nvPr/>
        </p:nvSpPr>
        <p:spPr bwMode="auto">
          <a:xfrm>
            <a:off x="2514600" y="30051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591175" y="5146675"/>
            <a:ext cx="2971800" cy="1162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>
            <a:off x="5591175" y="3284538"/>
            <a:ext cx="2971800" cy="182086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" name="Rectangle 27"/>
          <p:cNvSpPr>
            <a:spLocks noChangeArrowheads="1"/>
          </p:cNvSpPr>
          <p:nvPr/>
        </p:nvSpPr>
        <p:spPr bwMode="auto">
          <a:xfrm>
            <a:off x="5257800" y="3276600"/>
            <a:ext cx="3657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400" i="0">
                <a:latin typeface="Symbol" pitchFamily="18" charset="2"/>
              </a:rPr>
              <a:t>s</a:t>
            </a:r>
            <a:r>
              <a:rPr lang="cs-CZ" sz="2400" i="0"/>
              <a:t> ~ s </a:t>
            </a:r>
          </a:p>
          <a:p>
            <a:pPr algn="ctr" eaLnBrk="0" hangingPunct="0"/>
            <a:r>
              <a:rPr lang="cs-CZ" sz="2000" i="0" u="sng"/>
              <a:t>směrodatná odchylka</a:t>
            </a:r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6324600" y="4657725"/>
            <a:ext cx="1828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solidFill>
                  <a:srgbClr val="CC0000"/>
                </a:solidFill>
              </a:rPr>
              <a:t>Pravidlo ± 3s</a:t>
            </a:r>
          </a:p>
        </p:txBody>
      </p:sp>
      <p:sp>
        <p:nvSpPr>
          <p:cNvPr id="2081" name="Rectangle 29"/>
          <p:cNvSpPr>
            <a:spLocks noChangeArrowheads="1"/>
          </p:cNvSpPr>
          <p:nvPr/>
        </p:nvSpPr>
        <p:spPr bwMode="auto">
          <a:xfrm>
            <a:off x="5743575" y="5229225"/>
            <a:ext cx="2714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i="0" u="sng"/>
              <a:t>koeficient variance</a:t>
            </a:r>
          </a:p>
          <a:p>
            <a:pPr algn="ctr" eaLnBrk="0" hangingPunct="0"/>
            <a:endParaRPr lang="cs-CZ" sz="2000" i="0" u="sng"/>
          </a:p>
        </p:txBody>
      </p:sp>
      <p:sp>
        <p:nvSpPr>
          <p:cNvPr id="2082" name="Rectangle 30"/>
          <p:cNvSpPr>
            <a:spLocks noChangeArrowheads="1"/>
          </p:cNvSpPr>
          <p:nvPr/>
        </p:nvSpPr>
        <p:spPr bwMode="auto">
          <a:xfrm>
            <a:off x="4800600" y="3311525"/>
            <a:ext cx="714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  c)</a:t>
            </a:r>
          </a:p>
        </p:txBody>
      </p:sp>
      <p:sp>
        <p:nvSpPr>
          <p:cNvPr id="2083" name="Rectangle 31"/>
          <p:cNvSpPr>
            <a:spLocks noChangeArrowheads="1"/>
          </p:cNvSpPr>
          <p:nvPr/>
        </p:nvSpPr>
        <p:spPr bwMode="auto">
          <a:xfrm>
            <a:off x="4800600" y="5084763"/>
            <a:ext cx="685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  d)</a:t>
            </a:r>
          </a:p>
        </p:txBody>
      </p:sp>
      <p:sp>
        <p:nvSpPr>
          <p:cNvPr id="2084" name="Line 32"/>
          <p:cNvSpPr>
            <a:spLocks noChangeShapeType="1"/>
          </p:cNvSpPr>
          <p:nvPr/>
        </p:nvSpPr>
        <p:spPr bwMode="auto">
          <a:xfrm flipH="1" flipV="1">
            <a:off x="7162800" y="6061075"/>
            <a:ext cx="1524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5" name="Line 33"/>
          <p:cNvSpPr>
            <a:spLocks noChangeShapeType="1"/>
          </p:cNvSpPr>
          <p:nvPr/>
        </p:nvSpPr>
        <p:spPr bwMode="auto">
          <a:xfrm flipH="1" flipV="1">
            <a:off x="7239000" y="6061075"/>
            <a:ext cx="76200" cy="228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51" name="Object 34"/>
          <p:cNvGraphicFramePr>
            <a:graphicFrameLocks noChangeAspect="1"/>
          </p:cNvGraphicFramePr>
          <p:nvPr/>
        </p:nvGraphicFramePr>
        <p:xfrm>
          <a:off x="6324600" y="4038600"/>
          <a:ext cx="1676400" cy="609600"/>
        </p:xfrm>
        <a:graphic>
          <a:graphicData uri="http://schemas.openxmlformats.org/presentationml/2006/ole">
            <p:oleObj spid="_x0000_s7211" name="Rovnice" r:id="rId4" imgW="520474" imgH="253890" progId="Equation.3">
              <p:embed/>
            </p:oleObj>
          </a:graphicData>
        </a:graphic>
      </p:graphicFrame>
      <p:graphicFrame>
        <p:nvGraphicFramePr>
          <p:cNvPr id="2052" name="Object 35"/>
          <p:cNvGraphicFramePr>
            <a:graphicFrameLocks noChangeAspect="1"/>
          </p:cNvGraphicFramePr>
          <p:nvPr/>
        </p:nvGraphicFramePr>
        <p:xfrm>
          <a:off x="6477000" y="5756275"/>
          <a:ext cx="1371600" cy="495300"/>
        </p:xfrm>
        <a:graphic>
          <a:graphicData uri="http://schemas.openxmlformats.org/presentationml/2006/ole">
            <p:oleObj spid="_x0000_s7212" name="Rovnice" r:id="rId5" imgW="469696" imgH="215806" progId="Equation.3">
              <p:embed/>
            </p:oleObj>
          </a:graphicData>
        </a:graphic>
      </p:graphicFrame>
      <p:graphicFrame>
        <p:nvGraphicFramePr>
          <p:cNvPr id="2053" name="Object 36"/>
          <p:cNvGraphicFramePr>
            <a:graphicFrameLocks noChangeAspect="1"/>
          </p:cNvGraphicFramePr>
          <p:nvPr/>
        </p:nvGraphicFramePr>
        <p:xfrm>
          <a:off x="1371600" y="4486275"/>
          <a:ext cx="1905000" cy="762000"/>
        </p:xfrm>
        <a:graphic>
          <a:graphicData uri="http://schemas.openxmlformats.org/presentationml/2006/ole">
            <p:oleObj spid="_x0000_s7213" name="Rovnice" r:id="rId6" imgW="952087" imgH="418918" progId="Equation.3">
              <p:embed/>
            </p:oleObj>
          </a:graphicData>
        </a:graphic>
      </p:graphicFrame>
      <p:sp>
        <p:nvSpPr>
          <p:cNvPr id="2086" name="Text Box 37"/>
          <p:cNvSpPr txBox="1">
            <a:spLocks noChangeArrowheads="1"/>
          </p:cNvSpPr>
          <p:nvPr/>
        </p:nvSpPr>
        <p:spPr bwMode="auto">
          <a:xfrm>
            <a:off x="457200" y="1371600"/>
            <a:ext cx="2286000" cy="914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/>
              <a:t>E (x) ~ x ~ </a:t>
            </a:r>
            <a:r>
              <a:rPr lang="cs-CZ" sz="2000" i="0">
                <a:latin typeface="Symbol" pitchFamily="18" charset="2"/>
              </a:rPr>
              <a:t>m</a:t>
            </a:r>
          </a:p>
          <a:p>
            <a:pPr algn="ctr" eaLnBrk="0" hangingPunct="0"/>
            <a:r>
              <a:rPr lang="cs-CZ" sz="2000" i="0"/>
              <a:t>D (x) ~ s</a:t>
            </a:r>
            <a:r>
              <a:rPr lang="cs-CZ" sz="2000" i="0" baseline="30000"/>
              <a:t>2</a:t>
            </a:r>
            <a:r>
              <a:rPr lang="cs-CZ" sz="2000" i="0"/>
              <a:t> ~ </a:t>
            </a:r>
            <a:r>
              <a:rPr lang="cs-CZ" sz="2000" i="0">
                <a:latin typeface="Symbol" pitchFamily="18" charset="2"/>
              </a:rPr>
              <a:t>s</a:t>
            </a:r>
            <a:r>
              <a:rPr lang="cs-CZ" sz="2000" i="0" baseline="30000"/>
              <a:t>2</a:t>
            </a:r>
          </a:p>
        </p:txBody>
      </p:sp>
      <p:sp>
        <p:nvSpPr>
          <p:cNvPr id="2087" name="Line 38"/>
          <p:cNvSpPr>
            <a:spLocks noChangeShapeType="1"/>
          </p:cNvSpPr>
          <p:nvPr/>
        </p:nvSpPr>
        <p:spPr bwMode="auto">
          <a:xfrm>
            <a:off x="1752600" y="1524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7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6350"/>
            <a:ext cx="7772400" cy="1143000"/>
          </a:xfrm>
          <a:noFill/>
        </p:spPr>
        <p:txBody>
          <a:bodyPr/>
          <a:lstStyle/>
          <a:p>
            <a:r>
              <a:rPr lang="cs-CZ" smtClean="0"/>
              <a:t>Rozptyl není univerzálním ukazatelem variability</a:t>
            </a:r>
          </a:p>
        </p:txBody>
      </p:sp>
      <p:sp>
        <p:nvSpPr>
          <p:cNvPr id="3078" name="Rectangle 3"/>
          <p:cNvSpPr>
            <a:spLocks noGrp="1"/>
          </p:cNvSpPr>
          <p:nvPr>
            <p:ph type="body" idx="4294967295"/>
          </p:nvPr>
        </p:nvSpPr>
        <p:spPr>
          <a:xfrm>
            <a:off x="534988" y="1911350"/>
            <a:ext cx="8061325" cy="4181475"/>
          </a:xfrm>
          <a:noFill/>
        </p:spPr>
        <p:txBody>
          <a:bodyPr/>
          <a:lstStyle/>
          <a:p>
            <a:pPr lvl="3" algn="ctr">
              <a:buFont typeface="Wingdings" pitchFamily="2" charset="2"/>
              <a:buNone/>
            </a:pPr>
            <a:endParaRPr lang="cs-CZ" smtClean="0"/>
          </a:p>
          <a:p>
            <a:pPr lvl="3" algn="ctr">
              <a:buFont typeface="Wingdings" pitchFamily="2" charset="2"/>
              <a:buNone/>
            </a:pPr>
            <a:endParaRPr lang="cs-CZ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267200" y="854075"/>
          <a:ext cx="3962400" cy="2481263"/>
        </p:xfrm>
        <a:graphic>
          <a:graphicData uri="http://schemas.openxmlformats.org/presentationml/2006/ole">
            <p:oleObj spid="_x0000_s8214" name="Graf" r:id="rId4" imgW="5048244" imgH="3162240" progId="MSGraph.Chart.8">
              <p:embed followColorScheme="full"/>
            </p:oleObj>
          </a:graphicData>
        </a:graphic>
      </p:graphicFrame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5362575" y="2971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/>
              <a:t>x</a:t>
            </a:r>
            <a:r>
              <a:rPr lang="cs-CZ" sz="2000" i="0" baseline="-25000"/>
              <a:t>i           </a:t>
            </a:r>
            <a:r>
              <a:rPr lang="cs-CZ" sz="2000" i="0"/>
              <a:t>x</a:t>
            </a:r>
            <a:r>
              <a:rPr lang="cs-CZ" sz="2000" i="0" baseline="-25000"/>
              <a:t>	 	         </a:t>
            </a:r>
            <a:r>
              <a:rPr lang="cs-CZ" sz="2000" i="0"/>
              <a:t>x</a:t>
            </a:r>
            <a:r>
              <a:rPr lang="cs-CZ" sz="2000" i="0" baseline="-25000"/>
              <a:t>i</a:t>
            </a:r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1828800" y="2301875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/>
              <a:t>s</a:t>
            </a:r>
            <a:r>
              <a:rPr lang="cs-CZ" sz="2000" i="0" baseline="30000"/>
              <a:t>2 </a:t>
            </a:r>
            <a:r>
              <a:rPr lang="cs-CZ" sz="2000" i="0"/>
              <a:t>= </a:t>
            </a:r>
            <a:endParaRPr lang="cs-CZ" sz="2000" i="0" baseline="30000"/>
          </a:p>
        </p:txBody>
      </p:sp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5410200" y="5105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i="0">
                <a:latin typeface="Symbol" pitchFamily="18" charset="2"/>
              </a:rPr>
              <a:t>Ţ</a:t>
            </a:r>
            <a:r>
              <a:rPr lang="cs-CZ" b="0" i="0"/>
              <a:t>   neúměrně zvýší s</a:t>
            </a:r>
            <a:r>
              <a:rPr lang="cs-CZ" b="0" i="0" baseline="30000"/>
              <a:t>2</a:t>
            </a: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1219200" y="3733800"/>
          <a:ext cx="3933825" cy="2066925"/>
        </p:xfrm>
        <a:graphic>
          <a:graphicData uri="http://schemas.openxmlformats.org/presentationml/2006/ole">
            <p:oleObj spid="_x0000_s8215" name="Graf" r:id="rId5" imgW="4495823" imgH="2362230" progId="MSGraph.Chart.8">
              <p:embed followColorScheme="full"/>
            </p:oleObj>
          </a:graphicData>
        </a:graphic>
      </p:graphicFrame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2514600" y="2133600"/>
            <a:ext cx="120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>
                <a:latin typeface="Symbol" pitchFamily="18" charset="2"/>
              </a:rPr>
              <a:t>S</a:t>
            </a:r>
            <a:r>
              <a:rPr lang="cs-CZ" sz="2000" i="0"/>
              <a:t>(x</a:t>
            </a:r>
            <a:r>
              <a:rPr lang="cs-CZ" sz="2000" i="0" baseline="-25000"/>
              <a:t>i</a:t>
            </a:r>
            <a:r>
              <a:rPr lang="cs-CZ" sz="2000" i="0"/>
              <a:t> – x)</a:t>
            </a:r>
            <a:r>
              <a:rPr lang="cs-CZ" sz="2000" i="0" baseline="30000"/>
              <a:t>2</a:t>
            </a:r>
            <a:br>
              <a:rPr lang="cs-CZ" sz="2000" i="0" baseline="30000"/>
            </a:br>
            <a:r>
              <a:rPr lang="cs-CZ" sz="2000" i="0"/>
              <a:t>n - 1 </a:t>
            </a:r>
            <a:endParaRPr lang="cs-CZ" sz="2000" i="0" baseline="30000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2465388" y="2511425"/>
            <a:ext cx="12684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>
            <a:off x="3314700" y="2257425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2447925" y="5470525"/>
            <a:ext cx="120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/>
              <a:t>x</a:t>
            </a:r>
            <a:endParaRPr lang="cs-CZ" sz="2000" i="0" baseline="30000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2981325" y="5594350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7" name="Oval 14"/>
          <p:cNvSpPr>
            <a:spLocks noChangeArrowheads="1"/>
          </p:cNvSpPr>
          <p:nvPr/>
        </p:nvSpPr>
        <p:spPr bwMode="auto">
          <a:xfrm>
            <a:off x="4684713" y="4895850"/>
            <a:ext cx="482600" cy="857250"/>
          </a:xfrm>
          <a:prstGeom prst="ellipse">
            <a:avLst/>
          </a:prstGeom>
          <a:noFill/>
          <a:ln w="19050">
            <a:solidFill>
              <a:srgbClr val="9966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60648"/>
            <a:ext cx="8735888" cy="836612"/>
          </a:xfrm>
          <a:noFill/>
        </p:spPr>
        <p:txBody>
          <a:bodyPr anchor="ctr"/>
          <a:lstStyle/>
          <a:p>
            <a:r>
              <a:rPr lang="cs-CZ" dirty="0" smtClean="0"/>
              <a:t>Rozložení hodnot jako model: Normální rozložení</a:t>
            </a:r>
          </a:p>
        </p:txBody>
      </p:sp>
      <p:sp>
        <p:nvSpPr>
          <p:cNvPr id="1030" name="Oval 3"/>
          <p:cNvSpPr>
            <a:spLocks noChangeArrowheads="1"/>
          </p:cNvSpPr>
          <p:nvPr/>
        </p:nvSpPr>
        <p:spPr bwMode="auto">
          <a:xfrm>
            <a:off x="5114925" y="3048000"/>
            <a:ext cx="1409700" cy="819150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4219575" y="4591050"/>
            <a:ext cx="2400300" cy="10953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4343400" y="1558925"/>
            <a:ext cx="3505200" cy="1162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3200400" y="1558925"/>
            <a:ext cx="990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N</a:t>
            </a:r>
            <a:r>
              <a:rPr lang="cs-CZ" sz="2000" b="0" i="0"/>
              <a:t> (</a:t>
            </a:r>
            <a:r>
              <a:rPr lang="cs-CZ" sz="2000" i="0">
                <a:latin typeface="Symbol" pitchFamily="18" charset="2"/>
              </a:rPr>
              <a:t>m,s</a:t>
            </a:r>
            <a:r>
              <a:rPr lang="cs-CZ" sz="2000" b="0" i="0"/>
              <a:t>)</a:t>
            </a:r>
          </a:p>
        </p:txBody>
      </p:sp>
      <p:sp>
        <p:nvSpPr>
          <p:cNvPr id="1034" name="AutoShape 7"/>
          <p:cNvSpPr>
            <a:spLocks noChangeArrowheads="1"/>
          </p:cNvSpPr>
          <p:nvPr/>
        </p:nvSpPr>
        <p:spPr bwMode="auto">
          <a:xfrm rot="5400000">
            <a:off x="6672263" y="4933950"/>
            <a:ext cx="485775" cy="4857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71600" y="1320800"/>
            <a:ext cx="2514600" cy="1428750"/>
            <a:chOff x="64" y="136"/>
            <a:chExt cx="255" cy="204"/>
          </a:xfrm>
        </p:grpSpPr>
        <p:sp>
          <p:nvSpPr>
            <p:cNvPr id="1057" name="Line 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8" name="Line 1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685800" y="1330325"/>
            <a:ext cx="838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2362200" y="2292350"/>
            <a:ext cx="476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m</a:t>
            </a: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3152775" y="4572000"/>
            <a:ext cx="990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N (0,1)</a:t>
            </a:r>
          </a:p>
        </p:txBody>
      </p:sp>
      <p:sp>
        <p:nvSpPr>
          <p:cNvPr id="1039" name="Freeform 14" descr="Tmavý šikmo nahoru"/>
          <p:cNvSpPr>
            <a:spLocks/>
          </p:cNvSpPr>
          <p:nvPr/>
        </p:nvSpPr>
        <p:spPr bwMode="auto">
          <a:xfrm>
            <a:off x="1352550" y="4638675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dkUpDiag">
            <a:fgClr>
              <a:srgbClr val="00FF00"/>
            </a:fgClr>
            <a:bgClr>
              <a:srgbClr val="FFFFFF"/>
            </a:bgClr>
          </a:patt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0" name="Text Box 15"/>
          <p:cNvSpPr txBox="1">
            <a:spLocks noChangeArrowheads="1"/>
          </p:cNvSpPr>
          <p:nvPr/>
        </p:nvSpPr>
        <p:spPr bwMode="auto">
          <a:xfrm>
            <a:off x="600075" y="4333875"/>
            <a:ext cx="800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(z)</a:t>
            </a:r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>
            <a:off x="2483768" y="5805264"/>
            <a:ext cx="476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0</a:t>
            </a:r>
          </a:p>
        </p:txBody>
      </p:sp>
      <p:sp>
        <p:nvSpPr>
          <p:cNvPr id="1042" name="Text Box 17"/>
          <p:cNvSpPr txBox="1">
            <a:spLocks noChangeArrowheads="1"/>
          </p:cNvSpPr>
          <p:nvPr/>
        </p:nvSpPr>
        <p:spPr bwMode="auto">
          <a:xfrm>
            <a:off x="7191375" y="4781550"/>
            <a:ext cx="1724025" cy="762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Tabelovaná</a:t>
            </a:r>
          </a:p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podoba</a:t>
            </a:r>
          </a:p>
        </p:txBody>
      </p:sp>
      <p:sp>
        <p:nvSpPr>
          <p:cNvPr id="1043" name="Text Box 18"/>
          <p:cNvSpPr txBox="1">
            <a:spLocks noChangeArrowheads="1"/>
          </p:cNvSpPr>
          <p:nvPr/>
        </p:nvSpPr>
        <p:spPr bwMode="auto">
          <a:xfrm>
            <a:off x="1095375" y="3676650"/>
            <a:ext cx="2971800" cy="3619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Standardizovaná forma</a:t>
            </a:r>
          </a:p>
        </p:txBody>
      </p:sp>
      <p:sp>
        <p:nvSpPr>
          <p:cNvPr id="1044" name="Text Box 19"/>
          <p:cNvSpPr txBox="1">
            <a:spLocks noChangeArrowheads="1"/>
          </p:cNvSpPr>
          <p:nvPr/>
        </p:nvSpPr>
        <p:spPr bwMode="auto">
          <a:xfrm>
            <a:off x="3657600" y="2701925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1045" name="Text Box 20"/>
          <p:cNvSpPr txBox="1">
            <a:spLocks noChangeArrowheads="1"/>
          </p:cNvSpPr>
          <p:nvPr/>
        </p:nvSpPr>
        <p:spPr bwMode="auto">
          <a:xfrm>
            <a:off x="3686175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z</a:t>
            </a:r>
          </a:p>
        </p:txBody>
      </p:sp>
      <p:sp>
        <p:nvSpPr>
          <p:cNvPr id="1046" name="Text Box 21"/>
          <p:cNvSpPr txBox="1">
            <a:spLocks noChangeArrowheads="1"/>
          </p:cNvSpPr>
          <p:nvPr/>
        </p:nvSpPr>
        <p:spPr bwMode="auto">
          <a:xfrm>
            <a:off x="5229225" y="3248025"/>
            <a:ext cx="723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z =</a:t>
            </a:r>
            <a:r>
              <a:rPr lang="cs-CZ" sz="2400" b="0" i="0" dirty="0"/>
              <a:t> </a:t>
            </a:r>
          </a:p>
        </p:txBody>
      </p:sp>
      <p:sp>
        <p:nvSpPr>
          <p:cNvPr id="1047" name="Text Box 22"/>
          <p:cNvSpPr txBox="1">
            <a:spLocks noChangeArrowheads="1"/>
          </p:cNvSpPr>
          <p:nvPr/>
        </p:nvSpPr>
        <p:spPr bwMode="auto">
          <a:xfrm>
            <a:off x="5686425" y="3171825"/>
            <a:ext cx="866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x - </a:t>
            </a:r>
            <a:r>
              <a:rPr lang="cs-CZ" i="0">
                <a:latin typeface="Symbol" pitchFamily="18" charset="2"/>
              </a:rPr>
              <a:t>m</a:t>
            </a:r>
          </a:p>
          <a:p>
            <a:pPr algn="ctr" eaLnBrk="0" hangingPunct="0"/>
            <a:r>
              <a:rPr lang="cs-CZ" i="0">
                <a:latin typeface="Symbol" pitchFamily="18" charset="2"/>
              </a:rPr>
              <a:t>s</a:t>
            </a:r>
          </a:p>
        </p:txBody>
      </p:sp>
      <p:sp>
        <p:nvSpPr>
          <p:cNvPr id="1048" name="Freeform 23"/>
          <p:cNvSpPr>
            <a:spLocks/>
          </p:cNvSpPr>
          <p:nvPr/>
        </p:nvSpPr>
        <p:spPr bwMode="auto">
          <a:xfrm>
            <a:off x="6705600" y="2549525"/>
            <a:ext cx="685800" cy="762000"/>
          </a:xfrm>
          <a:custGeom>
            <a:avLst/>
            <a:gdLst>
              <a:gd name="T0" fmla="*/ 2147483647 w 55"/>
              <a:gd name="T1" fmla="*/ 0 h 90"/>
              <a:gd name="T2" fmla="*/ 2147483647 w 55"/>
              <a:gd name="T3" fmla="*/ 2147483647 h 90"/>
              <a:gd name="T4" fmla="*/ 0 w 55"/>
              <a:gd name="T5" fmla="*/ 2147483647 h 90"/>
              <a:gd name="T6" fmla="*/ 0 60000 65536"/>
              <a:gd name="T7" fmla="*/ 0 60000 65536"/>
              <a:gd name="T8" fmla="*/ 0 60000 65536"/>
              <a:gd name="T9" fmla="*/ 0 w 55"/>
              <a:gd name="T10" fmla="*/ 0 h 90"/>
              <a:gd name="T11" fmla="*/ 55 w 55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90">
                <a:moveTo>
                  <a:pt x="45" y="0"/>
                </a:moveTo>
                <a:cubicBezTo>
                  <a:pt x="50" y="22"/>
                  <a:pt x="55" y="45"/>
                  <a:pt x="48" y="60"/>
                </a:cubicBezTo>
                <a:cubicBezTo>
                  <a:pt x="41" y="75"/>
                  <a:pt x="20" y="82"/>
                  <a:pt x="0" y="9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49" name="Freeform 24"/>
          <p:cNvSpPr>
            <a:spLocks/>
          </p:cNvSpPr>
          <p:nvPr/>
        </p:nvSpPr>
        <p:spPr bwMode="auto">
          <a:xfrm>
            <a:off x="5362575" y="4095750"/>
            <a:ext cx="533400" cy="619125"/>
          </a:xfrm>
          <a:custGeom>
            <a:avLst/>
            <a:gdLst>
              <a:gd name="T0" fmla="*/ 0 w 72"/>
              <a:gd name="T1" fmla="*/ 0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0 60000 65536"/>
              <a:gd name="T7" fmla="*/ 0 60000 65536"/>
              <a:gd name="T8" fmla="*/ 0 60000 65536"/>
              <a:gd name="T9" fmla="*/ 0 w 72"/>
              <a:gd name="T10" fmla="*/ 0 h 73"/>
              <a:gd name="T11" fmla="*/ 72 w 7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73">
                <a:moveTo>
                  <a:pt x="0" y="0"/>
                </a:moveTo>
                <a:cubicBezTo>
                  <a:pt x="1" y="13"/>
                  <a:pt x="2" y="26"/>
                  <a:pt x="14" y="38"/>
                </a:cubicBezTo>
                <a:cubicBezTo>
                  <a:pt x="26" y="50"/>
                  <a:pt x="49" y="61"/>
                  <a:pt x="72" y="73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5838825" y="3500438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2590800" y="27019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2619375" y="56197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026" name="Object 28"/>
          <p:cNvGraphicFramePr>
            <a:graphicFrameLocks noChangeAspect="1"/>
          </p:cNvGraphicFramePr>
          <p:nvPr/>
        </p:nvGraphicFramePr>
        <p:xfrm>
          <a:off x="4375150" y="1573213"/>
          <a:ext cx="3443288" cy="1093787"/>
        </p:xfrm>
        <a:graphic>
          <a:graphicData uri="http://schemas.openxmlformats.org/presentationml/2006/ole">
            <p:oleObj spid="_x0000_s6168" name="Rovnice" r:id="rId3" imgW="1397000" imgH="469900" progId="Equation.3">
              <p:embed/>
            </p:oleObj>
          </a:graphicData>
        </a:graphic>
      </p:graphicFrame>
      <p:graphicFrame>
        <p:nvGraphicFramePr>
          <p:cNvPr id="1027" name="Object 29"/>
          <p:cNvGraphicFramePr>
            <a:graphicFrameLocks noChangeAspect="1"/>
          </p:cNvGraphicFramePr>
          <p:nvPr/>
        </p:nvGraphicFramePr>
        <p:xfrm>
          <a:off x="4219575" y="4629150"/>
          <a:ext cx="2362200" cy="1066800"/>
        </p:xfrm>
        <a:graphic>
          <a:graphicData uri="http://schemas.openxmlformats.org/presentationml/2006/ole">
            <p:oleObj spid="_x0000_s6169" name="Rovnice" r:id="rId4" imgW="1091726" imgH="469696" progId="Equation.3">
              <p:embed/>
            </p:oleObj>
          </a:graphicData>
        </a:graphic>
      </p:graphicFrame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323975" y="4333875"/>
            <a:ext cx="2514600" cy="1428750"/>
            <a:chOff x="64" y="136"/>
            <a:chExt cx="255" cy="204"/>
          </a:xfrm>
        </p:grpSpPr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54" name="Freeform 33" descr="Tmavý šikmo nahoru"/>
          <p:cNvSpPr>
            <a:spLocks/>
          </p:cNvSpPr>
          <p:nvPr/>
        </p:nvSpPr>
        <p:spPr bwMode="auto">
          <a:xfrm>
            <a:off x="1404938" y="1620838"/>
            <a:ext cx="2347912" cy="1114425"/>
          </a:xfrm>
          <a:custGeom>
            <a:avLst/>
            <a:gdLst>
              <a:gd name="T0" fmla="*/ 0 w 1479"/>
              <a:gd name="T1" fmla="*/ 2147483647 h 702"/>
              <a:gd name="T2" fmla="*/ 2147483647 w 1479"/>
              <a:gd name="T3" fmla="*/ 2147483647 h 702"/>
              <a:gd name="T4" fmla="*/ 2147483647 w 1479"/>
              <a:gd name="T5" fmla="*/ 2147483647 h 702"/>
              <a:gd name="T6" fmla="*/ 2147483647 w 1479"/>
              <a:gd name="T7" fmla="*/ 2147483647 h 702"/>
              <a:gd name="T8" fmla="*/ 2147483647 w 1479"/>
              <a:gd name="T9" fmla="*/ 2147483647 h 702"/>
              <a:gd name="T10" fmla="*/ 2147483647 w 1479"/>
              <a:gd name="T11" fmla="*/ 0 h 702"/>
              <a:gd name="T12" fmla="*/ 2147483647 w 1479"/>
              <a:gd name="T13" fmla="*/ 2147483647 h 702"/>
              <a:gd name="T14" fmla="*/ 2147483647 w 1479"/>
              <a:gd name="T15" fmla="*/ 2147483647 h 702"/>
              <a:gd name="T16" fmla="*/ 2147483647 w 1479"/>
              <a:gd name="T17" fmla="*/ 2147483647 h 702"/>
              <a:gd name="T18" fmla="*/ 2147483647 w 1479"/>
              <a:gd name="T19" fmla="*/ 2147483647 h 7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79"/>
              <a:gd name="T31" fmla="*/ 0 h 702"/>
              <a:gd name="T32" fmla="*/ 1479 w 1479"/>
              <a:gd name="T33" fmla="*/ 702 h 7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79" h="702">
                <a:moveTo>
                  <a:pt x="0" y="700"/>
                </a:moveTo>
                <a:cubicBezTo>
                  <a:pt x="11" y="697"/>
                  <a:pt x="29" y="702"/>
                  <a:pt x="69" y="682"/>
                </a:cubicBezTo>
                <a:cubicBezTo>
                  <a:pt x="109" y="662"/>
                  <a:pt x="182" y="634"/>
                  <a:pt x="241" y="579"/>
                </a:cubicBezTo>
                <a:cubicBezTo>
                  <a:pt x="300" y="524"/>
                  <a:pt x="369" y="429"/>
                  <a:pt x="423" y="354"/>
                </a:cubicBezTo>
                <a:cubicBezTo>
                  <a:pt x="477" y="279"/>
                  <a:pt x="507" y="186"/>
                  <a:pt x="567" y="126"/>
                </a:cubicBezTo>
                <a:cubicBezTo>
                  <a:pt x="627" y="66"/>
                  <a:pt x="705" y="0"/>
                  <a:pt x="777" y="0"/>
                </a:cubicBezTo>
                <a:cubicBezTo>
                  <a:pt x="849" y="0"/>
                  <a:pt x="939" y="66"/>
                  <a:pt x="993" y="120"/>
                </a:cubicBezTo>
                <a:cubicBezTo>
                  <a:pt x="1047" y="174"/>
                  <a:pt x="1047" y="264"/>
                  <a:pt x="1089" y="342"/>
                </a:cubicBezTo>
                <a:cubicBezTo>
                  <a:pt x="1131" y="420"/>
                  <a:pt x="1173" y="516"/>
                  <a:pt x="1239" y="576"/>
                </a:cubicBezTo>
                <a:cubicBezTo>
                  <a:pt x="1305" y="636"/>
                  <a:pt x="1431" y="678"/>
                  <a:pt x="1479" y="702"/>
                </a:cubicBezTo>
              </a:path>
            </a:pathLst>
          </a:custGeom>
          <a:pattFill prst="dkUpDiag">
            <a:fgClr>
              <a:srgbClr val="FF0000"/>
            </a:fgClr>
            <a:bgClr>
              <a:srgbClr val="FFFFFF"/>
            </a:bgClr>
          </a:patt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Pro hodnocení tvaru rozložení lze využít </a:t>
            </a:r>
            <a:r>
              <a:rPr lang="cs-CZ" sz="1600" dirty="0" smtClean="0">
                <a:cs typeface="Arial" charset="0"/>
              </a:rPr>
              <a:t>histogram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600" dirty="0" smtClean="0">
                <a:cs typeface="Arial" charset="0"/>
              </a:rPr>
              <a:t>      </a:t>
            </a:r>
            <a:r>
              <a:rPr lang="cs-CZ" sz="1600" dirty="0">
                <a:cs typeface="Arial" charset="0"/>
              </a:rPr>
              <a:t>(nevýhoda: nutné určit „vhodný“ počet  sloupců)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Vhodnější jsou: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Q-Q graf </a:t>
            </a:r>
            <a:r>
              <a:rPr lang="cs-CZ" sz="1600" dirty="0">
                <a:cs typeface="Arial" charset="0"/>
              </a:rPr>
              <a:t>(kvantil-kvantilový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P-P graf</a:t>
            </a:r>
            <a:r>
              <a:rPr lang="cs-CZ" sz="1600" dirty="0">
                <a:cs typeface="Arial" charset="0"/>
              </a:rPr>
              <a:t> (pravděpodobnostně-pravděpodobnostní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N-P graf </a:t>
            </a:r>
            <a:r>
              <a:rPr lang="cs-CZ" sz="1600" dirty="0">
                <a:cs typeface="Arial" charset="0"/>
              </a:rPr>
              <a:t>(normální-pravděpodobnostní graf)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>
                <a:solidFill>
                  <a:srgbClr val="646B86"/>
                </a:solidFill>
                <a:cs typeface="Arial" charset="0"/>
              </a:rPr>
              <a:t>                                    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74" y="2214554"/>
            <a:ext cx="7313653" cy="26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851920" y="148478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236296" y="1628800"/>
            <a:ext cx="792088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6782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menu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zvolíme 2D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170" y="4365104"/>
            <a:ext cx="300532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8580000" flipV="1">
            <a:off x="4215298" y="216584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838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971600" y="5085184"/>
            <a:ext cx="3312368" cy="1224136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15617" y="5229200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případě, že máme v datech několik stejných hodnot, je vhodné odškrtnout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Neurčovat průměrnou pozici svázaných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51520" y="1484784"/>
            <a:ext cx="3312368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509120"/>
            <a:ext cx="2880320" cy="432048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07704" y="3140968"/>
            <a:ext cx="221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Výběr rozdělení</a:t>
            </a:r>
          </a:p>
        </p:txBody>
      </p:sp>
      <p:cxnSp>
        <p:nvCxnSpPr>
          <p:cNvPr id="27" name="Pravoúhlá spojovací čára 26"/>
          <p:cNvCxnSpPr/>
          <p:nvPr/>
        </p:nvCxnSpPr>
        <p:spPr>
          <a:xfrm rot="10800000" flipV="1">
            <a:off x="1763688" y="3356990"/>
            <a:ext cx="792090" cy="4320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1907704" y="3068960"/>
            <a:ext cx="1368152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32" name="Pravoúhlá spojovací čára 31"/>
          <p:cNvCxnSpPr>
            <a:endCxn id="10" idx="1"/>
          </p:cNvCxnSpPr>
          <p:nvPr/>
        </p:nvCxnSpPr>
        <p:spPr>
          <a:xfrm rot="16200000" flipH="1">
            <a:off x="413539" y="5139190"/>
            <a:ext cx="756083" cy="36004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aoblený obdélník 34"/>
          <p:cNvSpPr/>
          <p:nvPr/>
        </p:nvSpPr>
        <p:spPr>
          <a:xfrm>
            <a:off x="5580112" y="4293096"/>
            <a:ext cx="3240360" cy="2016224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38" name="Šipka doprava 37"/>
          <p:cNvSpPr/>
          <p:nvPr/>
        </p:nvSpPr>
        <p:spPr>
          <a:xfrm>
            <a:off x="4499992" y="5517232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99" t="38026" r="66673" b="54705"/>
          <a:stretch/>
        </p:blipFill>
        <p:spPr bwMode="auto">
          <a:xfrm>
            <a:off x="5292080" y="1484888"/>
            <a:ext cx="309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1585"/>
            <a:ext cx="3371850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83" y="1285870"/>
            <a:ext cx="3354705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420618" cy="25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707904" y="2420888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563888" y="2132856"/>
            <a:ext cx="20882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249289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Pouze výměna 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Znázorněn pozorovaný a teoretický kvantil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79912" y="18558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???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779912" y="4653136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48709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Vykresleno kumulativní rozdělení</a:t>
            </a:r>
          </a:p>
        </p:txBody>
      </p:sp>
      <p:grpSp>
        <p:nvGrpSpPr>
          <p:cNvPr id="3" name="Skupina 16"/>
          <p:cNvGrpSpPr/>
          <p:nvPr/>
        </p:nvGrpSpPr>
        <p:grpSpPr>
          <a:xfrm>
            <a:off x="5940152" y="3933056"/>
            <a:ext cx="2952328" cy="2016224"/>
            <a:chOff x="5940152" y="4365103"/>
            <a:chExt cx="2952328" cy="1512169"/>
          </a:xfrm>
        </p:grpSpPr>
        <p:sp>
          <p:nvSpPr>
            <p:cNvPr id="15" name="Zaoblený obdélník 14"/>
            <p:cNvSpPr/>
            <p:nvPr/>
          </p:nvSpPr>
          <p:spPr>
            <a:xfrm>
              <a:off x="5940152" y="4365103"/>
              <a:ext cx="2952328" cy="1512169"/>
            </a:xfrm>
            <a:prstGeom prst="roundRect">
              <a:avLst/>
            </a:prstGeom>
            <a:solidFill>
              <a:srgbClr val="29CC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white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012160" y="4509120"/>
              <a:ext cx="284482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PAMATUJ: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Pocházejí-li data z normálního rozložení, pak body budou ležet okolo přímky</a:t>
              </a:r>
            </a:p>
          </p:txBody>
        </p:sp>
      </p:grpSp>
      <p:pic>
        <p:nvPicPr>
          <p:cNvPr id="65542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157192"/>
            <a:ext cx="714929" cy="59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Základy popisné statistiky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Vizualizace dat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Opakování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Jak se projeví asymetrie dat v diagnostických grafech?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19587190"/>
              </p:ext>
            </p:extLst>
          </p:nvPr>
        </p:nvGraphicFramePr>
        <p:xfrm>
          <a:off x="-1188640" y="1509713"/>
          <a:ext cx="8742363" cy="5583237"/>
        </p:xfrm>
        <a:graphic>
          <a:graphicData uri="http://schemas.openxmlformats.org/presentationml/2006/ole">
            <p:oleObj spid="_x0000_s14343" name="Document" r:id="rId3" imgW="8974937" imgH="5715407" progId="Word.Document.8">
              <p:embed/>
            </p:oleObj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12160" y="5877272"/>
            <a:ext cx="341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Výukové materiály: Výpočetní statistika, RNDr</a:t>
            </a:r>
            <a:r>
              <a:rPr lang="cs-CZ" sz="1400" i="1" dirty="0"/>
              <a:t>. Marie Budíková, Dr</a:t>
            </a:r>
            <a:r>
              <a:rPr lang="cs-CZ" sz="1400" i="1" dirty="0" smtClean="0"/>
              <a:t>., 2011</a:t>
            </a:r>
            <a:endParaRPr 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0546" y="4077072"/>
            <a:ext cx="108318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Konkávní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1960" y="3573016"/>
            <a:ext cx="10814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Konvexní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004048" y="400506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99592" y="4077072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60271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194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Princip statistického testování hypotéz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Pojmy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Normalita dat a její význam pro testování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Ověření normality dat pomocí testu</a:t>
            </a:r>
          </a:p>
        </p:txBody>
      </p:sp>
      <p:sp>
        <p:nvSpPr>
          <p:cNvPr id="194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588"/>
            <a:ext cx="7772400" cy="73818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Základy testování hypotéz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Princip testování hypotéz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39750" y="3222625"/>
            <a:ext cx="1981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i="0">
                <a:latin typeface="Verdana" pitchFamily="34" charset="0"/>
              </a:rPr>
              <a:t>Cílová </a:t>
            </a:r>
          </a:p>
          <a:p>
            <a:pPr algn="ctr" eaLnBrk="0" hangingPunct="0"/>
            <a:r>
              <a:rPr lang="cs-CZ" sz="1600" i="0">
                <a:latin typeface="Verdana" pitchFamily="34" charset="0"/>
              </a:rPr>
              <a:t>populace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274763" y="5708650"/>
            <a:ext cx="1138237" cy="6286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Vzorek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563938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Reprezentativnost ?</a:t>
            </a:r>
          </a:p>
        </p:txBody>
      </p:sp>
      <p:sp>
        <p:nvSpPr>
          <p:cNvPr id="20487" name="Freeform 6"/>
          <p:cNvSpPr>
            <a:spLocks/>
          </p:cNvSpPr>
          <p:nvPr/>
        </p:nvSpPr>
        <p:spPr bwMode="auto">
          <a:xfrm>
            <a:off x="684213" y="4076700"/>
            <a:ext cx="1657350" cy="1296988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2051050" y="4941888"/>
            <a:ext cx="366713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476375" y="4508500"/>
            <a:ext cx="55245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 b="0" i="0">
              <a:latin typeface="Verdana" pitchFamily="34" charset="0"/>
            </a:endParaRP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2555875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3563938" y="3213100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Závěr ?</a:t>
            </a:r>
          </a:p>
          <a:p>
            <a:pPr algn="ctr" eaLnBrk="0" hangingPunct="0"/>
            <a:r>
              <a:rPr lang="cs-CZ" b="0" i="0">
                <a:latin typeface="Verdana" pitchFamily="34" charset="0"/>
              </a:rPr>
              <a:t>Interpretace</a:t>
            </a:r>
          </a:p>
        </p:txBody>
      </p:sp>
      <p:sp>
        <p:nvSpPr>
          <p:cNvPr id="2049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412875"/>
            <a:ext cx="8039100" cy="161290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Formulace hypotézy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Výběr cílové populace a z ní reprezentativního vzorku</a:t>
            </a:r>
          </a:p>
          <a:p>
            <a:pPr eaLnBrk="1" hangingPunct="1"/>
            <a:r>
              <a:rPr lang="cs-CZ" sz="1800" b="1" smtClean="0"/>
              <a:t>Měření sledovaných parametrů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Použití odpovídajícího </a:t>
            </a:r>
            <a:r>
              <a:rPr lang="en-US" sz="1800" b="1" smtClean="0"/>
              <a:t>test</a:t>
            </a:r>
            <a:r>
              <a:rPr lang="cs-CZ" sz="1800" b="1" smtClean="0"/>
              <a:t>u		závěr testu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Interpretace výsledků</a:t>
            </a: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>
            <a:off x="1266825" y="4941888"/>
            <a:ext cx="20955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5867400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6804025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Měření parametrů</a:t>
            </a:r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 rot="-5400000">
            <a:off x="7451725" y="5013325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6732588" y="4167188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Testy hypotéz</a:t>
            </a:r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 rot="-9594911">
            <a:off x="5429250" y="3683000"/>
            <a:ext cx="1441450" cy="466725"/>
          </a:xfrm>
          <a:prstGeom prst="notchedRightArrow">
            <a:avLst>
              <a:gd name="adj1" fmla="val 50000"/>
              <a:gd name="adj2" fmla="val 77211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 rot="10800000">
            <a:off x="2339975" y="3213100"/>
            <a:ext cx="898525" cy="647700"/>
          </a:xfrm>
          <a:prstGeom prst="notchedRightArrow">
            <a:avLst>
              <a:gd name="adj1" fmla="val 50000"/>
              <a:gd name="adj2" fmla="val 34681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cs-CZ" sz="1600" b="0" i="0">
                <a:latin typeface="Verdana" pitchFamily="34" charset="0"/>
              </a:rPr>
              <a:t>?</a:t>
            </a:r>
          </a:p>
        </p:txBody>
      </p:sp>
      <p:sp>
        <p:nvSpPr>
          <p:cNvPr id="20500" name="AutoShape 19"/>
          <p:cNvSpPr>
            <a:spLocks noChangeArrowheads="1"/>
          </p:cNvSpPr>
          <p:nvPr/>
        </p:nvSpPr>
        <p:spPr bwMode="auto">
          <a:xfrm>
            <a:off x="3708400" y="2492375"/>
            <a:ext cx="792163" cy="203200"/>
          </a:xfrm>
          <a:prstGeom prst="notchedRightArrow">
            <a:avLst>
              <a:gd name="adj1" fmla="val 50000"/>
              <a:gd name="adj2" fmla="val 9746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Nulová hypotéza H</a:t>
            </a:r>
            <a:r>
              <a:rPr lang="cs-CZ" sz="2000" i="0" baseline="-25000">
                <a:latin typeface="Verdana" pitchFamily="34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Alternativní hypotéza H</a:t>
            </a:r>
            <a:r>
              <a:rPr lang="cs-CZ" sz="2000" i="0" baseline="-25000">
                <a:latin typeface="Verdana" pitchFamily="34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p:oleObj spid="_x0000_s11277" name="Graf" r:id="rId4" imgW="4038840" imgH="1023840" progId="Excel.Sheet.8">
                <p:embed/>
              </p:oleObj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714876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O</a:t>
            </a:r>
            <a:r>
              <a:rPr lang="cs-CZ" sz="1400" b="0" i="0" dirty="0">
                <a:latin typeface="Verdana" pitchFamily="34" charset="0"/>
              </a:rPr>
              <a:t>: sledovaný efekt je nulový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714876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A</a:t>
            </a:r>
            <a:r>
              <a:rPr lang="cs-CZ" sz="1400" b="0" i="0" dirty="0">
                <a:latin typeface="Verdana" pitchFamily="34" charset="0"/>
              </a:rPr>
              <a:t>: sledovaný efekt je různý mezi skupinami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500694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Statistické testování odpovídá na otázku zda je pozorovaný rozdíl náhodný či nikoliv</a:t>
            </a:r>
            <a:r>
              <a:rPr lang="en-US" sz="1600" i="0" dirty="0">
                <a:solidFill>
                  <a:schemeClr val="hlink"/>
                </a:solidFill>
                <a:latin typeface="Verdana" pitchFamily="34" charset="0"/>
              </a:rPr>
              <a:t>.</a:t>
            </a:r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 K odpovědi na otázku je využit statistický model – testová statistika. </a:t>
            </a:r>
            <a:endParaRPr lang="en-US" sz="1600" b="0" i="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327400" y="2349500"/>
            <a:ext cx="2613025" cy="3524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Závěr testu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348038" y="2852738"/>
            <a:ext cx="1173162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nezamítáme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706938" y="2852738"/>
            <a:ext cx="1233487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zamítáme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602038" y="45672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β</a:t>
            </a:r>
            <a:endParaRPr lang="cs-CZ" sz="2800" i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730750" y="45481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β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602038" y="37480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α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730750" y="37290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α</a:t>
            </a:r>
            <a:endParaRPr lang="cs-CZ" sz="2800" i="0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 rot="-5400000">
            <a:off x="1265238" y="4367213"/>
            <a:ext cx="1800225" cy="371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Skutečnost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H="1">
            <a:off x="4597400" y="3465513"/>
            <a:ext cx="11113" cy="2124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3394075" y="4471988"/>
            <a:ext cx="2422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 rot="-5400000">
            <a:off x="2466975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 rot="-5400000">
            <a:off x="2395538" y="4627563"/>
            <a:ext cx="914400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neplatí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0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84313"/>
            <a:ext cx="8534400" cy="89535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I přes dostatečnou velikost vzorku a kvalitní design experimentu se můžeme při rozhodnutí o zamítnutí/nezamítnutí nulové hypotézy dopustit chyby.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755650" y="24939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6011863" y="56610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971550" y="58769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Chyba II. druhu</a:t>
            </a: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6588125" y="2997200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Chyba I. druhu</a:t>
            </a:r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V="1">
            <a:off x="2987675" y="5157788"/>
            <a:ext cx="9366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5508625" y="3429000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H="1" flipV="1">
            <a:off x="5653088" y="5013325"/>
            <a:ext cx="1079500" cy="57626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>
            <a:off x="2051050" y="2852738"/>
            <a:ext cx="1512888" cy="936625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Význam chyb při testování hypotéz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398588" y="16287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1. druhu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731963" y="2359025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532188" y="2473325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>
                <a:latin typeface="Verdana" pitchFamily="34" charset="0"/>
              </a:rPr>
              <a:t>Pravděpodobnost nesprávného zamítnutí nulové </a:t>
            </a:r>
            <a:r>
              <a:rPr lang="cs-CZ" i="0" dirty="0" smtClean="0">
                <a:latin typeface="Verdana" pitchFamily="34" charset="0"/>
              </a:rPr>
              <a:t>hypotézy, </a:t>
            </a:r>
            <a:r>
              <a:rPr lang="cs-CZ" b="1" i="0" dirty="0" smtClean="0">
                <a:latin typeface="Verdana" pitchFamily="34" charset="0"/>
              </a:rPr>
              <a:t>hladina významnosti</a:t>
            </a:r>
            <a:endParaRPr lang="cs-CZ" b="1" i="0" dirty="0">
              <a:latin typeface="Verdana" pitchFamily="34" charset="0"/>
            </a:endParaRP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2522538" y="2406650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398588" y="31400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2. druhu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731963" y="3924300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3532188" y="4005263"/>
            <a:ext cx="544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nerozpoznání neplatné nulové hypotézy</a:t>
            </a:r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2522538" y="39385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398588" y="4716463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Síla testu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1731963" y="5481638"/>
            <a:ext cx="7715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</a:rPr>
              <a:t>1-</a:t>
            </a:r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3532188" y="5419725"/>
            <a:ext cx="544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Pravděpodobnostně vyjádřená schopnost rozpoznat neplatnost hypotézy</a:t>
            </a:r>
          </a:p>
        </p:txBody>
      </p:sp>
      <p:sp>
        <p:nvSpPr>
          <p:cNvPr id="22543" name="AutoShape 14"/>
          <p:cNvSpPr>
            <a:spLocks noChangeArrowheads="1"/>
          </p:cNvSpPr>
          <p:nvPr/>
        </p:nvSpPr>
        <p:spPr bwMode="auto">
          <a:xfrm>
            <a:off x="2522538" y="55006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4" name="AutoShape 15"/>
          <p:cNvSpPr>
            <a:spLocks noChangeArrowheads="1"/>
          </p:cNvSpPr>
          <p:nvPr/>
        </p:nvSpPr>
        <p:spPr bwMode="auto">
          <a:xfrm>
            <a:off x="827088" y="17335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827088" y="32448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6" name="AutoShape 17"/>
          <p:cNvSpPr>
            <a:spLocks noChangeArrowheads="1"/>
          </p:cNvSpPr>
          <p:nvPr/>
        </p:nvSpPr>
        <p:spPr bwMode="auto">
          <a:xfrm>
            <a:off x="827088" y="4821238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Způsoby testování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cs-CZ" sz="2400" dirty="0" smtClean="0"/>
              <a:t>Testování H</a:t>
            </a:r>
            <a:r>
              <a:rPr lang="cs-CZ" sz="2400" baseline="-25000" dirty="0" smtClean="0"/>
              <a:t>0 </a:t>
            </a:r>
            <a:r>
              <a:rPr lang="cs-CZ" sz="2400" dirty="0" smtClean="0"/>
              <a:t> proti H</a:t>
            </a:r>
            <a:r>
              <a:rPr lang="cs-CZ" sz="2400" baseline="-25000" dirty="0" smtClean="0"/>
              <a:t>A </a:t>
            </a:r>
            <a:r>
              <a:rPr lang="cs-CZ" sz="2400" dirty="0" smtClean="0"/>
              <a:t>na hladině významnosti</a:t>
            </a:r>
            <a:r>
              <a:rPr lang="el-GR" sz="2400" dirty="0" smtClean="0"/>
              <a:t> α</a:t>
            </a:r>
            <a:r>
              <a:rPr lang="cs-CZ" sz="2400" dirty="0" smtClean="0"/>
              <a:t> můžeme provést třemi různými  způsoby:</a:t>
            </a:r>
            <a:r>
              <a:rPr lang="cs-CZ" sz="2400" baseline="-25000" dirty="0" smtClean="0"/>
              <a:t>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cs-CZ" sz="2400" b="1" baseline="-25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Kritický obor </a:t>
            </a:r>
            <a:r>
              <a:rPr lang="cs-CZ" sz="2400" dirty="0" smtClean="0"/>
              <a:t>(označení W) neboli obor zamítnutí  H</a:t>
            </a:r>
            <a:r>
              <a:rPr lang="cs-CZ" sz="2400" baseline="-25000" dirty="0" smtClean="0"/>
              <a:t>0 ,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Interval spolehlivosti</a:t>
            </a:r>
            <a:r>
              <a:rPr lang="cs-CZ" sz="2400" dirty="0" smtClean="0"/>
              <a:t>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P-hodnota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4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baseline="-250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dirty="0"/>
          </a:p>
        </p:txBody>
      </p:sp>
      <p:sp>
        <p:nvSpPr>
          <p:cNvPr id="2355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</a:t>
            </a:r>
            <a:r>
              <a:rPr lang="cs-CZ" sz="2000" b="1" i="1" u="sng" dirty="0" smtClean="0"/>
              <a:t>p-hodnoty</a:t>
            </a:r>
            <a:r>
              <a:rPr lang="cs-CZ" sz="2000" u="sng" dirty="0" smtClean="0"/>
              <a:t>, která vyjadřuje pravděpodobnost, s jakou číselné realizace výběru podporují H</a:t>
            </a:r>
            <a:r>
              <a:rPr lang="cs-CZ" sz="2000" u="sng" baseline="-25000" dirty="0" smtClean="0"/>
              <a:t>0</a:t>
            </a:r>
            <a:r>
              <a:rPr lang="cs-CZ" sz="2000" u="sng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b="1" i="1" dirty="0" smtClean="0"/>
              <a:t>hladina významnosti</a:t>
            </a:r>
            <a:r>
              <a:rPr lang="cs-CZ" sz="2000" dirty="0" smtClean="0"/>
              <a:t>, stanovujeme ji na 0,05, tzn., že připouštíme 5%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p-hodnota  ≤ </a:t>
            </a:r>
            <a:r>
              <a:rPr lang="el-GR" sz="2000" dirty="0" smtClean="0"/>
              <a:t>α, </a:t>
            </a:r>
            <a:r>
              <a:rPr lang="cs-CZ" sz="2000" dirty="0" smtClean="0"/>
              <a:t>pak 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přijímáme H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 smtClean="0"/>
              <a:t>Je-li p-hodnota &gt; </a:t>
            </a:r>
            <a:r>
              <a:rPr lang="el-GR" sz="2000" dirty="0" smtClean="0"/>
              <a:t>α, </a:t>
            </a:r>
            <a:r>
              <a:rPr lang="cs-CZ" sz="2000" dirty="0" smtClean="0"/>
              <a:t>pak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nezamítáme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.</a:t>
            </a:r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4580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825" y="3500438"/>
            <a:ext cx="8569325" cy="136842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Parametrické vs.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23850" y="1317625"/>
            <a:ext cx="8424863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/>
              <a:t>Parametrické testy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323850" y="3789363"/>
            <a:ext cx="8424863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/>
              <a:t>Neparametrické</a:t>
            </a:r>
            <a:r>
              <a:rPr lang="cs-CZ" sz="2400" b="1" i="0" u="sng" dirty="0"/>
              <a:t> testy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68313" y="1790968"/>
            <a:ext cx="86756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Mají předpoklady o rozložení vstupujících dat (např. </a:t>
            </a:r>
            <a:r>
              <a:rPr lang="cs-CZ" sz="2000" b="0" i="0" u="sng" dirty="0"/>
              <a:t>normální rozložení</a:t>
            </a:r>
            <a:r>
              <a:rPr lang="cs-CZ" sz="2000" b="0" i="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Při stejném N a dodržení předpokladů mají vyšší sílu testu než testy </a:t>
            </a:r>
            <a:r>
              <a:rPr lang="cs-CZ" sz="2000" b="0" i="0" dirty="0" err="1"/>
              <a:t>neparametrické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>
                <a:solidFill>
                  <a:srgbClr val="FF0000"/>
                </a:solidFill>
              </a:rPr>
              <a:t>Pokud nejsou dodrženy předpoklady parametrických testů, potom jejich síla testu prudce klesá a výsledek testu může být zcela chybný a nesmyslný 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675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Nemají předpoklady o rozložení vstupujících dat, lze je tedy použít i při asymetrickém rozložení, odlehlých hodnotách, či nedetekovatelném rozložení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Snížená síla těchto testů je způsobena redukcí informační hodnoty původních dat, kdy neparametrické testy nevyužívají původní hodnoty, ale nejčastěji pouze jejich pořadí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-sample vs. </a:t>
            </a:r>
            <a:r>
              <a:rPr lang="cs-CZ" dirty="0" err="1" smtClean="0"/>
              <a:t>two</a:t>
            </a:r>
            <a:r>
              <a:rPr lang="cs-CZ" dirty="0" smtClean="0"/>
              <a:t>-sample testy</a:t>
            </a:r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395288" y="1328738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 smtClean="0"/>
              <a:t>Jednovýběrové</a:t>
            </a:r>
            <a:r>
              <a:rPr lang="cs-CZ" sz="2400" b="1" i="0" u="sng" dirty="0" smtClean="0"/>
              <a:t> </a:t>
            </a:r>
            <a:r>
              <a:rPr lang="cs-CZ" sz="2400" b="1" i="0" u="sng" dirty="0"/>
              <a:t>testy (</a:t>
            </a:r>
            <a:r>
              <a:rPr lang="cs-CZ" sz="2400" b="1" i="0" u="sng" dirty="0" err="1"/>
              <a:t>one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395288" y="3776663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 smtClean="0"/>
              <a:t>Dvouvýběrové</a:t>
            </a:r>
            <a:r>
              <a:rPr lang="cs-CZ" sz="2400" b="1" i="0" u="sng" dirty="0" smtClean="0"/>
              <a:t> </a:t>
            </a:r>
            <a:r>
              <a:rPr lang="cs-CZ" sz="2400" b="1" i="0" u="sng" dirty="0"/>
              <a:t>testy (</a:t>
            </a:r>
            <a:r>
              <a:rPr lang="cs-CZ" sz="2400" b="1" i="0" u="sng" dirty="0" err="1"/>
              <a:t>two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68313" y="1784828"/>
            <a:ext cx="86756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jeden vzorek (</a:t>
            </a:r>
            <a:r>
              <a:rPr lang="cs-CZ" sz="2000" b="0" i="0" dirty="0" err="1"/>
              <a:t>one</a:t>
            </a:r>
            <a:r>
              <a:rPr lang="cs-CZ" sz="2000" b="0" i="0" dirty="0"/>
              <a:t> sample, </a:t>
            </a:r>
            <a:r>
              <a:rPr lang="cs-CZ" sz="2000" b="0" i="0" dirty="0" err="1"/>
              <a:t>jednovýběrové</a:t>
            </a:r>
            <a:r>
              <a:rPr lang="cs-CZ" sz="2000" b="0" i="0" dirty="0"/>
              <a:t> testy) s referenční hodnotou (popřípadě se statistickým parametrem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je tedy srovnáváno rozložení hodnot (vzorek) s jediným číslem (referenční hodnota, </a:t>
            </a:r>
            <a:r>
              <a:rPr lang="cs-CZ" sz="2000" b="0" i="0" dirty="0" err="1"/>
              <a:t>hodnota</a:t>
            </a:r>
            <a:r>
              <a:rPr lang="cs-CZ" sz="2000" b="0" i="0" dirty="0"/>
              <a:t>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vztažena k průměru, rozptylu, podílu hodnot i dalším statistickým parametrům popisujícím vzorek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395288" y="4232753"/>
            <a:ext cx="86756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navzájem dva vzorky (</a:t>
            </a:r>
            <a:r>
              <a:rPr lang="cs-CZ" sz="2000" b="0" i="0" dirty="0" err="1"/>
              <a:t>two</a:t>
            </a:r>
            <a:r>
              <a:rPr lang="cs-CZ" sz="2000" b="0" i="0" dirty="0"/>
              <a:t> sample, </a:t>
            </a:r>
            <a:r>
              <a:rPr lang="cs-CZ" sz="2000" b="0" i="0" dirty="0" err="1"/>
              <a:t>dvouvýběrové</a:t>
            </a:r>
            <a:r>
              <a:rPr lang="cs-CZ" sz="2000" b="0" i="0" dirty="0"/>
              <a:t> testy)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jsou srovnávány dvě rozložení hodnot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opět vztažena k průměru, rozptylu, podílu hodnot i dalším statistickým parametrům popisujícím vzorek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Kromě testů pro dvě skupiny hodnot existují samozřejmě i testy pro více skupin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178692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3200" dirty="0" smtClean="0"/>
              <a:t>Opakování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1560" y="1700808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Co jsou </a:t>
            </a:r>
            <a:r>
              <a:rPr lang="cs-CZ" altLang="cs-CZ" sz="2400" b="1" dirty="0" smtClean="0"/>
              <a:t>kvalitativní </a:t>
            </a:r>
            <a:r>
              <a:rPr lang="cs-CZ" altLang="cs-CZ" sz="2400" dirty="0" smtClean="0"/>
              <a:t>a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 je rozdíl mezi </a:t>
            </a:r>
            <a:r>
              <a:rPr lang="cs-CZ" altLang="cs-CZ" sz="2400" b="1" dirty="0" smtClean="0"/>
              <a:t>spojitými</a:t>
            </a:r>
            <a:r>
              <a:rPr lang="cs-CZ" altLang="cs-CZ" sz="2400" dirty="0" smtClean="0"/>
              <a:t> a </a:t>
            </a:r>
            <a:r>
              <a:rPr lang="cs-CZ" altLang="cs-CZ" sz="2400" b="1" dirty="0" smtClean="0"/>
              <a:t>diskrétními daty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binárních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nominálních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ordinálních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spojitých </a:t>
            </a:r>
            <a:r>
              <a:rPr lang="cs-CZ" altLang="cs-CZ" sz="2400" dirty="0" smtClean="0"/>
              <a:t>a</a:t>
            </a:r>
            <a:r>
              <a:rPr lang="cs-CZ" altLang="cs-CZ" sz="2400" b="1" dirty="0" smtClean="0"/>
              <a:t> diskrétních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445931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vs. </a:t>
            </a:r>
            <a:r>
              <a:rPr lang="cs-CZ" dirty="0" err="1" smtClean="0"/>
              <a:t>two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testy</a:t>
            </a: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395288" y="139382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smtClean="0"/>
              <a:t>Jednostranné testy (</a:t>
            </a:r>
            <a:r>
              <a:rPr lang="cs-CZ" sz="2400" b="1" u="sng" dirty="0" err="1" smtClean="0"/>
              <a:t>o</a:t>
            </a:r>
            <a:r>
              <a:rPr lang="cs-CZ" sz="2400" b="1" i="0" u="sng" dirty="0" err="1" smtClean="0"/>
              <a:t>ne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i="0" u="sng" dirty="0" smtClean="0"/>
              <a:t>)</a:t>
            </a:r>
            <a:endParaRPr lang="cs-CZ" sz="2400" b="1" i="0" u="sng" dirty="0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395288" y="378777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 smtClean="0"/>
              <a:t>Oboustranné testy (</a:t>
            </a:r>
            <a:r>
              <a:rPr lang="cs-CZ" sz="2400" b="1" u="sng" dirty="0" err="1" smtClean="0"/>
              <a:t>t</a:t>
            </a:r>
            <a:r>
              <a:rPr lang="cs-CZ" sz="2400" b="1" i="0" u="sng" dirty="0" err="1" smtClean="0"/>
              <a:t>wo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u="sng" dirty="0"/>
              <a:t>)</a:t>
            </a:r>
            <a:endParaRPr lang="cs-CZ" sz="2400" b="1" i="0" u="sng" dirty="0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468313" y="1869598"/>
            <a:ext cx="5327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je postavena asymetricky, tedy ptáme se na </a:t>
            </a:r>
            <a:r>
              <a:rPr lang="cs-CZ" sz="2000" i="0" dirty="0"/>
              <a:t>větší než/ menší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pouze dvojí výstup – jedna z hodnot je větší (menší) než druhá a všechny ostatní případy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395288" y="4229789"/>
            <a:ext cx="5545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se ptá na otázku </a:t>
            </a:r>
            <a:r>
              <a:rPr lang="cs-CZ" sz="2000" i="0" dirty="0"/>
              <a:t>rovná se/nerovná 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trojí výstup – </a:t>
            </a:r>
            <a:r>
              <a:rPr lang="cs-CZ" sz="2000" i="0" dirty="0"/>
              <a:t>menší - rovná se – větší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Situace </a:t>
            </a:r>
            <a:r>
              <a:rPr lang="cs-CZ" sz="2000" i="0" dirty="0"/>
              <a:t>nerovná se</a:t>
            </a:r>
            <a:r>
              <a:rPr lang="cs-CZ" sz="2000" b="0" i="0" dirty="0"/>
              <a:t> je tedy souhrnem dvou možných výstupů testu (</a:t>
            </a:r>
            <a:r>
              <a:rPr lang="cs-CZ" sz="2000" i="0" dirty="0"/>
              <a:t>menší+větší</a:t>
            </a:r>
            <a:r>
              <a:rPr lang="cs-CZ" sz="2000" b="0" i="0" dirty="0"/>
              <a:t>)</a:t>
            </a:r>
          </a:p>
        </p:txBody>
      </p:sp>
      <p:pic>
        <p:nvPicPr>
          <p:cNvPr id="27656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793875"/>
            <a:ext cx="23034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8"/>
          <p:cNvSpPr>
            <a:spLocks noChangeShapeType="1"/>
          </p:cNvSpPr>
          <p:nvPr/>
        </p:nvSpPr>
        <p:spPr bwMode="auto">
          <a:xfrm flipH="1">
            <a:off x="8027988" y="2205038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7740650" y="1797050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pic>
        <p:nvPicPr>
          <p:cNvPr id="27659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292600"/>
            <a:ext cx="2590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Line 11"/>
          <p:cNvSpPr>
            <a:spLocks noChangeShapeType="1"/>
          </p:cNvSpPr>
          <p:nvPr/>
        </p:nvSpPr>
        <p:spPr bwMode="auto">
          <a:xfrm flipH="1">
            <a:off x="7956550" y="4797425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669213" y="43894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 flipH="1">
            <a:off x="6013450" y="4797425"/>
            <a:ext cx="20161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Nepárový vs. párový design</a:t>
            </a:r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395288" y="12546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/>
              <a:t>Nepárový design</a:t>
            </a:r>
          </a:p>
        </p:txBody>
      </p:sp>
      <p:sp>
        <p:nvSpPr>
          <p:cNvPr id="2054" name="AutoShape 4"/>
          <p:cNvSpPr>
            <a:spLocks noChangeArrowheads="1"/>
          </p:cNvSpPr>
          <p:nvPr/>
        </p:nvSpPr>
        <p:spPr bwMode="auto">
          <a:xfrm>
            <a:off x="395288" y="35279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/>
              <a:t>Párový design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68313" y="1731962"/>
            <a:ext cx="55435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Skupiny srovnávaných dat jsou na sobě zcela nezávislé (též nezávislý, independent design), např. lidé z různých zemí, nezávislé skupiny pacientů s odlišnou léčbou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Při výpočtu je nezbytné brát v úvahu charakteristiky obou skupin dat</a:t>
            </a:r>
            <a:endParaRPr lang="cs-CZ" sz="1700" i="0" dirty="0">
              <a:latin typeface="Verdana" pitchFamily="34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466725" y="4005263"/>
            <a:ext cx="55451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Mezi objekty v srovnávaných skupinách existuje vazba, daná např. člověkem před a po operaci, reakce stejného kmene krys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Vazba může být buď přímo dána nebo pouze předpokládána (v tom případě je nutné ji ověřit)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Test je v podstatě prováděn na diferencích skupin, nikoliv na jejich původních datech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372225" y="1412875"/>
          <a:ext cx="2149475" cy="2232025"/>
        </p:xfrm>
        <a:graphic>
          <a:graphicData uri="http://schemas.openxmlformats.org/presentationml/2006/ole">
            <p:oleObj spid="_x0000_s12300" r:id="rId4" imgW="2950000" imgH="3070000" progId="">
              <p:embed/>
            </p:oleObj>
          </a:graphicData>
        </a:graphic>
      </p:graphicFrame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703763"/>
            <a:ext cx="2736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Důležité poznámky k testování hypotéz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93027" y="1643050"/>
            <a:ext cx="817565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Nezamítnutí nulové hypotézy neznamená automaticky její přijetí! </a:t>
            </a:r>
            <a:r>
              <a:rPr lang="cs-CZ" sz="2000" b="0" i="0" dirty="0" smtClean="0"/>
              <a:t>Může se jednat o situaci, kdy pro zamítnutí nulové hypotézy nemáme dostatečné množství informace.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Dosažená hladina významnosti testu </a:t>
            </a:r>
            <a:r>
              <a:rPr lang="cs-CZ" sz="2000" dirty="0" smtClean="0"/>
              <a:t>(ať už 5 %, 1 % nebo 10 %) </a:t>
            </a:r>
            <a:r>
              <a:rPr lang="cs-CZ" sz="2000" b="1" dirty="0" smtClean="0"/>
              <a:t>nesmí být slepě brána jako hranice pro existenci / neexistenci testovaného efektu.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Malá p-hodnota nemusí znamenat velký efekt. </a:t>
            </a:r>
            <a:r>
              <a:rPr lang="cs-CZ" sz="2000" i="0" dirty="0" smtClean="0"/>
              <a:t>Hodnota testové statistiky a p-hodnota mohou být ovlivněny velkou velikostí vzorku a malou variabilitou pozorovaných dat.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Na výsledky testování musí být nahlíženo kriticky </a:t>
            </a:r>
            <a:r>
              <a:rPr lang="cs-CZ" sz="2000" dirty="0" smtClean="0"/>
              <a:t>– jedná se o závěr založeny „pouze“ na jednom výběrovém souboru.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Statistická významnost </a:t>
            </a:r>
            <a:r>
              <a:rPr lang="cs-CZ" sz="2000" i="0" dirty="0" smtClean="0"/>
              <a:t>indikuje, že pozorovaný rozdíl není náhodný,</a:t>
            </a:r>
            <a:r>
              <a:rPr lang="cs-CZ" sz="2000" b="1" i="0" dirty="0" smtClean="0"/>
              <a:t> </a:t>
            </a:r>
            <a:r>
              <a:rPr lang="cs-CZ" sz="2000" i="0" dirty="0" smtClean="0"/>
              <a:t>ale nemusí znamenat, že je významný i ve skutečnosti. Důležitá je i </a:t>
            </a:r>
            <a:r>
              <a:rPr lang="cs-CZ" sz="2000" b="1" i="0" dirty="0" smtClean="0"/>
              <a:t>praktická (klinická) významnost.</a:t>
            </a:r>
            <a:endParaRPr lang="cs-CZ" sz="2000" b="1" i="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Statistické testy a normalita dat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484313"/>
            <a:ext cx="8650287" cy="5545137"/>
          </a:xfrm>
        </p:spPr>
        <p:txBody>
          <a:bodyPr/>
          <a:lstStyle/>
          <a:p>
            <a:pPr eaLnBrk="1" hangingPunct="1"/>
            <a:r>
              <a:rPr lang="cs-CZ" sz="1600" b="1" dirty="0" smtClean="0"/>
              <a:t>Normalita dat je jedním z předpokladů tzv. parametrických testů (testů založených na předpokladu nějakého rozložení) – např. </a:t>
            </a:r>
            <a:r>
              <a:rPr lang="cs-CZ" sz="1600" i="1" dirty="0" smtClean="0"/>
              <a:t>t</a:t>
            </a:r>
            <a:r>
              <a:rPr lang="cs-CZ" sz="1600" dirty="0" smtClean="0"/>
              <a:t>-testy</a:t>
            </a:r>
          </a:p>
          <a:p>
            <a:pPr eaLnBrk="1" hangingPunct="1"/>
            <a:r>
              <a:rPr lang="cs-CZ" sz="1600" b="1" dirty="0" smtClean="0"/>
              <a:t>Pokud data nejsou normální, neodpovídají ani modelovému rozložení, které je použito pro výpočet (</a:t>
            </a:r>
            <a:r>
              <a:rPr lang="cs-CZ" sz="1600" b="1" i="1" dirty="0" smtClean="0"/>
              <a:t>t</a:t>
            </a:r>
            <a:r>
              <a:rPr lang="cs-CZ" sz="1600" b="1" dirty="0" smtClean="0"/>
              <a:t>-rozložení) a test tak může lhát</a:t>
            </a:r>
          </a:p>
          <a:p>
            <a:pPr eaLnBrk="1" hangingPunct="1"/>
            <a:endParaRPr lang="cs-CZ" sz="1600" b="1" dirty="0" smtClean="0"/>
          </a:p>
          <a:p>
            <a:pPr eaLnBrk="1" hangingPunct="1"/>
            <a:r>
              <a:rPr lang="cs-CZ" sz="1600" b="1" dirty="0" smtClean="0"/>
              <a:t>Řešením je tedy:</a:t>
            </a:r>
          </a:p>
          <a:p>
            <a:pPr lvl="1" eaLnBrk="1" hangingPunct="1"/>
            <a:r>
              <a:rPr lang="cs-CZ" sz="1500" dirty="0" smtClean="0"/>
              <a:t>Transformace dat</a:t>
            </a:r>
            <a:r>
              <a:rPr lang="cs-CZ" sz="1500" b="1" dirty="0" smtClean="0"/>
              <a:t> za účelem dosažení normality jejich rozložení</a:t>
            </a:r>
          </a:p>
          <a:p>
            <a:pPr lvl="1" eaLnBrk="1" hangingPunct="1"/>
            <a:r>
              <a:rPr lang="cs-CZ" sz="1500" dirty="0" err="1" smtClean="0"/>
              <a:t>Neparametrické</a:t>
            </a:r>
            <a:r>
              <a:rPr lang="cs-CZ" sz="1500" dirty="0" smtClean="0"/>
              <a:t> testy</a:t>
            </a:r>
            <a:r>
              <a:rPr lang="cs-CZ" sz="1500" b="1" dirty="0" smtClean="0"/>
              <a:t> – tyto testy nemají žádné předpoklady o rozložení dat</a:t>
            </a:r>
          </a:p>
        </p:txBody>
      </p:sp>
      <p:graphicFrame>
        <p:nvGraphicFramePr>
          <p:cNvPr id="637956" name="Group 4"/>
          <p:cNvGraphicFramePr>
            <a:graphicFrameLocks noGrp="1"/>
          </p:cNvGraphicFramePr>
          <p:nvPr/>
        </p:nvGraphicFramePr>
        <p:xfrm>
          <a:off x="395288" y="3954463"/>
          <a:ext cx="8353425" cy="1963739"/>
        </p:xfrm>
        <a:graphic>
          <a:graphicData uri="http://schemas.openxmlformats.org/drawingml/2006/table">
            <a:tbl>
              <a:tblPr/>
              <a:tblGrid>
                <a:gridCol w="2957512"/>
                <a:gridCol w="2532063"/>
                <a:gridCol w="286385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Whitneyho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test, 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 (analýza rozptylu)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3077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493838"/>
            <a:ext cx="8534400" cy="4598987"/>
          </a:xfrm>
        </p:spPr>
        <p:txBody>
          <a:bodyPr/>
          <a:lstStyle/>
          <a:p>
            <a:r>
              <a:rPr lang="cs-CZ" sz="1400" dirty="0" smtClean="0"/>
              <a:t>Testy normality pracují s nulovou hypotézou, že není rozdíl mezi zpracovávaným rozložením a normálním rozložením. Vždy je ovšem dobré prohlédnout si i histogram, protože některé odchylky od normality, např. </a:t>
            </a:r>
            <a:r>
              <a:rPr lang="cs-CZ" sz="1400" dirty="0" err="1" smtClean="0"/>
              <a:t>bimodalitu</a:t>
            </a:r>
            <a:r>
              <a:rPr lang="cs-CZ" sz="1400" dirty="0" smtClean="0"/>
              <a:t> některé testy neodhalí.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79388" y="2708275"/>
          <a:ext cx="3600450" cy="2876550"/>
        </p:xfrm>
        <a:graphic>
          <a:graphicData uri="http://schemas.openxmlformats.org/presentationml/2006/ole">
            <p:oleObj spid="_x0000_s13325" name="Unknown" r:id="rId3" imgW="3599815" imgH="2879725" progId="STATISTICA.Graph">
              <p:embed/>
            </p:oleObj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79838" y="2109788"/>
            <a:ext cx="5256212" cy="417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dirty="0" smtClean="0">
                <a:latin typeface="Calibri" pitchFamily="34" charset="0"/>
              </a:rPr>
              <a:t>Chí-kvadrát t</a:t>
            </a:r>
            <a:r>
              <a:rPr lang="cs-CZ" sz="1400" b="1" i="0" dirty="0" smtClean="0">
                <a:latin typeface="Calibri" pitchFamily="34" charset="0"/>
              </a:rPr>
              <a:t>est </a:t>
            </a:r>
            <a:r>
              <a:rPr lang="cs-CZ" sz="1400" b="1" i="0" dirty="0">
                <a:latin typeface="Calibri" pitchFamily="34" charset="0"/>
              </a:rPr>
              <a:t>dobré shody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</a:rPr>
              <a:t>V testu dobré shody jsou data rozdělena do kategorií (obdobně jako při tvorbě histogramu), tyto intervaly jsou normalizovány (převedeny na normální rozložení) a podle obecných vzorců normálního rozložení jsou k nim dopočítány očekávané hodnoty v intervalech, pokud by rozložení bylo normální. Pozorované normalizované četnosti jsou poté srovnány s očekávanými četnostmi pomocí 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</a:t>
            </a:r>
            <a:r>
              <a:rPr lang="cs-CZ" sz="1200" b="0" i="0" dirty="0">
                <a:latin typeface="Calibri" pitchFamily="34" charset="0"/>
              </a:rPr>
              <a:t>2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testu dobré shody. Test dává dobré výsledky, ale je náročný na n, tedy množství dat, aby bylo možné vytvořit dostatečný počet tříd hodnot.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- </a:t>
            </a: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Smirnovův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Tento test je často používán, dokáže dobře najít odlehlé hodnoty, ale počítá spíše se symetrií hodnot než přímo s normalitou. 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pro srovnání rozdílu dvou rozložení. Je založen na zjištění rozdílu mezi reálným kumulativním rozložením (vzorek) a teoretickým kumulativním rozložením. Měl by být počítán pouze v případě, že známe průměr a směrodatnou odchylku hypotetického rozložení, pokud tyto hodnoty neznáme, měla by být použita jeho modifikace –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Shapirův-Wilk</a:t>
            </a:r>
            <a:r>
              <a:rPr lang="cs-CZ" sz="1400" b="1" dirty="0" err="1" smtClean="0">
                <a:latin typeface="Calibri" pitchFamily="34" charset="0"/>
                <a:sym typeface="Symbol" pitchFamily="18" charset="2"/>
              </a:rPr>
              <a:t>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použitelný i při velmi malých n (10) s dobrou sílou testu, zvláště ve srovnání s alternativními typy testů, je zaměřen na testování symetrie.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00808"/>
            <a:ext cx="5544616" cy="4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178692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3200" dirty="0" smtClean="0"/>
              <a:t>Doplnění – jak uložit námi definovaný vzhled grafu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51520" y="1340768"/>
            <a:ext cx="42484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solidFill>
                  <a:schemeClr val="accent1"/>
                </a:solidFill>
              </a:rPr>
              <a:t>1. </a:t>
            </a:r>
            <a:r>
              <a:rPr lang="cs-CZ" altLang="cs-CZ" sz="1800" dirty="0" smtClean="0"/>
              <a:t>Dvakrát </a:t>
            </a:r>
            <a:r>
              <a:rPr lang="cs-CZ" altLang="cs-CZ" sz="1800" dirty="0" err="1" smtClean="0"/>
              <a:t>poklikáme</a:t>
            </a:r>
            <a:r>
              <a:rPr lang="cs-CZ" altLang="cs-CZ" sz="1800" dirty="0" smtClean="0"/>
              <a:t> v oblasti grafu</a:t>
            </a:r>
          </a:p>
        </p:txBody>
      </p:sp>
      <p:sp>
        <p:nvSpPr>
          <p:cNvPr id="2" name="Šipka doprava 1"/>
          <p:cNvSpPr/>
          <p:nvPr/>
        </p:nvSpPr>
        <p:spPr>
          <a:xfrm>
            <a:off x="179512" y="5814556"/>
            <a:ext cx="576064" cy="288032"/>
          </a:xfrm>
          <a:prstGeom prst="rightArrow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79512" y="5589240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 smtClean="0">
                <a:solidFill>
                  <a:schemeClr val="accent1"/>
                </a:solidFill>
              </a:rPr>
              <a:t>2.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16200000">
            <a:off x="1548310" y="3429000"/>
            <a:ext cx="576064" cy="288032"/>
          </a:xfrm>
          <a:prstGeom prst="rightArrow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908350" y="3419708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 smtClean="0">
                <a:solidFill>
                  <a:schemeClr val="accent1"/>
                </a:solidFill>
              </a:rPr>
              <a:t>3.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10800000">
            <a:off x="5868144" y="3068960"/>
            <a:ext cx="576064" cy="288032"/>
          </a:xfrm>
          <a:prstGeom prst="rightArrow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228184" y="283774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 smtClean="0">
                <a:solidFill>
                  <a:schemeClr val="accent1"/>
                </a:solidFill>
              </a:rPr>
              <a:t>4.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5076056" y="4437112"/>
            <a:ext cx="38884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solidFill>
                  <a:schemeClr val="accent1"/>
                </a:solidFill>
              </a:rPr>
              <a:t>5. </a:t>
            </a:r>
            <a:r>
              <a:rPr lang="cs-CZ" altLang="cs-CZ" sz="1800" dirty="0" smtClean="0"/>
              <a:t>Pojmenujeme nový styl → </a:t>
            </a:r>
            <a:r>
              <a:rPr lang="cs-CZ" altLang="cs-CZ" sz="1800" i="1" dirty="0" err="1" smtClean="0"/>
              <a:t>Save</a:t>
            </a:r>
            <a:r>
              <a:rPr lang="cs-CZ" altLang="cs-CZ" sz="1800" i="1" dirty="0" smtClean="0"/>
              <a:t>.</a:t>
            </a:r>
            <a:endParaRPr lang="cs-CZ" altLang="cs-CZ" sz="1800" i="1" dirty="0"/>
          </a:p>
          <a:p>
            <a:pPr marL="0" indent="0">
              <a:buNone/>
            </a:pPr>
            <a:r>
              <a:rPr lang="cs-CZ" altLang="cs-CZ" sz="1800" b="1" dirty="0" smtClean="0">
                <a:solidFill>
                  <a:schemeClr val="accent1"/>
                </a:solidFill>
              </a:rPr>
              <a:t>6. </a:t>
            </a:r>
            <a:r>
              <a:rPr lang="cs-CZ" altLang="cs-CZ" sz="1800" dirty="0" smtClean="0"/>
              <a:t>Při tvorbě nového grafu záložka </a:t>
            </a:r>
            <a:r>
              <a:rPr lang="cs-CZ" altLang="cs-CZ" sz="1800" i="1" dirty="0" err="1" smtClean="0"/>
              <a:t>appearance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→</a:t>
            </a:r>
            <a:r>
              <a:rPr lang="cs-CZ" altLang="cs-CZ" sz="1800" dirty="0" smtClean="0"/>
              <a:t> </a:t>
            </a:r>
            <a:r>
              <a:rPr lang="cs-CZ" altLang="cs-CZ" sz="1800" i="1" dirty="0" smtClean="0"/>
              <a:t>Use </a:t>
            </a:r>
            <a:r>
              <a:rPr lang="cs-CZ" altLang="cs-CZ" sz="1800" i="1" dirty="0" err="1" smtClean="0"/>
              <a:t>graph</a:t>
            </a:r>
            <a:r>
              <a:rPr lang="cs-CZ" altLang="cs-CZ" sz="1800" i="1" dirty="0" smtClean="0"/>
              <a:t> style</a:t>
            </a:r>
            <a:r>
              <a:rPr lang="cs-CZ" altLang="cs-CZ" sz="1800" dirty="0" smtClean="0"/>
              <a:t>: vybere se nový styl (pokud zaškrtneme </a:t>
            </a:r>
            <a:r>
              <a:rPr lang="cs-CZ" altLang="cs-CZ" sz="1800" i="1" dirty="0" smtClean="0"/>
              <a:t>set as default style</a:t>
            </a:r>
            <a:r>
              <a:rPr lang="cs-CZ" altLang="cs-CZ" sz="1800" dirty="0" smtClean="0"/>
              <a:t>, všechny nové grafy budou mít podobu nově definovaného stylu).</a:t>
            </a:r>
          </a:p>
        </p:txBody>
      </p:sp>
    </p:spTree>
    <p:extLst>
      <p:ext uri="{BB962C8B-B14F-4D97-AF65-F5344CB8AC3E}">
        <p14:creationId xmlns="" xmlns:p14="http://schemas.microsoft.com/office/powerpoint/2010/main" val="258224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Přehled modelových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Logaritmicko-normální rozložení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Modelová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2800" dirty="0" smtClean="0"/>
              <a:t>Výběrové rozložení hodnot lze modelově popsat  </a:t>
            </a:r>
            <a:br>
              <a:rPr lang="cs-CZ" altLang="cs-CZ" sz="2800" dirty="0" smtClean="0"/>
            </a:br>
            <a:r>
              <a:rPr lang="cs-CZ" altLang="cs-CZ" sz="2800" dirty="0" smtClean="0"/>
              <a:t>a definovat tak pravděpodobnost výskytu X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 rot="-9929">
            <a:off x="4181475" y="214471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52400" y="1239838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492500" y="2606675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28600" y="3068638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779838" y="440213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3851275" y="593248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 rot="-9929">
            <a:off x="4181475" y="384968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 rot="-9929">
            <a:off x="4181475" y="5629275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19775" y="1382713"/>
            <a:ext cx="2514600" cy="1428750"/>
            <a:chOff x="64" y="136"/>
            <a:chExt cx="255" cy="204"/>
          </a:xfrm>
        </p:grpSpPr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4" name="Freeform 15" descr="Široký šikmo nahoru"/>
          <p:cNvSpPr>
            <a:spLocks/>
          </p:cNvSpPr>
          <p:nvPr/>
        </p:nvSpPr>
        <p:spPr bwMode="auto">
          <a:xfrm>
            <a:off x="5857875" y="1620838"/>
            <a:ext cx="2314575" cy="1190625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829300" y="3087688"/>
            <a:ext cx="2514600" cy="1428750"/>
            <a:chOff x="64" y="136"/>
            <a:chExt cx="255" cy="204"/>
          </a:xfrm>
        </p:grpSpPr>
        <p:sp>
          <p:nvSpPr>
            <p:cNvPr id="35867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8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6" name="Freeform 19" descr="Široký šikmo nahoru"/>
          <p:cNvSpPr>
            <a:spLocks/>
          </p:cNvSpPr>
          <p:nvPr/>
        </p:nvSpPr>
        <p:spPr bwMode="auto">
          <a:xfrm>
            <a:off x="5857875" y="3392488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829300" y="4733925"/>
            <a:ext cx="2514600" cy="1428750"/>
            <a:chOff x="64" y="136"/>
            <a:chExt cx="255" cy="204"/>
          </a:xfrm>
        </p:grpSpPr>
        <p:sp>
          <p:nvSpPr>
            <p:cNvPr id="35865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6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8" name="Freeform 23" descr="Široký šikmo nahoru"/>
          <p:cNvSpPr>
            <a:spLocks/>
          </p:cNvSpPr>
          <p:nvPr/>
        </p:nvSpPr>
        <p:spPr bwMode="auto">
          <a:xfrm>
            <a:off x="5857875" y="5038725"/>
            <a:ext cx="2333625" cy="1133475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9" name="Text Box 24"/>
          <p:cNvSpPr txBox="1">
            <a:spLocks noChangeArrowheads="1"/>
          </p:cNvSpPr>
          <p:nvPr/>
        </p:nvSpPr>
        <p:spPr bwMode="auto">
          <a:xfrm>
            <a:off x="5105400" y="13160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/>
        </p:nvSpPr>
        <p:spPr bwMode="auto">
          <a:xfrm>
            <a:off x="5105400" y="30686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1" name="Text Box 26"/>
          <p:cNvSpPr txBox="1">
            <a:spLocks noChangeArrowheads="1"/>
          </p:cNvSpPr>
          <p:nvPr/>
        </p:nvSpPr>
        <p:spPr bwMode="auto">
          <a:xfrm>
            <a:off x="5105400" y="4752975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pic>
        <p:nvPicPr>
          <p:cNvPr id="35862" name="Picture 2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1654175"/>
            <a:ext cx="2679700" cy="1244600"/>
          </a:xfrm>
          <a:noFill/>
        </p:spPr>
      </p:pic>
      <p:pic>
        <p:nvPicPr>
          <p:cNvPr id="35863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8638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124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4593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Parametry rozložení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dirty="0" smtClean="0"/>
              <a:t>Soubor dat (řada čísel) můžeme charakterizovat parametry jeho rozložení</a:t>
            </a:r>
          </a:p>
          <a:p>
            <a:pPr marL="341313" indent="-341313"/>
            <a:r>
              <a:rPr lang="cs-CZ" sz="2000" dirty="0" smtClean="0"/>
              <a:t>Hlavní skupiny těchto parametrů můžeme charakterizovat jako ukazatele:</a:t>
            </a:r>
          </a:p>
          <a:p>
            <a:pPr marL="742950" lvl="1" indent="-284163"/>
            <a:r>
              <a:rPr lang="cs-CZ" sz="1800" b="1" dirty="0" smtClean="0"/>
              <a:t>Středu</a:t>
            </a:r>
            <a:r>
              <a:rPr lang="cs-CZ" sz="1800" dirty="0" smtClean="0"/>
              <a:t> (medián, průměr, geometrický průměr)</a:t>
            </a:r>
          </a:p>
          <a:p>
            <a:pPr marL="742950" lvl="1" indent="-284163"/>
            <a:r>
              <a:rPr lang="cs-CZ" sz="1800" b="1" dirty="0" smtClean="0"/>
              <a:t>Šířky rozložení </a:t>
            </a:r>
            <a:r>
              <a:rPr lang="cs-CZ" sz="1800" dirty="0" smtClean="0"/>
              <a:t>(rozsah hodnot, rozptyl, směrodatná odchylka)</a:t>
            </a:r>
          </a:p>
          <a:p>
            <a:pPr marL="742950" lvl="1" indent="-284163"/>
            <a:r>
              <a:rPr lang="cs-CZ" sz="1800" b="1" dirty="0" smtClean="0"/>
              <a:t>Tvaru rozložení</a:t>
            </a:r>
            <a:r>
              <a:rPr lang="cs-CZ" sz="1800" dirty="0" smtClean="0"/>
              <a:t> (</a:t>
            </a:r>
            <a:r>
              <a:rPr lang="cs-CZ" sz="1800" dirty="0" err="1" smtClean="0"/>
              <a:t>skewness</a:t>
            </a:r>
            <a:r>
              <a:rPr lang="cs-CZ" sz="1800" dirty="0" smtClean="0"/>
              <a:t>, </a:t>
            </a:r>
            <a:r>
              <a:rPr lang="cs-CZ" sz="1800" dirty="0" err="1" smtClean="0"/>
              <a:t>kurtosis</a:t>
            </a:r>
            <a:r>
              <a:rPr lang="cs-CZ" sz="1800" dirty="0" smtClean="0"/>
              <a:t>)</a:t>
            </a:r>
          </a:p>
          <a:p>
            <a:pPr marL="742950" lvl="1" indent="-284163"/>
            <a:r>
              <a:rPr lang="cs-CZ" sz="1800" b="1" dirty="0" smtClean="0"/>
              <a:t>Kvantily rozložení </a:t>
            </a:r>
            <a:r>
              <a:rPr lang="cs-CZ" sz="1800" dirty="0" smtClean="0"/>
              <a:t>– kolik </a:t>
            </a:r>
            <a:r>
              <a:rPr lang="en-US" sz="1800" dirty="0" smtClean="0"/>
              <a:t>% </a:t>
            </a:r>
            <a:r>
              <a:rPr lang="cs-CZ" sz="1800" dirty="0" smtClean="0"/>
              <a:t>řady dat leží nad a pod kvantilem</a:t>
            </a:r>
          </a:p>
          <a:p>
            <a:pPr marL="341313" indent="-341313"/>
            <a:endParaRPr lang="cs-CZ" sz="2000" dirty="0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00438"/>
            <a:ext cx="331311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516711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0038" y="123825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0038" y="15954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00038" y="20812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00038" y="269557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00038" y="30527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00038" y="366712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00038" y="40243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300038" y="451008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300038" y="49958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00038" y="54816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00038" y="609600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152400" y="862013"/>
            <a:ext cx="1601788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1754188" y="862013"/>
            <a:ext cx="2808287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562475" y="862013"/>
            <a:ext cx="4429125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152400" y="1243013"/>
            <a:ext cx="16017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Normální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1754188" y="1243013"/>
            <a:ext cx="28082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Průměr (</a:t>
            </a:r>
            <a:r>
              <a:rPr lang="cs-CZ" sz="1400" i="0">
                <a:latin typeface="Symbol" pitchFamily="18" charset="2"/>
              </a:rPr>
              <a:t>m</a:t>
            </a:r>
            <a:r>
              <a:rPr lang="cs-CZ" sz="1400" i="0"/>
              <a:t>)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562475" y="1243013"/>
            <a:ext cx="442912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Symetrická funkce popisující intervalovou hustotu četnosti; nejpravděpodobnější jsou průměrné hodnoty znaku v populaci.</a:t>
            </a: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152400" y="1976438"/>
            <a:ext cx="16017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Log-normální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1754188" y="1976438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>
            <a:off x="4562475" y="1976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152400" y="2767013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>
                <a:solidFill>
                  <a:srgbClr val="CC0000"/>
                </a:solidFill>
              </a:rPr>
              <a:t> </a:t>
            </a:r>
            <a:r>
              <a:rPr lang="cs-CZ" i="0" dirty="0" err="1">
                <a:solidFill>
                  <a:srgbClr val="CC0000"/>
                </a:solidFill>
              </a:rPr>
              <a:t>Weibullovo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1754188" y="2767013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17" name="Text Box 24"/>
          <p:cNvSpPr txBox="1">
            <a:spLocks noChangeArrowheads="1"/>
          </p:cNvSpPr>
          <p:nvPr/>
        </p:nvSpPr>
        <p:spPr bwMode="auto">
          <a:xfrm>
            <a:off x="4562475" y="2767013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Změnou parametru a lze modelovat distribuci doby přežití, např. stresovaného organismu. Rozložení využívané i jako model k odhahu LC</a:t>
            </a:r>
            <a:r>
              <a:rPr lang="cs-CZ" sz="1600" b="0" i="0" baseline="-25000"/>
              <a:t>50</a:t>
            </a:r>
            <a:r>
              <a:rPr lang="cs-CZ" sz="1600" b="0" i="0"/>
              <a:t> nebo EC</a:t>
            </a:r>
            <a:r>
              <a:rPr lang="cs-CZ" sz="1600" b="0" i="0" baseline="-25000"/>
              <a:t>50</a:t>
            </a:r>
            <a:r>
              <a:rPr lang="cs-CZ" sz="1600" b="0" i="0"/>
              <a:t> u testů toxicity.</a:t>
            </a:r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152400" y="3881438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Rovnoměrné</a:t>
            </a: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1752600" y="3881438"/>
            <a:ext cx="28082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4562475" y="3881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21" name="Text Box 28"/>
          <p:cNvSpPr txBox="1">
            <a:spLocks noChangeArrowheads="1"/>
          </p:cNvSpPr>
          <p:nvPr/>
        </p:nvSpPr>
        <p:spPr bwMode="auto">
          <a:xfrm>
            <a:off x="152400" y="4672013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>
                <a:solidFill>
                  <a:srgbClr val="CC0000"/>
                </a:solidFill>
              </a:rPr>
              <a:t>Triangulární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22" name="Text Box 29"/>
          <p:cNvSpPr txBox="1">
            <a:spLocks noChangeArrowheads="1"/>
          </p:cNvSpPr>
          <p:nvPr/>
        </p:nvSpPr>
        <p:spPr bwMode="auto">
          <a:xfrm>
            <a:off x="1754188" y="4672013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f(x) = [b - ABS (x - a)] / b</a:t>
            </a:r>
            <a:r>
              <a:rPr lang="cs-CZ" sz="1400" i="0" baseline="30000"/>
              <a:t>2</a:t>
            </a:r>
          </a:p>
          <a:p>
            <a:pPr eaLnBrk="0" hangingPunct="0"/>
            <a:r>
              <a:rPr lang="cs-CZ" sz="1400" i="0"/>
              <a:t>a - b &lt; x &lt; a + b</a:t>
            </a:r>
          </a:p>
        </p:txBody>
      </p:sp>
      <p:sp>
        <p:nvSpPr>
          <p:cNvPr id="33823" name="Text Box 30"/>
          <p:cNvSpPr txBox="1">
            <a:spLocks noChangeArrowheads="1"/>
          </p:cNvSpPr>
          <p:nvPr/>
        </p:nvSpPr>
        <p:spPr bwMode="auto">
          <a:xfrm>
            <a:off x="4562475" y="4672013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typ rozložení, kdy jsou střední hodnoty výrazně pravděpodobnější než hodnoty okrajové.</a:t>
            </a:r>
          </a:p>
        </p:txBody>
      </p:sp>
      <p:sp>
        <p:nvSpPr>
          <p:cNvPr id="33824" name="Text Box 31"/>
          <p:cNvSpPr txBox="1">
            <a:spLocks noChangeArrowheads="1"/>
          </p:cNvSpPr>
          <p:nvPr/>
        </p:nvSpPr>
        <p:spPr bwMode="auto">
          <a:xfrm>
            <a:off x="152400" y="5462588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Gamma</a:t>
            </a:r>
          </a:p>
        </p:txBody>
      </p:sp>
      <p:sp>
        <p:nvSpPr>
          <p:cNvPr id="33825" name="Text Box 32"/>
          <p:cNvSpPr txBox="1">
            <a:spLocks noChangeArrowheads="1"/>
          </p:cNvSpPr>
          <p:nvPr/>
        </p:nvSpPr>
        <p:spPr bwMode="auto">
          <a:xfrm>
            <a:off x="1754188" y="5462588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Parametry distribuční funkce: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26" name="Text Box 33"/>
          <p:cNvSpPr txBox="1">
            <a:spLocks noChangeArrowheads="1"/>
          </p:cNvSpPr>
          <p:nvPr/>
        </p:nvSpPr>
        <p:spPr bwMode="auto">
          <a:xfrm>
            <a:off x="4562475" y="5462588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Umožňuje flexibilně modelování distribučních funkcí nejrůznějších tvarů. Např. </a:t>
            </a:r>
            <a:r>
              <a:rPr lang="cs-CZ" sz="1600" b="0" i="0">
                <a:latin typeface="Symbol" pitchFamily="18" charset="2"/>
              </a:rPr>
              <a:t>c</a:t>
            </a:r>
            <a:r>
              <a:rPr lang="cs-CZ" sz="1600" b="0" i="0" baseline="30000"/>
              <a:t>2</a:t>
            </a:r>
            <a:r>
              <a:rPr lang="cs-CZ" sz="1600" b="0" i="0"/>
              <a:t> rozložení je rozložení typu Gamma. Gamma rozložení </a:t>
            </a:r>
          </a:p>
          <a:p>
            <a:pPr eaLnBrk="0" hangingPunct="0"/>
            <a:r>
              <a:rPr lang="cs-CZ" sz="1600" b="0" i="0"/>
              <a:t>s a = 1 je známo jako exponenciální rozložení.</a:t>
            </a:r>
          </a:p>
        </p:txBody>
      </p:sp>
      <p:sp>
        <p:nvSpPr>
          <p:cNvPr id="33827" name="Rectangle 34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772400" cy="612775"/>
          </a:xfrm>
          <a:noFill/>
        </p:spPr>
        <p:txBody>
          <a:bodyPr/>
          <a:lstStyle/>
          <a:p>
            <a:r>
              <a:rPr lang="cs-CZ" smtClean="0"/>
              <a:t>Stručný přehled modelových rozložení 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67496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smtClean="0"/>
              <a:t>Stručný přehled modelových rozložení II.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38113" y="85248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39900" y="85248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48188" y="85248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38113" y="140652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Beta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739900" y="140652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Parametry distribuční funkce: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a</a:t>
            </a:r>
            <a:r>
              <a:rPr lang="cs-CZ" i="0"/>
              <a:t> - parametr tvaru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b</a:t>
            </a:r>
            <a:r>
              <a:rPr lang="cs-CZ" i="0"/>
              <a:t> - parametr rozsahu hodnot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548188" y="140652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proměnnou omezenou rozsahem do intervalu [0; 1]. Je matematicky komplikovanější, ale velmi flexibilní při popisu změn hodnot proměnné</a:t>
            </a:r>
          </a:p>
          <a:p>
            <a:pPr eaLnBrk="0" hangingPunct="0"/>
            <a:r>
              <a:rPr lang="cs-CZ" sz="1600" b="0" i="0"/>
              <a:t>v ohraničeném intervalu.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138113" y="291306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Studentovo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1739900" y="291306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  <a:p>
            <a:pPr eaLnBrk="0" hangingPunct="0"/>
            <a:r>
              <a:rPr lang="cs-CZ" i="0"/>
              <a:t>Průměr </a:t>
            </a:r>
          </a:p>
          <a:p>
            <a:pPr eaLnBrk="0" hangingPunct="0"/>
            <a:r>
              <a:rPr lang="cs-CZ" i="0"/>
              <a:t>Rozptyl</a:t>
            </a:r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4548188" y="291306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Simuluje normální rozložení pro menší vzorky čísel. Pro větší soubory (n &gt; 100) se limitně blíží k normálnímu rozložení.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138113" y="423068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 smtClean="0">
                <a:solidFill>
                  <a:srgbClr val="CC0000"/>
                </a:solidFill>
              </a:rPr>
              <a:t>Pearsonovo</a:t>
            </a:r>
            <a:endParaRPr lang="cs-CZ" b="1" i="0" dirty="0" smtClean="0">
              <a:solidFill>
                <a:srgbClr val="CC0000"/>
              </a:solidFill>
            </a:endParaRPr>
          </a:p>
          <a:p>
            <a:pPr algn="ctr" eaLnBrk="0" hangingPunct="0"/>
            <a:r>
              <a:rPr lang="cs-CZ" b="1" dirty="0" smtClean="0">
                <a:solidFill>
                  <a:srgbClr val="CC0000"/>
                </a:solidFill>
              </a:rPr>
              <a:t>(Chí-kvadrát)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739900" y="423068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4548188" y="423068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Slouží především k porovnání četností jevů ve dvou a více kategoriích. </a:t>
            </a:r>
          </a:p>
          <a:p>
            <a:pPr eaLnBrk="0" hangingPunct="0"/>
            <a:r>
              <a:rPr lang="cs-CZ" sz="1600" b="0" i="0"/>
              <a:t>Používá se k modelování rozložení odhadu rozptylu normálně rozložených dat.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38113" y="554990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>
                <a:solidFill>
                  <a:srgbClr val="CC0000"/>
                </a:solidFill>
              </a:rPr>
              <a:t>Fisher-Snedecorovo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1739900" y="554990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/>
              <a:t>Dvojí stupně volnosti - uvažuje velikost dvou vzorků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4548188" y="554990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Používá se k testování hodnot průměrů - F test pro porovnání dvou výběrových rozptylů; F test, ANOVA atd.</a:t>
            </a:r>
          </a:p>
        </p:txBody>
      </p:sp>
      <p:sp>
        <p:nvSpPr>
          <p:cNvPr id="34835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b="1" i="0" dirty="0">
                <a:solidFill>
                  <a:srgbClr val="7B9899"/>
                </a:solidFill>
                <a:latin typeface="Calibri" pitchFamily="34" charset="0"/>
              </a:rPr>
              <a:t>Stručný přehled modelových rozložení II.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2319</Words>
  <Application>Microsoft Office PowerPoint</Application>
  <PresentationFormat>Předvádění na obrazovce (4:3)</PresentationFormat>
  <Paragraphs>423</Paragraphs>
  <Slides>34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Administrativní</vt:lpstr>
      <vt:lpstr>Rovnice</vt:lpstr>
      <vt:lpstr>Graf</vt:lpstr>
      <vt:lpstr>Document</vt:lpstr>
      <vt:lpstr>Unknown</vt:lpstr>
      <vt:lpstr> ASTAc/03 Biostatistika  3. cvičení</vt:lpstr>
      <vt:lpstr> Opakování</vt:lpstr>
      <vt:lpstr>Opakování</vt:lpstr>
      <vt:lpstr>Doplnění – jak uložit námi definovaný vzhled grafu</vt:lpstr>
      <vt:lpstr> Modelová rozložení</vt:lpstr>
      <vt:lpstr>Výběrové rozložení hodnot lze modelově popsat   a definovat tak pravděpodobnost výskytu X</vt:lpstr>
      <vt:lpstr>Parametry rozložení</vt:lpstr>
      <vt:lpstr>Stručný přehled modelových rozložení I.</vt:lpstr>
      <vt:lpstr>Stručný přehled modelových rozložení II.</vt:lpstr>
      <vt:lpstr>Log-normální rozložení lze jednoduše transformovat</vt:lpstr>
      <vt:lpstr> Normální rozložení</vt:lpstr>
      <vt:lpstr>Normální rozdělení </vt:lpstr>
      <vt:lpstr>Pravidlo 3 sigma</vt:lpstr>
      <vt:lpstr>Parametry charakterizující normální rozložení a jejich význam</vt:lpstr>
      <vt:lpstr>Rozptyl není univerzálním ukazatelem variability</vt:lpstr>
      <vt:lpstr>Rozložení hodnot jako model: Normální rozložení</vt:lpstr>
      <vt:lpstr>Vizuální ověření normality</vt:lpstr>
      <vt:lpstr> Řešení v softwaru Statistica</vt:lpstr>
      <vt:lpstr>Rozdíl mezi N-P, Q-Q, P-P grafem</vt:lpstr>
      <vt:lpstr>Jak se projeví asymetrie dat v diagnostických grafech?</vt:lpstr>
      <vt:lpstr> Základy testování hypotéz</vt:lpstr>
      <vt:lpstr>Princip testování hypotéz</vt:lpstr>
      <vt:lpstr>Statistické testování – základní pojmy</vt:lpstr>
      <vt:lpstr>Možné chyby při testování hypotéz</vt:lpstr>
      <vt:lpstr>Význam chyb při testování hypotéz</vt:lpstr>
      <vt:lpstr>Způsoby testování </vt:lpstr>
      <vt:lpstr>P-hodnota</vt:lpstr>
      <vt:lpstr>Parametrické vs. neparametrické testy</vt:lpstr>
      <vt:lpstr>One-sample vs. two-sample testy</vt:lpstr>
      <vt:lpstr>One-tailed vs. two-tailed testy</vt:lpstr>
      <vt:lpstr>Nepárový vs. párový design</vt:lpstr>
      <vt:lpstr>Důležité poznámky k testování hypotéz</vt:lpstr>
      <vt:lpstr>Statistické testy a normalita dat</vt:lpstr>
      <vt:lpstr>Testy normality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ASTAc/03 Biostatistika  3. cvičení</dc:title>
  <dc:creator>kovalcikova</dc:creator>
  <cp:lastModifiedBy>kovalcikova</cp:lastModifiedBy>
  <cp:revision>54</cp:revision>
  <dcterms:created xsi:type="dcterms:W3CDTF">2015-10-19T12:20:38Z</dcterms:created>
  <dcterms:modified xsi:type="dcterms:W3CDTF">2015-10-22T07:23:00Z</dcterms:modified>
</cp:coreProperties>
</file>