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304" r:id="rId2"/>
    <p:sldId id="305" r:id="rId3"/>
    <p:sldId id="303" r:id="rId4"/>
    <p:sldId id="307" r:id="rId5"/>
    <p:sldId id="308" r:id="rId6"/>
    <p:sldId id="312" r:id="rId7"/>
    <p:sldId id="311" r:id="rId8"/>
    <p:sldId id="310" r:id="rId9"/>
    <p:sldId id="306" r:id="rId10"/>
    <p:sldId id="313" r:id="rId11"/>
    <p:sldId id="257" r:id="rId12"/>
    <p:sldId id="258" r:id="rId13"/>
    <p:sldId id="259" r:id="rId14"/>
    <p:sldId id="285" r:id="rId15"/>
    <p:sldId id="286" r:id="rId16"/>
    <p:sldId id="287" r:id="rId17"/>
    <p:sldId id="288" r:id="rId18"/>
    <p:sldId id="263" r:id="rId19"/>
    <p:sldId id="264" r:id="rId20"/>
    <p:sldId id="265" r:id="rId21"/>
    <p:sldId id="266" r:id="rId22"/>
    <p:sldId id="268" r:id="rId23"/>
    <p:sldId id="269" r:id="rId24"/>
    <p:sldId id="270" r:id="rId25"/>
    <p:sldId id="271" r:id="rId26"/>
    <p:sldId id="294" r:id="rId27"/>
    <p:sldId id="290" r:id="rId28"/>
    <p:sldId id="291" r:id="rId29"/>
    <p:sldId id="292" r:id="rId30"/>
    <p:sldId id="293" r:id="rId31"/>
    <p:sldId id="274" r:id="rId32"/>
    <p:sldId id="295" r:id="rId33"/>
    <p:sldId id="296" r:id="rId34"/>
    <p:sldId id="297" r:id="rId35"/>
    <p:sldId id="298" r:id="rId36"/>
  </p:sldIdLst>
  <p:sldSz cx="9144000" cy="6858000" type="screen4x3"/>
  <p:notesSz cx="6797675" cy="99250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žová Lucie" initials="LB" lastIdx="24" clrIdx="0"/>
  <p:cmAuthor id="1" name="kovalcikova" initials="k"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480" autoAdjust="0"/>
    <p:restoredTop sz="94660"/>
  </p:normalViewPr>
  <p:slideViewPr>
    <p:cSldViewPr showGuides="1">
      <p:cViewPr varScale="1">
        <p:scale>
          <a:sx n="73" d="100"/>
          <a:sy n="73" d="100"/>
        </p:scale>
        <p:origin x="-13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A8827ECE-AF1E-45E9-908B-66270AB35446}" type="datetimeFigureOut">
              <a:rPr lang="cs-CZ" smtClean="0"/>
              <a:pPr/>
              <a:t>4.11.2015</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CE76D022-30E0-4BF6-B6C2-A6BC03CA794E}" type="slidenum">
              <a:rPr lang="cs-CZ" smtClean="0"/>
              <a:pPr/>
              <a:t>‹#›</a:t>
            </a:fld>
            <a:endParaRPr lang="cs-CZ"/>
          </a:p>
        </p:txBody>
      </p:sp>
    </p:spTree>
    <p:extLst>
      <p:ext uri="{BB962C8B-B14F-4D97-AF65-F5344CB8AC3E}">
        <p14:creationId xmlns="" xmlns:p14="http://schemas.microsoft.com/office/powerpoint/2010/main" val="2621028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7100" y="773113"/>
            <a:ext cx="4946650" cy="3711575"/>
          </a:xfrm>
          <a:ln/>
        </p:spPr>
      </p:sp>
      <p:sp>
        <p:nvSpPr>
          <p:cNvPr id="52227" name="Rectangle 3"/>
          <p:cNvSpPr>
            <a:spLocks noGrp="1" noChangeArrowheads="1"/>
          </p:cNvSpPr>
          <p:nvPr>
            <p:ph type="body" idx="1"/>
          </p:nvPr>
        </p:nvSpPr>
        <p:spPr>
          <a:xfrm>
            <a:off x="906142" y="4718130"/>
            <a:ext cx="4985393" cy="123785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927100" y="774700"/>
            <a:ext cx="4946650" cy="3709988"/>
          </a:xfrm>
          <a:ln/>
        </p:spPr>
      </p:sp>
      <p:sp>
        <p:nvSpPr>
          <p:cNvPr id="74755" name="Rectangle 3"/>
          <p:cNvSpPr>
            <a:spLocks noGrp="1" noChangeArrowheads="1"/>
          </p:cNvSpPr>
          <p:nvPr>
            <p:ph type="body" idx="1"/>
          </p:nvPr>
        </p:nvSpPr>
        <p:spPr>
          <a:xfrm>
            <a:off x="906141" y="4718129"/>
            <a:ext cx="4985393" cy="1237854"/>
          </a:xfrm>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E76D022-30E0-4BF6-B6C2-A6BC03CA794E}" type="slidenum">
              <a:rPr lang="cs-CZ" smtClean="0"/>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4.11.2015</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4.11.2015</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4.11.2015</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4.11.2015</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1.bin"/><Relationship Id="rId5" Type="http://schemas.openxmlformats.org/officeDocument/2006/relationships/image" Target="../media/image18.gi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5.bin"/></Relationships>
</file>

<file path=ppt/slides/_rels/slide2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oleObject" Target="../embeddings/oleObject24.bin"/><Relationship Id="rId5" Type="http://schemas.openxmlformats.org/officeDocument/2006/relationships/oleObject" Target="../embeddings/oleObject18.bin"/><Relationship Id="rId10" Type="http://schemas.openxmlformats.org/officeDocument/2006/relationships/oleObject" Target="../embeddings/oleObject23.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25.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42.jpeg"/><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6.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32771" name="Podnadpis 2"/>
          <p:cNvSpPr>
            <a:spLocks noGrp="1"/>
          </p:cNvSpPr>
          <p:nvPr>
            <p:ph type="subTitle" idx="4294967295"/>
          </p:nvPr>
        </p:nvSpPr>
        <p:spPr>
          <a:xfrm>
            <a:off x="285750" y="2997200"/>
            <a:ext cx="8572500" cy="2074414"/>
          </a:xfrm>
        </p:spPr>
        <p:txBody>
          <a:bodyPr>
            <a:spAutoFit/>
          </a:bodyPr>
          <a:lstStyle/>
          <a:p>
            <a:pPr marL="0" indent="0" algn="ctr">
              <a:buFont typeface="Wingdings 2" pitchFamily="18" charset="2"/>
              <a:buNone/>
            </a:pPr>
            <a:r>
              <a:rPr lang="cs-CZ" sz="2800" b="1" dirty="0" smtClean="0">
                <a:solidFill>
                  <a:schemeClr val="tx2"/>
                </a:solidFill>
                <a:latin typeface="Arial" charset="0"/>
              </a:rPr>
              <a:t>Opakování – základy testování hypotéz</a:t>
            </a:r>
          </a:p>
          <a:p>
            <a:pPr marL="0" indent="0" algn="ctr">
              <a:buFont typeface="Wingdings 2" pitchFamily="18" charset="2"/>
              <a:buNone/>
            </a:pPr>
            <a:r>
              <a:rPr lang="cs-CZ" sz="2800" b="1" dirty="0" smtClean="0">
                <a:solidFill>
                  <a:schemeClr val="tx2"/>
                </a:solidFill>
                <a:latin typeface="Arial" charset="0"/>
              </a:rPr>
              <a:t>Shrnutí statistických testů</a:t>
            </a:r>
          </a:p>
          <a:p>
            <a:pPr marL="0" indent="0" algn="ctr">
              <a:buFont typeface="Wingdings 2" pitchFamily="18" charset="2"/>
              <a:buNone/>
            </a:pPr>
            <a:r>
              <a:rPr lang="cs-CZ" sz="2800" b="1" dirty="0" err="1" smtClean="0">
                <a:solidFill>
                  <a:schemeClr val="tx2"/>
                </a:solidFill>
                <a:latin typeface="Arial" charset="0"/>
              </a:rPr>
              <a:t>Jednovýběrové</a:t>
            </a:r>
            <a:r>
              <a:rPr lang="cs-CZ" sz="2800" b="1" dirty="0" smtClean="0">
                <a:solidFill>
                  <a:schemeClr val="tx2"/>
                </a:solidFill>
                <a:latin typeface="Arial" charset="0"/>
              </a:rPr>
              <a:t> parametrické testy</a:t>
            </a:r>
          </a:p>
          <a:p>
            <a:pPr marL="0" indent="0" algn="ctr">
              <a:buFont typeface="Wingdings 2" pitchFamily="18" charset="2"/>
              <a:buNone/>
            </a:pPr>
            <a:r>
              <a:rPr lang="cs-CZ" sz="2800" b="1" dirty="0" err="1" smtClean="0">
                <a:solidFill>
                  <a:schemeClr val="tx2"/>
                </a:solidFill>
                <a:latin typeface="Arial" charset="0"/>
              </a:rPr>
              <a:t>Dvouvýběrové</a:t>
            </a:r>
            <a:r>
              <a:rPr lang="cs-CZ" sz="2800" b="1" dirty="0" smtClean="0">
                <a:solidFill>
                  <a:schemeClr val="tx2"/>
                </a:solidFill>
                <a:latin typeface="Arial" charset="0"/>
              </a:rPr>
              <a:t> parametrické testy</a:t>
            </a:r>
          </a:p>
        </p:txBody>
      </p:sp>
      <p:sp>
        <p:nvSpPr>
          <p:cNvPr id="32772" name="Nadpis 1"/>
          <p:cNvSpPr>
            <a:spLocks noGrp="1"/>
          </p:cNvSpPr>
          <p:nvPr>
            <p:ph type="ctrTitle" idx="4294967295"/>
          </p:nvPr>
        </p:nvSpPr>
        <p:spPr>
          <a:xfrm>
            <a:off x="685800" y="428604"/>
            <a:ext cx="7772400" cy="1384995"/>
          </a:xfrm>
          <a:noFill/>
        </p:spPr>
        <p:txBody>
          <a:bodyPr>
            <a:spAutoFit/>
          </a:bodyPr>
          <a:lstStyle/>
          <a:p>
            <a:r>
              <a:rPr lang="cs-CZ" sz="4200" dirty="0" smtClean="0">
                <a:solidFill>
                  <a:schemeClr val="accent1"/>
                </a:solidFill>
                <a:latin typeface="Arial" charset="0"/>
              </a:rPr>
              <a:t> </a:t>
            </a:r>
            <a:r>
              <a:rPr lang="cs-CZ" sz="4200" dirty="0" err="1" smtClean="0">
                <a:solidFill>
                  <a:schemeClr val="accent1"/>
                </a:solidFill>
                <a:latin typeface="Arial" pitchFamily="34" charset="0"/>
              </a:rPr>
              <a:t>ASTAc</a:t>
            </a:r>
            <a:r>
              <a:rPr lang="en-US" sz="4200" dirty="0" smtClean="0">
                <a:solidFill>
                  <a:schemeClr val="accent1"/>
                </a:solidFill>
                <a:latin typeface="Arial" pitchFamily="34" charset="0"/>
              </a:rPr>
              <a:t>/0</a:t>
            </a:r>
            <a:r>
              <a:rPr lang="cs-CZ" sz="4200" dirty="0" smtClean="0">
                <a:solidFill>
                  <a:schemeClr val="accent1"/>
                </a:solidFill>
                <a:latin typeface="Arial" pitchFamily="34" charset="0"/>
              </a:rPr>
              <a:t>3 Biostatistika </a:t>
            </a:r>
            <a:r>
              <a:rPr lang="en-US" sz="4200" dirty="0" smtClean="0">
                <a:solidFill>
                  <a:schemeClr val="accent1"/>
                </a:solidFill>
                <a:latin typeface="Arial" pitchFamily="34" charset="0"/>
              </a:rPr>
              <a:t/>
            </a:r>
            <a:br>
              <a:rPr lang="en-US" sz="4200" dirty="0" smtClean="0">
                <a:solidFill>
                  <a:schemeClr val="accent1"/>
                </a:solidFill>
                <a:latin typeface="Arial" pitchFamily="34" charset="0"/>
              </a:rPr>
            </a:br>
            <a:r>
              <a:rPr lang="cs-CZ" sz="4200" dirty="0" smtClean="0">
                <a:solidFill>
                  <a:schemeClr val="accent1"/>
                </a:solidFill>
                <a:latin typeface="Arial" pitchFamily="34" charset="0"/>
              </a:rPr>
              <a:t>4. cvičení</a:t>
            </a:r>
            <a:endParaRPr lang="cs-CZ" sz="4200" dirty="0" smtClean="0">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Parametrické testy</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144016" y="1268760"/>
            <a:ext cx="889248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0" i="0" u="none" strike="noStrike" kern="1200" cap="none" spc="0" normalizeH="0" baseline="0" noProof="0" dirty="0" smtClean="0">
                <a:ln>
                  <a:noFill/>
                </a:ln>
                <a:solidFill>
                  <a:schemeClr val="tx1"/>
                </a:solidFill>
                <a:effectLst/>
                <a:uLnTx/>
                <a:uFillTx/>
                <a:latin typeface="+mn-lt"/>
                <a:ea typeface="+mn-ea"/>
                <a:cs typeface="+mn-cs"/>
              </a:rPr>
              <a:t>Předpoklad:</a:t>
            </a:r>
            <a:r>
              <a:rPr kumimoji="0" lang="cs-CZ" sz="2400" b="0" i="0" u="none" strike="noStrike" kern="1200" cap="none" spc="0" normalizeH="0" noProof="0" dirty="0" smtClean="0">
                <a:ln>
                  <a:noFill/>
                </a:ln>
                <a:solidFill>
                  <a:schemeClr val="tx1"/>
                </a:solidFill>
                <a:effectLst/>
                <a:uLnTx/>
                <a:uFillTx/>
                <a:latin typeface="+mn-lt"/>
                <a:ea typeface="+mn-ea"/>
                <a:cs typeface="+mn-cs"/>
              </a:rPr>
              <a:t> </a:t>
            </a:r>
            <a:r>
              <a:rPr kumimoji="0" lang="cs-CZ" sz="2400" b="1" u="sng" strike="noStrike" kern="1200" cap="none" spc="0" normalizeH="0" noProof="0" dirty="0" smtClean="0">
                <a:ln>
                  <a:noFill/>
                </a:ln>
                <a:solidFill>
                  <a:srgbClr val="FF0000"/>
                </a:solidFill>
                <a:effectLst/>
                <a:uLnTx/>
                <a:uFillTx/>
                <a:latin typeface="+mn-lt"/>
                <a:ea typeface="+mn-ea"/>
                <a:cs typeface="+mn-cs"/>
              </a:rPr>
              <a:t>normalita dat</a:t>
            </a:r>
            <a:endParaRPr kumimoji="0" lang="cs-CZ" sz="2400" b="0" i="0" u="none" strike="noStrike" kern="1200" cap="none" spc="0" normalizeH="0" noProof="0" dirty="0" smtClean="0">
              <a:ln>
                <a:noFill/>
              </a:ln>
              <a:solidFill>
                <a:schemeClr val="tx1"/>
              </a:solidFill>
              <a:effectLst/>
              <a:uLnTx/>
              <a:uFillTx/>
              <a:latin typeface="+mn-lt"/>
              <a:ea typeface="+mn-ea"/>
              <a:cs typeface="+mn-cs"/>
            </a:endParaRPr>
          </a:p>
          <a:p>
            <a:pPr marL="273050" lvl="0" indent="-273050" eaLnBrk="0" fontAlgn="base" hangingPunct="0">
              <a:spcBef>
                <a:spcPct val="20000"/>
              </a:spcBef>
              <a:spcAft>
                <a:spcPct val="0"/>
              </a:spcAft>
              <a:buClr>
                <a:schemeClr val="accent1"/>
              </a:buClr>
              <a:buSzPct val="85000"/>
              <a:buFont typeface="Wingdings 2" pitchFamily="18" charset="2"/>
              <a:buChar char=""/>
              <a:defRPr/>
            </a:pPr>
            <a:r>
              <a:rPr lang="cs-CZ" sz="2400" b="1" i="1" u="sng" baseline="0" dirty="0" err="1" smtClean="0"/>
              <a:t>Jednovýběrový</a:t>
            </a:r>
            <a:r>
              <a:rPr lang="cs-CZ" sz="2400" b="1" i="1" u="sng" baseline="0" dirty="0" smtClean="0"/>
              <a:t> z-test</a:t>
            </a:r>
            <a:r>
              <a:rPr lang="cs-CZ" sz="2400" b="1" i="1" u="sng" dirty="0" smtClean="0"/>
              <a:t> </a:t>
            </a:r>
            <a:r>
              <a:rPr lang="cs-CZ" sz="2400" dirty="0" smtClean="0"/>
              <a:t>(porovnání základního a výběrového souboru, známe střední hodnotu </a:t>
            </a:r>
            <a:r>
              <a:rPr lang="cs-CZ" sz="2400" u="sng" dirty="0" smtClean="0"/>
              <a:t>a rozptyl </a:t>
            </a:r>
            <a:r>
              <a:rPr lang="cs-CZ" sz="2400" dirty="0" smtClean="0"/>
              <a:t>základního souboru)</a:t>
            </a:r>
            <a:endParaRPr lang="cs-CZ" sz="2400" b="1" i="1" u="sng" baseline="0"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lang="cs-CZ" sz="2400" b="1" i="1" u="sng" baseline="0" dirty="0" smtClean="0"/>
              <a:t>Studentův</a:t>
            </a:r>
            <a:r>
              <a:rPr lang="cs-CZ" sz="2400" b="1" i="1" u="sng" dirty="0" smtClean="0"/>
              <a:t> t-test </a:t>
            </a:r>
            <a:r>
              <a:rPr lang="cs-CZ" sz="2400" dirty="0" smtClean="0"/>
              <a:t>(testování rozdílů dvou středních hodnot)</a:t>
            </a:r>
          </a:p>
          <a:p>
            <a:pPr marL="971550" lvl="1" indent="-514350" eaLnBrk="0" fontAlgn="base" hangingPunct="0">
              <a:spcBef>
                <a:spcPct val="20000"/>
              </a:spcBef>
              <a:spcAft>
                <a:spcPct val="0"/>
              </a:spcAft>
              <a:buClr>
                <a:schemeClr val="accent1"/>
              </a:buClr>
              <a:buSzPct val="85000"/>
              <a:buFont typeface="+mj-lt"/>
              <a:buAutoNum type="arabicPeriod"/>
            </a:pPr>
            <a:r>
              <a:rPr lang="cs-CZ" sz="2400" b="1" i="1" dirty="0" err="1" smtClean="0">
                <a:solidFill>
                  <a:srgbClr val="00B050"/>
                </a:solidFill>
              </a:rPr>
              <a:t>Jednovýběrový</a:t>
            </a:r>
            <a:r>
              <a:rPr lang="cs-CZ" sz="2400" b="1" i="1" dirty="0" smtClean="0">
                <a:solidFill>
                  <a:srgbClr val="00B050"/>
                </a:solidFill>
              </a:rPr>
              <a:t> t-test </a:t>
            </a:r>
            <a:r>
              <a:rPr lang="cs-CZ" sz="2400" dirty="0" smtClean="0"/>
              <a:t>(porovnání základního a výběrového souboru, známe střední hodnotu ale </a:t>
            </a:r>
            <a:r>
              <a:rPr lang="cs-CZ" sz="2400" u="sng" dirty="0" smtClean="0"/>
              <a:t>neznáme rozptyl</a:t>
            </a:r>
            <a:r>
              <a:rPr lang="cs-CZ" sz="2400" dirty="0" smtClean="0"/>
              <a:t> základního souboru; nahrazujeme jej výběrovým rozptylem našich dat)</a:t>
            </a:r>
          </a:p>
          <a:p>
            <a:pPr marL="971550" lvl="1" indent="-514350" eaLnBrk="0" fontAlgn="base" hangingPunct="0">
              <a:spcAft>
                <a:spcPct val="0"/>
              </a:spcAft>
              <a:buClr>
                <a:schemeClr val="accent1"/>
              </a:buClr>
              <a:buSzPct val="85000"/>
              <a:buFont typeface="+mj-lt"/>
              <a:buAutoNum type="arabicPeriod"/>
            </a:pPr>
            <a:r>
              <a:rPr lang="cs-CZ" sz="2400" b="1" i="1" dirty="0" err="1" smtClean="0">
                <a:solidFill>
                  <a:srgbClr val="00B050"/>
                </a:solidFill>
              </a:rPr>
              <a:t>Dvouvýběrový</a:t>
            </a:r>
            <a:r>
              <a:rPr lang="cs-CZ" sz="2400" b="1" i="1" dirty="0" smtClean="0">
                <a:solidFill>
                  <a:srgbClr val="00B050"/>
                </a:solidFill>
              </a:rPr>
              <a:t> t-test </a:t>
            </a:r>
            <a:r>
              <a:rPr lang="cs-CZ" sz="2400" dirty="0" smtClean="0"/>
              <a:t>(porovnání dvou výběrových souborů, neznáme střední hodnotu základního souboru): </a:t>
            </a:r>
          </a:p>
          <a:p>
            <a:pPr marL="971550" lvl="1" indent="-514350" eaLnBrk="0" fontAlgn="base" hangingPunct="0">
              <a:spcAft>
                <a:spcPct val="0"/>
              </a:spcAft>
              <a:buClr>
                <a:schemeClr val="accent1"/>
              </a:buClr>
              <a:buSzPct val="85000"/>
            </a:pPr>
            <a:r>
              <a:rPr lang="cs-CZ" sz="2400" b="1" i="1" dirty="0" smtClean="0">
                <a:solidFill>
                  <a:srgbClr val="00B050"/>
                </a:solidFill>
              </a:rPr>
              <a:t>                                                  - párový</a:t>
            </a:r>
            <a:r>
              <a:rPr lang="cs-CZ" sz="2400" i="1" dirty="0" smtClean="0"/>
              <a:t> </a:t>
            </a:r>
            <a:r>
              <a:rPr lang="cs-CZ" sz="2400" dirty="0" smtClean="0"/>
              <a:t>(závislé výběry)</a:t>
            </a:r>
          </a:p>
          <a:p>
            <a:pPr marL="971550" lvl="1" indent="-514350" eaLnBrk="0" fontAlgn="base" hangingPunct="0">
              <a:spcAft>
                <a:spcPct val="0"/>
              </a:spcAft>
              <a:buClr>
                <a:schemeClr val="accent1"/>
              </a:buClr>
              <a:buSzPct val="85000"/>
            </a:pPr>
            <a:r>
              <a:rPr lang="cs-CZ" sz="2400" b="1" i="1" dirty="0" smtClean="0">
                <a:solidFill>
                  <a:srgbClr val="00B050"/>
                </a:solidFill>
              </a:rPr>
              <a:t>                                                  - nepárový</a:t>
            </a:r>
            <a:r>
              <a:rPr lang="cs-CZ" sz="2400" b="1" i="1" dirty="0" smtClean="0"/>
              <a:t> </a:t>
            </a:r>
            <a:r>
              <a:rPr lang="cs-CZ" sz="2400" dirty="0" smtClean="0"/>
              <a:t>(nezávislé výběry)</a:t>
            </a:r>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r>
              <a:rPr kumimoji="0" lang="cs-CZ" sz="2400" b="1" i="1" u="sng" strike="noStrike" kern="1200" cap="none" spc="0" normalizeH="0" baseline="0" noProof="0" dirty="0" smtClean="0">
                <a:ln>
                  <a:noFill/>
                </a:ln>
                <a:solidFill>
                  <a:schemeClr val="tx1"/>
                </a:solidFill>
                <a:effectLst/>
                <a:uLnTx/>
                <a:uFillTx/>
                <a:latin typeface="+mn-lt"/>
                <a:ea typeface="+mn-ea"/>
                <a:cs typeface="+mn-cs"/>
              </a:rPr>
              <a:t>F-test</a:t>
            </a:r>
            <a:r>
              <a:rPr kumimoji="0" lang="cs-CZ" sz="2400" b="0" i="0" u="none" strike="noStrike" kern="1200" cap="none" spc="0" normalizeH="0" noProof="0" dirty="0" smtClean="0">
                <a:ln>
                  <a:noFill/>
                </a:ln>
                <a:solidFill>
                  <a:schemeClr val="tx1"/>
                </a:solidFill>
                <a:effectLst/>
                <a:uLnTx/>
                <a:uFillTx/>
                <a:latin typeface="+mn-lt"/>
                <a:ea typeface="+mn-ea"/>
                <a:cs typeface="+mn-cs"/>
              </a:rPr>
              <a:t> (testování rozdílů dvou rozptylů)</a:t>
            </a:r>
            <a:endParaRPr kumimoji="0" lang="cs-CZ"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2997200"/>
            <a:ext cx="8572500" cy="523220"/>
          </a:xfrm>
        </p:spPr>
        <p:txBody>
          <a:bodyPr>
            <a:spAutoFit/>
          </a:bodyPr>
          <a:lstStyle/>
          <a:p>
            <a:pPr marL="0" indent="0" algn="ctr">
              <a:buFont typeface="Wingdings 2" pitchFamily="18" charset="2"/>
              <a:buNone/>
            </a:pPr>
            <a:r>
              <a:rPr lang="cs-CZ" sz="2800" b="1" dirty="0" err="1" smtClean="0">
                <a:solidFill>
                  <a:schemeClr val="tx2"/>
                </a:solidFill>
                <a:latin typeface="Arial" pitchFamily="34" charset="0"/>
              </a:rPr>
              <a:t>Jednovýběrový</a:t>
            </a:r>
            <a:r>
              <a:rPr lang="cs-CZ" sz="2800" b="1" dirty="0" smtClean="0">
                <a:solidFill>
                  <a:schemeClr val="tx2"/>
                </a:solidFill>
                <a:latin typeface="Arial" pitchFamily="34" charset="0"/>
              </a:rPr>
              <a:t> t-test</a:t>
            </a:r>
          </a:p>
        </p:txBody>
      </p:sp>
      <p:sp>
        <p:nvSpPr>
          <p:cNvPr id="235524" name="Nadpis 1"/>
          <p:cNvSpPr>
            <a:spLocks noGrp="1"/>
          </p:cNvSpPr>
          <p:nvPr>
            <p:ph type="ctrTitle" idx="4294967295"/>
          </p:nvPr>
        </p:nvSpPr>
        <p:spPr>
          <a:xfrm>
            <a:off x="685800" y="500042"/>
            <a:ext cx="7772400" cy="1371600"/>
          </a:xfrm>
          <a:noFill/>
        </p:spPr>
        <p:txBody>
          <a:bodyPr>
            <a:spAutoFit/>
          </a:bodyPr>
          <a:lstStyle/>
          <a:p>
            <a:r>
              <a:rPr lang="cs-CZ" sz="4200" dirty="0" smtClean="0">
                <a:solidFill>
                  <a:schemeClr val="accent1"/>
                </a:solidFill>
                <a:latin typeface="Arial" pitchFamily="34" charset="0"/>
              </a:rPr>
              <a:t>1. Statistické testy o parametrech jednoho výběru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a:xfrm>
            <a:off x="301625" y="1687532"/>
            <a:ext cx="8534400" cy="4598988"/>
          </a:xfrm>
        </p:spPr>
        <p:txBody>
          <a:bodyPr/>
          <a:lstStyle/>
          <a:p>
            <a:r>
              <a:rPr lang="cs-CZ" dirty="0" err="1" smtClean="0"/>
              <a:t>Jednovýběrové</a:t>
            </a:r>
            <a:r>
              <a:rPr lang="cs-CZ" dirty="0" smtClean="0"/>
              <a:t> statistické testy </a:t>
            </a:r>
            <a:r>
              <a:rPr lang="cs-CZ" b="1" dirty="0" smtClean="0"/>
              <a:t>srovnávají některou popisnou statistiku vzorku </a:t>
            </a:r>
            <a:r>
              <a:rPr lang="cs-CZ" dirty="0" smtClean="0"/>
              <a:t>(průměr, směrodatnou odchylku) </a:t>
            </a:r>
            <a:r>
              <a:rPr lang="cs-CZ" b="1" dirty="0" smtClean="0"/>
              <a:t>s jediným číslem</a:t>
            </a:r>
            <a:r>
              <a:rPr lang="cs-CZ" dirty="0" smtClean="0"/>
              <a:t>, jehož význam je ze statistického hlediska hodnota cílové populace</a:t>
            </a:r>
          </a:p>
          <a:p>
            <a:endParaRPr lang="cs-CZ" dirty="0" smtClean="0"/>
          </a:p>
          <a:p>
            <a:r>
              <a:rPr lang="cs-CZ" dirty="0" smtClean="0"/>
              <a:t>Z hlediska statistické teorie jde o ověření, zda daný vzorek pochází z testované cílové populace.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dirty="0" err="1" smtClean="0"/>
              <a:t>Jednovýběrové</a:t>
            </a:r>
            <a:r>
              <a:rPr lang="cs-CZ" dirty="0" smtClean="0"/>
              <a:t> test</a:t>
            </a:r>
            <a:r>
              <a:rPr lang="en-US" dirty="0" smtClean="0"/>
              <a:t>y</a:t>
            </a:r>
            <a:r>
              <a:rPr lang="cs-CZ" dirty="0" smtClean="0"/>
              <a:t> I</a:t>
            </a:r>
          </a:p>
        </p:txBody>
      </p:sp>
      <p:graphicFrame>
        <p:nvGraphicFramePr>
          <p:cNvPr id="442371" name="Group 3"/>
          <p:cNvGraphicFramePr>
            <a:graphicFrameLocks noGrp="1"/>
          </p:cNvGraphicFramePr>
          <p:nvPr/>
        </p:nvGraphicFramePr>
        <p:xfrm>
          <a:off x="2057400" y="2839566"/>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dirty="0" smtClean="0">
                          <a:ln>
                            <a:noFill/>
                          </a:ln>
                          <a:solidFill>
                            <a:schemeClr val="tx1"/>
                          </a:solidFill>
                          <a:effectLst/>
                          <a:latin typeface="Calibri" pitchFamily="34" charset="0"/>
                        </a:rPr>
                        <a:t>t </a:t>
                      </a:r>
                      <a:r>
                        <a:rPr kumimoji="0" lang="en-US" sz="2100" b="1" i="0" u="none" strike="noStrike" cap="none" normalizeH="0" baseline="0" dirty="0" smtClean="0">
                          <a:ln>
                            <a:noFill/>
                          </a:ln>
                          <a:solidFill>
                            <a:schemeClr val="tx1"/>
                          </a:solidFill>
                          <a:effectLst/>
                          <a:latin typeface="Calibri" pitchFamily="34" charset="0"/>
                        </a:rPr>
                        <a:t>&gt;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smtClean="0">
                          <a:ln>
                            <a:noFill/>
                          </a:ln>
                          <a:solidFill>
                            <a:schemeClr val="tx1"/>
                          </a:solidFill>
                          <a:effectLst/>
                          <a:latin typeface="Calibri" pitchFamily="34" charset="0"/>
                        </a:rPr>
                        <a:t>|t| &gt;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b="1" u="sng" dirty="0">
                <a:solidFill>
                  <a:prstClr val="black"/>
                </a:solidFill>
                <a:latin typeface="Arial" pitchFamily="34" charset="0"/>
                <a:cs typeface="Arial" pitchFamily="34" charset="0"/>
              </a:rPr>
              <a:t>Pr</a:t>
            </a:r>
            <a:r>
              <a:rPr lang="cs-CZ" sz="2400" b="1" u="sng" dirty="0" err="1">
                <a:solidFill>
                  <a:prstClr val="black"/>
                </a:solidFill>
                <a:latin typeface="Arial" pitchFamily="34" charset="0"/>
                <a:cs typeface="Arial" pitchFamily="34" charset="0"/>
              </a:rPr>
              <a:t>ůměr</a:t>
            </a:r>
            <a:r>
              <a:rPr lang="cs-CZ" sz="2400" b="1" dirty="0">
                <a:solidFill>
                  <a:prstClr val="black"/>
                </a:solidFill>
                <a:latin typeface="Arial" pitchFamily="34" charset="0"/>
                <a:cs typeface="Arial" pitchFamily="34" charset="0"/>
              </a:rPr>
              <a:t> </a:t>
            </a:r>
            <a:r>
              <a:rPr lang="cs-CZ" sz="2400" dirty="0">
                <a:solidFill>
                  <a:prstClr val="black"/>
                </a:solidFill>
                <a:latin typeface="Arial" pitchFamily="34" charset="0"/>
                <a:cs typeface="Arial" pitchFamily="34" charset="0"/>
              </a:rPr>
              <a:t>–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312738" y="3190875"/>
          <a:ext cx="1417637" cy="881063"/>
        </p:xfrm>
        <a:graphic>
          <a:graphicData uri="http://schemas.openxmlformats.org/presentationml/2006/ole">
            <p:oleObj spid="_x0000_s14371" name="Rovnice" r:id="rId3" imgW="698500" imgH="381000" progId="Equation.3">
              <p:embed/>
            </p:oleObj>
          </a:graphicData>
        </a:graphic>
      </p:graphicFrame>
      <p:sp>
        <p:nvSpPr>
          <p:cNvPr id="43048" name="Text Box 63"/>
          <p:cNvSpPr txBox="1">
            <a:spLocks noChangeArrowheads="1"/>
          </p:cNvSpPr>
          <p:nvPr/>
        </p:nvSpPr>
        <p:spPr bwMode="auto">
          <a:xfrm>
            <a:off x="7916743" y="321945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927376" y="3643648"/>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smtClean="0">
                <a:solidFill>
                  <a:prstClr val="black"/>
                </a:solidFill>
                <a:latin typeface="Arial" pitchFamily="34" charset="0"/>
                <a:cs typeface="Arial" pitchFamily="34" charset="0"/>
              </a:rPr>
              <a:t>(</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8009447" y="4087341"/>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dirty="0">
                <a:solidFill>
                  <a:prstClr val="black"/>
                </a:solidFill>
                <a:latin typeface="Arial" pitchFamily="34" charset="0"/>
                <a:cs typeface="Arial" pitchFamily="34" charset="0"/>
              </a:rPr>
              <a:t> </a:t>
            </a:r>
            <a:r>
              <a:rPr lang="cs-CZ" sz="1200" dirty="0" smtClean="0">
                <a:solidFill>
                  <a:prstClr val="black"/>
                </a:solidFill>
                <a:latin typeface="Arial" pitchFamily="34" charset="0"/>
                <a:cs typeface="Arial" pitchFamily="34" charset="0"/>
              </a:rPr>
              <a:t> (</a:t>
            </a:r>
            <a:r>
              <a:rPr lang="cs-CZ" sz="1200" dirty="0">
                <a:solidFill>
                  <a:prstClr val="black"/>
                </a:solidFill>
                <a:latin typeface="Arial" pitchFamily="34" charset="0"/>
                <a:cs typeface="Arial" pitchFamily="34" charset="0"/>
              </a:rPr>
              <a:t>n-1)</a:t>
            </a:r>
            <a:br>
              <a:rPr lang="cs-CZ" sz="1200" dirty="0">
                <a:solidFill>
                  <a:prstClr val="black"/>
                </a:solidFill>
                <a:latin typeface="Arial" pitchFamily="34" charset="0"/>
                <a:cs typeface="Arial" pitchFamily="34" charset="0"/>
              </a:rPr>
            </a:br>
            <a:r>
              <a:rPr lang="cs-CZ" sz="1200" dirty="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208825"/>
          <a:ext cx="685800" cy="461963"/>
        </p:xfrm>
        <a:graphic>
          <a:graphicData uri="http://schemas.openxmlformats.org/presentationml/2006/ole">
            <p:oleObj spid="_x0000_s14372" name="Equation" r:id="rId4" imgW="380835" imgH="241195" progId="Equation.3">
              <p:embed/>
            </p:oleObj>
          </a:graphicData>
        </a:graphic>
      </p:graphicFrame>
      <p:graphicFrame>
        <p:nvGraphicFramePr>
          <p:cNvPr id="43012" name="Object 68"/>
          <p:cNvGraphicFramePr>
            <a:graphicFrameLocks noChangeAspect="1"/>
          </p:cNvGraphicFramePr>
          <p:nvPr/>
        </p:nvGraphicFramePr>
        <p:xfrm>
          <a:off x="2438400" y="3634904"/>
          <a:ext cx="762000" cy="482600"/>
        </p:xfrm>
        <a:graphic>
          <a:graphicData uri="http://schemas.openxmlformats.org/presentationml/2006/ole">
            <p:oleObj spid="_x0000_s14373" name="Equation" r:id="rId5" imgW="380835" imgH="241195" progId="Equation.3">
              <p:embed/>
            </p:oleObj>
          </a:graphicData>
        </a:graphic>
      </p:graphicFrame>
      <p:graphicFrame>
        <p:nvGraphicFramePr>
          <p:cNvPr id="43013" name="Object 69"/>
          <p:cNvGraphicFramePr>
            <a:graphicFrameLocks noChangeAspect="1"/>
          </p:cNvGraphicFramePr>
          <p:nvPr/>
        </p:nvGraphicFramePr>
        <p:xfrm>
          <a:off x="2438400" y="4056550"/>
          <a:ext cx="762000" cy="481013"/>
        </p:xfrm>
        <a:graphic>
          <a:graphicData uri="http://schemas.openxmlformats.org/presentationml/2006/ole">
            <p:oleObj spid="_x0000_s14374" name="Equation" r:id="rId6" imgW="380835" imgH="241195" progId="Equation.3">
              <p:embed/>
            </p:oleObj>
          </a:graphicData>
        </a:graphic>
      </p:graphicFrame>
      <p:graphicFrame>
        <p:nvGraphicFramePr>
          <p:cNvPr id="43014" name="Object 70"/>
          <p:cNvGraphicFramePr>
            <a:graphicFrameLocks noChangeAspect="1"/>
          </p:cNvGraphicFramePr>
          <p:nvPr/>
        </p:nvGraphicFramePr>
        <p:xfrm>
          <a:off x="3810000" y="4031150"/>
          <a:ext cx="838200" cy="530225"/>
        </p:xfrm>
        <a:graphic>
          <a:graphicData uri="http://schemas.openxmlformats.org/presentationml/2006/ole">
            <p:oleObj spid="_x0000_s14375" name="Equation" r:id="rId7" imgW="380835" imgH="241195" progId="Equation.3">
              <p:embed/>
            </p:oleObj>
          </a:graphicData>
        </a:graphic>
      </p:graphicFrame>
      <p:graphicFrame>
        <p:nvGraphicFramePr>
          <p:cNvPr id="43015" name="Object 71"/>
          <p:cNvGraphicFramePr>
            <a:graphicFrameLocks noChangeAspect="1"/>
          </p:cNvGraphicFramePr>
          <p:nvPr/>
        </p:nvGraphicFramePr>
        <p:xfrm>
          <a:off x="3810000" y="3634904"/>
          <a:ext cx="762000" cy="482600"/>
        </p:xfrm>
        <a:graphic>
          <a:graphicData uri="http://schemas.openxmlformats.org/presentationml/2006/ole">
            <p:oleObj spid="_x0000_s14376" name="Equation" r:id="rId8" imgW="380835" imgH="241195" progId="Equation.3">
              <p:embed/>
            </p:oleObj>
          </a:graphicData>
        </a:graphic>
      </p:graphicFrame>
      <p:graphicFrame>
        <p:nvGraphicFramePr>
          <p:cNvPr id="43016" name="Object 72"/>
          <p:cNvGraphicFramePr>
            <a:graphicFrameLocks noChangeAspect="1"/>
          </p:cNvGraphicFramePr>
          <p:nvPr/>
        </p:nvGraphicFramePr>
        <p:xfrm>
          <a:off x="3810000" y="3199300"/>
          <a:ext cx="762000" cy="482600"/>
        </p:xfrm>
        <a:graphic>
          <a:graphicData uri="http://schemas.openxmlformats.org/presentationml/2006/ole">
            <p:oleObj spid="_x0000_s14377" name="Equation" r:id="rId9" imgW="380835" imgH="241195" progId="Equation.3">
              <p:embed/>
            </p:oleObj>
          </a:graphicData>
        </a:graphic>
      </p:graphicFrame>
      <p:sp>
        <p:nvSpPr>
          <p:cNvPr id="43051" name="Rectangle 88"/>
          <p:cNvSpPr>
            <a:spLocks noChangeArrowheads="1"/>
          </p:cNvSpPr>
          <p:nvPr/>
        </p:nvSpPr>
        <p:spPr bwMode="auto">
          <a:xfrm>
            <a:off x="180974" y="1564049"/>
            <a:ext cx="8798517" cy="646331"/>
          </a:xfrm>
          <a:prstGeom prst="rect">
            <a:avLst/>
          </a:prstGeom>
          <a:noFill/>
          <a:ln w="9525">
            <a:noFill/>
            <a:miter lim="800000"/>
            <a:headEnd/>
            <a:tailEnd/>
          </a:ln>
        </p:spPr>
        <p:txBody>
          <a:bodyPr wrap="square" anchor="ctr">
            <a:spAutoFit/>
          </a:bodyPr>
          <a:lstStyle/>
          <a:p>
            <a:pPr fontAlgn="base">
              <a:spcBef>
                <a:spcPct val="0"/>
              </a:spcBef>
              <a:spcAft>
                <a:spcPct val="0"/>
              </a:spcAft>
            </a:pPr>
            <a:r>
              <a:rPr lang="cs-CZ" dirty="0">
                <a:solidFill>
                  <a:prstClr val="black"/>
                </a:solidFill>
                <a:latin typeface="Arial" pitchFamily="34" charset="0"/>
                <a:cs typeface="Arial" pitchFamily="34" charset="0"/>
              </a:rPr>
              <a:t>V případě </a:t>
            </a:r>
            <a:r>
              <a:rPr lang="cs-CZ" dirty="0" smtClean="0">
                <a:solidFill>
                  <a:prstClr val="black"/>
                </a:solidFill>
                <a:latin typeface="Arial" pitchFamily="34" charset="0"/>
                <a:cs typeface="Arial" pitchFamily="34" charset="0"/>
              </a:rPr>
              <a:t>„</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testů jde o srovnání </a:t>
            </a:r>
            <a:r>
              <a:rPr lang="cs-CZ" dirty="0" smtClean="0">
                <a:solidFill>
                  <a:prstClr val="black"/>
                </a:solidFill>
                <a:latin typeface="Arial" pitchFamily="34" charset="0"/>
                <a:cs typeface="Arial" pitchFamily="34" charset="0"/>
              </a:rPr>
              <a:t>jednoho výběru </a:t>
            </a:r>
            <a:r>
              <a:rPr lang="cs-CZ" dirty="0">
                <a:solidFill>
                  <a:prstClr val="black"/>
                </a:solidFill>
                <a:latin typeface="Arial" pitchFamily="34" charset="0"/>
                <a:cs typeface="Arial" pitchFamily="34" charset="0"/>
              </a:rPr>
              <a:t>dat </a:t>
            </a:r>
            <a:r>
              <a:rPr lang="cs-CZ" dirty="0" smtClean="0">
                <a:solidFill>
                  <a:prstClr val="black"/>
                </a:solidFill>
                <a:latin typeface="Arial" pitchFamily="34" charset="0"/>
                <a:cs typeface="Arial" pitchFamily="34" charset="0"/>
              </a:rPr>
              <a:t>(proto „</a:t>
            </a:r>
            <a:r>
              <a:rPr lang="cs-CZ" dirty="0" err="1" smtClean="0">
                <a:solidFill>
                  <a:prstClr val="black"/>
                </a:solidFill>
                <a:latin typeface="Arial" pitchFamily="34" charset="0"/>
                <a:cs typeface="Arial" pitchFamily="34" charset="0"/>
              </a:rPr>
              <a:t>one</a:t>
            </a:r>
            <a:r>
              <a:rPr lang="cs-CZ" dirty="0" smtClean="0">
                <a:solidFill>
                  <a:prstClr val="black"/>
                </a:solidFill>
                <a:latin typeface="Arial" pitchFamily="34" charset="0"/>
                <a:cs typeface="Arial" pitchFamily="34" charset="0"/>
              </a:rPr>
              <a:t> sample“) </a:t>
            </a:r>
            <a:r>
              <a:rPr lang="cs-CZ" dirty="0">
                <a:solidFill>
                  <a:prstClr val="black"/>
                </a:solidFill>
                <a:latin typeface="Arial" pitchFamily="34" charset="0"/>
                <a:cs typeface="Arial" pitchFamily="34" charset="0"/>
              </a:rPr>
              <a:t>s cílovou populací. Pro parametrické testy musí mít </a:t>
            </a:r>
            <a:r>
              <a:rPr lang="cs-CZ" dirty="0" smtClean="0">
                <a:solidFill>
                  <a:prstClr val="black"/>
                </a:solidFill>
                <a:latin typeface="Arial" pitchFamily="34" charset="0"/>
                <a:cs typeface="Arial" pitchFamily="34" charset="0"/>
              </a:rPr>
              <a:t>výběr normální </a:t>
            </a:r>
            <a:r>
              <a:rPr lang="cs-CZ" dirty="0">
                <a:solidFill>
                  <a:prstClr val="black"/>
                </a:solidFill>
                <a:latin typeface="Arial" pitchFamily="34" charset="0"/>
                <a:cs typeface="Arial" pitchFamily="34" charset="0"/>
              </a:rPr>
              <a:t>rozložení. </a:t>
            </a:r>
          </a:p>
        </p:txBody>
      </p:sp>
      <p:sp>
        <p:nvSpPr>
          <p:cNvPr id="18" name="AutoShape 33"/>
          <p:cNvSpPr>
            <a:spLocks noChangeArrowheads="1"/>
          </p:cNvSpPr>
          <p:nvPr/>
        </p:nvSpPr>
        <p:spPr bwMode="auto">
          <a:xfrm rot="5400000">
            <a:off x="713284" y="4407396"/>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TextovéPole 18"/>
          <p:cNvSpPr txBox="1"/>
          <p:nvPr/>
        </p:nvSpPr>
        <p:spPr>
          <a:xfrm>
            <a:off x="179512" y="5013176"/>
            <a:ext cx="4262705" cy="1785104"/>
          </a:xfrm>
          <a:prstGeom prst="rect">
            <a:avLst/>
          </a:prstGeom>
          <a:noFill/>
        </p:spPr>
        <p:txBody>
          <a:bodyPr wrap="none" rtlCol="0">
            <a:spAutoFit/>
          </a:bodyPr>
          <a:lstStyle/>
          <a:p>
            <a:r>
              <a:rPr lang="el-GR" dirty="0" smtClean="0">
                <a:latin typeface="Arial" pitchFamily="34" charset="0"/>
                <a:cs typeface="Arial" pitchFamily="34" charset="0"/>
              </a:rPr>
              <a:t>μ</a:t>
            </a:r>
            <a:r>
              <a:rPr lang="cs-CZ" dirty="0" smtClean="0">
                <a:latin typeface="Arial" pitchFamily="34" charset="0"/>
                <a:cs typeface="Arial" pitchFamily="34" charset="0"/>
              </a:rPr>
              <a:t> - střední hodnota základního souboru</a:t>
            </a:r>
          </a:p>
          <a:p>
            <a:r>
              <a:rPr lang="cs-CZ" dirty="0" smtClean="0">
                <a:latin typeface="Arial" pitchFamily="34" charset="0"/>
                <a:cs typeface="Arial" pitchFamily="34" charset="0"/>
              </a:rPr>
              <a:t>    - průměr výběrového souboru</a:t>
            </a:r>
          </a:p>
          <a:p>
            <a:r>
              <a:rPr lang="cs-CZ" dirty="0" smtClean="0">
                <a:latin typeface="Arial" pitchFamily="34" charset="0"/>
                <a:cs typeface="Arial" pitchFamily="34" charset="0"/>
              </a:rPr>
              <a:t>s</a:t>
            </a:r>
            <a:r>
              <a:rPr lang="cs-CZ" baseline="30000" dirty="0" smtClean="0">
                <a:latin typeface="Arial" pitchFamily="34" charset="0"/>
                <a:cs typeface="Arial" pitchFamily="34" charset="0"/>
              </a:rPr>
              <a:t>2</a:t>
            </a:r>
            <a:r>
              <a:rPr lang="cs-CZ" dirty="0" smtClean="0">
                <a:latin typeface="Arial" pitchFamily="34" charset="0"/>
                <a:cs typeface="Arial" pitchFamily="34" charset="0"/>
              </a:rPr>
              <a:t> - rozptyl výběrového souboru</a:t>
            </a:r>
          </a:p>
          <a:p>
            <a:r>
              <a:rPr lang="cs-CZ" dirty="0" smtClean="0">
                <a:latin typeface="Arial" pitchFamily="34" charset="0"/>
                <a:cs typeface="Arial" pitchFamily="34" charset="0"/>
              </a:rPr>
              <a:t>n - počet členů výběrového souboru</a:t>
            </a:r>
          </a:p>
          <a:p>
            <a:endParaRPr lang="cs-CZ" sz="2000" dirty="0" smtClean="0"/>
          </a:p>
          <a:p>
            <a:endParaRPr lang="cs-CZ" dirty="0"/>
          </a:p>
        </p:txBody>
      </p:sp>
      <p:graphicFrame>
        <p:nvGraphicFramePr>
          <p:cNvPr id="14346" name="Object 72"/>
          <p:cNvGraphicFramePr>
            <a:graphicFrameLocks noChangeAspect="1"/>
          </p:cNvGraphicFramePr>
          <p:nvPr/>
        </p:nvGraphicFramePr>
        <p:xfrm>
          <a:off x="251520" y="5301208"/>
          <a:ext cx="228600" cy="381000"/>
        </p:xfrm>
        <a:graphic>
          <a:graphicData uri="http://schemas.openxmlformats.org/presentationml/2006/ole">
            <p:oleObj spid="_x0000_s14378" name="Rovnice" r:id="rId10" imgW="114201" imgH="190335" progId="Equation.3">
              <p:embed/>
            </p:oleObj>
          </a:graphicData>
        </a:graphic>
      </p:graphicFrame>
      <p:sp>
        <p:nvSpPr>
          <p:cNvPr id="22" name="AutoShape 33"/>
          <p:cNvSpPr>
            <a:spLocks noChangeArrowheads="1"/>
          </p:cNvSpPr>
          <p:nvPr/>
        </p:nvSpPr>
        <p:spPr bwMode="auto">
          <a:xfrm rot="19825453">
            <a:off x="7434623" y="4761118"/>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TextovéPole 22"/>
          <p:cNvSpPr txBox="1"/>
          <p:nvPr/>
        </p:nvSpPr>
        <p:spPr>
          <a:xfrm>
            <a:off x="4788024" y="5302949"/>
            <a:ext cx="4191468" cy="646331"/>
          </a:xfrm>
          <a:prstGeom prst="rect">
            <a:avLst/>
          </a:prstGeom>
          <a:noFill/>
        </p:spPr>
        <p:txBody>
          <a:bodyPr wrap="none" rtlCol="0">
            <a:spAutoFit/>
          </a:bodyPr>
          <a:lstStyle/>
          <a:p>
            <a:r>
              <a:rPr lang="cs-CZ" dirty="0" smtClean="0"/>
              <a:t>t</a:t>
            </a:r>
            <a:r>
              <a:rPr lang="cs-CZ" baseline="-25000" dirty="0" smtClean="0"/>
              <a:t>1-</a:t>
            </a:r>
            <a:r>
              <a:rPr lang="el-GR" baseline="-25000" dirty="0" smtClean="0"/>
              <a:t>α</a:t>
            </a:r>
            <a:r>
              <a:rPr lang="cs-CZ" baseline="-25000" dirty="0" smtClean="0"/>
              <a:t>/2 </a:t>
            </a:r>
            <a:r>
              <a:rPr lang="cs-CZ" dirty="0" smtClean="0"/>
              <a:t>(n-1) = kvantil Studentova </a:t>
            </a:r>
            <a:r>
              <a:rPr lang="cs-CZ" i="1" dirty="0" smtClean="0"/>
              <a:t>t</a:t>
            </a:r>
            <a:r>
              <a:rPr lang="cs-CZ" dirty="0" smtClean="0"/>
              <a:t>-rozdělení</a:t>
            </a:r>
          </a:p>
          <a:p>
            <a:r>
              <a:rPr lang="cs-CZ" dirty="0" smtClean="0"/>
              <a:t> pro dané stupně volnosti (n-1) a zvolené </a:t>
            </a:r>
            <a:r>
              <a:rPr lang="el-GR" dirty="0" smtClean="0"/>
              <a:t>α</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61"/>
          <p:cNvGraphicFramePr>
            <a:graphicFrameLocks noChangeAspect="1"/>
          </p:cNvGraphicFramePr>
          <p:nvPr/>
        </p:nvGraphicFramePr>
        <p:xfrm>
          <a:off x="5414963" y="4576763"/>
          <a:ext cx="1373187" cy="363537"/>
        </p:xfrm>
        <a:graphic>
          <a:graphicData uri="http://schemas.openxmlformats.org/presentationml/2006/ole">
            <p:oleObj spid="_x0000_s39955" name="Rovnice" r:id="rId3" imgW="1040948" imgH="241195" progId="Equation.3">
              <p:embed/>
            </p:oleObj>
          </a:graphicData>
        </a:graphic>
      </p:graphicFrame>
      <p:sp>
        <p:nvSpPr>
          <p:cNvPr id="7" name="Rectangle 3"/>
          <p:cNvSpPr txBox="1">
            <a:spLocks/>
          </p:cNvSpPr>
          <p:nvPr/>
        </p:nvSpPr>
        <p:spPr bwMode="auto">
          <a:xfrm>
            <a:off x="323528" y="1566316"/>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indent="-273050" eaLnBrk="0" fontAlgn="base" hangingPunct="0">
              <a:spcBef>
                <a:spcPct val="20000"/>
              </a:spcBef>
              <a:spcAft>
                <a:spcPct val="0"/>
              </a:spcAft>
              <a:buClr>
                <a:schemeClr val="accent1"/>
              </a:buClr>
              <a:buSzPct val="85000"/>
              <a:buFont typeface="Wingdings 2" pitchFamily="18" charset="2"/>
              <a:buChar char=""/>
            </a:pPr>
            <a:r>
              <a:rPr lang="cs-CZ" sz="1600" dirty="0" smtClean="0"/>
              <a:t>Určitá linka autobusové městské dopravy má v době dopravní špičky průměrnou rychlost 8 km/hod. Uvažovalo se o tom, zda změna trasy by vedla ke změně průměrné rychlosti. Nová trasa byla proto projeta v deseti náhodně vybraných dnech a byly zjištěny tyto průměrné rychlosti: 7,8;  7,9; </a:t>
            </a:r>
            <a:r>
              <a:rPr lang="cs-CZ" sz="1600" dirty="0" err="1" smtClean="0"/>
              <a:t>9</a:t>
            </a:r>
            <a:r>
              <a:rPr lang="cs-CZ" sz="1600" dirty="0" smtClean="0"/>
              <a:t>,0; 7,8; </a:t>
            </a:r>
            <a:r>
              <a:rPr lang="cs-CZ" sz="1600" dirty="0" err="1" smtClean="0"/>
              <a:t>8</a:t>
            </a:r>
            <a:r>
              <a:rPr lang="cs-CZ" sz="1600" dirty="0" smtClean="0"/>
              <a:t>,0; 7,8; </a:t>
            </a:r>
            <a:r>
              <a:rPr lang="cs-CZ" sz="1600" dirty="0" err="1" smtClean="0"/>
              <a:t>8</a:t>
            </a:r>
            <a:r>
              <a:rPr lang="cs-CZ" sz="1600" dirty="0" smtClean="0"/>
              <a:t>,5; 8,2; 8,2; 9,3. Rozhodněte, zda změna trasy vede ke změně průměrné rychlosti. Předpokládáme normální rozdělení a α=0,05. </a:t>
            </a:r>
          </a:p>
          <a:p>
            <a:pPr marL="273050" indent="-273050" eaLnBrk="0" fontAlgn="base" hangingPunct="0">
              <a:spcBef>
                <a:spcPct val="20000"/>
              </a:spcBef>
              <a:spcAft>
                <a:spcPct val="0"/>
              </a:spcAft>
              <a:buClr>
                <a:schemeClr val="accent1"/>
              </a:buClr>
              <a:buSzPct val="85000"/>
              <a:buFont typeface="Wingdings 2" pitchFamily="18" charset="2"/>
              <a:buChar char=""/>
            </a:pPr>
            <a:r>
              <a:rPr lang="cs-CZ" sz="1600" b="1" u="sng" dirty="0" smtClean="0"/>
              <a:t>Postup:</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Na hladině významnosti 0,05 testujeme </a:t>
            </a:r>
            <a:r>
              <a:rPr lang="cs-CZ" sz="1600" b="1" dirty="0" smtClean="0">
                <a:latin typeface="Calibri" pitchFamily="34" charset="0"/>
              </a:rPr>
              <a:t>hypotézu </a:t>
            </a:r>
            <a:r>
              <a:rPr lang="en-US" sz="1600" b="1" dirty="0" smtClean="0">
                <a:latin typeface="Calibri" pitchFamily="34" charset="0"/>
              </a:rPr>
              <a:t>H</a:t>
            </a:r>
            <a:r>
              <a:rPr lang="en-US" sz="1600" b="1" baseline="-25000" dirty="0" smtClean="0">
                <a:latin typeface="Calibri" pitchFamily="34" charset="0"/>
              </a:rPr>
              <a:t>0</a:t>
            </a:r>
            <a:r>
              <a:rPr lang="cs-CZ" sz="1600" b="1" dirty="0" smtClean="0">
                <a:latin typeface="Calibri" pitchFamily="34" charset="0"/>
              </a:rPr>
              <a:t>:              ,</a:t>
            </a:r>
            <a:r>
              <a:rPr lang="en-US" sz="1600" b="1" dirty="0" smtClean="0">
                <a:latin typeface="Calibri" pitchFamily="34" charset="0"/>
              </a:rPr>
              <a:t> </a:t>
            </a:r>
            <a:r>
              <a:rPr lang="cs-CZ" sz="1600" b="1" dirty="0" smtClean="0">
                <a:latin typeface="Calibri" pitchFamily="34" charset="0"/>
              </a:rPr>
              <a:t>proti </a:t>
            </a:r>
            <a:r>
              <a:rPr lang="en-US" sz="1600" b="1" dirty="0" smtClean="0">
                <a:latin typeface="Calibri" pitchFamily="34" charset="0"/>
              </a:rPr>
              <a:t>H</a:t>
            </a:r>
            <a:r>
              <a:rPr lang="en-US" sz="1600" b="1" baseline="-25000" dirty="0" smtClean="0">
                <a:latin typeface="Calibri" pitchFamily="34" charset="0"/>
              </a:rPr>
              <a:t>A</a:t>
            </a:r>
            <a:r>
              <a:rPr lang="el-GR" sz="1600" b="1" dirty="0" smtClean="0">
                <a:latin typeface="Calibri" pitchFamily="34" charset="0"/>
              </a:rPr>
              <a:t> </a:t>
            </a:r>
            <a:r>
              <a:rPr lang="cs-CZ" sz="1600" b="1" dirty="0" smtClean="0">
                <a:latin typeface="Calibri" pitchFamily="34" charset="0"/>
              </a:rPr>
              <a:t>: </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aritmetický průměr </a:t>
            </a:r>
            <a:r>
              <a:rPr lang="cs-CZ" sz="1600" dirty="0" smtClean="0">
                <a:latin typeface="Calibri" pitchFamily="34" charset="0"/>
              </a:rPr>
              <a:t>a</a:t>
            </a:r>
            <a:r>
              <a:rPr lang="cs-CZ" sz="1600" b="1" dirty="0" smtClean="0">
                <a:latin typeface="Calibri" pitchFamily="34" charset="0"/>
              </a:rPr>
              <a:t> rozptyl výběrového souboru.</a:t>
            </a: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Vypočteme</a:t>
            </a:r>
            <a:r>
              <a:rPr lang="cs-CZ" sz="1600" b="1" dirty="0" smtClean="0">
                <a:latin typeface="Calibri" pitchFamily="34" charset="0"/>
              </a:rPr>
              <a:t> testovou statistiku t: </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lvl="0" indent="-342900" eaLnBrk="0" fontAlgn="base" hangingPunct="0">
              <a:spcBef>
                <a:spcPct val="20000"/>
              </a:spcBef>
              <a:spcAft>
                <a:spcPct val="0"/>
              </a:spcAft>
              <a:buClr>
                <a:schemeClr val="accent1"/>
              </a:buClr>
              <a:buSzPct val="85000"/>
              <a:buFont typeface="+mj-lt"/>
              <a:buAutoNum type="arabicPeriod"/>
            </a:pPr>
            <a:r>
              <a:rPr lang="cs-CZ" sz="1600" dirty="0" smtClean="0">
                <a:latin typeface="Calibri" pitchFamily="34" charset="0"/>
              </a:rPr>
              <a:t>Vypočtené</a:t>
            </a:r>
            <a:r>
              <a:rPr lang="cs-CZ" sz="1600" b="1" dirty="0" smtClean="0">
                <a:latin typeface="Calibri" pitchFamily="34" charset="0"/>
              </a:rPr>
              <a:t> t porovnáme s kritickou hodnotou 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a:t>
            </a:r>
          </a:p>
          <a:p>
            <a:pPr marL="342900" lvl="0" indent="-342900" eaLnBrk="0" fontAlgn="base" hangingPunct="0">
              <a:spcBef>
                <a:spcPct val="20000"/>
              </a:spcBef>
              <a:spcAft>
                <a:spcPct val="0"/>
              </a:spcAft>
              <a:buClr>
                <a:schemeClr val="accent1"/>
              </a:buClr>
              <a:buSzPct val="85000"/>
              <a:buFont typeface="+mj-lt"/>
              <a:buAutoNum type="arabicPeriod"/>
            </a:pPr>
            <a:endParaRPr lang="cs-CZ" sz="1600" b="1" dirty="0" smtClean="0">
              <a:latin typeface="Calibri" pitchFamily="34" charset="0"/>
            </a:endParaRPr>
          </a:p>
          <a:p>
            <a:pPr marL="342900" indent="-342900" eaLnBrk="0" fontAlgn="base" hangingPunct="0">
              <a:spcBef>
                <a:spcPct val="20000"/>
              </a:spcBef>
              <a:spcAft>
                <a:spcPct val="0"/>
              </a:spcAft>
              <a:buClr>
                <a:schemeClr val="accent1"/>
              </a:buClr>
              <a:buSzPct val="85000"/>
              <a:buFont typeface="+mj-lt"/>
              <a:buAutoNum type="arabicPeriod"/>
            </a:pPr>
            <a:r>
              <a:rPr lang="cs-CZ" sz="1600" dirty="0" smtClean="0"/>
              <a:t>Je-li </a:t>
            </a:r>
            <a:r>
              <a:rPr lang="en-US" sz="1600" b="1" dirty="0"/>
              <a:t>|</a:t>
            </a:r>
            <a:r>
              <a:rPr lang="cs-CZ" sz="1600" b="1" dirty="0" smtClean="0"/>
              <a:t>t</a:t>
            </a:r>
            <a:r>
              <a:rPr lang="en-US" sz="1600" b="1" dirty="0" smtClean="0"/>
              <a:t>|</a:t>
            </a:r>
            <a:r>
              <a:rPr lang="cs-CZ" sz="1600" b="1" dirty="0" smtClean="0"/>
              <a:t> ≤ </a:t>
            </a:r>
            <a:r>
              <a:rPr lang="cs-CZ" sz="1600" b="1" dirty="0" smtClean="0">
                <a:latin typeface="Calibri" pitchFamily="34" charset="0"/>
              </a:rPr>
              <a:t>t</a:t>
            </a:r>
            <a:r>
              <a:rPr lang="cs-CZ" sz="1600" b="1" baseline="-25000" dirty="0" smtClean="0">
                <a:latin typeface="Calibri" pitchFamily="34" charset="0"/>
              </a:rPr>
              <a:t>1-</a:t>
            </a:r>
            <a:r>
              <a:rPr lang="el-GR" sz="1600" b="1" baseline="-25000" dirty="0" smtClean="0">
                <a:latin typeface="Calibri" pitchFamily="34" charset="0"/>
              </a:rPr>
              <a:t>α</a:t>
            </a:r>
            <a:r>
              <a:rPr lang="cs-CZ" sz="1600" b="1" baseline="-25000" dirty="0" smtClean="0">
                <a:latin typeface="Calibri" pitchFamily="34" charset="0"/>
              </a:rPr>
              <a:t>/2(n-1)                        </a:t>
            </a:r>
            <a:r>
              <a:rPr lang="cs-CZ" sz="1600" b="1" dirty="0" smtClean="0">
                <a:latin typeface="Calibri" pitchFamily="34" charset="0"/>
              </a:rPr>
              <a:t>statisticky nevýznamný rozdíl testovaných parametrů při zvolené </a:t>
            </a:r>
            <a:r>
              <a:rPr lang="cs-CZ" sz="1600" dirty="0" smtClean="0"/>
              <a:t>α</a:t>
            </a:r>
            <a:r>
              <a:rPr lang="en-US" sz="1600" dirty="0" smtClean="0"/>
              <a:t>; </a:t>
            </a:r>
            <a:r>
              <a:rPr lang="cs-CZ" sz="1600" dirty="0" smtClean="0"/>
              <a:t>nulovou hypotézu nezamítáme, na</a:t>
            </a:r>
            <a:r>
              <a:rPr lang="en-US" sz="1600" dirty="0" smtClean="0"/>
              <a:t> </a:t>
            </a:r>
            <a:r>
              <a:rPr lang="cs-CZ" sz="1600" dirty="0" smtClean="0"/>
              <a:t>hladině významnosti α=0,05 se nepodařilo prokázat, že by změna trasy měla za následek změnu průměrné rychlosti.</a:t>
            </a:r>
            <a:endParaRPr lang="cs-CZ" sz="1600" b="1" dirty="0" smtClean="0"/>
          </a:p>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Char char=""/>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
                <a:schemeClr val="accent1"/>
              </a:buClr>
              <a:buSzPct val="85000"/>
              <a:buFont typeface="+mj-lt"/>
              <a:buAutoNum type="arabicPeriod"/>
              <a:tabLst/>
              <a:defRPr/>
            </a:pPr>
            <a:endParaRPr kumimoji="0" lang="cs-CZ" sz="2700" b="0" i="0" u="none" strike="noStrike" kern="1200" cap="none" spc="0" normalizeH="0" noProof="0" dirty="0" smtClean="0">
              <a:ln>
                <a:noFill/>
              </a:ln>
              <a:solidFill>
                <a:schemeClr val="tx1"/>
              </a:solidFill>
              <a:effectLst/>
              <a:uLnTx/>
              <a:uFillTx/>
              <a:latin typeface="+mn-lt"/>
              <a:ea typeface="+mn-ea"/>
              <a:cs typeface="+mn-cs"/>
            </a:endParaRPr>
          </a:p>
        </p:txBody>
      </p:sp>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Jarkovský, L. Dušek</a:t>
            </a:r>
          </a:p>
          <a:p>
            <a:pPr>
              <a:defRPr/>
            </a:pPr>
            <a:endParaRPr lang="cs-CZ" dirty="0"/>
          </a:p>
        </p:txBody>
      </p:sp>
      <p:sp>
        <p:nvSpPr>
          <p:cNvPr id="6" name="Nadpis 5"/>
          <p:cNvSpPr>
            <a:spLocks noGrp="1"/>
          </p:cNvSpPr>
          <p:nvPr>
            <p:ph type="title"/>
          </p:nvPr>
        </p:nvSpPr>
        <p:spPr>
          <a:xfrm>
            <a:off x="301625" y="260648"/>
            <a:ext cx="8534400" cy="758825"/>
          </a:xfrm>
        </p:spPr>
        <p:txBody>
          <a:bodyPr/>
          <a:lstStyle/>
          <a:p>
            <a:pPr algn="l"/>
            <a:r>
              <a:rPr lang="cs-CZ" dirty="0" smtClean="0"/>
              <a:t>Příklad 1: </a:t>
            </a:r>
            <a:r>
              <a:rPr lang="cs-CZ" u="sng" dirty="0" err="1" smtClean="0"/>
              <a:t>Jednovýběrový</a:t>
            </a:r>
            <a:r>
              <a:rPr lang="cs-CZ" u="sng" dirty="0" smtClean="0"/>
              <a:t> t-test</a:t>
            </a:r>
            <a:endParaRPr lang="cs-CZ" u="sng" dirty="0"/>
          </a:p>
        </p:txBody>
      </p:sp>
      <p:graphicFrame>
        <p:nvGraphicFramePr>
          <p:cNvPr id="39938" name="Object 61"/>
          <p:cNvGraphicFramePr>
            <a:graphicFrameLocks noChangeAspect="1"/>
          </p:cNvGraphicFramePr>
          <p:nvPr/>
        </p:nvGraphicFramePr>
        <p:xfrm>
          <a:off x="3571868" y="3726971"/>
          <a:ext cx="3073400" cy="765175"/>
        </p:xfrm>
        <a:graphic>
          <a:graphicData uri="http://schemas.openxmlformats.org/presentationml/2006/ole">
            <p:oleObj spid="_x0000_s39956" name="Rovnice" r:id="rId4" imgW="1511300" imgH="330200" progId="Equation.3">
              <p:embed/>
            </p:oleObj>
          </a:graphicData>
        </a:graphic>
      </p:graphicFrame>
      <p:sp>
        <p:nvSpPr>
          <p:cNvPr id="14" name="Šipka doprava 13"/>
          <p:cNvSpPr/>
          <p:nvPr/>
        </p:nvSpPr>
        <p:spPr>
          <a:xfrm>
            <a:off x="2339752" y="5189091"/>
            <a:ext cx="504056"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9943" name="Picture 7" descr="http://www.spartapraha2000.cz/img/picture/1325/autobus.gif"/>
          <p:cNvPicPr>
            <a:picLocks noChangeAspect="1" noChangeArrowheads="1"/>
          </p:cNvPicPr>
          <p:nvPr/>
        </p:nvPicPr>
        <p:blipFill>
          <a:blip r:embed="rId5" cstate="print"/>
          <a:srcRect/>
          <a:stretch>
            <a:fillRect/>
          </a:stretch>
        </p:blipFill>
        <p:spPr bwMode="auto">
          <a:xfrm>
            <a:off x="7086600" y="188640"/>
            <a:ext cx="2057400" cy="1504951"/>
          </a:xfrm>
          <a:prstGeom prst="rect">
            <a:avLst/>
          </a:prstGeom>
          <a:noFill/>
        </p:spPr>
      </p:pic>
      <p:graphicFrame>
        <p:nvGraphicFramePr>
          <p:cNvPr id="10" name="Objekt 9"/>
          <p:cNvGraphicFramePr>
            <a:graphicFrameLocks noChangeAspect="1"/>
          </p:cNvGraphicFramePr>
          <p:nvPr/>
        </p:nvGraphicFramePr>
        <p:xfrm>
          <a:off x="5157316" y="3153106"/>
          <a:ext cx="568325" cy="304800"/>
        </p:xfrm>
        <a:graphic>
          <a:graphicData uri="http://schemas.openxmlformats.org/presentationml/2006/ole">
            <p:oleObj spid="_x0000_s39957" name="Rovnice" r:id="rId6" imgW="380835" imgH="203112" progId="Equation.3">
              <p:embed/>
            </p:oleObj>
          </a:graphicData>
        </a:graphic>
      </p:graphicFrame>
      <p:graphicFrame>
        <p:nvGraphicFramePr>
          <p:cNvPr id="11" name="Objekt 10"/>
          <p:cNvGraphicFramePr>
            <a:graphicFrameLocks noChangeAspect="1"/>
          </p:cNvGraphicFramePr>
          <p:nvPr/>
        </p:nvGraphicFramePr>
        <p:xfrm>
          <a:off x="6696695" y="3145466"/>
          <a:ext cx="571500" cy="304800"/>
        </p:xfrm>
        <a:graphic>
          <a:graphicData uri="http://schemas.openxmlformats.org/presentationml/2006/ole">
            <p:oleObj spid="_x0000_s39958" name="Rovnice" r:id="rId7" imgW="380835" imgH="203112"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Řešení v softwaru </a:t>
            </a:r>
            <a:r>
              <a:rPr lang="cs-CZ" dirty="0" err="1" smtClean="0"/>
              <a:t>Statistica</a:t>
            </a:r>
            <a:r>
              <a:rPr lang="cs-CZ" dirty="0" smtClean="0"/>
              <a:t> I</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8130" name="Picture 2"/>
          <p:cNvPicPr>
            <a:picLocks noChangeAspect="1" noChangeArrowheads="1"/>
          </p:cNvPicPr>
          <p:nvPr/>
        </p:nvPicPr>
        <p:blipFill>
          <a:blip r:embed="rId2" cstate="print"/>
          <a:srcRect/>
          <a:stretch>
            <a:fillRect/>
          </a:stretch>
        </p:blipFill>
        <p:spPr bwMode="auto">
          <a:xfrm>
            <a:off x="3491880" y="1412776"/>
            <a:ext cx="5486400" cy="4962525"/>
          </a:xfrm>
          <a:prstGeom prst="rect">
            <a:avLst/>
          </a:prstGeom>
          <a:noFill/>
          <a:ln w="9525">
            <a:noFill/>
            <a:miter lim="800000"/>
            <a:headEnd/>
            <a:tailEnd/>
          </a:ln>
        </p:spPr>
      </p:pic>
      <p:sp>
        <p:nvSpPr>
          <p:cNvPr id="12" name="Šipka doprava 11"/>
          <p:cNvSpPr/>
          <p:nvPr/>
        </p:nvSpPr>
        <p:spPr>
          <a:xfrm rot="450394">
            <a:off x="5969682" y="1390347"/>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5" name="Šipka doprava 14"/>
          <p:cNvSpPr/>
          <p:nvPr/>
        </p:nvSpPr>
        <p:spPr>
          <a:xfrm>
            <a:off x="4932040" y="414908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17" name="TextovéPole 16"/>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single sample</a:t>
            </a:r>
          </a:p>
        </p:txBody>
      </p:sp>
      <p:sp>
        <p:nvSpPr>
          <p:cNvPr id="13" name="Šipka doprava 12"/>
          <p:cNvSpPr/>
          <p:nvPr/>
        </p:nvSpPr>
        <p:spPr>
          <a:xfrm>
            <a:off x="2699792" y="19168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49154" name="Picture 2"/>
          <p:cNvPicPr>
            <a:picLocks noChangeAspect="1" noChangeArrowheads="1"/>
          </p:cNvPicPr>
          <p:nvPr/>
        </p:nvPicPr>
        <p:blipFill>
          <a:blip r:embed="rId2" cstate="print"/>
          <a:srcRect/>
          <a:stretch>
            <a:fillRect/>
          </a:stretch>
        </p:blipFill>
        <p:spPr bwMode="auto">
          <a:xfrm>
            <a:off x="3571868" y="1326982"/>
            <a:ext cx="5392620" cy="5054346"/>
          </a:xfrm>
          <a:prstGeom prst="rect">
            <a:avLst/>
          </a:prstGeom>
          <a:noFill/>
          <a:ln w="9525">
            <a:noFill/>
            <a:miter lim="800000"/>
            <a:headEnd/>
            <a:tailEnd/>
          </a:ln>
        </p:spPr>
      </p:pic>
      <p:sp>
        <p:nvSpPr>
          <p:cNvPr id="5" name="Šipka doprava 4"/>
          <p:cNvSpPr/>
          <p:nvPr/>
        </p:nvSpPr>
        <p:spPr>
          <a:xfrm rot="2281011">
            <a:off x="6164658" y="3760310"/>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6" name="Šipka doprava 5"/>
          <p:cNvSpPr/>
          <p:nvPr/>
        </p:nvSpPr>
        <p:spPr>
          <a:xfrm>
            <a:off x="4462393" y="5359429"/>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
        <p:nvSpPr>
          <p:cNvPr id="8" name="Šipka doprava 7"/>
          <p:cNvSpPr/>
          <p:nvPr/>
        </p:nvSpPr>
        <p:spPr>
          <a:xfrm rot="3830772">
            <a:off x="7265772" y="271486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4</a:t>
            </a:r>
            <a:endParaRPr lang="cs-CZ" dirty="0"/>
          </a:p>
        </p:txBody>
      </p:sp>
      <p:sp>
        <p:nvSpPr>
          <p:cNvPr id="9" name="TextovéPole 8"/>
          <p:cNvSpPr txBox="1"/>
          <p:nvPr/>
        </p:nvSpPr>
        <p:spPr>
          <a:xfrm>
            <a:off x="164110" y="2132856"/>
            <a:ext cx="3409395" cy="4801314"/>
          </a:xfrm>
          <a:prstGeom prst="rect">
            <a:avLst/>
          </a:prstGeom>
          <a:noFill/>
        </p:spPr>
        <p:txBody>
          <a:bodyPr wrap="none" rtlCol="0">
            <a:spAutoFit/>
          </a:bodyPr>
          <a:lstStyle/>
          <a:p>
            <a:pPr>
              <a:buFont typeface="Arial" pitchFamily="34" charset="0"/>
              <a:buChar char="•"/>
            </a:pPr>
            <a:r>
              <a:rPr lang="cs-CZ" dirty="0" smtClean="0"/>
              <a:t> Vybereme proměnnou, </a:t>
            </a:r>
          </a:p>
          <a:p>
            <a:r>
              <a:rPr lang="cs-CZ" dirty="0" smtClean="0"/>
              <a:t>kterou chceme testovat</a:t>
            </a:r>
          </a:p>
          <a:p>
            <a:endParaRPr lang="cs-CZ" dirty="0" smtClean="0"/>
          </a:p>
          <a:p>
            <a:pPr>
              <a:buFont typeface="Arial" pitchFamily="34" charset="0"/>
              <a:buChar char="•"/>
            </a:pPr>
            <a:r>
              <a:rPr lang="cs-CZ" dirty="0" smtClean="0"/>
              <a:t> Na kartě </a:t>
            </a:r>
            <a:r>
              <a:rPr lang="cs-CZ" b="1" i="1" dirty="0" err="1" smtClean="0"/>
              <a:t>Advanced</a:t>
            </a:r>
            <a:r>
              <a:rPr lang="cs-CZ" dirty="0" smtClean="0"/>
              <a:t> napíšeme </a:t>
            </a:r>
          </a:p>
          <a:p>
            <a:r>
              <a:rPr lang="cs-CZ" dirty="0" smtClean="0"/>
              <a:t>do okénka </a:t>
            </a:r>
            <a:r>
              <a:rPr lang="cs-CZ" b="1" i="1" dirty="0" smtClean="0"/>
              <a:t>Test </a:t>
            </a:r>
            <a:r>
              <a:rPr lang="cs-CZ" b="1" i="1" dirty="0" err="1" smtClean="0"/>
              <a:t>all</a:t>
            </a:r>
            <a:r>
              <a:rPr lang="cs-CZ" b="1" i="1" dirty="0" smtClean="0"/>
              <a:t> </a:t>
            </a:r>
            <a:r>
              <a:rPr lang="cs-CZ" b="1" i="1" dirty="0" err="1" smtClean="0"/>
              <a:t>means</a:t>
            </a:r>
            <a:r>
              <a:rPr lang="cs-CZ" b="1" i="1" dirty="0" smtClean="0"/>
              <a:t> </a:t>
            </a:r>
            <a:r>
              <a:rPr lang="cs-CZ" b="1" i="1" dirty="0" err="1" smtClean="0"/>
              <a:t>against</a:t>
            </a:r>
            <a:endParaRPr lang="cs-CZ" b="1" i="1" dirty="0" smtClean="0"/>
          </a:p>
          <a:p>
            <a:r>
              <a:rPr lang="cs-CZ" dirty="0" smtClean="0"/>
              <a:t> velikost střední hodnoty populace</a:t>
            </a:r>
          </a:p>
          <a:p>
            <a:r>
              <a:rPr lang="cs-CZ" dirty="0" smtClean="0"/>
              <a:t>(lze také na kartě </a:t>
            </a:r>
            <a:r>
              <a:rPr lang="cs-CZ" b="1" i="1" dirty="0" err="1" smtClean="0"/>
              <a:t>Quick</a:t>
            </a:r>
            <a:r>
              <a:rPr lang="cs-CZ" b="1" i="1" dirty="0" smtClean="0"/>
              <a:t>, </a:t>
            </a:r>
            <a:r>
              <a:rPr lang="cs-CZ" b="1" i="1" dirty="0" err="1" smtClean="0"/>
              <a:t>Options</a:t>
            </a:r>
            <a:r>
              <a:rPr lang="cs-CZ" dirty="0" smtClean="0"/>
              <a:t>)</a:t>
            </a:r>
          </a:p>
          <a:p>
            <a:endParaRPr lang="cs-CZ" dirty="0" smtClean="0"/>
          </a:p>
          <a:p>
            <a:pPr>
              <a:buFont typeface="Arial" pitchFamily="34" charset="0"/>
              <a:buChar char="•"/>
            </a:pPr>
            <a:r>
              <a:rPr lang="cs-CZ" dirty="0" smtClean="0"/>
              <a:t> </a:t>
            </a:r>
            <a:r>
              <a:rPr lang="cs-CZ" b="1" i="1" dirty="0" smtClean="0"/>
              <a:t>p-</a:t>
            </a:r>
            <a:r>
              <a:rPr lang="cs-CZ" b="1" i="1" dirty="0" err="1" smtClean="0"/>
              <a:t>value</a:t>
            </a:r>
            <a:r>
              <a:rPr lang="cs-CZ" b="1" i="1" dirty="0" smtClean="0"/>
              <a:t> </a:t>
            </a:r>
            <a:r>
              <a:rPr lang="cs-CZ" b="1" i="1" dirty="0" err="1" smtClean="0"/>
              <a:t>for</a:t>
            </a:r>
            <a:r>
              <a:rPr lang="cs-CZ" b="1" i="1" dirty="0" smtClean="0"/>
              <a:t> </a:t>
            </a:r>
            <a:r>
              <a:rPr lang="cs-CZ" b="1" i="1" dirty="0" err="1" smtClean="0"/>
              <a:t>highlighting</a:t>
            </a:r>
            <a:r>
              <a:rPr lang="cs-CZ" b="1" i="1" dirty="0" smtClean="0"/>
              <a:t>-</a:t>
            </a:r>
          </a:p>
          <a:p>
            <a:r>
              <a:rPr lang="cs-CZ" dirty="0" smtClean="0"/>
              <a:t>Úroveň p-hodnoty lze změnit</a:t>
            </a:r>
          </a:p>
          <a:p>
            <a:endParaRPr lang="cs-CZ" dirty="0" smtClean="0"/>
          </a:p>
          <a:p>
            <a:pPr>
              <a:buFont typeface="Arial" pitchFamily="34" charset="0"/>
              <a:buChar char="•"/>
            </a:pPr>
            <a:r>
              <a:rPr lang="cs-CZ" dirty="0" smtClean="0"/>
              <a:t>Kliknutím na </a:t>
            </a:r>
            <a:r>
              <a:rPr lang="cs-CZ" b="1" i="1" dirty="0" err="1" smtClean="0"/>
              <a:t>Summary</a:t>
            </a:r>
            <a:r>
              <a:rPr lang="cs-CZ" b="1" i="1" dirty="0" smtClean="0"/>
              <a:t> t-test </a:t>
            </a:r>
          </a:p>
          <a:p>
            <a:r>
              <a:rPr lang="cs-CZ" dirty="0" smtClean="0"/>
              <a:t>nebo </a:t>
            </a:r>
          </a:p>
          <a:p>
            <a:r>
              <a:rPr lang="cs-CZ" dirty="0" smtClean="0"/>
              <a:t>na </a:t>
            </a:r>
            <a:r>
              <a:rPr lang="cs-CZ" b="1" i="1" dirty="0" err="1" smtClean="0"/>
              <a:t>Summary</a:t>
            </a:r>
            <a:r>
              <a:rPr lang="cs-CZ" dirty="0" smtClean="0"/>
              <a:t> získáme výstupy</a:t>
            </a:r>
          </a:p>
          <a:p>
            <a:endParaRPr lang="cs-CZ" dirty="0" smtClean="0"/>
          </a:p>
          <a:p>
            <a:endParaRPr lang="cs-CZ" dirty="0" smtClean="0"/>
          </a:p>
          <a:p>
            <a:endParaRPr lang="cs-CZ" b="1" i="1" dirty="0"/>
          </a:p>
        </p:txBody>
      </p:sp>
      <p:sp>
        <p:nvSpPr>
          <p:cNvPr id="10" name="Nadpis 1"/>
          <p:cNvSpPr>
            <a:spLocks noGrp="1"/>
          </p:cNvSpPr>
          <p:nvPr>
            <p:ph type="title"/>
          </p:nvPr>
        </p:nvSpPr>
        <p:spPr/>
        <p:txBody>
          <a:bodyPr/>
          <a:lstStyle/>
          <a:p>
            <a:r>
              <a:rPr lang="cs-CZ" dirty="0" smtClean="0"/>
              <a:t>Řešení v softwaru </a:t>
            </a:r>
            <a:r>
              <a:rPr lang="cs-CZ" dirty="0" err="1" smtClean="0"/>
              <a:t>Statistica</a:t>
            </a:r>
            <a:r>
              <a:rPr lang="cs-CZ" dirty="0" smtClean="0"/>
              <a:t> II</a:t>
            </a:r>
            <a:endParaRPr lang="cs-CZ" dirty="0"/>
          </a:p>
        </p:txBody>
      </p:sp>
      <p:sp>
        <p:nvSpPr>
          <p:cNvPr id="7" name="Šipka doprava 6"/>
          <p:cNvSpPr/>
          <p:nvPr/>
        </p:nvSpPr>
        <p:spPr>
          <a:xfrm>
            <a:off x="4404581" y="31271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50178" name="Picture 2"/>
          <p:cNvPicPr>
            <a:picLocks noChangeAspect="1" noChangeArrowheads="1"/>
          </p:cNvPicPr>
          <p:nvPr/>
        </p:nvPicPr>
        <p:blipFill>
          <a:blip r:embed="rId3" cstate="print"/>
          <a:srcRect/>
          <a:stretch>
            <a:fillRect/>
          </a:stretch>
        </p:blipFill>
        <p:spPr bwMode="auto">
          <a:xfrm>
            <a:off x="1461864" y="3237723"/>
            <a:ext cx="5486400" cy="834390"/>
          </a:xfrm>
          <a:prstGeom prst="rect">
            <a:avLst/>
          </a:prstGeom>
          <a:noFill/>
          <a:ln w="9525">
            <a:noFill/>
            <a:miter lim="800000"/>
            <a:headEnd/>
            <a:tailEnd/>
          </a:ln>
        </p:spPr>
      </p:pic>
      <p:sp>
        <p:nvSpPr>
          <p:cNvPr id="5" name="Nadpis 1"/>
          <p:cNvSpPr>
            <a:spLocks noGrp="1"/>
          </p:cNvSpPr>
          <p:nvPr>
            <p:ph type="title"/>
          </p:nvPr>
        </p:nvSpPr>
        <p:spPr/>
        <p:txBody>
          <a:bodyPr/>
          <a:lstStyle/>
          <a:p>
            <a:r>
              <a:rPr lang="cs-CZ" dirty="0" smtClean="0"/>
              <a:t>Řešení v softwaru </a:t>
            </a:r>
            <a:r>
              <a:rPr lang="cs-CZ" dirty="0" err="1" smtClean="0"/>
              <a:t>Statistica</a:t>
            </a:r>
            <a:r>
              <a:rPr lang="cs-CZ" dirty="0" smtClean="0"/>
              <a:t> III</a:t>
            </a:r>
            <a:endParaRPr lang="cs-CZ" dirty="0"/>
          </a:p>
        </p:txBody>
      </p:sp>
      <p:sp>
        <p:nvSpPr>
          <p:cNvPr id="15" name="TextovéPole 14"/>
          <p:cNvSpPr txBox="1"/>
          <p:nvPr/>
        </p:nvSpPr>
        <p:spPr>
          <a:xfrm>
            <a:off x="395536" y="1988840"/>
            <a:ext cx="2736304" cy="646331"/>
          </a:xfrm>
          <a:prstGeom prst="rect">
            <a:avLst/>
          </a:prstGeom>
          <a:noFill/>
        </p:spPr>
        <p:txBody>
          <a:bodyPr wrap="square" rtlCol="0">
            <a:spAutoFit/>
          </a:bodyPr>
          <a:lstStyle/>
          <a:p>
            <a:pPr algn="ctr"/>
            <a:r>
              <a:rPr lang="cs-CZ" dirty="0" smtClean="0"/>
              <a:t>Výběrový průměr </a:t>
            </a:r>
          </a:p>
          <a:p>
            <a:pPr algn="ctr"/>
            <a:r>
              <a:rPr lang="cs-CZ" dirty="0" smtClean="0"/>
              <a:t>(průměr pozorovaných dat)</a:t>
            </a:r>
            <a:endParaRPr lang="cs-CZ" dirty="0"/>
          </a:p>
        </p:txBody>
      </p:sp>
      <p:sp>
        <p:nvSpPr>
          <p:cNvPr id="16" name="TextovéPole 15"/>
          <p:cNvSpPr txBox="1"/>
          <p:nvPr/>
        </p:nvSpPr>
        <p:spPr>
          <a:xfrm>
            <a:off x="388595" y="4509120"/>
            <a:ext cx="3175293" cy="646331"/>
          </a:xfrm>
          <a:prstGeom prst="rect">
            <a:avLst/>
          </a:prstGeom>
          <a:noFill/>
        </p:spPr>
        <p:txBody>
          <a:bodyPr wrap="none" rtlCol="0">
            <a:spAutoFit/>
          </a:bodyPr>
          <a:lstStyle/>
          <a:p>
            <a:pPr algn="ctr"/>
            <a:r>
              <a:rPr lang="cs-CZ" dirty="0" smtClean="0"/>
              <a:t>Výběrová směrodatná odchylka </a:t>
            </a:r>
          </a:p>
          <a:p>
            <a:pPr algn="ctr"/>
            <a:r>
              <a:rPr lang="cs-CZ" dirty="0" smtClean="0"/>
              <a:t>(pozorovaných </a:t>
            </a:r>
            <a:r>
              <a:rPr lang="cs-CZ" dirty="0"/>
              <a:t>dat)</a:t>
            </a:r>
          </a:p>
        </p:txBody>
      </p:sp>
      <p:sp>
        <p:nvSpPr>
          <p:cNvPr id="17" name="TextovéPole 16"/>
          <p:cNvSpPr txBox="1"/>
          <p:nvPr/>
        </p:nvSpPr>
        <p:spPr>
          <a:xfrm>
            <a:off x="2843808" y="1844824"/>
            <a:ext cx="1536703" cy="369332"/>
          </a:xfrm>
          <a:prstGeom prst="rect">
            <a:avLst/>
          </a:prstGeom>
          <a:noFill/>
        </p:spPr>
        <p:txBody>
          <a:bodyPr wrap="none" rtlCol="0">
            <a:spAutoFit/>
          </a:bodyPr>
          <a:lstStyle/>
          <a:p>
            <a:r>
              <a:rPr lang="cs-CZ" dirty="0" smtClean="0"/>
              <a:t>Rozsah výběru</a:t>
            </a:r>
            <a:endParaRPr lang="cs-CZ" dirty="0"/>
          </a:p>
        </p:txBody>
      </p:sp>
      <p:sp>
        <p:nvSpPr>
          <p:cNvPr id="18" name="TextovéPole 17"/>
          <p:cNvSpPr txBox="1"/>
          <p:nvPr/>
        </p:nvSpPr>
        <p:spPr>
          <a:xfrm>
            <a:off x="3851920" y="2195572"/>
            <a:ext cx="1807867" cy="369332"/>
          </a:xfrm>
          <a:prstGeom prst="rect">
            <a:avLst/>
          </a:prstGeom>
          <a:noFill/>
        </p:spPr>
        <p:txBody>
          <a:bodyPr wrap="none" rtlCol="0">
            <a:spAutoFit/>
          </a:bodyPr>
          <a:lstStyle/>
          <a:p>
            <a:r>
              <a:rPr lang="cs-CZ" dirty="0" smtClean="0"/>
              <a:t>Standardní chyba</a:t>
            </a:r>
            <a:endParaRPr lang="cs-CZ" dirty="0"/>
          </a:p>
        </p:txBody>
      </p:sp>
      <p:sp>
        <p:nvSpPr>
          <p:cNvPr id="19" name="TextovéPole 18"/>
          <p:cNvSpPr txBox="1"/>
          <p:nvPr/>
        </p:nvSpPr>
        <p:spPr>
          <a:xfrm>
            <a:off x="1979712" y="5301208"/>
            <a:ext cx="5946243" cy="369332"/>
          </a:xfrm>
          <a:prstGeom prst="rect">
            <a:avLst/>
          </a:prstGeom>
          <a:noFill/>
        </p:spPr>
        <p:txBody>
          <a:bodyPr wrap="none" rtlCol="0">
            <a:spAutoFit/>
          </a:bodyPr>
          <a:lstStyle/>
          <a:p>
            <a:r>
              <a:rPr lang="cs-CZ" dirty="0" smtClean="0"/>
              <a:t>Referenční konstanta-předpokládaná velikost střední hodnoty</a:t>
            </a:r>
            <a:endParaRPr lang="cs-CZ" dirty="0"/>
          </a:p>
        </p:txBody>
      </p:sp>
      <p:sp>
        <p:nvSpPr>
          <p:cNvPr id="20" name="TextovéPole 19"/>
          <p:cNvSpPr txBox="1"/>
          <p:nvPr/>
        </p:nvSpPr>
        <p:spPr>
          <a:xfrm>
            <a:off x="5292080" y="1772816"/>
            <a:ext cx="2855846" cy="369332"/>
          </a:xfrm>
          <a:prstGeom prst="rect">
            <a:avLst/>
          </a:prstGeom>
          <a:noFill/>
        </p:spPr>
        <p:txBody>
          <a:bodyPr wrap="none" rtlCol="0">
            <a:spAutoFit/>
          </a:bodyPr>
          <a:lstStyle/>
          <a:p>
            <a:r>
              <a:rPr lang="cs-CZ" dirty="0" smtClean="0"/>
              <a:t>Hodnota testovacího kritéria</a:t>
            </a:r>
            <a:endParaRPr lang="cs-CZ" dirty="0"/>
          </a:p>
        </p:txBody>
      </p:sp>
      <p:sp>
        <p:nvSpPr>
          <p:cNvPr id="21" name="TextovéPole 20"/>
          <p:cNvSpPr txBox="1"/>
          <p:nvPr/>
        </p:nvSpPr>
        <p:spPr>
          <a:xfrm>
            <a:off x="6084168" y="2636912"/>
            <a:ext cx="1638718" cy="369332"/>
          </a:xfrm>
          <a:prstGeom prst="rect">
            <a:avLst/>
          </a:prstGeom>
          <a:noFill/>
        </p:spPr>
        <p:txBody>
          <a:bodyPr wrap="none" rtlCol="0">
            <a:spAutoFit/>
          </a:bodyPr>
          <a:lstStyle/>
          <a:p>
            <a:r>
              <a:rPr lang="cs-CZ" dirty="0" smtClean="0"/>
              <a:t>Stupeň volnosti</a:t>
            </a:r>
            <a:endParaRPr lang="cs-CZ" dirty="0"/>
          </a:p>
        </p:txBody>
      </p:sp>
      <p:sp>
        <p:nvSpPr>
          <p:cNvPr id="22" name="TextovéPole 21"/>
          <p:cNvSpPr txBox="1"/>
          <p:nvPr/>
        </p:nvSpPr>
        <p:spPr>
          <a:xfrm>
            <a:off x="5218461" y="4581128"/>
            <a:ext cx="3674019" cy="369332"/>
          </a:xfrm>
          <a:prstGeom prst="rect">
            <a:avLst/>
          </a:prstGeom>
          <a:noFill/>
        </p:spPr>
        <p:txBody>
          <a:bodyPr wrap="none" rtlCol="0">
            <a:spAutoFit/>
          </a:bodyPr>
          <a:lstStyle/>
          <a:p>
            <a:r>
              <a:rPr lang="cs-CZ" b="1" dirty="0" smtClean="0"/>
              <a:t>POZOR: Platí pro oboustranný test!!!</a:t>
            </a:r>
            <a:endParaRPr lang="cs-CZ" b="1" dirty="0"/>
          </a:p>
        </p:txBody>
      </p:sp>
      <p:cxnSp>
        <p:nvCxnSpPr>
          <p:cNvPr id="25" name="Pravoúhlá spojovací čára 24"/>
          <p:cNvCxnSpPr/>
          <p:nvPr/>
        </p:nvCxnSpPr>
        <p:spPr>
          <a:xfrm rot="16200000" flipH="1">
            <a:off x="1658820" y="2738777"/>
            <a:ext cx="998820" cy="79509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Pravoúhlá spojovací čára 26"/>
          <p:cNvCxnSpPr>
            <a:stCxn id="17" idx="2"/>
          </p:cNvCxnSpPr>
          <p:nvPr/>
        </p:nvCxnSpPr>
        <p:spPr>
          <a:xfrm rot="16200000" flipH="1">
            <a:off x="3052610" y="2773706"/>
            <a:ext cx="1214844" cy="9574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Pravoúhlá spojovací čára 28"/>
          <p:cNvCxnSpPr>
            <a:stCxn id="18" idx="2"/>
          </p:cNvCxnSpPr>
          <p:nvPr/>
        </p:nvCxnSpPr>
        <p:spPr>
          <a:xfrm rot="5400000">
            <a:off x="4051859" y="2725005"/>
            <a:ext cx="864096" cy="543894"/>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ravoúhlá spojovací čára 32"/>
          <p:cNvCxnSpPr>
            <a:stCxn id="19" idx="0"/>
          </p:cNvCxnSpPr>
          <p:nvPr/>
        </p:nvCxnSpPr>
        <p:spPr>
          <a:xfrm rot="16200000" flipV="1">
            <a:off x="4222357" y="4570731"/>
            <a:ext cx="1224136" cy="23681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Tvar 38"/>
          <p:cNvCxnSpPr/>
          <p:nvPr/>
        </p:nvCxnSpPr>
        <p:spPr>
          <a:xfrm flipV="1">
            <a:off x="2123728" y="3789040"/>
            <a:ext cx="1024654" cy="7920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p:nvPr/>
        </p:nvCxnSpPr>
        <p:spPr>
          <a:xfrm rot="5400000">
            <a:off x="6012160" y="3068960"/>
            <a:ext cx="576064" cy="28803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ravoúhlá spojovací čára 52"/>
          <p:cNvCxnSpPr/>
          <p:nvPr/>
        </p:nvCxnSpPr>
        <p:spPr>
          <a:xfrm rot="5400000">
            <a:off x="5220072" y="2420888"/>
            <a:ext cx="1224136" cy="64807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Přímá spojovací šipka 54"/>
          <p:cNvCxnSpPr/>
          <p:nvPr/>
        </p:nvCxnSpPr>
        <p:spPr>
          <a:xfrm>
            <a:off x="6660232" y="4077072"/>
            <a:ext cx="144016"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6268293" y="3418367"/>
            <a:ext cx="864096" cy="792088"/>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bdélník 45"/>
          <p:cNvSpPr/>
          <p:nvPr/>
        </p:nvSpPr>
        <p:spPr>
          <a:xfrm>
            <a:off x="5220072" y="4509120"/>
            <a:ext cx="3635896" cy="504056"/>
          </a:xfrm>
          <a:prstGeom prst="rect">
            <a:avLst/>
          </a:prstGeom>
          <a:solidFill>
            <a:srgbClr val="FF0000">
              <a:alpha val="50000"/>
            </a:srgbClr>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1986" name="Picture 2" descr="http://files.mscck-trmice.webnode.cz/200000297-22250231ed/vyk%C5%99i%C4%8Dn%C3%ADk.png"/>
          <p:cNvPicPr>
            <a:picLocks noChangeAspect="1" noChangeArrowheads="1"/>
          </p:cNvPicPr>
          <p:nvPr/>
        </p:nvPicPr>
        <p:blipFill>
          <a:blip r:embed="rId4" cstate="print"/>
          <a:srcRect/>
          <a:stretch>
            <a:fillRect/>
          </a:stretch>
        </p:blipFill>
        <p:spPr bwMode="auto">
          <a:xfrm>
            <a:off x="7380312" y="3068960"/>
            <a:ext cx="1371600" cy="11430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err="1" smtClean="0">
                <a:solidFill>
                  <a:schemeClr val="tx2"/>
                </a:solidFill>
                <a:latin typeface="Arial" pitchFamily="34" charset="0"/>
              </a:rPr>
              <a:t>Dvouvýběrový</a:t>
            </a:r>
            <a:r>
              <a:rPr lang="cs-CZ" sz="2400" b="1" dirty="0" smtClean="0">
                <a:solidFill>
                  <a:schemeClr val="tx2"/>
                </a:solidFill>
                <a:latin typeface="Arial" pitchFamily="34" charset="0"/>
              </a:rPr>
              <a:t> párový a nepárový t-test</a:t>
            </a:r>
          </a:p>
        </p:txBody>
      </p:sp>
      <p:sp>
        <p:nvSpPr>
          <p:cNvPr id="237572" name="Nadpis 1"/>
          <p:cNvSpPr>
            <a:spLocks noGrp="1"/>
          </p:cNvSpPr>
          <p:nvPr>
            <p:ph type="ctrTitle" idx="4294967295"/>
          </p:nvPr>
        </p:nvSpPr>
        <p:spPr>
          <a:xfrm>
            <a:off x="685800" y="493715"/>
            <a:ext cx="7772400" cy="1371600"/>
          </a:xfrm>
          <a:noFill/>
        </p:spPr>
        <p:txBody>
          <a:bodyPr>
            <a:spAutoFit/>
          </a:bodyPr>
          <a:lstStyle/>
          <a:p>
            <a:r>
              <a:rPr lang="cs-CZ" sz="4200" dirty="0" smtClean="0">
                <a:solidFill>
                  <a:schemeClr val="accent1"/>
                </a:solidFill>
                <a:latin typeface="Arial" pitchFamily="34" charset="0"/>
              </a:rPr>
              <a:t>2. Statistické testy o parametrech dvou výběrů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a:xfrm>
            <a:off x="301625" y="1594084"/>
            <a:ext cx="8534400" cy="4598988"/>
          </a:xfrm>
        </p:spPr>
        <p:txBody>
          <a:bodyPr/>
          <a:lstStyle/>
          <a:p>
            <a:r>
              <a:rPr lang="cs-CZ" dirty="0" smtClean="0"/>
              <a:t>Jedním z nejčastějších úkolů statistické analýzy dat je </a:t>
            </a:r>
            <a:r>
              <a:rPr lang="cs-CZ" b="1" dirty="0" smtClean="0"/>
              <a:t>srovnání spojitých dat ve dvou skupinách pacientů</a:t>
            </a:r>
            <a:r>
              <a:rPr lang="cs-CZ" dirty="0" smtClean="0"/>
              <a:t>. Na výběr je celá škála testů, výběr konkrétního testu se pak odvíjí od toho, zda je o srovnání </a:t>
            </a:r>
            <a:r>
              <a:rPr lang="cs-CZ" b="1" dirty="0" smtClean="0"/>
              <a:t>párové</a:t>
            </a:r>
            <a:r>
              <a:rPr lang="cs-CZ" dirty="0" smtClean="0"/>
              <a:t> nebo  </a:t>
            </a:r>
            <a:r>
              <a:rPr lang="cs-CZ" b="1" dirty="0" smtClean="0"/>
              <a:t>nepárové</a:t>
            </a:r>
            <a:r>
              <a:rPr lang="cs-CZ" dirty="0" smtClean="0"/>
              <a:t> a zda je vhodné použít test </a:t>
            </a:r>
            <a:r>
              <a:rPr lang="cs-CZ" b="1" dirty="0" smtClean="0"/>
              <a:t>parametrický</a:t>
            </a:r>
            <a:r>
              <a:rPr lang="cs-CZ" dirty="0" smtClean="0"/>
              <a:t> (má předpoklady o rozložení dat) nebo </a:t>
            </a:r>
            <a:r>
              <a:rPr lang="cs-CZ" b="1" dirty="0" err="1" smtClean="0"/>
              <a:t>neparametrický</a:t>
            </a:r>
            <a:r>
              <a:rPr lang="cs-CZ" dirty="0" smtClean="0"/>
              <a:t> (nemá předpoklady o rozložení dat, nicméně má nižší vypovídací sílu). </a:t>
            </a:r>
          </a:p>
          <a:p>
            <a:endParaRPr lang="cs-CZ" dirty="0" smtClean="0"/>
          </a:p>
          <a:p>
            <a:r>
              <a:rPr lang="cs-CZ" dirty="0" smtClean="0"/>
              <a:t>Nejznámějšími testy z této skupiny jsou tzv. t-testy používané pro srovnání průměrů dvou skupin hodnot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3"/>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charset="0"/>
                <a:cs typeface="Arial" charset="0"/>
              </a:defRPr>
            </a:lvl1pPr>
            <a:lvl2pPr marL="742950" indent="-285750" eaLnBrk="0" hangingPunct="0">
              <a:defRPr b="1" i="1">
                <a:solidFill>
                  <a:schemeClr val="tx1"/>
                </a:solidFill>
                <a:latin typeface="Arial" charset="0"/>
                <a:cs typeface="Arial" charset="0"/>
              </a:defRPr>
            </a:lvl2pPr>
            <a:lvl3pPr marL="1143000" indent="-228600" eaLnBrk="0" hangingPunct="0">
              <a:defRPr b="1" i="1">
                <a:solidFill>
                  <a:schemeClr val="tx1"/>
                </a:solidFill>
                <a:latin typeface="Arial" charset="0"/>
                <a:cs typeface="Arial" charset="0"/>
              </a:defRPr>
            </a:lvl3pPr>
            <a:lvl4pPr marL="1600200" indent="-228600" eaLnBrk="0" hangingPunct="0">
              <a:defRPr b="1" i="1">
                <a:solidFill>
                  <a:schemeClr val="tx1"/>
                </a:solidFill>
                <a:latin typeface="Arial" charset="0"/>
                <a:cs typeface="Arial" charset="0"/>
              </a:defRPr>
            </a:lvl4pPr>
            <a:lvl5pPr marL="2057400" indent="-228600" eaLnBrk="0" hangingPunct="0">
              <a:defRPr b="1" i="1">
                <a:solidFill>
                  <a:schemeClr val="tx1"/>
                </a:solidFill>
                <a:latin typeface="Arial" charset="0"/>
                <a:cs typeface="Arial" charset="0"/>
              </a:defRPr>
            </a:lvl5pPr>
            <a:lvl6pPr marL="2514600" indent="-228600" eaLnBrk="0" fontAlgn="base" hangingPunct="0">
              <a:spcBef>
                <a:spcPct val="0"/>
              </a:spcBef>
              <a:spcAft>
                <a:spcPct val="0"/>
              </a:spcAft>
              <a:defRPr b="1" i="1">
                <a:solidFill>
                  <a:schemeClr val="tx1"/>
                </a:solidFill>
                <a:latin typeface="Arial" charset="0"/>
                <a:cs typeface="Arial" charset="0"/>
              </a:defRPr>
            </a:lvl6pPr>
            <a:lvl7pPr marL="2971800" indent="-228600" eaLnBrk="0" fontAlgn="base" hangingPunct="0">
              <a:spcBef>
                <a:spcPct val="0"/>
              </a:spcBef>
              <a:spcAft>
                <a:spcPct val="0"/>
              </a:spcAft>
              <a:defRPr b="1" i="1">
                <a:solidFill>
                  <a:schemeClr val="tx1"/>
                </a:solidFill>
                <a:latin typeface="Arial" charset="0"/>
                <a:cs typeface="Arial" charset="0"/>
              </a:defRPr>
            </a:lvl7pPr>
            <a:lvl8pPr marL="3429000" indent="-228600" eaLnBrk="0" fontAlgn="base" hangingPunct="0">
              <a:spcBef>
                <a:spcPct val="0"/>
              </a:spcBef>
              <a:spcAft>
                <a:spcPct val="0"/>
              </a:spcAft>
              <a:defRPr b="1" i="1">
                <a:solidFill>
                  <a:schemeClr val="tx1"/>
                </a:solidFill>
                <a:latin typeface="Arial" charset="0"/>
                <a:cs typeface="Arial" charset="0"/>
              </a:defRPr>
            </a:lvl8pPr>
            <a:lvl9pPr marL="3886200" indent="-228600" eaLnBrk="0" fontAlgn="base" hangingPunct="0">
              <a:spcBef>
                <a:spcPct val="0"/>
              </a:spcBef>
              <a:spcAft>
                <a:spcPct val="0"/>
              </a:spcAft>
              <a:defRPr b="1" i="1">
                <a:solidFill>
                  <a:schemeClr val="tx1"/>
                </a:solidFill>
                <a:latin typeface="Arial" charset="0"/>
                <a:cs typeface="Arial" charset="0"/>
              </a:defRPr>
            </a:lvl9pPr>
          </a:lstStyle>
          <a:p>
            <a:pPr eaLnBrk="1" hangingPunct="1"/>
            <a:r>
              <a:rPr lang="cs-CZ" altLang="cs-CZ" b="0" i="0" smtClean="0">
                <a:solidFill>
                  <a:srgbClr val="607B7C"/>
                </a:solidFill>
              </a:rPr>
              <a:t>Vytvořil Institut biostatistiky a analýz, Masarykova univerzita </a:t>
            </a:r>
            <a:br>
              <a:rPr lang="cs-CZ" altLang="cs-CZ" b="0" i="0" smtClean="0">
                <a:solidFill>
                  <a:srgbClr val="607B7C"/>
                </a:solidFill>
              </a:rPr>
            </a:br>
            <a:r>
              <a:rPr lang="cs-CZ" altLang="cs-CZ" b="0" smtClean="0">
                <a:solidFill>
                  <a:srgbClr val="607B7C"/>
                </a:solidFill>
              </a:rPr>
              <a:t>J. Jarkovský, L. Dušek</a:t>
            </a:r>
          </a:p>
          <a:p>
            <a:pPr eaLnBrk="1" hangingPunct="1"/>
            <a:endParaRPr lang="cs-CZ" altLang="cs-CZ" b="0" smtClean="0">
              <a:solidFill>
                <a:srgbClr val="607B7C"/>
              </a:solidFill>
            </a:endParaRPr>
          </a:p>
        </p:txBody>
      </p:sp>
      <p:sp>
        <p:nvSpPr>
          <p:cNvPr id="35843" name="Rectangle 2"/>
          <p:cNvSpPr>
            <a:spLocks noGrp="1"/>
          </p:cNvSpPr>
          <p:nvPr>
            <p:ph type="title" idx="4294967295"/>
          </p:nvPr>
        </p:nvSpPr>
        <p:spPr>
          <a:xfrm>
            <a:off x="178692" y="18064"/>
            <a:ext cx="8713788" cy="1143000"/>
          </a:xfrm>
          <a:noFill/>
        </p:spPr>
        <p:txBody>
          <a:bodyPr anchor="ctr"/>
          <a:lstStyle/>
          <a:p>
            <a:r>
              <a:rPr lang="cs-CZ" altLang="cs-CZ" sz="3200" dirty="0" smtClean="0"/>
              <a:t>Opakování</a:t>
            </a:r>
          </a:p>
        </p:txBody>
      </p:sp>
      <p:sp>
        <p:nvSpPr>
          <p:cNvPr id="5" name="Rectangle 3"/>
          <p:cNvSpPr txBox="1">
            <a:spLocks/>
          </p:cNvSpPr>
          <p:nvPr/>
        </p:nvSpPr>
        <p:spPr bwMode="auto">
          <a:xfrm>
            <a:off x="357158" y="1700808"/>
            <a:ext cx="8501122" cy="40324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a:buFont typeface="+mj-lt"/>
              <a:buAutoNum type="arabicPeriod"/>
            </a:pPr>
            <a:r>
              <a:rPr lang="cs-CZ" altLang="cs-CZ" sz="2400" dirty="0" smtClean="0"/>
              <a:t>Co je </a:t>
            </a:r>
            <a:r>
              <a:rPr lang="cs-CZ" altLang="cs-CZ" sz="2400" b="1" dirty="0" smtClean="0"/>
              <a:t>nulová</a:t>
            </a:r>
            <a:r>
              <a:rPr lang="cs-CZ" altLang="cs-CZ" sz="2400" dirty="0" smtClean="0"/>
              <a:t> a </a:t>
            </a:r>
            <a:r>
              <a:rPr lang="cs-CZ" altLang="cs-CZ" sz="2400" b="1" dirty="0" smtClean="0"/>
              <a:t>alternativní hypotéza</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testová statistika</a:t>
            </a:r>
            <a:r>
              <a:rPr lang="cs-CZ" altLang="cs-CZ" sz="2400" dirty="0" smtClean="0"/>
              <a:t>?</a:t>
            </a:r>
          </a:p>
          <a:p>
            <a:pPr marL="457200" indent="-457200">
              <a:buFont typeface="+mj-lt"/>
              <a:buAutoNum type="arabicPeriod"/>
            </a:pPr>
            <a:r>
              <a:rPr lang="cs-CZ" altLang="cs-CZ" sz="2400" dirty="0" smtClean="0"/>
              <a:t>Jakými </a:t>
            </a:r>
            <a:r>
              <a:rPr lang="cs-CZ" altLang="cs-CZ" sz="2400" b="1" dirty="0" smtClean="0"/>
              <a:t>způsoby</a:t>
            </a:r>
            <a:r>
              <a:rPr lang="cs-CZ" altLang="cs-CZ" sz="2400" dirty="0" smtClean="0"/>
              <a:t> můžeme </a:t>
            </a:r>
            <a:r>
              <a:rPr lang="cs-CZ" altLang="cs-CZ" sz="2400" b="1" dirty="0" smtClean="0"/>
              <a:t>testovat hypotézy</a:t>
            </a:r>
            <a:r>
              <a:rPr lang="cs-CZ" altLang="cs-CZ" sz="2400" dirty="0" smtClean="0"/>
              <a:t>?</a:t>
            </a:r>
          </a:p>
          <a:p>
            <a:pPr marL="457200" indent="-457200">
              <a:buFont typeface="+mj-lt"/>
              <a:buAutoNum type="arabicPeriod"/>
            </a:pPr>
            <a:r>
              <a:rPr lang="cs-CZ" altLang="cs-CZ" sz="2400" dirty="0" smtClean="0"/>
              <a:t>Co je </a:t>
            </a:r>
            <a:r>
              <a:rPr lang="cs-CZ" altLang="cs-CZ" sz="2400" b="1" dirty="0" smtClean="0"/>
              <a:t>chyba I. a II. druhu</a:t>
            </a:r>
            <a:r>
              <a:rPr lang="cs-CZ" altLang="cs-CZ" sz="2400" dirty="0" smtClean="0"/>
              <a:t>?</a:t>
            </a:r>
          </a:p>
          <a:p>
            <a:pPr marL="457200" indent="-457200">
              <a:buFont typeface="+mj-lt"/>
              <a:buAutoNum type="arabicPeriod"/>
            </a:pPr>
            <a:r>
              <a:rPr lang="cs-CZ" altLang="cs-CZ" sz="2400" dirty="0" smtClean="0"/>
              <a:t>Co vyjadřuje </a:t>
            </a:r>
            <a:r>
              <a:rPr lang="cs-CZ" altLang="cs-CZ" sz="2400" b="1" dirty="0" smtClean="0"/>
              <a:t>p-hodnota</a:t>
            </a:r>
            <a:r>
              <a:rPr lang="cs-CZ" altLang="cs-CZ" sz="2400" dirty="0" smtClean="0"/>
              <a:t>?</a:t>
            </a:r>
          </a:p>
          <a:p>
            <a:pPr marL="457200" indent="-457200">
              <a:buFont typeface="+mj-lt"/>
              <a:buAutoNum type="arabicPeriod"/>
            </a:pPr>
            <a:r>
              <a:rPr lang="cs-CZ" altLang="cs-CZ" sz="2400" dirty="0" smtClean="0"/>
              <a:t>Jaký je rozdíl mezi </a:t>
            </a:r>
            <a:r>
              <a:rPr lang="cs-CZ" altLang="cs-CZ" sz="2400" b="1" dirty="0" smtClean="0"/>
              <a:t>parametrickými</a:t>
            </a:r>
            <a:r>
              <a:rPr lang="cs-CZ" altLang="cs-CZ" sz="2400" dirty="0" smtClean="0"/>
              <a:t> a </a:t>
            </a:r>
            <a:r>
              <a:rPr lang="cs-CZ" altLang="cs-CZ" sz="2400" b="1" dirty="0" err="1" smtClean="0"/>
              <a:t>neparametrickými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err="1" smtClean="0"/>
              <a:t>jednovýběrovými</a:t>
            </a:r>
            <a:r>
              <a:rPr lang="cs-CZ" altLang="cs-CZ" sz="2400" dirty="0" smtClean="0"/>
              <a:t> a </a:t>
            </a:r>
            <a:r>
              <a:rPr lang="cs-CZ" altLang="cs-CZ" sz="2400" b="1" dirty="0" err="1" smtClean="0"/>
              <a:t>dvouvýběrovými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jednostrannými</a:t>
            </a:r>
            <a:r>
              <a:rPr lang="cs-CZ" altLang="cs-CZ" sz="2400" dirty="0" smtClean="0"/>
              <a:t> a </a:t>
            </a:r>
            <a:r>
              <a:rPr lang="cs-CZ" altLang="cs-CZ" sz="2400" b="1" dirty="0" smtClean="0"/>
              <a:t>oboustrannými</a:t>
            </a:r>
            <a:r>
              <a:rPr lang="cs-CZ" altLang="cs-CZ" sz="2400" dirty="0" smtClean="0"/>
              <a:t> testy?</a:t>
            </a:r>
          </a:p>
          <a:p>
            <a:pPr marL="457200" indent="-457200">
              <a:buFont typeface="+mj-lt"/>
              <a:buAutoNum type="arabicPeriod"/>
            </a:pPr>
            <a:r>
              <a:rPr lang="cs-CZ" altLang="cs-CZ" sz="2400" dirty="0" smtClean="0"/>
              <a:t>Jaký je rozdíl mezi </a:t>
            </a:r>
            <a:r>
              <a:rPr lang="cs-CZ" altLang="cs-CZ" sz="2400" b="1" dirty="0" smtClean="0"/>
              <a:t>párovými</a:t>
            </a:r>
            <a:r>
              <a:rPr lang="cs-CZ" altLang="cs-CZ" sz="2400" dirty="0" smtClean="0"/>
              <a:t> a </a:t>
            </a:r>
            <a:r>
              <a:rPr lang="cs-CZ" altLang="cs-CZ" sz="2400" b="1" dirty="0" smtClean="0"/>
              <a:t>nepárovými</a:t>
            </a:r>
            <a:r>
              <a:rPr lang="cs-CZ" altLang="cs-CZ" sz="2400" dirty="0" smtClean="0"/>
              <a:t> testy?</a:t>
            </a:r>
          </a:p>
          <a:p>
            <a:pPr marL="457200" indent="-457200">
              <a:buFont typeface="+mj-lt"/>
              <a:buAutoNum type="arabicPeriod"/>
            </a:pPr>
            <a:endParaRPr lang="cs-CZ" altLang="cs-CZ" sz="2400" dirty="0" smtClean="0"/>
          </a:p>
        </p:txBody>
      </p:sp>
    </p:spTree>
    <p:extLst>
      <p:ext uri="{BB962C8B-B14F-4D97-AF65-F5344CB8AC3E}">
        <p14:creationId xmlns="" xmlns:p14="http://schemas.microsoft.com/office/powerpoint/2010/main" val="3445931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dirty="0" smtClean="0"/>
              <a:t>Při použití </a:t>
            </a:r>
            <a:r>
              <a:rPr lang="cs-CZ" sz="2300" dirty="0" err="1" smtClean="0"/>
              <a:t>dvouvýběrových</a:t>
            </a:r>
            <a:r>
              <a:rPr lang="cs-CZ" sz="2300" dirty="0" smtClean="0"/>
              <a:t>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579700"/>
          <a:ext cx="2605087" cy="2706688"/>
        </p:xfrm>
        <a:graphic>
          <a:graphicData uri="http://schemas.openxmlformats.org/presentationml/2006/ole">
            <p:oleObj spid="_x0000_s18438" r:id="rId3" imgW="2950000" imgH="3070000" progId="">
              <p:embed/>
            </p:oleObj>
          </a:graphicData>
        </a:graphic>
      </p:graphicFrame>
      <p:sp>
        <p:nvSpPr>
          <p:cNvPr id="47111" name="Rectangle 6"/>
          <p:cNvSpPr>
            <a:spLocks noChangeArrowheads="1"/>
          </p:cNvSpPr>
          <p:nvPr/>
        </p:nvSpPr>
        <p:spPr bwMode="auto">
          <a:xfrm>
            <a:off x="3779838" y="2632387"/>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nezávislých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nepárový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851920" y="5135582"/>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dirty="0">
                <a:solidFill>
                  <a:prstClr val="black"/>
                </a:solidFill>
                <a:cs typeface="Arial" pitchFamily="34" charset="0"/>
              </a:rPr>
              <a:t>Základním testem pro srovnání dvou </a:t>
            </a:r>
            <a:r>
              <a:rPr lang="cs-CZ" sz="2300" u="sng" dirty="0">
                <a:solidFill>
                  <a:prstClr val="black"/>
                </a:solidFill>
                <a:cs typeface="Arial" pitchFamily="34" charset="0"/>
              </a:rPr>
              <a:t>závislých</a:t>
            </a:r>
            <a:r>
              <a:rPr lang="cs-CZ" sz="2300" dirty="0">
                <a:solidFill>
                  <a:prstClr val="black"/>
                </a:solidFill>
                <a:cs typeface="Arial" pitchFamily="34" charset="0"/>
              </a:rPr>
              <a:t> rozložení spojitých čísel je </a:t>
            </a:r>
            <a:r>
              <a:rPr lang="cs-CZ" sz="2300" b="1" dirty="0">
                <a:solidFill>
                  <a:prstClr val="black"/>
                </a:solidFill>
                <a:cs typeface="Arial" pitchFamily="34" charset="0"/>
              </a:rPr>
              <a:t>párový </a:t>
            </a:r>
            <a:r>
              <a:rPr lang="cs-CZ" sz="2300" b="1" dirty="0" err="1" smtClean="0">
                <a:solidFill>
                  <a:prstClr val="black"/>
                </a:solidFill>
                <a:cs typeface="Arial" pitchFamily="34" charset="0"/>
              </a:rPr>
              <a:t>dvouvýběrový</a:t>
            </a:r>
            <a:r>
              <a:rPr lang="cs-CZ" sz="2300" b="1" dirty="0" smtClean="0">
                <a:solidFill>
                  <a:prstClr val="black"/>
                </a:solidFill>
                <a:cs typeface="Arial" pitchFamily="34" charset="0"/>
              </a:rPr>
              <a:t> </a:t>
            </a:r>
            <a:r>
              <a:rPr lang="cs-CZ" sz="2300" b="1" dirty="0">
                <a:solidFill>
                  <a:prstClr val="black"/>
                </a:solidFill>
                <a:cs typeface="Arial" pitchFamily="34" charset="0"/>
              </a:rPr>
              <a:t>t-test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251520" y="1378099"/>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55825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173711"/>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8132960" y="4123531"/>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8121848" y="1548582"/>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7588448" y="1548582"/>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dirty="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7664648" y="1243782"/>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1 </a:t>
            </a:r>
            <a:r>
              <a:rPr lang="cs-CZ" sz="1600" b="1" dirty="0">
                <a:solidFill>
                  <a:prstClr val="black"/>
                </a:solidFill>
                <a:latin typeface="Arial" pitchFamily="34" charset="0"/>
                <a:cs typeface="Arial" pitchFamily="34" charset="0"/>
              </a:rPr>
              <a:t>    X</a:t>
            </a:r>
            <a:r>
              <a:rPr lang="cs-CZ" sz="1600" b="1" baseline="-25000" dirty="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7447160" y="3894931"/>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16200000">
            <a:off x="-725488"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184325" y="239963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16200000">
            <a:off x="18330" y="295366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dirty="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971600" y="229168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3528" y="1856705"/>
            <a:ext cx="1188146" cy="40011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dirty="0">
                <a:solidFill>
                  <a:prstClr val="black"/>
                </a:solidFill>
                <a:latin typeface="Arial" pitchFamily="34" charset="0"/>
                <a:cs typeface="Arial" pitchFamily="34" charset="0"/>
              </a:rPr>
              <a:t> X</a:t>
            </a:r>
            <a:r>
              <a:rPr lang="cs-CZ" sz="2000" baseline="-25000" dirty="0">
                <a:solidFill>
                  <a:prstClr val="black"/>
                </a:solidFill>
                <a:latin typeface="Arial" pitchFamily="34" charset="0"/>
                <a:cs typeface="Arial" pitchFamily="34" charset="0"/>
              </a:rPr>
              <a:t>1 </a:t>
            </a:r>
            <a:r>
              <a:rPr lang="cs-CZ" sz="2000" dirty="0">
                <a:solidFill>
                  <a:prstClr val="black"/>
                </a:solidFill>
                <a:latin typeface="Arial" pitchFamily="34" charset="0"/>
                <a:cs typeface="Arial" pitchFamily="34" charset="0"/>
              </a:rPr>
              <a:t>     </a:t>
            </a:r>
            <a:r>
              <a:rPr lang="cs-CZ" sz="2000" dirty="0" smtClean="0">
                <a:solidFill>
                  <a:prstClr val="black"/>
                </a:solidFill>
                <a:latin typeface="Arial" pitchFamily="34" charset="0"/>
                <a:cs typeface="Arial" pitchFamily="34" charset="0"/>
              </a:rPr>
              <a:t>X</a:t>
            </a:r>
            <a:r>
              <a:rPr lang="cs-CZ" sz="2000" baseline="-25000" dirty="0" smtClean="0">
                <a:solidFill>
                  <a:prstClr val="black"/>
                </a:solidFill>
                <a:latin typeface="Arial" pitchFamily="34" charset="0"/>
                <a:cs typeface="Arial" pitchFamily="34" charset="0"/>
              </a:rPr>
              <a:t>2</a:t>
            </a:r>
            <a:endParaRPr lang="cs-CZ" sz="2000" baseline="-25000" dirty="0">
              <a:solidFill>
                <a:prstClr val="black"/>
              </a:solidFill>
              <a:latin typeface="Arial" pitchFamily="34" charset="0"/>
              <a:cs typeface="Arial" pitchFamily="34" charset="0"/>
            </a:endParaRPr>
          </a:p>
        </p:txBody>
      </p:sp>
      <p:sp>
        <p:nvSpPr>
          <p:cNvPr id="48152" name="AutoShape 28"/>
          <p:cNvSpPr>
            <a:spLocks noChangeArrowheads="1"/>
          </p:cNvSpPr>
          <p:nvPr/>
        </p:nvSpPr>
        <p:spPr bwMode="auto">
          <a:xfrm rot="2400000">
            <a:off x="1600200" y="339658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18600000">
            <a:off x="1533539" y="252120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16200000">
            <a:off x="6208713" y="1575842"/>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16200000">
            <a:off x="5574010" y="4168131"/>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8131" name="Object 34"/>
          <p:cNvGraphicFramePr>
            <a:graphicFrameLocks noChangeAspect="1"/>
          </p:cNvGraphicFramePr>
          <p:nvPr>
            <p:extLst>
              <p:ext uri="{D42A27DB-BD31-4B8C-83A1-F6EECF244321}">
                <p14:modId xmlns="" xmlns:p14="http://schemas.microsoft.com/office/powerpoint/2010/main" val="1956299080"/>
              </p:ext>
            </p:extLst>
          </p:nvPr>
        </p:nvGraphicFramePr>
        <p:xfrm>
          <a:off x="3419872" y="4653136"/>
          <a:ext cx="1276350" cy="584200"/>
        </p:xfrm>
        <a:graphic>
          <a:graphicData uri="http://schemas.openxmlformats.org/presentationml/2006/ole">
            <p:oleObj spid="_x0000_s19479" name="Equation" r:id="rId3" imgW="647419" imgH="253890" progId="Equation.3">
              <p:embed/>
            </p:oleObj>
          </a:graphicData>
        </a:graphic>
      </p:graphicFrame>
      <p:graphicFrame>
        <p:nvGraphicFramePr>
          <p:cNvPr id="48132" name="Object 36"/>
          <p:cNvGraphicFramePr>
            <a:graphicFrameLocks noChangeAspect="1"/>
          </p:cNvGraphicFramePr>
          <p:nvPr>
            <p:extLst>
              <p:ext uri="{D42A27DB-BD31-4B8C-83A1-F6EECF244321}">
                <p14:modId xmlns="" xmlns:p14="http://schemas.microsoft.com/office/powerpoint/2010/main" val="2534082053"/>
              </p:ext>
            </p:extLst>
          </p:nvPr>
        </p:nvGraphicFramePr>
        <p:xfrm>
          <a:off x="3707904" y="2013992"/>
          <a:ext cx="1355725" cy="504825"/>
        </p:xfrm>
        <a:graphic>
          <a:graphicData uri="http://schemas.openxmlformats.org/presentationml/2006/ole">
            <p:oleObj spid="_x0000_s19480" name="Rovnice" r:id="rId4" imgW="736560" imgH="228600" progId="Equation.3">
              <p:embed/>
            </p:oleObj>
          </a:graphicData>
        </a:graphic>
      </p:graphicFrame>
      <p:sp>
        <p:nvSpPr>
          <p:cNvPr id="40" name="Text Box 19"/>
          <p:cNvSpPr txBox="1">
            <a:spLocks noChangeArrowheads="1"/>
          </p:cNvSpPr>
          <p:nvPr/>
        </p:nvSpPr>
        <p:spPr bwMode="auto">
          <a:xfrm>
            <a:off x="2699792" y="2633658"/>
            <a:ext cx="5373074"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výběrů hodnotíme nezávisle na sobě</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dirty="0" smtClean="0">
                <a:solidFill>
                  <a:prstClr val="black"/>
                </a:solidFill>
                <a:latin typeface="Arial" pitchFamily="34" charset="0"/>
                <a:cs typeface="Arial" pitchFamily="34" charset="0"/>
              </a:rPr>
              <a:t>Výběr x</a:t>
            </a:r>
            <a:r>
              <a:rPr lang="cs-CZ" sz="1400" baseline="-25000" dirty="0" smtClean="0">
                <a:solidFill>
                  <a:prstClr val="black"/>
                </a:solidFill>
                <a:latin typeface="Arial" pitchFamily="34" charset="0"/>
                <a:cs typeface="Arial" pitchFamily="34" charset="0"/>
              </a:rPr>
              <a:t>1</a:t>
            </a:r>
            <a:r>
              <a:rPr lang="cs-CZ" sz="1400" dirty="0" smtClean="0">
                <a:solidFill>
                  <a:prstClr val="black"/>
                </a:solidFill>
                <a:latin typeface="Arial" pitchFamily="34" charset="0"/>
                <a:cs typeface="Arial" pitchFamily="34" charset="0"/>
              </a:rPr>
              <a:t>: n</a:t>
            </a:r>
            <a:r>
              <a:rPr lang="cs-CZ" sz="1400" baseline="-25000" dirty="0" smtClean="0">
                <a:solidFill>
                  <a:prstClr val="black"/>
                </a:solidFill>
                <a:latin typeface="Arial" pitchFamily="34" charset="0"/>
                <a:cs typeface="Arial" pitchFamily="34" charset="0"/>
              </a:rPr>
              <a:t>1</a:t>
            </a:r>
            <a:r>
              <a:rPr lang="cs-CZ" sz="1400" dirty="0" smtClean="0">
                <a:solidFill>
                  <a:prstClr val="black"/>
                </a:solidFill>
                <a:latin typeface="Arial" pitchFamily="34" charset="0"/>
                <a:cs typeface="Arial" pitchFamily="34" charset="0"/>
              </a:rPr>
              <a:t> (počet vzorků), x</a:t>
            </a:r>
            <a:r>
              <a:rPr lang="cs-CZ" sz="1400" baseline="-25000" dirty="0" smtClean="0">
                <a:solidFill>
                  <a:prstClr val="black"/>
                </a:solidFill>
                <a:latin typeface="Arial" pitchFamily="34" charset="0"/>
                <a:cs typeface="Arial" pitchFamily="34" charset="0"/>
              </a:rPr>
              <a:t>1</a:t>
            </a:r>
            <a:r>
              <a:rPr lang="cs-CZ" sz="1400" dirty="0" smtClean="0">
                <a:solidFill>
                  <a:prstClr val="black"/>
                </a:solidFill>
                <a:latin typeface="Arial" pitchFamily="34" charset="0"/>
                <a:cs typeface="Arial" pitchFamily="34" charset="0"/>
              </a:rPr>
              <a:t> (výběr. průměr), s</a:t>
            </a:r>
            <a:r>
              <a:rPr lang="cs-CZ" sz="1400" baseline="-25000" dirty="0" smtClean="0">
                <a:solidFill>
                  <a:prstClr val="black"/>
                </a:solidFill>
                <a:latin typeface="Arial" pitchFamily="34" charset="0"/>
                <a:cs typeface="Arial" pitchFamily="34" charset="0"/>
              </a:rPr>
              <a:t>1</a:t>
            </a:r>
            <a:r>
              <a:rPr lang="cs-CZ" sz="1400" baseline="30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dirty="0">
                <a:solidFill>
                  <a:prstClr val="black"/>
                </a:solidFill>
                <a:latin typeface="Arial" pitchFamily="34" charset="0"/>
                <a:cs typeface="Arial" pitchFamily="34" charset="0"/>
              </a:rPr>
              <a:t>Výběr </a:t>
            </a:r>
            <a:r>
              <a:rPr lang="cs-CZ" sz="1400" dirty="0" smtClean="0">
                <a:solidFill>
                  <a:prstClr val="black"/>
                </a:solidFill>
                <a:latin typeface="Arial" pitchFamily="34" charset="0"/>
                <a:cs typeface="Arial" pitchFamily="34" charset="0"/>
              </a:rPr>
              <a:t>x</a:t>
            </a:r>
            <a:r>
              <a:rPr lang="cs-CZ" sz="1400" baseline="-25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n</a:t>
            </a:r>
            <a:r>
              <a:rPr lang="cs-CZ" sz="1400" baseline="-25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a:t>
            </a:r>
            <a:r>
              <a:rPr lang="cs-CZ" sz="1400" dirty="0">
                <a:solidFill>
                  <a:prstClr val="black"/>
                </a:solidFill>
                <a:latin typeface="Arial" pitchFamily="34" charset="0"/>
                <a:cs typeface="Arial" pitchFamily="34" charset="0"/>
              </a:rPr>
              <a:t>(počet vzorků), </a:t>
            </a:r>
            <a:r>
              <a:rPr lang="cs-CZ" sz="1400" dirty="0" smtClean="0">
                <a:solidFill>
                  <a:prstClr val="black"/>
                </a:solidFill>
                <a:latin typeface="Arial" pitchFamily="34" charset="0"/>
                <a:cs typeface="Arial" pitchFamily="34" charset="0"/>
              </a:rPr>
              <a:t>x</a:t>
            </a:r>
            <a:r>
              <a:rPr lang="cs-CZ" sz="1400" baseline="-25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a:t>
            </a:r>
            <a:r>
              <a:rPr lang="cs-CZ" sz="1400" dirty="0">
                <a:solidFill>
                  <a:prstClr val="black"/>
                </a:solidFill>
                <a:latin typeface="Arial" pitchFamily="34" charset="0"/>
                <a:cs typeface="Arial" pitchFamily="34" charset="0"/>
              </a:rPr>
              <a:t>(výběr. průměr), </a:t>
            </a:r>
            <a:r>
              <a:rPr lang="cs-CZ" sz="1400" dirty="0" smtClean="0">
                <a:solidFill>
                  <a:prstClr val="black"/>
                </a:solidFill>
                <a:latin typeface="Arial" pitchFamily="34" charset="0"/>
                <a:cs typeface="Arial" pitchFamily="34" charset="0"/>
              </a:rPr>
              <a:t>s</a:t>
            </a:r>
            <a:r>
              <a:rPr lang="cs-CZ" sz="1400" baseline="-25000" dirty="0" smtClean="0">
                <a:solidFill>
                  <a:prstClr val="black"/>
                </a:solidFill>
                <a:latin typeface="Arial" pitchFamily="34" charset="0"/>
                <a:cs typeface="Arial" pitchFamily="34" charset="0"/>
              </a:rPr>
              <a:t>2</a:t>
            </a:r>
            <a:r>
              <a:rPr lang="cs-CZ" sz="1400" baseline="30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a:t>
            </a:r>
            <a:r>
              <a:rPr lang="cs-CZ" sz="1400" dirty="0">
                <a:solidFill>
                  <a:prstClr val="black"/>
                </a:solidFill>
                <a:latin typeface="Arial" pitchFamily="34" charset="0"/>
                <a:cs typeface="Arial" pitchFamily="34" charset="0"/>
              </a:rPr>
              <a:t>(výběr. rozptyl)</a:t>
            </a:r>
          </a:p>
          <a:p>
            <a:pPr fontAlgn="base">
              <a:spcBef>
                <a:spcPct val="20000"/>
              </a:spcBef>
              <a:spcAft>
                <a:spcPct val="0"/>
              </a:spcAft>
            </a:pPr>
            <a:r>
              <a:rPr lang="cs-CZ" sz="1400" dirty="0" smtClean="0">
                <a:solidFill>
                  <a:prstClr val="black"/>
                </a:solidFill>
                <a:latin typeface="Arial" pitchFamily="34" charset="0"/>
                <a:cs typeface="Arial" pitchFamily="34" charset="0"/>
              </a:rPr>
              <a:t>Pozor: u nepárového designu se počet vzorků výběrů může lišit!</a:t>
            </a:r>
          </a:p>
        </p:txBody>
      </p:sp>
      <p:sp>
        <p:nvSpPr>
          <p:cNvPr id="41" name="Text Box 19"/>
          <p:cNvSpPr txBox="1">
            <a:spLocks noChangeArrowheads="1"/>
          </p:cNvSpPr>
          <p:nvPr/>
        </p:nvSpPr>
        <p:spPr bwMode="auto">
          <a:xfrm>
            <a:off x="2401346" y="5297954"/>
            <a:ext cx="6181500" cy="1083374"/>
          </a:xfrm>
          <a:prstGeom prst="rect">
            <a:avLst/>
          </a:prstGeom>
          <a:noFill/>
          <a:ln w="9525">
            <a:noFill/>
            <a:miter lim="800000"/>
            <a:headEnd/>
            <a:tailEnd/>
          </a:ln>
        </p:spPr>
        <p:txBody>
          <a:bodyPr wrap="none">
            <a:spAutoFit/>
          </a:bodyPr>
          <a:lstStyle/>
          <a:p>
            <a:pPr fontAlgn="base">
              <a:spcBef>
                <a:spcPct val="20000"/>
              </a:spcBef>
              <a:spcAft>
                <a:spcPct val="0"/>
              </a:spcAft>
            </a:pPr>
            <a:r>
              <a:rPr lang="cs-CZ" sz="1400" b="1" u="sng" dirty="0" smtClean="0">
                <a:solidFill>
                  <a:prstClr val="black"/>
                </a:solidFill>
                <a:latin typeface="Arial" pitchFamily="34" charset="0"/>
                <a:cs typeface="Arial" pitchFamily="34" charset="0"/>
              </a:rPr>
              <a:t>Charakteristiky počítáme z diferencí (D) párových pozorování</a:t>
            </a:r>
            <a:r>
              <a:rPr lang="cs-CZ" sz="1400" b="1" dirty="0" smtClean="0">
                <a:solidFill>
                  <a:prstClr val="black"/>
                </a:solidFill>
                <a:latin typeface="Arial" pitchFamily="34" charset="0"/>
                <a:cs typeface="Arial" pitchFamily="34" charset="0"/>
              </a:rPr>
              <a:t>:</a:t>
            </a:r>
          </a:p>
          <a:p>
            <a:pPr fontAlgn="base">
              <a:spcBef>
                <a:spcPct val="20000"/>
              </a:spcBef>
              <a:spcAft>
                <a:spcPct val="0"/>
              </a:spcAft>
            </a:pPr>
            <a:r>
              <a:rPr lang="cs-CZ" sz="1400" dirty="0" smtClean="0">
                <a:solidFill>
                  <a:prstClr val="black"/>
                </a:solidFill>
                <a:latin typeface="Arial" pitchFamily="34" charset="0"/>
                <a:cs typeface="Arial" pitchFamily="34" charset="0"/>
              </a:rPr>
              <a:t>Výběr D: </a:t>
            </a:r>
            <a:r>
              <a:rPr lang="cs-CZ" sz="1400" dirty="0" err="1" smtClean="0">
                <a:solidFill>
                  <a:prstClr val="black"/>
                </a:solidFill>
                <a:latin typeface="Arial" pitchFamily="34" charset="0"/>
                <a:cs typeface="Arial" pitchFamily="34" charset="0"/>
              </a:rPr>
              <a:t>n</a:t>
            </a:r>
            <a:r>
              <a:rPr lang="cs-CZ" sz="1400" baseline="-25000" dirty="0" err="1" smtClean="0">
                <a:solidFill>
                  <a:prstClr val="black"/>
                </a:solidFill>
                <a:latin typeface="Arial" pitchFamily="34" charset="0"/>
                <a:cs typeface="Arial" pitchFamily="34" charset="0"/>
              </a:rPr>
              <a:t>D</a:t>
            </a:r>
            <a:r>
              <a:rPr lang="cs-CZ" sz="1400" dirty="0" smtClean="0">
                <a:solidFill>
                  <a:prstClr val="black"/>
                </a:solidFill>
                <a:latin typeface="Arial" pitchFamily="34" charset="0"/>
                <a:cs typeface="Arial" pitchFamily="34" charset="0"/>
              </a:rPr>
              <a:t> (počet párů vzorků), </a:t>
            </a:r>
            <a:r>
              <a:rPr lang="cs-CZ" sz="1400" dirty="0" err="1" smtClean="0">
                <a:solidFill>
                  <a:prstClr val="black"/>
                </a:solidFill>
                <a:latin typeface="Arial" pitchFamily="34" charset="0"/>
                <a:cs typeface="Arial" pitchFamily="34" charset="0"/>
              </a:rPr>
              <a:t>x</a:t>
            </a:r>
            <a:r>
              <a:rPr lang="cs-CZ" sz="1400" baseline="-25000" dirty="0" err="1" smtClean="0">
                <a:solidFill>
                  <a:prstClr val="black"/>
                </a:solidFill>
                <a:latin typeface="Arial" pitchFamily="34" charset="0"/>
                <a:cs typeface="Arial" pitchFamily="34" charset="0"/>
              </a:rPr>
              <a:t>D</a:t>
            </a:r>
            <a:r>
              <a:rPr lang="cs-CZ" sz="1400" dirty="0" smtClean="0">
                <a:solidFill>
                  <a:prstClr val="black"/>
                </a:solidFill>
                <a:latin typeface="Arial" pitchFamily="34" charset="0"/>
                <a:cs typeface="Arial" pitchFamily="34" charset="0"/>
              </a:rPr>
              <a:t> (výběr. průměr), s</a:t>
            </a:r>
            <a:r>
              <a:rPr lang="cs-CZ" sz="1400" baseline="-25000" dirty="0" smtClean="0">
                <a:solidFill>
                  <a:prstClr val="black"/>
                </a:solidFill>
                <a:latin typeface="Arial" pitchFamily="34" charset="0"/>
                <a:cs typeface="Arial" pitchFamily="34" charset="0"/>
              </a:rPr>
              <a:t>D</a:t>
            </a:r>
            <a:r>
              <a:rPr lang="cs-CZ" sz="1400" baseline="30000" dirty="0" smtClean="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(výběr. rozptyl)</a:t>
            </a:r>
          </a:p>
          <a:p>
            <a:pPr fontAlgn="base">
              <a:spcBef>
                <a:spcPct val="20000"/>
              </a:spcBef>
              <a:spcAft>
                <a:spcPct val="0"/>
              </a:spcAft>
            </a:pPr>
            <a:r>
              <a:rPr lang="cs-CZ" sz="1400" dirty="0" smtClean="0">
                <a:solidFill>
                  <a:prstClr val="black"/>
                </a:solidFill>
                <a:latin typeface="Arial" pitchFamily="34" charset="0"/>
                <a:cs typeface="Arial" pitchFamily="34" charset="0"/>
              </a:rPr>
              <a:t>Pozor: u párového designu se počet vzorků </a:t>
            </a:r>
            <a:r>
              <a:rPr lang="cs-CZ" sz="1400" dirty="0">
                <a:solidFill>
                  <a:prstClr val="black"/>
                </a:solidFill>
                <a:latin typeface="Arial" pitchFamily="34" charset="0"/>
                <a:cs typeface="Arial" pitchFamily="34" charset="0"/>
              </a:rPr>
              <a:t>výběrů (</a:t>
            </a:r>
            <a:r>
              <a:rPr lang="cs-CZ" sz="1400" dirty="0" smtClean="0">
                <a:solidFill>
                  <a:prstClr val="black"/>
                </a:solidFill>
                <a:latin typeface="Arial" pitchFamily="34" charset="0"/>
                <a:cs typeface="Arial" pitchFamily="34" charset="0"/>
              </a:rPr>
              <a:t>n</a:t>
            </a:r>
            <a:r>
              <a:rPr lang="cs-CZ" sz="1400" baseline="-25000" dirty="0" smtClean="0">
                <a:solidFill>
                  <a:prstClr val="black"/>
                </a:solidFill>
                <a:latin typeface="Arial" pitchFamily="34" charset="0"/>
                <a:cs typeface="Arial" pitchFamily="34" charset="0"/>
              </a:rPr>
              <a:t>1 </a:t>
            </a:r>
            <a:r>
              <a:rPr lang="cs-CZ" sz="1400" dirty="0" smtClean="0">
                <a:solidFill>
                  <a:prstClr val="black"/>
                </a:solidFill>
                <a:latin typeface="Arial" pitchFamily="34" charset="0"/>
                <a:cs typeface="Arial" pitchFamily="34" charset="0"/>
              </a:rPr>
              <a:t>a</a:t>
            </a:r>
            <a:r>
              <a:rPr lang="cs-CZ" sz="1400" baseline="-25000" dirty="0" smtClean="0">
                <a:solidFill>
                  <a:prstClr val="black"/>
                </a:solidFill>
                <a:latin typeface="Arial" pitchFamily="34" charset="0"/>
                <a:cs typeface="Arial" pitchFamily="34" charset="0"/>
              </a:rPr>
              <a:t> </a:t>
            </a:r>
            <a:r>
              <a:rPr lang="cs-CZ" sz="1400" dirty="0">
                <a:solidFill>
                  <a:prstClr val="black"/>
                </a:solidFill>
                <a:latin typeface="Arial" pitchFamily="34" charset="0"/>
                <a:cs typeface="Arial" pitchFamily="34" charset="0"/>
              </a:rPr>
              <a:t>n</a:t>
            </a:r>
            <a:r>
              <a:rPr lang="cs-CZ" sz="1400" baseline="-25000" dirty="0">
                <a:solidFill>
                  <a:prstClr val="black"/>
                </a:solidFill>
                <a:latin typeface="Arial" pitchFamily="34" charset="0"/>
                <a:cs typeface="Arial" pitchFamily="34" charset="0"/>
              </a:rPr>
              <a:t>2</a:t>
            </a:r>
            <a:r>
              <a:rPr lang="cs-CZ" sz="1400" dirty="0" smtClean="0">
                <a:solidFill>
                  <a:prstClr val="black"/>
                </a:solidFill>
                <a:latin typeface="Arial" pitchFamily="34" charset="0"/>
                <a:cs typeface="Arial" pitchFamily="34" charset="0"/>
              </a:rPr>
              <a:t>) nesmí lišit!</a:t>
            </a:r>
          </a:p>
          <a:p>
            <a:pPr fontAlgn="base">
              <a:spcBef>
                <a:spcPct val="20000"/>
              </a:spcBef>
              <a:spcAft>
                <a:spcPct val="0"/>
              </a:spcAft>
            </a:pPr>
            <a:r>
              <a:rPr lang="cs-CZ" sz="1400" dirty="0" smtClean="0">
                <a:solidFill>
                  <a:prstClr val="black"/>
                </a:solidFill>
                <a:latin typeface="Arial" pitchFamily="34" charset="0"/>
                <a:cs typeface="Arial" pitchFamily="34" charset="0"/>
              </a:rPr>
              <a:t>Pozn.: při párovém uspořádání převádíme na design </a:t>
            </a:r>
            <a:r>
              <a:rPr lang="cs-CZ" sz="1400" dirty="0" err="1" smtClean="0">
                <a:solidFill>
                  <a:prstClr val="black"/>
                </a:solidFill>
                <a:latin typeface="Arial" pitchFamily="34" charset="0"/>
                <a:cs typeface="Arial" pitchFamily="34" charset="0"/>
              </a:rPr>
              <a:t>jednovýběrových</a:t>
            </a:r>
            <a:r>
              <a:rPr lang="cs-CZ" sz="1400" dirty="0" smtClean="0">
                <a:solidFill>
                  <a:prstClr val="black"/>
                </a:solidFill>
                <a:latin typeface="Arial" pitchFamily="34" charset="0"/>
                <a:cs typeface="Arial" pitchFamily="34" charset="0"/>
              </a:rPr>
              <a:t> testů</a:t>
            </a:r>
          </a:p>
        </p:txBody>
      </p:sp>
      <p:cxnSp>
        <p:nvCxnSpPr>
          <p:cNvPr id="6" name="Přímá spojnice 5"/>
          <p:cNvCxnSpPr/>
          <p:nvPr/>
        </p:nvCxnSpPr>
        <p:spPr>
          <a:xfrm flipV="1">
            <a:off x="4959438" y="2952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flipV="1">
            <a:off x="4959438" y="3212975"/>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flipV="1">
            <a:off x="5055590" y="5616000"/>
            <a:ext cx="1440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dirty="0" smtClean="0"/>
              <a:t>Předpoklady nepárového </a:t>
            </a:r>
            <a:r>
              <a:rPr lang="cs-CZ" dirty="0" err="1" smtClean="0"/>
              <a:t>dvouvýběrového</a:t>
            </a:r>
            <a:r>
              <a:rPr lang="cs-CZ" dirty="0" smtClean="0"/>
              <a:t> </a:t>
            </a:r>
            <a:r>
              <a:rPr lang="en-US" dirty="0" smtClean="0"/>
              <a:t/>
            </a:r>
            <a:br>
              <a:rPr lang="en-US" dirty="0" smtClean="0"/>
            </a:br>
            <a:r>
              <a:rPr lang="cs-CZ" dirty="0"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u="sng" dirty="0" smtClean="0"/>
              <a:t>Náhodný výběr </a:t>
            </a:r>
            <a:r>
              <a:rPr lang="cs-CZ" sz="1700" dirty="0" smtClean="0"/>
              <a:t>subjektů jednotlivých skupin z jejich cílových populací</a:t>
            </a:r>
          </a:p>
          <a:p>
            <a:r>
              <a:rPr lang="cs-CZ" sz="1700" u="sng" dirty="0" smtClean="0"/>
              <a:t>Nezávislost</a:t>
            </a:r>
            <a:r>
              <a:rPr lang="cs-CZ" sz="1700" dirty="0" smtClean="0"/>
              <a:t> obou srovnávaných vzorků</a:t>
            </a:r>
          </a:p>
          <a:p>
            <a:r>
              <a:rPr lang="cs-CZ" sz="1700" dirty="0" smtClean="0"/>
              <a:t>Přibližně </a:t>
            </a:r>
            <a:r>
              <a:rPr lang="cs-CZ" sz="1700" b="1" dirty="0" smtClean="0">
                <a:solidFill>
                  <a:srgbClr val="FF0000"/>
                </a:solidFill>
              </a:rPr>
              <a:t>normální rozložení proměnné </a:t>
            </a:r>
            <a:r>
              <a:rPr lang="cs-CZ" sz="1700" b="1" u="sng" dirty="0" smtClean="0">
                <a:solidFill>
                  <a:srgbClr val="FF0000"/>
                </a:solidFill>
              </a:rPr>
              <a:t>v rámci skupin</a:t>
            </a:r>
            <a:r>
              <a:rPr lang="cs-CZ" sz="1700" dirty="0" smtClean="0"/>
              <a:t>  (drobné odchylky od normality ovšem nejsou kritické, test je robustní proti drobným odchylkám od tohoto předpokladu). Normalita může být testována testy normality.</a:t>
            </a:r>
          </a:p>
          <a:p>
            <a:r>
              <a:rPr lang="cs-CZ" sz="1700" b="1" dirty="0" smtClean="0">
                <a:solidFill>
                  <a:srgbClr val="FF0000"/>
                </a:solidFill>
              </a:rPr>
              <a:t>Rozptyl v obou vzorcích by měl být přibližně shodný </a:t>
            </a:r>
            <a:r>
              <a:rPr lang="cs-CZ" sz="1700" dirty="0" smtClean="0"/>
              <a:t>(„</a:t>
            </a:r>
            <a:r>
              <a:rPr lang="cs-CZ" sz="1700" dirty="0" err="1" smtClean="0"/>
              <a:t>homoskedasticita</a:t>
            </a:r>
            <a:r>
              <a:rPr lang="cs-CZ" sz="1700" dirty="0" smtClean="0"/>
              <a:t> rozptylu“). Tento předpoklad je testován několika možnými testy – </a:t>
            </a:r>
            <a:r>
              <a:rPr lang="cs-CZ" sz="1700" b="1" i="1" u="sng" dirty="0" err="1" smtClean="0"/>
              <a:t>Levenův</a:t>
            </a:r>
            <a:r>
              <a:rPr lang="cs-CZ" sz="1700" b="1" i="1" u="sng" dirty="0" smtClean="0"/>
              <a:t> test </a:t>
            </a:r>
            <a:r>
              <a:rPr lang="cs-CZ" sz="1700" dirty="0" smtClean="0"/>
              <a:t>nebo </a:t>
            </a:r>
            <a:r>
              <a:rPr lang="cs-CZ" sz="1700" b="1" i="1" u="sng" dirty="0" smtClean="0"/>
              <a:t>F-test</a:t>
            </a:r>
            <a:r>
              <a:rPr lang="cs-CZ" sz="1700" dirty="0" smtClean="0"/>
              <a:t>.</a:t>
            </a:r>
          </a:p>
          <a:p>
            <a:r>
              <a:rPr lang="cs-CZ" sz="1700" dirty="0" smtClean="0"/>
              <a:t>Vždy je vhodné prohlédnout histogramy proměnné v jednotlivých vzorcích pro </a:t>
            </a:r>
            <a:r>
              <a:rPr lang="cs-CZ" sz="1700" dirty="0" err="1" smtClean="0"/>
              <a:t>okometrické</a:t>
            </a:r>
            <a:r>
              <a:rPr lang="cs-CZ" sz="1700" dirty="0" smtClean="0"/>
              <a:t> srovnání a ověření předpokladů normality a homogenity rozptylu – nenahradí statistické testy, ale poskytne prvotní představu. </a:t>
            </a:r>
          </a:p>
          <a:p>
            <a:endParaRPr lang="cs-CZ" sz="1700" dirty="0" smtClean="0"/>
          </a:p>
        </p:txBody>
      </p:sp>
      <p:grpSp>
        <p:nvGrpSpPr>
          <p:cNvPr id="2" name="Group 4"/>
          <p:cNvGrpSpPr>
            <a:grpSpLocks/>
          </p:cNvGrpSpPr>
          <p:nvPr/>
        </p:nvGrpSpPr>
        <p:grpSpPr bwMode="auto">
          <a:xfrm>
            <a:off x="928662" y="4357694"/>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335398"/>
            <a:ext cx="33845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b="1" dirty="0" smtClean="0"/>
              <a:t>Nulová hypotéza</a:t>
            </a:r>
            <a:r>
              <a:rPr lang="cs-CZ" sz="1600" dirty="0" smtClean="0"/>
              <a:t>: průměry obou skupin jsou shodné; </a:t>
            </a:r>
            <a:r>
              <a:rPr lang="cs-CZ" sz="1600" b="1" dirty="0" smtClean="0"/>
              <a:t>alternativní hypotéza </a:t>
            </a:r>
            <a:r>
              <a:rPr lang="cs-CZ" sz="1600" dirty="0" smtClean="0"/>
              <a:t>je, že nejsou shodné (oboustranný – „ </a:t>
            </a:r>
            <a:r>
              <a:rPr lang="cs-CZ" sz="1600" dirty="0" err="1" smtClean="0"/>
              <a:t>two</a:t>
            </a:r>
            <a:r>
              <a:rPr lang="cs-CZ" sz="1600" dirty="0" smtClean="0"/>
              <a:t>-</a:t>
            </a:r>
            <a:r>
              <a:rPr lang="cs-CZ" sz="1600" dirty="0" err="1" smtClean="0"/>
              <a:t>tailed</a:t>
            </a:r>
            <a:r>
              <a:rPr lang="cs-CZ" sz="1600" dirty="0" smtClean="0"/>
              <a:t> “ – test).</a:t>
            </a:r>
          </a:p>
          <a:p>
            <a:pPr marL="381000" indent="-381000">
              <a:buFontTx/>
              <a:buAutoNum type="arabicPeriod"/>
            </a:pPr>
            <a:r>
              <a:rPr lang="cs-CZ" sz="1600" b="1" dirty="0" smtClean="0"/>
              <a:t>Prohlédnout průběh dat</a:t>
            </a:r>
            <a:r>
              <a:rPr lang="cs-CZ" sz="1600" dirty="0" smtClean="0"/>
              <a:t>, průměr, medián apod. pro zjištění odchylek od </a:t>
            </a:r>
            <a:r>
              <a:rPr lang="cs-CZ" sz="1600" b="1" dirty="0" smtClean="0"/>
              <a:t>normality</a:t>
            </a:r>
            <a:r>
              <a:rPr lang="cs-CZ" sz="1600" dirty="0" smtClean="0"/>
              <a:t> a </a:t>
            </a:r>
            <a:r>
              <a:rPr lang="cs-CZ" sz="1600" b="1" dirty="0" err="1" smtClean="0"/>
              <a:t>nehomogenitu</a:t>
            </a:r>
            <a:r>
              <a:rPr lang="cs-CZ" sz="1600" b="1" dirty="0" smtClean="0"/>
              <a:t> rozptylu</a:t>
            </a:r>
            <a:r>
              <a:rPr lang="cs-CZ" sz="1600" dirty="0" smtClean="0"/>
              <a:t>, provést F-test.</a:t>
            </a:r>
          </a:p>
          <a:p>
            <a:pPr marL="381000" indent="-381000">
              <a:buFontTx/>
              <a:buAutoNum type="arabicPeriod"/>
            </a:pPr>
            <a:endParaRPr lang="cs-CZ" sz="1600" dirty="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u="sng" dirty="0">
                <a:cs typeface="Arial" pitchFamily="34" charset="0"/>
              </a:rPr>
              <a:t>F-test pro srovnání dvou výběrových rozptylů</a:t>
            </a:r>
          </a:p>
          <a:p>
            <a:pPr lvl="1" fontAlgn="base">
              <a:spcBef>
                <a:spcPct val="20000"/>
              </a:spcBef>
              <a:spcAft>
                <a:spcPct val="0"/>
              </a:spcAft>
              <a:buFontTx/>
              <a:buChar char="•"/>
            </a:pPr>
            <a:r>
              <a:rPr lang="cs-CZ" sz="1600" dirty="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dirty="0">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dirty="0">
                <a:solidFill>
                  <a:prstClr val="black"/>
                </a:solidFill>
                <a:cs typeface="Arial" pitchFamily="34" charset="0"/>
              </a:rPr>
              <a:t>V případě ověření homogenity je testována </a:t>
            </a:r>
            <a:r>
              <a:rPr lang="cs-CZ" sz="1600" b="1" dirty="0">
                <a:solidFill>
                  <a:prstClr val="black"/>
                </a:solidFill>
                <a:cs typeface="Arial" pitchFamily="34" charset="0"/>
              </a:rPr>
              <a:t>hypotéza shody rozptylů </a:t>
            </a:r>
            <a:r>
              <a:rPr lang="cs-CZ" sz="1600" dirty="0" smtClean="0">
                <a:solidFill>
                  <a:prstClr val="black"/>
                </a:solidFill>
                <a:cs typeface="Arial" pitchFamily="34" charset="0"/>
              </a:rPr>
              <a:t>(oboustranná); </a:t>
            </a:r>
            <a:r>
              <a:rPr lang="cs-CZ" sz="1600" dirty="0">
                <a:solidFill>
                  <a:prstClr val="black"/>
                </a:solidFill>
                <a:cs typeface="Arial" pitchFamily="34" charset="0"/>
              </a:rPr>
              <a:t>v případě shodných rozptylů je vše v pořádku a je možné pokračovat ve výpočtu t-testu, v opačném případě není vhodné test </a:t>
            </a:r>
            <a:r>
              <a:rPr lang="cs-CZ" sz="1600" dirty="0" smtClean="0">
                <a:solidFill>
                  <a:prstClr val="black"/>
                </a:solidFill>
                <a:cs typeface="Arial" pitchFamily="34" charset="0"/>
              </a:rPr>
              <a:t>počítat nebo zvolit </a:t>
            </a:r>
            <a:r>
              <a:rPr lang="cs-CZ" sz="1600" dirty="0" err="1" smtClean="0">
                <a:solidFill>
                  <a:prstClr val="black"/>
                </a:solidFill>
                <a:cs typeface="Arial" pitchFamily="34" charset="0"/>
              </a:rPr>
              <a:t>Welchovu</a:t>
            </a:r>
            <a:r>
              <a:rPr lang="cs-CZ" sz="1600" dirty="0" smtClean="0">
                <a:solidFill>
                  <a:prstClr val="black"/>
                </a:solidFill>
                <a:cs typeface="Arial" pitchFamily="34" charset="0"/>
              </a:rPr>
              <a:t> korekci t-testu (za předpokladu normality dat). </a:t>
            </a:r>
            <a:endParaRPr lang="cs-CZ" sz="1600" dirty="0">
              <a:solidFill>
                <a:prstClr val="black"/>
              </a:solidFill>
              <a:cs typeface="Arial" pitchFamily="34" charset="0"/>
            </a:endParaRP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dirty="0">
                <a:solidFill>
                  <a:prstClr val="black"/>
                </a:solidFill>
                <a:latin typeface="Arial" pitchFamily="34" charset="0"/>
                <a:cs typeface="Arial" pitchFamily="34" charset="0"/>
              </a:rPr>
              <a:t>H</a:t>
            </a:r>
            <a:r>
              <a:rPr lang="cs-CZ" sz="1600" b="1" baseline="-25000" dirty="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31528"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H</a:t>
            </a:r>
            <a:r>
              <a:rPr lang="cs-CZ" sz="1600" b="1"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892634" cy="338554"/>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b="1">
                <a:solidFill>
                  <a:prstClr val="black"/>
                </a:solidFill>
                <a:latin typeface="Arial" pitchFamily="34" charset="0"/>
                <a:cs typeface="Arial" pitchFamily="34" charset="0"/>
              </a:rPr>
              <a:t>Testová statistika</a:t>
            </a:r>
            <a:endParaRPr lang="cs-CZ" sz="1600" b="1"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518" name="Rovnice" r:id="rId3" imgW="533169" imgH="228501"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519" name="Rovnice" r:id="rId4" imgW="533169" imgH="228501"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520" name="Rovnice" r:id="rId5" imgW="533169" imgH="228501"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521" name="Rovnice" r:id="rId6" imgW="533169" imgH="228501"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522" name="Rovnice" r:id="rId7" imgW="533169" imgH="228501"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523" name="Rovnice" r:id="rId8" imgW="533169" imgH="228501"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524" name="Rovnice" r:id="rId9" imgW="4699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525" name="Rovnice" r:id="rId10" imgW="4699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526" name="Rovnice" r:id="rId11" imgW="1002865" imgH="457002" progId="Equation.3">
              <p:embed/>
            </p:oleObj>
          </a:graphicData>
        </a:graphic>
      </p:graphicFrame>
      <p:sp>
        <p:nvSpPr>
          <p:cNvPr id="49171" name="Rectangle 18"/>
          <p:cNvSpPr>
            <a:spLocks noChangeArrowheads="1"/>
          </p:cNvSpPr>
          <p:nvPr/>
        </p:nvSpPr>
        <p:spPr bwMode="auto">
          <a:xfrm>
            <a:off x="561975" y="2780928"/>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2" name="Zaoblený obdélník 21"/>
          <p:cNvSpPr/>
          <p:nvPr/>
        </p:nvSpPr>
        <p:spPr>
          <a:xfrm>
            <a:off x="571472" y="4643446"/>
            <a:ext cx="4000528" cy="71438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TextovéPole 22"/>
          <p:cNvSpPr txBox="1"/>
          <p:nvPr/>
        </p:nvSpPr>
        <p:spPr>
          <a:xfrm>
            <a:off x="5072066" y="4841284"/>
            <a:ext cx="2000264" cy="307777"/>
          </a:xfrm>
          <a:prstGeom prst="rect">
            <a:avLst/>
          </a:prstGeom>
          <a:noFill/>
        </p:spPr>
        <p:txBody>
          <a:bodyPr wrap="square" rtlCol="0">
            <a:spAutoFit/>
          </a:bodyPr>
          <a:lstStyle/>
          <a:p>
            <a:r>
              <a:rPr lang="cs-CZ" sz="1400" i="1" dirty="0" smtClean="0">
                <a:solidFill>
                  <a:srgbClr val="C00000"/>
                </a:solidFill>
              </a:rPr>
              <a:t>Oboustranný F-test</a:t>
            </a:r>
            <a:endParaRPr lang="cs-CZ" sz="1400" i="1" dirty="0">
              <a:solidFill>
                <a:srgbClr val="C00000"/>
              </a:solidFill>
            </a:endParaRPr>
          </a:p>
        </p:txBody>
      </p:sp>
      <p:cxnSp>
        <p:nvCxnSpPr>
          <p:cNvPr id="25" name="Přímá spojovací šipka 24"/>
          <p:cNvCxnSpPr>
            <a:stCxn id="23" idx="1"/>
          </p:cNvCxnSpPr>
          <p:nvPr/>
        </p:nvCxnSpPr>
        <p:spPr>
          <a:xfrm rot="10800000" flipV="1">
            <a:off x="4643438" y="4995172"/>
            <a:ext cx="428628" cy="5463"/>
          </a:xfrm>
          <a:prstGeom prst="straightConnector1">
            <a:avLst/>
          </a:prstGeom>
          <a:ln>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a:t>
            </a:r>
            <a:r>
              <a:rPr lang="cs-CZ" sz="2100" b="1" dirty="0" smtClean="0"/>
              <a:t>testové statistiky t-testu </a:t>
            </a:r>
            <a:r>
              <a:rPr lang="cs-CZ" sz="2100" dirty="0" smtClean="0"/>
              <a:t>(stupně volnosti jsou                         ):</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a:t>
            </a:r>
            <a:r>
              <a:rPr lang="cs-CZ" sz="2100" b="1" i="1" dirty="0" smtClean="0">
                <a:solidFill>
                  <a:srgbClr val="000000"/>
                </a:solidFill>
                <a:cs typeface="Times New Roman" pitchFamily="18" charset="0"/>
              </a:rPr>
              <a:t>t</a:t>
            </a:r>
            <a:r>
              <a:rPr lang="cs-CZ" sz="2100" b="1" dirty="0" smtClean="0">
                <a:solidFill>
                  <a:srgbClr val="000000"/>
                </a:solidFill>
                <a:cs typeface="Times New Roman" pitchFamily="18" charset="0"/>
              </a:rPr>
              <a:t> srovnáme s tabulární hodnotou</a:t>
            </a:r>
            <a:r>
              <a:rPr lang="cs-CZ" sz="2100" dirty="0" smtClean="0">
                <a:solidFill>
                  <a:srgbClr val="000000"/>
                </a:solidFill>
                <a:cs typeface="Times New Roman" pitchFamily="18" charset="0"/>
              </a:rPr>
              <a:t>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22"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757412" y="1584325"/>
          <a:ext cx="1441450" cy="334963"/>
        </p:xfrm>
        <a:graphic>
          <a:graphicData uri="http://schemas.openxmlformats.org/presentationml/2006/ole">
            <p:oleObj spid="_x0000_s21523" name="Rovnice" r:id="rId4" imgW="939392" imgH="215806"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dirty="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24" r:id="rId5" imgW="3492500" imgH="533400" progId="">
              <p:embed/>
            </p:oleObj>
          </a:graphicData>
        </a:graphic>
      </p:graphicFrame>
      <p:sp>
        <p:nvSpPr>
          <p:cNvPr id="15" name="Zaoblený obdélník 14"/>
          <p:cNvSpPr/>
          <p:nvPr/>
        </p:nvSpPr>
        <p:spPr>
          <a:xfrm>
            <a:off x="1071538" y="2143116"/>
            <a:ext cx="2286016" cy="1428760"/>
          </a:xfrm>
          <a:prstGeom prst="round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21526" name="Object 22"/>
          <p:cNvGraphicFramePr>
            <a:graphicFrameLocks noChangeAspect="1"/>
          </p:cNvGraphicFramePr>
          <p:nvPr/>
        </p:nvGraphicFramePr>
        <p:xfrm>
          <a:off x="1333500" y="2322513"/>
          <a:ext cx="1663700" cy="1030287"/>
        </p:xfrm>
        <a:graphic>
          <a:graphicData uri="http://schemas.openxmlformats.org/presentationml/2006/ole">
            <p:oleObj spid="_x0000_s21526" name="Rovnice" r:id="rId6" imgW="1117440" imgH="69840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http://us.cdn4.123rf.com/168nwm/shock77/shock771007/shock77100700030/7332866-legraa-na-kreslena-ovce.jpg"/>
          <p:cNvPicPr>
            <a:picLocks noChangeAspect="1" noChangeArrowheads="1"/>
          </p:cNvPicPr>
          <p:nvPr/>
        </p:nvPicPr>
        <p:blipFill>
          <a:blip r:embed="rId3" cstate="print"/>
          <a:srcRect/>
          <a:stretch>
            <a:fillRect/>
          </a:stretch>
        </p:blipFill>
        <p:spPr bwMode="auto">
          <a:xfrm>
            <a:off x="7436296" y="5257800"/>
            <a:ext cx="1600200" cy="1600200"/>
          </a:xfrm>
          <a:prstGeom prst="rect">
            <a:avLst/>
          </a:prstGeom>
          <a:noFill/>
        </p:spPr>
      </p:pic>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pPr algn="r"/>
            <a:r>
              <a:rPr lang="cs-CZ" dirty="0" smtClean="0"/>
              <a:t>Příklad 2: Nepárový </a:t>
            </a:r>
            <a:r>
              <a:rPr lang="cs-CZ" dirty="0" err="1" smtClean="0"/>
              <a:t>dvouvýběrový</a:t>
            </a:r>
            <a:r>
              <a:rPr lang="cs-CZ" dirty="0" smtClean="0"/>
              <a:t> t-test</a:t>
            </a:r>
          </a:p>
        </p:txBody>
      </p:sp>
      <p:sp>
        <p:nvSpPr>
          <p:cNvPr id="51208" name="Rectangle 3"/>
          <p:cNvSpPr>
            <a:spLocks noGrp="1"/>
          </p:cNvSpPr>
          <p:nvPr>
            <p:ph type="body" idx="4294967295"/>
          </p:nvPr>
        </p:nvSpPr>
        <p:spPr>
          <a:xfrm>
            <a:off x="301625" y="1467222"/>
            <a:ext cx="8534400" cy="866775"/>
          </a:xfrm>
        </p:spPr>
        <p:txBody>
          <a:bodyPr/>
          <a:lstStyle/>
          <a:p>
            <a:pPr>
              <a:buFont typeface="Wingdings 2" pitchFamily="18" charset="2"/>
              <a:buNone/>
            </a:pPr>
            <a:r>
              <a:rPr lang="cs-CZ" sz="1300" dirty="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085935"/>
            <a:ext cx="8856662" cy="345325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dirty="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a:t>
            </a:r>
            <a:r>
              <a:rPr lang="cs-CZ" sz="1200" dirty="0" smtClean="0">
                <a:solidFill>
                  <a:srgbClr val="000000"/>
                </a:solidFill>
                <a:cs typeface="Times New Roman" pitchFamily="18" charset="0"/>
              </a:rPr>
              <a:t>skupiny </a:t>
            </a:r>
            <a:r>
              <a:rPr lang="cs-CZ" sz="1200" dirty="0">
                <a:solidFill>
                  <a:srgbClr val="000000"/>
                </a:solidFill>
                <a:cs typeface="Times New Roman" pitchFamily="18" charset="0"/>
              </a:rPr>
              <a:t>jsou vykresleny grafy (můžeme též spočítat základní popisnou statistiku), na kterých můžeme posoudit normalitu a homogenitu rozptylu, kromě </a:t>
            </a:r>
            <a:r>
              <a:rPr lang="cs-CZ" sz="1200" dirty="0" err="1" smtClean="0">
                <a:solidFill>
                  <a:srgbClr val="000000"/>
                </a:solidFill>
                <a:cs typeface="Times New Roman" pitchFamily="18" charset="0"/>
              </a:rPr>
              <a:t>okometrického</a:t>
            </a:r>
            <a:r>
              <a:rPr lang="cs-CZ" sz="1200" dirty="0" smtClean="0">
                <a:solidFill>
                  <a:srgbClr val="000000"/>
                </a:solidFill>
                <a:cs typeface="Times New Roman" pitchFamily="18" charset="0"/>
              </a:rPr>
              <a:t> </a:t>
            </a:r>
            <a:r>
              <a:rPr lang="cs-CZ" sz="1200" dirty="0">
                <a:solidFill>
                  <a:srgbClr val="000000"/>
                </a:solidFill>
                <a:cs typeface="Times New Roman" pitchFamily="18" charset="0"/>
              </a:rPr>
              <a:t>pohledu můžeme pro </a:t>
            </a:r>
            <a:r>
              <a:rPr lang="cs-CZ" sz="1200" u="sng" dirty="0">
                <a:solidFill>
                  <a:srgbClr val="000000"/>
                </a:solidFill>
                <a:cs typeface="Times New Roman" pitchFamily="18" charset="0"/>
              </a:rPr>
              <a:t>ověření normality použít testy normality, pro ověření homogenity rozptylu pak </a:t>
            </a:r>
            <a:r>
              <a:rPr lang="cs-CZ" sz="1200" u="sng" dirty="0" smtClean="0">
                <a:solidFill>
                  <a:srgbClr val="000000"/>
                </a:solidFill>
                <a:cs typeface="Times New Roman" pitchFamily="18" charset="0"/>
              </a:rPr>
              <a:t>F-test</a:t>
            </a:r>
            <a:r>
              <a:rPr lang="cs-CZ" sz="1200" u="sng" dirty="0" smtClean="0">
                <a:solidFill>
                  <a:prstClr val="black"/>
                </a:solidFill>
                <a:cs typeface="Arial" pitchFamily="34" charset="0"/>
              </a:rPr>
              <a:t>.</a:t>
            </a:r>
            <a:endParaRPr lang="cs-CZ" sz="1200" u="sng"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Pokud platí všechny předpoklady </a:t>
            </a:r>
            <a:r>
              <a:rPr lang="cs-CZ" sz="1200" dirty="0" err="1" smtClean="0">
                <a:solidFill>
                  <a:prstClr val="black"/>
                </a:solidFill>
                <a:cs typeface="Arial" pitchFamily="34" charset="0"/>
              </a:rPr>
              <a:t>dvouvýběrového</a:t>
            </a:r>
            <a:r>
              <a:rPr lang="cs-CZ" sz="1200" dirty="0" smtClean="0">
                <a:solidFill>
                  <a:prstClr val="black"/>
                </a:solidFill>
                <a:cs typeface="Arial" pitchFamily="34" charset="0"/>
              </a:rPr>
              <a:t> </a:t>
            </a:r>
            <a:r>
              <a:rPr lang="cs-CZ" sz="1200" dirty="0">
                <a:solidFill>
                  <a:prstClr val="black"/>
                </a:solidFill>
                <a:cs typeface="Arial" pitchFamily="34" charset="0"/>
              </a:rPr>
              <a:t>nepárového t-testu, můžeme spočítat testovou </a:t>
            </a:r>
            <a:r>
              <a:rPr lang="cs-CZ" sz="1200" dirty="0" smtClean="0">
                <a:solidFill>
                  <a:prstClr val="black"/>
                </a:solidFill>
                <a:cs typeface="Arial" pitchFamily="34" charset="0"/>
              </a:rPr>
              <a:t>statistiku, </a:t>
            </a:r>
            <a:r>
              <a:rPr lang="cs-CZ" sz="1200" dirty="0">
                <a:solidFill>
                  <a:prstClr val="black"/>
                </a:solidFill>
                <a:cs typeface="Arial" pitchFamily="34" charset="0"/>
              </a:rPr>
              <a:t>výsledné </a:t>
            </a:r>
            <a:r>
              <a:rPr lang="cs-CZ" sz="1200" i="1" dirty="0">
                <a:solidFill>
                  <a:prstClr val="black"/>
                </a:solidFill>
                <a:cs typeface="Arial" pitchFamily="34" charset="0"/>
              </a:rPr>
              <a:t>t</a:t>
            </a:r>
            <a:r>
              <a:rPr lang="cs-CZ" sz="1200" dirty="0">
                <a:solidFill>
                  <a:prstClr val="black"/>
                </a:solidFill>
                <a:cs typeface="Arial" pitchFamily="34" charset="0"/>
              </a:rPr>
              <a:t> je 2,43 s  52 stupni volnosti, podle tabulek je a t</a:t>
            </a:r>
            <a:r>
              <a:rPr lang="cs-CZ" sz="1200" baseline="-25000" dirty="0">
                <a:solidFill>
                  <a:prstClr val="black"/>
                </a:solidFill>
                <a:cs typeface="Arial" pitchFamily="34" charset="0"/>
              </a:rPr>
              <a:t>0,975 (52)</a:t>
            </a:r>
            <a:r>
              <a:rPr lang="cs-CZ" sz="1200" dirty="0">
                <a:solidFill>
                  <a:prstClr val="black"/>
                </a:solidFill>
                <a:cs typeface="Arial" pitchFamily="34" charset="0"/>
              </a:rPr>
              <a:t>= 2,01, tedy </a:t>
            </a:r>
            <a:r>
              <a:rPr lang="cs-CZ" sz="1200" dirty="0" smtClean="0">
                <a:solidFill>
                  <a:prstClr val="black"/>
                </a:solidFill>
                <a:cs typeface="Arial" pitchFamily="34" charset="0"/>
              </a:rPr>
              <a:t> |t|&gt; </a:t>
            </a:r>
            <a:r>
              <a:rPr lang="cs-CZ" sz="1200" dirty="0">
                <a:solidFill>
                  <a:prstClr val="black"/>
                </a:solidFill>
                <a:cs typeface="Arial" pitchFamily="34" charset="0"/>
              </a:rPr>
              <a:t>t</a:t>
            </a:r>
            <a:r>
              <a:rPr lang="cs-CZ" sz="1200" baseline="-25000" dirty="0">
                <a:solidFill>
                  <a:prstClr val="black"/>
                </a:solidFill>
                <a:cs typeface="Arial" pitchFamily="34" charset="0"/>
              </a:rPr>
              <a:t>0,975 (52</a:t>
            </a:r>
            <a:r>
              <a:rPr lang="cs-CZ" sz="1200" baseline="-25000" dirty="0" smtClean="0">
                <a:solidFill>
                  <a:prstClr val="black"/>
                </a:solidFill>
                <a:cs typeface="Arial" pitchFamily="34" charset="0"/>
              </a:rPr>
              <a:t>)</a:t>
            </a:r>
            <a:r>
              <a:rPr lang="cs-CZ" sz="1200" dirty="0" smtClean="0">
                <a:solidFill>
                  <a:prstClr val="black"/>
                </a:solidFill>
                <a:cs typeface="Arial" pitchFamily="34" charset="0"/>
              </a:rPr>
              <a:t>  a </a:t>
            </a:r>
            <a:r>
              <a:rPr lang="cs-CZ" sz="1200" dirty="0">
                <a:solidFill>
                  <a:prstClr val="black"/>
                </a:solidFill>
                <a:cs typeface="Arial" pitchFamily="34" charset="0"/>
              </a:rPr>
              <a:t>nulovou hypotézu můžeme zamítnout, skutečná pravděpodobnost je pak 0,018. Rozdíl mezi skupinami je 1,59 kg ve prospěch skupiny </a:t>
            </a:r>
            <a:r>
              <a:rPr lang="cs-CZ" sz="1200" dirty="0" smtClean="0">
                <a:solidFill>
                  <a:prstClr val="black"/>
                </a:solidFill>
                <a:cs typeface="Arial" pitchFamily="34" charset="0"/>
              </a:rPr>
              <a:t>se zvýšeným příjmem. </a:t>
            </a: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endParaRPr lang="cs-CZ" sz="1200" dirty="0">
              <a:solidFill>
                <a:prstClr val="black"/>
              </a:solidFill>
              <a:cs typeface="Arial" pitchFamily="34" charset="0"/>
            </a:endParaRPr>
          </a:p>
          <a:p>
            <a:pPr marL="342900" indent="-342900" fontAlgn="base">
              <a:spcBef>
                <a:spcPct val="20000"/>
              </a:spcBef>
              <a:spcAft>
                <a:spcPct val="0"/>
              </a:spcAft>
              <a:buFontTx/>
              <a:buChar char="•"/>
            </a:pPr>
            <a:r>
              <a:rPr lang="cs-CZ" sz="1200" dirty="0">
                <a:solidFill>
                  <a:prstClr val="black"/>
                </a:solidFill>
                <a:cs typeface="Arial" pitchFamily="34" charset="0"/>
              </a:rPr>
              <a:t>Pro rozdíl mezi oběma soubory jsou spočítány 95% </a:t>
            </a:r>
            <a:r>
              <a:rPr lang="cs-CZ" sz="1200" dirty="0" smtClean="0">
                <a:solidFill>
                  <a:prstClr val="black"/>
                </a:solidFill>
                <a:cs typeface="Arial" pitchFamily="34" charset="0"/>
              </a:rPr>
              <a:t>intervaly spolehlivosti jako </a:t>
            </a:r>
            <a:r>
              <a:rPr lang="cs-CZ" sz="1200" dirty="0">
                <a:solidFill>
                  <a:prstClr val="black"/>
                </a:solidFill>
                <a:cs typeface="Arial" pitchFamily="34" charset="0"/>
              </a:rPr>
              <a:t>1,59</a:t>
            </a:r>
            <a:r>
              <a:rPr lang="en-US" sz="1200" dirty="0">
                <a:solidFill>
                  <a:prstClr val="black"/>
                </a:solidFill>
                <a:cs typeface="Arial" pitchFamily="34" charset="0"/>
              </a:rPr>
              <a:t>±</a:t>
            </a:r>
            <a:r>
              <a:rPr lang="cs-CZ" sz="1200" dirty="0">
                <a:solidFill>
                  <a:prstClr val="black"/>
                </a:solidFill>
                <a:cs typeface="Arial" pitchFamily="34" charset="0"/>
              </a:rPr>
              <a:t>2.01*(0,655) kg, což odpovídá rozsahu 0,28 až 2,91 kg. To, že </a:t>
            </a:r>
            <a:r>
              <a:rPr lang="cs-CZ" sz="1200" dirty="0" smtClean="0">
                <a:solidFill>
                  <a:prstClr val="black"/>
                </a:solidFill>
                <a:cs typeface="Arial" pitchFamily="34" charset="0"/>
              </a:rPr>
              <a:t>interval spolehlivosti nezahrnuje </a:t>
            </a:r>
            <a:r>
              <a:rPr lang="cs-CZ" sz="1200" dirty="0">
                <a:solidFill>
                  <a:prstClr val="black"/>
                </a:solidFill>
                <a:cs typeface="Arial" pitchFamily="34" charset="0"/>
              </a:rPr>
              <a:t>0 je dalším potvrzením, že mezi skupinami je významný rozdíl – jde o další způsob testování významnosti rozdílů mezi skupinami dat – nulovou hypotézu o tom, že rozdíl průměrů dvou skupin dat je roven nějaké hodnotě zamítáme v případě, kdy 95</a:t>
            </a:r>
            <a:r>
              <a:rPr lang="cs-CZ" sz="1200" dirty="0" smtClean="0">
                <a:solidFill>
                  <a:prstClr val="black"/>
                </a:solidFill>
                <a:cs typeface="Arial" pitchFamily="34" charset="0"/>
              </a:rPr>
              <a:t>% interval spolehlivosti </a:t>
            </a:r>
            <a:r>
              <a:rPr lang="cs-CZ" sz="1200" dirty="0">
                <a:solidFill>
                  <a:prstClr val="black"/>
                </a:solidFill>
                <a:cs typeface="Arial" pitchFamily="34" charset="0"/>
              </a:rPr>
              <a:t>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46" name="Rovnice" r:id="rId4"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47" name="Rovnice" r:id="rId5"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48" r:id="rId6" imgW="3492500" imgH="533400" progId="">
              <p:embed/>
            </p:oleObj>
          </a:graphicData>
        </a:graphic>
      </p:graphicFrame>
      <p:graphicFrame>
        <p:nvGraphicFramePr>
          <p:cNvPr id="51205" name="Object 12"/>
          <p:cNvGraphicFramePr>
            <a:graphicFrameLocks noChangeAspect="1"/>
          </p:cNvGraphicFramePr>
          <p:nvPr/>
        </p:nvGraphicFramePr>
        <p:xfrm>
          <a:off x="1444625" y="3921125"/>
          <a:ext cx="2584450" cy="752475"/>
        </p:xfrm>
        <a:graphic>
          <a:graphicData uri="http://schemas.openxmlformats.org/presentationml/2006/ole">
            <p:oleObj spid="_x0000_s22549" name="Rovnice" r:id="rId7" imgW="2527300" imgH="736600" progId="Equation.3">
              <p:embed/>
            </p:oleObj>
          </a:graphicData>
        </a:graphic>
      </p:graphicFrame>
      <p:pic>
        <p:nvPicPr>
          <p:cNvPr id="22537" name="Picture 9" descr="http://us.cdn3.123rf.com/168nwm/chudtsankov/chudtsankov1104/chudtsankov110400152/9398473-ba-la-ovce-kreslena-postava-ja-st-kva-t.jpg"/>
          <p:cNvPicPr>
            <a:picLocks noChangeAspect="1" noChangeArrowheads="1"/>
          </p:cNvPicPr>
          <p:nvPr/>
        </p:nvPicPr>
        <p:blipFill>
          <a:blip r:embed="rId8" cstate="print"/>
          <a:srcRect/>
          <a:stretch>
            <a:fillRect/>
          </a:stretch>
        </p:blipFill>
        <p:spPr bwMode="auto">
          <a:xfrm>
            <a:off x="155575" y="192434"/>
            <a:ext cx="1600200" cy="1076326"/>
          </a:xfrm>
          <a:prstGeom prst="rect">
            <a:avLst/>
          </a:prstGeom>
          <a:noFill/>
        </p:spPr>
      </p:pic>
      <p:sp>
        <p:nvSpPr>
          <p:cNvPr id="18" name="TextovéPole 17"/>
          <p:cNvSpPr txBox="1"/>
          <p:nvPr/>
        </p:nvSpPr>
        <p:spPr>
          <a:xfrm>
            <a:off x="1516642" y="969860"/>
            <a:ext cx="1737720" cy="369332"/>
          </a:xfrm>
          <a:prstGeom prst="rect">
            <a:avLst/>
          </a:prstGeom>
          <a:noFill/>
        </p:spPr>
        <p:txBody>
          <a:bodyPr wrap="none" rtlCol="0">
            <a:spAutoFit/>
          </a:bodyPr>
          <a:lstStyle/>
          <a:p>
            <a:r>
              <a:rPr lang="cs-CZ" i="1" dirty="0" smtClean="0"/>
              <a:t>1. skupina, N=30</a:t>
            </a:r>
            <a:endParaRPr lang="cs-CZ" i="1" dirty="0"/>
          </a:p>
        </p:txBody>
      </p:sp>
      <p:sp>
        <p:nvSpPr>
          <p:cNvPr id="19" name="TextovéPole 18"/>
          <p:cNvSpPr txBox="1"/>
          <p:nvPr/>
        </p:nvSpPr>
        <p:spPr>
          <a:xfrm>
            <a:off x="5684760" y="6421158"/>
            <a:ext cx="1737720" cy="369332"/>
          </a:xfrm>
          <a:prstGeom prst="rect">
            <a:avLst/>
          </a:prstGeom>
          <a:noFill/>
        </p:spPr>
        <p:txBody>
          <a:bodyPr wrap="none" rtlCol="0">
            <a:spAutoFit/>
          </a:bodyPr>
          <a:lstStyle/>
          <a:p>
            <a:r>
              <a:rPr lang="cs-CZ" i="1" dirty="0" smtClean="0"/>
              <a:t>2. skupina, N=24</a:t>
            </a:r>
            <a:endParaRPr lang="cs-CZ"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a:t>
            </a:r>
            <a:endParaRPr lang="cs-CZ" dirty="0"/>
          </a:p>
        </p:txBody>
      </p:sp>
      <p:sp>
        <p:nvSpPr>
          <p:cNvPr id="5" name="TextovéPole 4"/>
          <p:cNvSpPr txBox="1"/>
          <p:nvPr/>
        </p:nvSpPr>
        <p:spPr>
          <a:xfrm>
            <a:off x="539552" y="1556792"/>
            <a:ext cx="7920880" cy="5078313"/>
          </a:xfrm>
          <a:prstGeom prst="rect">
            <a:avLst/>
          </a:prstGeom>
          <a:noFill/>
        </p:spPr>
        <p:txBody>
          <a:bodyPr wrap="square" rtlCol="0">
            <a:spAutoFit/>
          </a:bodyPr>
          <a:lstStyle/>
          <a:p>
            <a:pPr>
              <a:buFont typeface="Arial" pitchFamily="34" charset="0"/>
              <a:buChar char="•"/>
            </a:pPr>
            <a:r>
              <a:rPr lang="cs-CZ" dirty="0" smtClean="0"/>
              <a:t> Nejprve ověřte normalitu hmotnosti jednak ve skupině kontroly a ve skupině se zvýšenou potravou</a:t>
            </a:r>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endParaRPr lang="cs-CZ" dirty="0" smtClean="0"/>
          </a:p>
          <a:p>
            <a:pPr>
              <a:buFont typeface="Arial" pitchFamily="34" charset="0"/>
              <a:buChar char="•"/>
            </a:pPr>
            <a:r>
              <a:rPr lang="cs-CZ" dirty="0" smtClean="0"/>
              <a:t>V obou případech se tečky odchylují od přímky jenom málo a p-hodnoty S-W testu převyšují 0,05. Předpoklad o normálním rozložení dat v obou skupinách je oprávněný.</a:t>
            </a:r>
          </a:p>
          <a:p>
            <a:pPr>
              <a:buFont typeface="Arial" pitchFamily="34" charset="0"/>
              <a:buChar char="•"/>
            </a:pPr>
            <a:endParaRPr lang="cs-CZ" b="1" i="1" dirty="0" smtClean="0"/>
          </a:p>
        </p:txBody>
      </p:sp>
      <p:pic>
        <p:nvPicPr>
          <p:cNvPr id="61442" name="Picture 2"/>
          <p:cNvPicPr>
            <a:picLocks noChangeAspect="1" noChangeArrowheads="1"/>
          </p:cNvPicPr>
          <p:nvPr/>
        </p:nvPicPr>
        <p:blipFill>
          <a:blip r:embed="rId2" cstate="print"/>
          <a:srcRect/>
          <a:stretch>
            <a:fillRect/>
          </a:stretch>
        </p:blipFill>
        <p:spPr bwMode="auto">
          <a:xfrm>
            <a:off x="2555776" y="1988840"/>
            <a:ext cx="4411980" cy="333756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a:xfrm>
            <a:off x="301625" y="365919"/>
            <a:ext cx="8534400" cy="758825"/>
          </a:xfrm>
        </p:spPr>
        <p:txBody>
          <a:bodyPr/>
          <a:lstStyle/>
          <a:p>
            <a:r>
              <a:rPr lang="cs-CZ" dirty="0" smtClean="0"/>
              <a:t>Příklad 2: Řešení v softwaru </a:t>
            </a:r>
            <a:r>
              <a:rPr lang="cs-CZ" dirty="0" err="1" smtClean="0"/>
              <a:t>Statistica</a:t>
            </a:r>
            <a:r>
              <a:rPr lang="cs-CZ" dirty="0" smtClean="0"/>
              <a:t> I</a:t>
            </a:r>
            <a:endParaRPr lang="cs-CZ" dirty="0"/>
          </a:p>
        </p:txBody>
      </p:sp>
      <p:sp>
        <p:nvSpPr>
          <p:cNvPr id="6" name="TextovéPole 5"/>
          <p:cNvSpPr txBox="1"/>
          <p:nvPr/>
        </p:nvSpPr>
        <p:spPr>
          <a:xfrm>
            <a:off x="179512" y="2780928"/>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independent, by </a:t>
            </a:r>
            <a:r>
              <a:rPr lang="cs-CZ" b="1" i="1" dirty="0" err="1" smtClean="0"/>
              <a:t>groups</a:t>
            </a:r>
            <a:endParaRPr lang="cs-CZ" b="1" i="1" dirty="0" smtClean="0"/>
          </a:p>
        </p:txBody>
      </p:sp>
      <p:sp>
        <p:nvSpPr>
          <p:cNvPr id="8" name="Šipka doprava 7"/>
          <p:cNvSpPr/>
          <p:nvPr/>
        </p:nvSpPr>
        <p:spPr>
          <a:xfrm>
            <a:off x="2555776" y="177281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pic>
        <p:nvPicPr>
          <p:cNvPr id="58371" name="Picture 3"/>
          <p:cNvPicPr>
            <a:picLocks noChangeAspect="1" noChangeArrowheads="1"/>
          </p:cNvPicPr>
          <p:nvPr/>
        </p:nvPicPr>
        <p:blipFill>
          <a:blip r:embed="rId2" cstate="print"/>
          <a:srcRect/>
          <a:stretch>
            <a:fillRect/>
          </a:stretch>
        </p:blipFill>
        <p:spPr bwMode="auto">
          <a:xfrm>
            <a:off x="3491880" y="1700808"/>
            <a:ext cx="5457825" cy="4629150"/>
          </a:xfrm>
          <a:prstGeom prst="rect">
            <a:avLst/>
          </a:prstGeom>
          <a:noFill/>
          <a:ln w="9525">
            <a:noFill/>
            <a:miter lim="800000"/>
            <a:headEnd/>
            <a:tailEnd/>
          </a:ln>
        </p:spPr>
      </p:pic>
      <p:sp>
        <p:nvSpPr>
          <p:cNvPr id="10" name="Šipka doprava 9"/>
          <p:cNvSpPr/>
          <p:nvPr/>
        </p:nvSpPr>
        <p:spPr>
          <a:xfrm rot="450394">
            <a:off x="5897674" y="11023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1" name="Šipka doprava 10"/>
          <p:cNvSpPr/>
          <p:nvPr/>
        </p:nvSpPr>
        <p:spPr>
          <a:xfrm rot="21096045">
            <a:off x="2555776" y="371703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a:t>
            </a:r>
            <a:endParaRPr lang="cs-CZ" dirty="0"/>
          </a:p>
        </p:txBody>
      </p:sp>
      <p:pic>
        <p:nvPicPr>
          <p:cNvPr id="57345" name="Picture 1"/>
          <p:cNvPicPr>
            <a:picLocks noChangeAspect="1" noChangeArrowheads="1"/>
          </p:cNvPicPr>
          <p:nvPr/>
        </p:nvPicPr>
        <p:blipFill>
          <a:blip r:embed="rId2" cstate="print"/>
          <a:srcRect b="3385"/>
          <a:stretch>
            <a:fillRect/>
          </a:stretch>
        </p:blipFill>
        <p:spPr bwMode="auto">
          <a:xfrm>
            <a:off x="3563883" y="2002767"/>
            <a:ext cx="5396675" cy="3514465"/>
          </a:xfrm>
          <a:prstGeom prst="rect">
            <a:avLst/>
          </a:prstGeom>
          <a:noFill/>
          <a:ln w="9525">
            <a:noFill/>
            <a:miter lim="800000"/>
            <a:headEnd/>
            <a:tailEnd/>
          </a:ln>
        </p:spPr>
      </p:pic>
      <p:sp>
        <p:nvSpPr>
          <p:cNvPr id="5" name="Šipka doprava 4"/>
          <p:cNvSpPr/>
          <p:nvPr/>
        </p:nvSpPr>
        <p:spPr>
          <a:xfrm rot="1351366">
            <a:off x="3203848" y="2146783"/>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TextovéPole 5"/>
          <p:cNvSpPr txBox="1"/>
          <p:nvPr/>
        </p:nvSpPr>
        <p:spPr>
          <a:xfrm>
            <a:off x="323528" y="2344812"/>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9" name="Šipka doprava 8"/>
          <p:cNvSpPr/>
          <p:nvPr/>
        </p:nvSpPr>
        <p:spPr>
          <a:xfrm>
            <a:off x="2915816" y="4235015"/>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11" name="Šipka doprava 10"/>
          <p:cNvSpPr/>
          <p:nvPr/>
        </p:nvSpPr>
        <p:spPr>
          <a:xfrm rot="1171205">
            <a:off x="7086040" y="213340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dirty="0" smtClean="0"/>
              <a:t>Vytvořil Institut biostatistiky a analýz, Masarykova univerzita </a:t>
            </a:r>
            <a:br>
              <a:rPr lang="cs-CZ" dirty="0" smtClean="0"/>
            </a:br>
            <a:r>
              <a:rPr lang="cs-CZ" dirty="0" smtClean="0"/>
              <a:t>J. </a:t>
            </a:r>
            <a:r>
              <a:rPr lang="cs-CZ" dirty="0" err="1" smtClean="0"/>
              <a:t>Jarkovský</a:t>
            </a:r>
            <a:r>
              <a:rPr lang="cs-CZ" dirty="0" smtClean="0"/>
              <a:t>, L. Dušek</a:t>
            </a:r>
          </a:p>
          <a:p>
            <a:pPr>
              <a:defRPr/>
            </a:pP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1115616" y="3284984"/>
            <a:ext cx="6886575" cy="1219200"/>
          </a:xfrm>
          <a:prstGeom prst="rect">
            <a:avLst/>
          </a:prstGeom>
          <a:noFill/>
          <a:ln w="9525">
            <a:noFill/>
            <a:miter lim="800000"/>
            <a:headEnd/>
            <a:tailEnd/>
          </a:ln>
        </p:spPr>
      </p:pic>
      <p:sp>
        <p:nvSpPr>
          <p:cNvPr id="5" name="TextovéPole 4"/>
          <p:cNvSpPr txBox="1"/>
          <p:nvPr/>
        </p:nvSpPr>
        <p:spPr>
          <a:xfrm>
            <a:off x="611560" y="1556792"/>
            <a:ext cx="7776864" cy="369332"/>
          </a:xfrm>
          <a:prstGeom prst="rect">
            <a:avLst/>
          </a:prstGeom>
          <a:noFill/>
        </p:spPr>
        <p:txBody>
          <a:bodyPr wrap="square" rtlCol="0">
            <a:spAutoFit/>
          </a:bodyPr>
          <a:lstStyle/>
          <a:p>
            <a:pPr algn="ctr">
              <a:buFont typeface="Arial" pitchFamily="34" charset="0"/>
              <a:buChar char="•"/>
            </a:pPr>
            <a:r>
              <a:rPr lang="cs-CZ" b="1" i="1" u="sng" dirty="0" smtClean="0">
                <a:solidFill>
                  <a:srgbClr val="FF0000"/>
                </a:solidFill>
              </a:rPr>
              <a:t>POZOR: Výstupní tabulku vyhodnocujeme zezadu!!!</a:t>
            </a:r>
          </a:p>
        </p:txBody>
      </p:sp>
      <p:sp>
        <p:nvSpPr>
          <p:cNvPr id="8" name="Nadpis 5"/>
          <p:cNvSpPr>
            <a:spLocks noGrp="1"/>
          </p:cNvSpPr>
          <p:nvPr>
            <p:ph type="title"/>
          </p:nvPr>
        </p:nvSpPr>
        <p:spPr/>
        <p:txBody>
          <a:bodyPr/>
          <a:lstStyle/>
          <a:p>
            <a:r>
              <a:rPr lang="cs-CZ" dirty="0" smtClean="0"/>
              <a:t>Příklad 2: Řešení v softwaru </a:t>
            </a:r>
            <a:r>
              <a:rPr lang="cs-CZ" dirty="0" err="1" smtClean="0"/>
              <a:t>Statistica</a:t>
            </a:r>
            <a:r>
              <a:rPr lang="cs-CZ" dirty="0" smtClean="0"/>
              <a:t> III</a:t>
            </a:r>
            <a:endParaRPr lang="cs-CZ" dirty="0"/>
          </a:p>
        </p:txBody>
      </p:sp>
      <p:sp>
        <p:nvSpPr>
          <p:cNvPr id="9" name="TextovéPole 8"/>
          <p:cNvSpPr txBox="1"/>
          <p:nvPr/>
        </p:nvSpPr>
        <p:spPr>
          <a:xfrm>
            <a:off x="4139952" y="2564904"/>
            <a:ext cx="2526525" cy="369332"/>
          </a:xfrm>
          <a:prstGeom prst="rect">
            <a:avLst/>
          </a:prstGeom>
          <a:noFill/>
        </p:spPr>
        <p:txBody>
          <a:bodyPr wrap="none" rtlCol="0">
            <a:spAutoFit/>
          </a:bodyPr>
          <a:lstStyle/>
          <a:p>
            <a:r>
              <a:rPr lang="cs-CZ" dirty="0" smtClean="0"/>
              <a:t>Rozsah výběru 1. skupiny</a:t>
            </a:r>
            <a:endParaRPr lang="cs-CZ" dirty="0"/>
          </a:p>
        </p:txBody>
      </p:sp>
      <p:sp>
        <p:nvSpPr>
          <p:cNvPr id="10" name="TextovéPole 9"/>
          <p:cNvSpPr txBox="1"/>
          <p:nvPr/>
        </p:nvSpPr>
        <p:spPr>
          <a:xfrm>
            <a:off x="179512" y="4869160"/>
            <a:ext cx="3329822" cy="646331"/>
          </a:xfrm>
          <a:prstGeom prst="rect">
            <a:avLst/>
          </a:prstGeom>
          <a:noFill/>
        </p:spPr>
        <p:txBody>
          <a:bodyPr wrap="none" rtlCol="0">
            <a:spAutoFit/>
          </a:bodyPr>
          <a:lstStyle/>
          <a:p>
            <a:pPr algn="r"/>
            <a:r>
              <a:rPr lang="cs-CZ" dirty="0" smtClean="0"/>
              <a:t>Hodnota testové statistiky</a:t>
            </a:r>
          </a:p>
          <a:p>
            <a:r>
              <a:rPr lang="cs-CZ" dirty="0" smtClean="0"/>
              <a:t>(pro test shody středních hodnot)</a:t>
            </a:r>
            <a:endParaRPr lang="cs-CZ" dirty="0"/>
          </a:p>
        </p:txBody>
      </p:sp>
      <p:sp>
        <p:nvSpPr>
          <p:cNvPr id="14" name="TextovéPole 13"/>
          <p:cNvSpPr txBox="1"/>
          <p:nvPr/>
        </p:nvSpPr>
        <p:spPr>
          <a:xfrm>
            <a:off x="251520" y="1988840"/>
            <a:ext cx="2981714" cy="369332"/>
          </a:xfrm>
          <a:prstGeom prst="rect">
            <a:avLst/>
          </a:prstGeom>
          <a:noFill/>
        </p:spPr>
        <p:txBody>
          <a:bodyPr wrap="none" rtlCol="0">
            <a:spAutoFit/>
          </a:bodyPr>
          <a:lstStyle/>
          <a:p>
            <a:r>
              <a:rPr lang="cs-CZ" dirty="0" smtClean="0"/>
              <a:t>Výběrový průměr u 1. skupiny</a:t>
            </a:r>
            <a:endParaRPr lang="cs-CZ" dirty="0"/>
          </a:p>
        </p:txBody>
      </p:sp>
      <p:sp>
        <p:nvSpPr>
          <p:cNvPr id="15" name="TextovéPole 14"/>
          <p:cNvSpPr txBox="1"/>
          <p:nvPr/>
        </p:nvSpPr>
        <p:spPr>
          <a:xfrm>
            <a:off x="1259632" y="2348880"/>
            <a:ext cx="2981714" cy="369332"/>
          </a:xfrm>
          <a:prstGeom prst="rect">
            <a:avLst/>
          </a:prstGeom>
          <a:noFill/>
        </p:spPr>
        <p:txBody>
          <a:bodyPr wrap="none" rtlCol="0">
            <a:spAutoFit/>
          </a:bodyPr>
          <a:lstStyle/>
          <a:p>
            <a:r>
              <a:rPr lang="cs-CZ" dirty="0" smtClean="0"/>
              <a:t>Výběrový průměr u 2. skupiny</a:t>
            </a:r>
            <a:endParaRPr lang="cs-CZ" dirty="0"/>
          </a:p>
        </p:txBody>
      </p:sp>
      <p:cxnSp>
        <p:nvCxnSpPr>
          <p:cNvPr id="17" name="Přímá spojovací šipka 16"/>
          <p:cNvCxnSpPr/>
          <p:nvPr/>
        </p:nvCxnSpPr>
        <p:spPr>
          <a:xfrm>
            <a:off x="1043608" y="2564904"/>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Pravoúhlá spojovací čára 18"/>
          <p:cNvCxnSpPr/>
          <p:nvPr/>
        </p:nvCxnSpPr>
        <p:spPr>
          <a:xfrm rot="5400000">
            <a:off x="2123728" y="3284984"/>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1835696" y="5445224"/>
            <a:ext cx="2204193" cy="369332"/>
          </a:xfrm>
          <a:prstGeom prst="rect">
            <a:avLst/>
          </a:prstGeom>
          <a:noFill/>
        </p:spPr>
        <p:txBody>
          <a:bodyPr wrap="none" rtlCol="0">
            <a:spAutoFit/>
          </a:bodyPr>
          <a:lstStyle/>
          <a:p>
            <a:r>
              <a:rPr lang="cs-CZ" dirty="0" smtClean="0"/>
              <a:t>Počet stupňů volnosti</a:t>
            </a:r>
            <a:endParaRPr lang="cs-CZ" dirty="0"/>
          </a:p>
        </p:txBody>
      </p:sp>
      <p:sp>
        <p:nvSpPr>
          <p:cNvPr id="23" name="TextovéPole 22"/>
          <p:cNvSpPr txBox="1"/>
          <p:nvPr/>
        </p:nvSpPr>
        <p:spPr>
          <a:xfrm>
            <a:off x="4860032" y="4869160"/>
            <a:ext cx="3974742" cy="646331"/>
          </a:xfrm>
          <a:prstGeom prst="rect">
            <a:avLst/>
          </a:prstGeom>
          <a:noFill/>
        </p:spPr>
        <p:txBody>
          <a:bodyPr wrap="none" rtlCol="0">
            <a:spAutoFit/>
          </a:bodyPr>
          <a:lstStyle/>
          <a:p>
            <a:r>
              <a:rPr lang="cs-CZ" dirty="0" smtClean="0"/>
              <a:t>Testová statistika pro test shody rozptylů</a:t>
            </a:r>
          </a:p>
          <a:p>
            <a:r>
              <a:rPr lang="cs-CZ" dirty="0" smtClean="0"/>
              <a:t>(F-test)</a:t>
            </a:r>
            <a:endParaRPr lang="cs-CZ" dirty="0"/>
          </a:p>
        </p:txBody>
      </p:sp>
      <p:sp>
        <p:nvSpPr>
          <p:cNvPr id="24" name="TextovéPole 23"/>
          <p:cNvSpPr txBox="1"/>
          <p:nvPr/>
        </p:nvSpPr>
        <p:spPr>
          <a:xfrm>
            <a:off x="4860032" y="2924944"/>
            <a:ext cx="2526525" cy="369332"/>
          </a:xfrm>
          <a:prstGeom prst="rect">
            <a:avLst/>
          </a:prstGeom>
          <a:noFill/>
        </p:spPr>
        <p:txBody>
          <a:bodyPr wrap="none" rtlCol="0">
            <a:spAutoFit/>
          </a:bodyPr>
          <a:lstStyle/>
          <a:p>
            <a:r>
              <a:rPr lang="cs-CZ" dirty="0" smtClean="0"/>
              <a:t>Rozsah výběru 2. skupiny</a:t>
            </a:r>
            <a:endParaRPr lang="cs-CZ" dirty="0"/>
          </a:p>
        </p:txBody>
      </p:sp>
      <p:sp>
        <p:nvSpPr>
          <p:cNvPr id="26" name="TextovéPole 25"/>
          <p:cNvSpPr txBox="1"/>
          <p:nvPr/>
        </p:nvSpPr>
        <p:spPr>
          <a:xfrm>
            <a:off x="4804158" y="2132856"/>
            <a:ext cx="4339842" cy="369332"/>
          </a:xfrm>
          <a:prstGeom prst="rect">
            <a:avLst/>
          </a:prstGeom>
          <a:noFill/>
        </p:spPr>
        <p:txBody>
          <a:bodyPr wrap="none" rtlCol="0">
            <a:spAutoFit/>
          </a:bodyPr>
          <a:lstStyle/>
          <a:p>
            <a:r>
              <a:rPr lang="cs-CZ" dirty="0" smtClean="0"/>
              <a:t>Výběrová směrodatná odchylka u 2. skupiny </a:t>
            </a:r>
            <a:endParaRPr lang="cs-CZ" dirty="0"/>
          </a:p>
        </p:txBody>
      </p:sp>
      <p:cxnSp>
        <p:nvCxnSpPr>
          <p:cNvPr id="30" name="Pravoúhlá spojovací čára 29"/>
          <p:cNvCxnSpPr/>
          <p:nvPr/>
        </p:nvCxnSpPr>
        <p:spPr>
          <a:xfrm rot="5400000">
            <a:off x="4146302" y="3422650"/>
            <a:ext cx="1008112" cy="1270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ravoúhlá spojovací čára 30"/>
          <p:cNvCxnSpPr/>
          <p:nvPr/>
        </p:nvCxnSpPr>
        <p:spPr>
          <a:xfrm rot="5400000">
            <a:off x="5112060" y="3320988"/>
            <a:ext cx="720080" cy="504056"/>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Pravoúhlá spojovací čára 33"/>
          <p:cNvCxnSpPr/>
          <p:nvPr/>
        </p:nvCxnSpPr>
        <p:spPr>
          <a:xfrm rot="5400000">
            <a:off x="6336196" y="2528900"/>
            <a:ext cx="1512168" cy="1440160"/>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Pravoúhlá spojovací čára 42"/>
          <p:cNvCxnSpPr/>
          <p:nvPr/>
        </p:nvCxnSpPr>
        <p:spPr>
          <a:xfrm rot="16200000" flipV="1">
            <a:off x="6774594" y="4623482"/>
            <a:ext cx="425698" cy="6565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bdélník 46"/>
          <p:cNvSpPr/>
          <p:nvPr/>
        </p:nvSpPr>
        <p:spPr>
          <a:xfrm>
            <a:off x="6588224" y="3501008"/>
            <a:ext cx="1728192" cy="1080120"/>
          </a:xfrm>
          <a:prstGeom prst="rect">
            <a:avLst/>
          </a:prstGeom>
          <a:noFill/>
          <a:ln w="25400">
            <a:solidFill>
              <a:schemeClr val="tx1"/>
            </a:solidFill>
            <a:prstDash val="solid"/>
          </a:ln>
          <a:effectLst>
            <a:outerShdw blurRad="50800" dist="50800"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bdélník 48"/>
          <p:cNvSpPr/>
          <p:nvPr/>
        </p:nvSpPr>
        <p:spPr>
          <a:xfrm>
            <a:off x="2915816" y="3501008"/>
            <a:ext cx="1368152" cy="1080120"/>
          </a:xfrm>
          <a:prstGeom prst="rect">
            <a:avLst/>
          </a:prstGeom>
          <a:noFill/>
          <a:ln w="25400">
            <a:solidFill>
              <a:srgbClr val="00B050"/>
            </a:solidFill>
            <a:prstDash val="solid"/>
          </a:ln>
          <a:effectLst>
            <a:outerShdw blurRad="50800" dist="50800" dir="5400000" algn="ctr"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Šipka doprava 49"/>
          <p:cNvSpPr/>
          <p:nvPr/>
        </p:nvSpPr>
        <p:spPr>
          <a:xfrm rot="2613365">
            <a:off x="3700359" y="4817432"/>
            <a:ext cx="1153793" cy="64807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4499992" y="5517232"/>
            <a:ext cx="4464684" cy="646331"/>
          </a:xfrm>
          <a:prstGeom prst="rect">
            <a:avLst/>
          </a:prstGeom>
          <a:noFill/>
        </p:spPr>
        <p:txBody>
          <a:bodyPr wrap="none" rtlCol="0">
            <a:spAutoFit/>
          </a:bodyPr>
          <a:lstStyle/>
          <a:p>
            <a:r>
              <a:rPr lang="cs-CZ" b="1" i="1" u="sng" dirty="0" smtClean="0"/>
              <a:t>Tyto sloupce lze interpretovat pouze </a:t>
            </a:r>
          </a:p>
          <a:p>
            <a:r>
              <a:rPr lang="cs-CZ" b="1" i="1" u="sng" dirty="0" smtClean="0"/>
              <a:t>pokud rozdíl mezi rozptyly byl neprůkazný !!!</a:t>
            </a:r>
            <a:endParaRPr lang="cs-CZ" b="1" i="1" u="sng" dirty="0"/>
          </a:p>
        </p:txBody>
      </p:sp>
      <p:cxnSp>
        <p:nvCxnSpPr>
          <p:cNvPr id="54" name="Pravoúhlá spojovací čára 53"/>
          <p:cNvCxnSpPr/>
          <p:nvPr/>
        </p:nvCxnSpPr>
        <p:spPr>
          <a:xfrm rot="5400000">
            <a:off x="2861836" y="4563100"/>
            <a:ext cx="468000" cy="216024"/>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p:nvPr/>
        </p:nvCxnSpPr>
        <p:spPr>
          <a:xfrm rot="16200000" flipH="1">
            <a:off x="3149892" y="4887232"/>
            <a:ext cx="1080000" cy="180000"/>
          </a:xfrm>
          <a:prstGeom prst="bentConnector3">
            <a:avLst>
              <a:gd name="adj1" fmla="val 50000"/>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Shrnutí statistických testů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nchor="ctr"/>
          <a:lstStyle/>
          <a:p>
            <a:pPr lvl="0"/>
            <a:r>
              <a:rPr lang="cs-CZ" dirty="0" smtClean="0"/>
              <a:t>Příklad 2: Řešení v softwaru </a:t>
            </a:r>
            <a:r>
              <a:rPr lang="cs-CZ" dirty="0" err="1" smtClean="0"/>
              <a:t>Statistica</a:t>
            </a:r>
            <a:r>
              <a:rPr lang="cs-CZ" dirty="0" smtClean="0"/>
              <a:t> IV, F-test</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TextovéPole 3"/>
          <p:cNvSpPr txBox="1"/>
          <p:nvPr/>
        </p:nvSpPr>
        <p:spPr>
          <a:xfrm>
            <a:off x="323528" y="1700808"/>
            <a:ext cx="7863691" cy="1200329"/>
          </a:xfrm>
          <a:prstGeom prst="rect">
            <a:avLst/>
          </a:prstGeom>
          <a:noFill/>
        </p:spPr>
        <p:txBody>
          <a:bodyPr wrap="none" rtlCol="0">
            <a:spAutoFit/>
          </a:bodyPr>
          <a:lstStyle/>
          <a:p>
            <a:pPr>
              <a:buFont typeface="Arial" pitchFamily="34" charset="0"/>
              <a:buChar char="•"/>
            </a:pPr>
            <a:r>
              <a:rPr lang="cs-CZ" dirty="0" smtClean="0"/>
              <a:t>  </a:t>
            </a:r>
            <a:r>
              <a:rPr lang="cs-CZ" u="sng" dirty="0" smtClean="0"/>
              <a:t>Pokud F-test prokázal odlišnost rozptylů</a:t>
            </a:r>
            <a:r>
              <a:rPr lang="cs-CZ" dirty="0" smtClean="0"/>
              <a:t>, je nutné na záložce </a:t>
            </a:r>
            <a:r>
              <a:rPr lang="cs-CZ" b="1" i="1" dirty="0" err="1" smtClean="0"/>
              <a:t>Options</a:t>
            </a:r>
            <a:r>
              <a:rPr lang="cs-CZ" dirty="0" smtClean="0"/>
              <a:t> odškrtnout</a:t>
            </a:r>
          </a:p>
          <a:p>
            <a:r>
              <a:rPr lang="cs-CZ" dirty="0" smtClean="0"/>
              <a:t> </a:t>
            </a:r>
            <a:r>
              <a:rPr lang="cs-CZ" b="1" i="1" dirty="0" smtClean="0"/>
              <a:t>Test w/</a:t>
            </a:r>
            <a:r>
              <a:rPr lang="cs-CZ" b="1" i="1" dirty="0" err="1" smtClean="0"/>
              <a:t>separate</a:t>
            </a:r>
            <a:r>
              <a:rPr lang="cs-CZ" b="1" i="1" dirty="0" smtClean="0"/>
              <a:t> variance </a:t>
            </a:r>
            <a:r>
              <a:rPr lang="cs-CZ" b="1" i="1" dirty="0" err="1" smtClean="0"/>
              <a:t>estimates</a:t>
            </a:r>
            <a:r>
              <a:rPr lang="cs-CZ" b="1" i="1" dirty="0" smtClean="0"/>
              <a:t> (t-test se </a:t>
            </a:r>
            <a:r>
              <a:rPr lang="cs-CZ" b="1" i="1" dirty="0" err="1" smtClean="0"/>
              <a:t>samost</a:t>
            </a:r>
            <a:r>
              <a:rPr lang="cs-CZ" b="1" i="1" dirty="0" smtClean="0"/>
              <a:t>. odhady rozptylů)</a:t>
            </a:r>
          </a:p>
          <a:p>
            <a:pPr>
              <a:buFont typeface="Arial" pitchFamily="34" charset="0"/>
              <a:buChar char="•"/>
            </a:pPr>
            <a:endParaRPr lang="cs-CZ" dirty="0" smtClean="0"/>
          </a:p>
          <a:p>
            <a:endParaRPr lang="cs-CZ" b="1" i="1" dirty="0" smtClean="0"/>
          </a:p>
        </p:txBody>
      </p:sp>
      <p:pic>
        <p:nvPicPr>
          <p:cNvPr id="60418" name="Picture 2"/>
          <p:cNvPicPr>
            <a:picLocks noChangeAspect="1" noChangeArrowheads="1"/>
          </p:cNvPicPr>
          <p:nvPr/>
        </p:nvPicPr>
        <p:blipFill>
          <a:blip r:embed="rId2" cstate="print"/>
          <a:srcRect b="2326"/>
          <a:stretch>
            <a:fillRect/>
          </a:stretch>
        </p:blipFill>
        <p:spPr bwMode="auto">
          <a:xfrm>
            <a:off x="1187632" y="2420890"/>
            <a:ext cx="4638675" cy="3023621"/>
          </a:xfrm>
          <a:prstGeom prst="rect">
            <a:avLst/>
          </a:prstGeom>
          <a:noFill/>
          <a:ln w="9525">
            <a:noFill/>
            <a:miter lim="800000"/>
            <a:headEnd/>
            <a:tailEnd/>
          </a:ln>
        </p:spPr>
      </p:pic>
      <p:sp>
        <p:nvSpPr>
          <p:cNvPr id="6" name="Šipka doprava 5"/>
          <p:cNvSpPr/>
          <p:nvPr/>
        </p:nvSpPr>
        <p:spPr>
          <a:xfrm>
            <a:off x="323528" y="386104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7" name="Šipka doprava 6"/>
          <p:cNvSpPr/>
          <p:nvPr/>
        </p:nvSpPr>
        <p:spPr>
          <a:xfrm rot="9780000" flipV="1">
            <a:off x="4420120" y="3528555"/>
            <a:ext cx="761868" cy="540949"/>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cs-CZ" dirty="0" smtClean="0"/>
              <a:t>2</a:t>
            </a:r>
            <a:endParaRPr lang="cs-CZ" dirty="0"/>
          </a:p>
        </p:txBody>
      </p:sp>
      <p:sp>
        <p:nvSpPr>
          <p:cNvPr id="8" name="TextovéPole 7"/>
          <p:cNvSpPr txBox="1"/>
          <p:nvPr/>
        </p:nvSpPr>
        <p:spPr>
          <a:xfrm>
            <a:off x="5796136" y="3679864"/>
            <a:ext cx="3267176" cy="1477328"/>
          </a:xfrm>
          <a:prstGeom prst="rect">
            <a:avLst/>
          </a:prstGeom>
          <a:noFill/>
        </p:spPr>
        <p:txBody>
          <a:bodyPr wrap="none" rtlCol="0">
            <a:spAutoFit/>
          </a:bodyPr>
          <a:lstStyle/>
          <a:p>
            <a:pPr>
              <a:buFont typeface="Arial" pitchFamily="34" charset="0"/>
              <a:buChar char="•"/>
            </a:pPr>
            <a:r>
              <a:rPr lang="cs-CZ" dirty="0" smtClean="0"/>
              <a:t> Chceme-li homogenitu rozptylů</a:t>
            </a:r>
          </a:p>
          <a:p>
            <a:r>
              <a:rPr lang="cs-CZ" dirty="0" smtClean="0"/>
              <a:t> testovat ještě jiným testem, </a:t>
            </a:r>
          </a:p>
          <a:p>
            <a:r>
              <a:rPr lang="cs-CZ" dirty="0" smtClean="0"/>
              <a:t>než F-testem, vybereme </a:t>
            </a:r>
          </a:p>
          <a:p>
            <a:r>
              <a:rPr lang="cs-CZ" dirty="0" smtClean="0"/>
              <a:t>test z nabídky </a:t>
            </a:r>
            <a:r>
              <a:rPr lang="cs-CZ" b="1" i="1" dirty="0" err="1" smtClean="0"/>
              <a:t>Homogeneity</a:t>
            </a:r>
            <a:endParaRPr lang="cs-CZ" b="1" i="1" dirty="0" smtClean="0"/>
          </a:p>
          <a:p>
            <a:r>
              <a:rPr lang="cs-CZ" b="1" i="1" dirty="0" err="1" smtClean="0"/>
              <a:t>of</a:t>
            </a:r>
            <a:r>
              <a:rPr lang="cs-CZ" b="1" i="1" dirty="0" smtClean="0"/>
              <a:t> </a:t>
            </a:r>
            <a:r>
              <a:rPr lang="cs-CZ" b="1" i="1" dirty="0" err="1" smtClean="0"/>
              <a:t>variances</a:t>
            </a:r>
            <a:endParaRPr lang="cs-CZ" b="1"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2691" name="Rectangle 2"/>
          <p:cNvSpPr>
            <a:spLocks noGrp="1"/>
          </p:cNvSpPr>
          <p:nvPr>
            <p:ph type="title" idx="4294967295"/>
          </p:nvPr>
        </p:nvSpPr>
        <p:spPr/>
        <p:txBody>
          <a:bodyPr/>
          <a:lstStyle/>
          <a:p>
            <a:r>
              <a:rPr lang="cs-CZ" dirty="0" smtClean="0"/>
              <a:t>Párový </a:t>
            </a:r>
            <a:r>
              <a:rPr lang="cs-CZ" dirty="0" err="1" smtClean="0"/>
              <a:t>dvouvýběrový</a:t>
            </a:r>
            <a:r>
              <a:rPr lang="cs-CZ" dirty="0" smtClean="0"/>
              <a:t> t-test</a:t>
            </a:r>
          </a:p>
        </p:txBody>
      </p:sp>
      <p:sp>
        <p:nvSpPr>
          <p:cNvPr id="242692" name="Rectangle 3"/>
          <p:cNvSpPr>
            <a:spLocks noGrp="1"/>
          </p:cNvSpPr>
          <p:nvPr>
            <p:ph type="body" idx="4294967295"/>
          </p:nvPr>
        </p:nvSpPr>
        <p:spPr>
          <a:xfrm>
            <a:off x="301625" y="1758971"/>
            <a:ext cx="8534400" cy="4598987"/>
          </a:xfrm>
        </p:spPr>
        <p:txBody>
          <a:bodyPr/>
          <a:lstStyle/>
          <a:p>
            <a:pPr marL="342900" indent="-342900"/>
            <a:r>
              <a:rPr lang="cs-CZ" sz="1800" b="1" dirty="0" smtClean="0"/>
              <a:t>Skupiny dat jsou spojeny přes objekt měření</a:t>
            </a:r>
            <a:r>
              <a:rPr lang="cs-CZ" sz="1800" dirty="0" smtClean="0"/>
              <a:t>, příkladem může být měření parametrů pacienta před léčbou a po léčbě (nemusí jít přímo o stejný objekt, dalším příkladem mohou být např. krysy ze stejné linie). </a:t>
            </a:r>
          </a:p>
          <a:p>
            <a:pPr marL="342900" indent="-342900"/>
            <a:endParaRPr lang="cs-CZ" sz="1800" dirty="0" smtClean="0"/>
          </a:p>
          <a:p>
            <a:pPr marL="342900" indent="-342900"/>
            <a:r>
              <a:rPr lang="cs-CZ" sz="1800" dirty="0" smtClean="0"/>
              <a:t>Oba soubory musí mít </a:t>
            </a:r>
            <a:r>
              <a:rPr lang="cs-CZ" sz="1800" b="1" dirty="0" smtClean="0"/>
              <a:t>shodný počet hodnot</a:t>
            </a:r>
            <a:r>
              <a:rPr lang="cs-CZ" sz="1800" dirty="0" smtClean="0"/>
              <a:t>, protože všechna měření v jednom souboru musí být spárována s měřením v druhém souboru. Při vlastním výpočtu se potom </a:t>
            </a:r>
            <a:r>
              <a:rPr lang="cs-CZ" sz="1800" b="1" dirty="0" smtClean="0"/>
              <a:t>počítá se změnou hodnot (diferencí)</a:t>
            </a:r>
            <a:r>
              <a:rPr lang="cs-CZ" sz="1800" dirty="0" smtClean="0"/>
              <a:t> subjektů v obou souborech. </a:t>
            </a:r>
          </a:p>
          <a:p>
            <a:pPr marL="342900" indent="-342900">
              <a:buNone/>
            </a:pPr>
            <a:endParaRPr lang="cs-CZ" sz="1800" dirty="0" smtClean="0"/>
          </a:p>
          <a:p>
            <a:pPr marL="342900" indent="-342900"/>
            <a:r>
              <a:rPr lang="cs-CZ" sz="1800" dirty="0" smtClean="0"/>
              <a:t>V případě, že se nejedná o měření na témže subjektu je vhodné si před párovým testem ověřit si, zda existuje vazba mezi oběma skupinami – vynesení do grafu, </a:t>
            </a:r>
            <a:r>
              <a:rPr lang="cs-CZ" sz="1800" b="1" dirty="0" smtClean="0"/>
              <a:t>korelace.</a:t>
            </a:r>
            <a:endParaRPr lang="cs-CZ"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lvl="0"/>
            <a:r>
              <a:rPr lang="cs-CZ" dirty="0" smtClean="0"/>
              <a:t>Příklad 3: Párový </a:t>
            </a:r>
            <a:r>
              <a:rPr lang="cs-CZ" dirty="0" err="1" smtClean="0"/>
              <a:t>dvouvýběrový</a:t>
            </a:r>
            <a:r>
              <a:rPr lang="cs-CZ" dirty="0" smtClean="0"/>
              <a:t> t-test </a:t>
            </a:r>
            <a:endParaRPr lang="cs-CZ" dirty="0"/>
          </a:p>
        </p:txBody>
      </p:sp>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Rectangle 3"/>
          <p:cNvSpPr txBox="1">
            <a:spLocks/>
          </p:cNvSpPr>
          <p:nvPr/>
        </p:nvSpPr>
        <p:spPr bwMode="auto">
          <a:xfrm>
            <a:off x="250825" y="1556792"/>
            <a:ext cx="8534400" cy="115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just"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cs-CZ" sz="1400" b="0" i="0" u="none" strike="noStrike" kern="1200" cap="none" spc="0" normalizeH="0" baseline="0" noProof="0" dirty="0" smtClean="0">
                <a:ln>
                  <a:noFill/>
                </a:ln>
                <a:solidFill>
                  <a:schemeClr val="tx1"/>
                </a:solidFill>
                <a:effectLst/>
                <a:uLnTx/>
                <a:uFillTx/>
                <a:latin typeface="+mn-lt"/>
                <a:ea typeface="+mn-ea"/>
                <a:cs typeface="+mn-cs"/>
              </a:rPr>
              <a:t>Byl prováděn pokus s dietou u </a:t>
            </a:r>
            <a:r>
              <a:rPr lang="cs-CZ" sz="1400" dirty="0" smtClean="0"/>
              <a:t>18</a:t>
            </a:r>
            <a:r>
              <a:rPr kumimoji="0" lang="cs-CZ" sz="1400" b="0" i="0" u="none" strike="noStrike" kern="1200" cap="none" spc="0" normalizeH="0" baseline="0" noProof="0" dirty="0" smtClean="0">
                <a:ln>
                  <a:noFill/>
                </a:ln>
                <a:solidFill>
                  <a:schemeClr val="tx1"/>
                </a:solidFill>
                <a:effectLst/>
                <a:uLnTx/>
                <a:uFillTx/>
                <a:latin typeface="+mn-lt"/>
                <a:ea typeface="+mn-ea"/>
                <a:cs typeface="+mn-cs"/>
              </a:rPr>
              <a:t> diabetických krys, každá krysa </a:t>
            </a:r>
            <a:r>
              <a:rPr lang="cs-CZ" sz="1400" dirty="0" smtClean="0"/>
              <a:t>byla vystavena dvěma dietám (jedné nové speciální a jedné kontrolní dietě). Protože každá krysa absolvovala obě diety, jde o párové uspořádání, kdy hodnoty v obou pokusech jsou spojeny přes pokusné zvíře. Zjistěte, zda testovaná dieta způsobí změnu hmotnosti u krys (zda se liší hmotnost krys po nové speciální a po kontrolní dietě). </a:t>
            </a:r>
            <a:endParaRPr kumimoji="0" lang="cs-CZ"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p:cNvSpPr>
          <p:nvPr/>
        </p:nvSpPr>
        <p:spPr bwMode="auto">
          <a:xfrm>
            <a:off x="395536" y="18864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cs-CZ" sz="3300" b="1" i="0" u="none" strike="noStrike" kern="1200" cap="none" spc="0" normalizeH="0" baseline="0" noProof="0" dirty="0" smtClean="0">
              <a:ln>
                <a:noFill/>
              </a:ln>
              <a:solidFill>
                <a:srgbClr val="7B9899"/>
              </a:solidFill>
              <a:effectLst/>
              <a:uLnTx/>
              <a:uFillTx/>
              <a:latin typeface="+mj-lt"/>
              <a:ea typeface="+mj-ea"/>
              <a:cs typeface="+mj-cs"/>
            </a:endParaRPr>
          </a:p>
        </p:txBody>
      </p:sp>
      <p:sp>
        <p:nvSpPr>
          <p:cNvPr id="8" name="Rectangle 6"/>
          <p:cNvSpPr>
            <a:spLocks noChangeArrowheads="1"/>
          </p:cNvSpPr>
          <p:nvPr/>
        </p:nvSpPr>
        <p:spPr bwMode="auto">
          <a:xfrm>
            <a:off x="323850" y="2347017"/>
            <a:ext cx="7776542" cy="3816429"/>
          </a:xfrm>
          <a:prstGeom prst="rect">
            <a:avLst/>
          </a:prstGeom>
          <a:noFill/>
          <a:ln w="9525">
            <a:noFill/>
            <a:miter lim="800000"/>
            <a:headEnd/>
            <a:tailEnd/>
          </a:ln>
        </p:spPr>
        <p:txBody>
          <a:bodyPr wrap="square"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b="1" dirty="0">
                <a:solidFill>
                  <a:prstClr val="black"/>
                </a:solidFill>
                <a:cs typeface="Arial" pitchFamily="34" charset="0"/>
              </a:rPr>
              <a:t>Nulová hypotéza </a:t>
            </a:r>
            <a:r>
              <a:rPr lang="cs-CZ" sz="1200" dirty="0">
                <a:solidFill>
                  <a:prstClr val="black"/>
                </a:solidFill>
                <a:cs typeface="Arial" pitchFamily="34" charset="0"/>
              </a:rPr>
              <a:t>zní, že skutečný průměrný rozdíl </a:t>
            </a:r>
            <a:r>
              <a:rPr lang="cs-CZ" sz="1200" dirty="0" smtClean="0">
                <a:solidFill>
                  <a:prstClr val="black"/>
                </a:solidFill>
                <a:cs typeface="Arial" pitchFamily="34" charset="0"/>
              </a:rPr>
              <a:t>v hmotnosti krys po speciální a kontrolní dietě je nulový (speciální dieta nevedla ke změně hmotnosti ve srovnání s kontrolní dietou), </a:t>
            </a:r>
            <a:r>
              <a:rPr lang="cs-CZ" sz="1200" b="1" dirty="0">
                <a:solidFill>
                  <a:prstClr val="black"/>
                </a:solidFill>
                <a:cs typeface="Arial" pitchFamily="34" charset="0"/>
              </a:rPr>
              <a:t>alternativní hypotéza </a:t>
            </a:r>
            <a:r>
              <a:rPr lang="cs-CZ" sz="1200" dirty="0">
                <a:solidFill>
                  <a:prstClr val="black"/>
                </a:solidFill>
                <a:cs typeface="Arial" pitchFamily="34" charset="0"/>
              </a:rPr>
              <a:t>zní, že </a:t>
            </a:r>
            <a:r>
              <a:rPr lang="cs-CZ" sz="1200" dirty="0" smtClean="0">
                <a:solidFill>
                  <a:prstClr val="black"/>
                </a:solidFill>
                <a:cs typeface="Arial" pitchFamily="34" charset="0"/>
              </a:rPr>
              <a:t>rozdíl hmotností je odlišný od </a:t>
            </a:r>
            <a:r>
              <a:rPr lang="cs-CZ" sz="1200" dirty="0">
                <a:solidFill>
                  <a:prstClr val="black"/>
                </a:solidFill>
                <a:cs typeface="Arial" pitchFamily="34" charset="0"/>
              </a:rPr>
              <a:t>nuly (speciální dieta </a:t>
            </a:r>
            <a:r>
              <a:rPr lang="cs-CZ" sz="1200" dirty="0" smtClean="0">
                <a:solidFill>
                  <a:prstClr val="black"/>
                </a:solidFill>
                <a:cs typeface="Arial" pitchFamily="34" charset="0"/>
              </a:rPr>
              <a:t>vedla </a:t>
            </a:r>
            <a:r>
              <a:rPr lang="cs-CZ" sz="1200" dirty="0">
                <a:solidFill>
                  <a:prstClr val="black"/>
                </a:solidFill>
                <a:cs typeface="Arial" pitchFamily="34" charset="0"/>
              </a:rPr>
              <a:t>ke změně hmotnosti ve srovnání s kontrolní dietou).</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a:t>
            </a:r>
            <a:r>
              <a:rPr lang="cs-CZ" sz="1200" dirty="0" smtClean="0">
                <a:solidFill>
                  <a:prstClr val="black"/>
                </a:solidFill>
                <a:cs typeface="Arial" pitchFamily="34" charset="0"/>
              </a:rPr>
              <a:t>každou krysu je </a:t>
            </a:r>
            <a:r>
              <a:rPr lang="cs-CZ" sz="1200" dirty="0">
                <a:solidFill>
                  <a:prstClr val="black"/>
                </a:solidFill>
                <a:cs typeface="Arial" pitchFamily="34" charset="0"/>
              </a:rPr>
              <a:t>spočítán rozdíl </a:t>
            </a:r>
            <a:r>
              <a:rPr lang="cs-CZ" sz="1200" dirty="0" smtClean="0">
                <a:solidFill>
                  <a:prstClr val="black"/>
                </a:solidFill>
                <a:cs typeface="Arial" pitchFamily="34" charset="0"/>
              </a:rPr>
              <a:t>hmotností naměřených po </a:t>
            </a:r>
            <a:r>
              <a:rPr lang="cs-CZ" sz="1200" dirty="0">
                <a:solidFill>
                  <a:prstClr val="black"/>
                </a:solidFill>
                <a:cs typeface="Arial" pitchFamily="34" charset="0"/>
              </a:rPr>
              <a:t>obou dietách a měly by být ověřeny předpoklady pro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a:t>
            </a:r>
            <a:r>
              <a:rPr lang="cs-CZ" sz="1200" dirty="0" smtClean="0">
                <a:solidFill>
                  <a:prstClr val="black"/>
                </a:solidFill>
                <a:cs typeface="Arial" pitchFamily="34" charset="0"/>
              </a:rPr>
              <a:t>– alespoň </a:t>
            </a:r>
            <a:r>
              <a:rPr lang="cs-CZ" sz="1200" dirty="0">
                <a:solidFill>
                  <a:prstClr val="black"/>
                </a:solidFill>
                <a:cs typeface="Arial" pitchFamily="34" charset="0"/>
              </a:rPr>
              <a:t>přibližně </a:t>
            </a:r>
            <a:r>
              <a:rPr lang="cs-CZ" sz="1200" b="1" dirty="0">
                <a:solidFill>
                  <a:prstClr val="black"/>
                </a:solidFill>
                <a:cs typeface="Arial" pitchFamily="34" charset="0"/>
              </a:rPr>
              <a:t>normální </a:t>
            </a:r>
            <a:r>
              <a:rPr lang="cs-CZ" sz="1200" b="1" dirty="0" smtClean="0">
                <a:solidFill>
                  <a:prstClr val="black"/>
                </a:solidFill>
                <a:cs typeface="Arial" pitchFamily="34" charset="0"/>
              </a:rPr>
              <a:t>rozložení diferencí</a:t>
            </a:r>
            <a:r>
              <a:rPr lang="cs-CZ" sz="1200" dirty="0" smtClean="0">
                <a:solidFill>
                  <a:prstClr val="black"/>
                </a:solidFill>
                <a:cs typeface="Arial" pitchFamily="34" charset="0"/>
              </a:rPr>
              <a: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a:t>
            </a:r>
            <a:r>
              <a:rPr lang="cs-CZ" sz="1200" b="1" dirty="0">
                <a:solidFill>
                  <a:prstClr val="black"/>
                </a:solidFill>
                <a:cs typeface="Arial" pitchFamily="34" charset="0"/>
              </a:rPr>
              <a:t>testová </a:t>
            </a:r>
            <a:r>
              <a:rPr lang="cs-CZ" sz="1200" b="1" dirty="0" smtClean="0">
                <a:solidFill>
                  <a:prstClr val="black"/>
                </a:solidFill>
                <a:cs typeface="Arial" pitchFamily="34" charset="0"/>
              </a:rPr>
              <a:t>statistika</a:t>
            </a:r>
            <a:r>
              <a:rPr lang="cs-CZ" sz="1200" dirty="0" smtClean="0">
                <a:solidFill>
                  <a:prstClr val="black"/>
                </a:solidFill>
                <a:cs typeface="Arial" pitchFamily="34" charset="0"/>
              </a:rPr>
              <a:t>, </a:t>
            </a:r>
            <a:r>
              <a:rPr lang="cs-CZ" sz="1200" dirty="0">
                <a:solidFill>
                  <a:prstClr val="black"/>
                </a:solidFill>
                <a:cs typeface="Arial" pitchFamily="34" charset="0"/>
              </a:rPr>
              <a:t>výpočet vlastně probíhá jako </a:t>
            </a:r>
            <a:r>
              <a:rPr lang="cs-CZ" sz="1200" dirty="0" err="1" smtClean="0">
                <a:solidFill>
                  <a:prstClr val="black"/>
                </a:solidFill>
                <a:cs typeface="Arial" pitchFamily="34" charset="0"/>
              </a:rPr>
              <a:t>jednovýběrový</a:t>
            </a:r>
            <a:r>
              <a:rPr lang="cs-CZ" sz="1200" dirty="0" smtClean="0">
                <a:solidFill>
                  <a:prstClr val="black"/>
                </a:solidFill>
                <a:cs typeface="Arial" pitchFamily="34" charset="0"/>
              </a:rPr>
              <a:t> </a:t>
            </a:r>
            <a:r>
              <a:rPr lang="cs-CZ" sz="1200" dirty="0">
                <a:solidFill>
                  <a:prstClr val="black"/>
                </a:solidFill>
                <a:cs typeface="Arial" pitchFamily="34" charset="0"/>
              </a:rPr>
              <a:t>t-test, kde je zjišťována významnost průměru diferencí obou souborů jako rozdíl mezi touto hodnotou a nulou </a:t>
            </a:r>
            <a:r>
              <a:rPr lang="cs-CZ" sz="1200" dirty="0" smtClean="0">
                <a:solidFill>
                  <a:prstClr val="black"/>
                </a:solidFill>
                <a:cs typeface="Arial" pitchFamily="34" charset="0"/>
              </a:rPr>
              <a:t>(0 </a:t>
            </a:r>
            <a:r>
              <a:rPr lang="cs-CZ" sz="1200" dirty="0">
                <a:solidFill>
                  <a:prstClr val="black"/>
                </a:solidFill>
                <a:cs typeface="Arial" pitchFamily="34" charset="0"/>
              </a:rPr>
              <a:t>je hodnota, kterou by průměrná diference měla nabývat, pokud platí nulová hypotéza). </a:t>
            </a:r>
            <a:r>
              <a:rPr lang="cs-CZ" sz="1200" dirty="0" smtClean="0">
                <a:solidFill>
                  <a:prstClr val="black"/>
                </a:solidFill>
                <a:cs typeface="Arial" pitchFamily="34" charset="0"/>
              </a:rPr>
              <a:t>T=-1,72 </a:t>
            </a:r>
            <a:r>
              <a:rPr lang="cs-CZ" sz="1200" dirty="0">
                <a:solidFill>
                  <a:prstClr val="black"/>
                </a:solidFill>
                <a:cs typeface="Arial" pitchFamily="34" charset="0"/>
              </a:rPr>
              <a:t>s </a:t>
            </a:r>
            <a:r>
              <a:rPr lang="cs-CZ" sz="1200" dirty="0" smtClean="0">
                <a:solidFill>
                  <a:prstClr val="black"/>
                </a:solidFill>
                <a:cs typeface="Arial" pitchFamily="34" charset="0"/>
              </a:rPr>
              <a:t>17 </a:t>
            </a:r>
            <a:r>
              <a:rPr lang="cs-CZ" sz="1200" dirty="0">
                <a:solidFill>
                  <a:prstClr val="black"/>
                </a:solidFill>
                <a:cs typeface="Arial" pitchFamily="34" charset="0"/>
              </a:rPr>
              <a:t>stupni volnosti, skutečná </a:t>
            </a:r>
            <a:r>
              <a:rPr lang="cs-CZ" sz="1200" dirty="0" smtClean="0">
                <a:solidFill>
                  <a:prstClr val="black"/>
                </a:solidFill>
                <a:cs typeface="Arial" pitchFamily="34" charset="0"/>
              </a:rPr>
              <a:t>p-hodnota=0,102 </a:t>
            </a:r>
            <a:r>
              <a:rPr lang="cs-CZ" sz="1200" dirty="0">
                <a:solidFill>
                  <a:prstClr val="black"/>
                </a:solidFill>
                <a:cs typeface="Arial" pitchFamily="34" charset="0"/>
              </a:rPr>
              <a:t>a tedy na hladině </a:t>
            </a:r>
            <a:r>
              <a:rPr lang="cs-CZ" sz="1200" dirty="0" smtClean="0">
                <a:solidFill>
                  <a:prstClr val="black"/>
                </a:solidFill>
                <a:cs typeface="Arial" pitchFamily="34" charset="0"/>
              </a:rPr>
              <a:t>významnosti </a:t>
            </a:r>
            <a:r>
              <a:rPr lang="el-GR" sz="1200" dirty="0" smtClean="0">
                <a:solidFill>
                  <a:prstClr val="black"/>
                </a:solidFill>
                <a:cs typeface="Arial" pitchFamily="34" charset="0"/>
              </a:rPr>
              <a:t>α</a:t>
            </a:r>
            <a:r>
              <a:rPr lang="cs-CZ" sz="1200" dirty="0" smtClean="0">
                <a:solidFill>
                  <a:prstClr val="black"/>
                </a:solidFill>
                <a:cs typeface="Arial" pitchFamily="34" charset="0"/>
              </a:rPr>
              <a:t>=0,05 nemůžeme </a:t>
            </a:r>
            <a:r>
              <a:rPr lang="cs-CZ" sz="1200" dirty="0">
                <a:solidFill>
                  <a:prstClr val="black"/>
                </a:solidFill>
                <a:cs typeface="Arial" pitchFamily="34" charset="0"/>
              </a:rPr>
              <a:t>nulovou hypotézu </a:t>
            </a:r>
            <a:r>
              <a:rPr lang="cs-CZ" sz="1200" dirty="0" smtClean="0">
                <a:solidFill>
                  <a:prstClr val="black"/>
                </a:solidFill>
                <a:cs typeface="Arial" pitchFamily="34" charset="0"/>
              </a:rPr>
              <a:t>zamítnout.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smtClean="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a:t>
            </a:r>
            <a:r>
              <a:rPr lang="cs-CZ" sz="1200" dirty="0" smtClean="0">
                <a:solidFill>
                  <a:prstClr val="black"/>
                </a:solidFill>
                <a:cs typeface="Arial" pitchFamily="34" charset="0"/>
              </a:rPr>
              <a:t>vlivu na snížení váhy mezi </a:t>
            </a:r>
            <a:r>
              <a:rPr lang="cs-CZ" sz="1200" dirty="0">
                <a:solidFill>
                  <a:prstClr val="black"/>
                </a:solidFill>
                <a:cs typeface="Arial" pitchFamily="34" charset="0"/>
              </a:rPr>
              <a:t>oběma </a:t>
            </a:r>
          </a:p>
          <a:p>
            <a:pPr marL="446088" fontAlgn="base">
              <a:spcBef>
                <a:spcPct val="20000"/>
              </a:spcBef>
              <a:spcAft>
                <a:spcPct val="0"/>
              </a:spcAft>
            </a:pPr>
            <a:r>
              <a:rPr lang="cs-CZ" sz="1200" dirty="0" smtClean="0">
                <a:solidFill>
                  <a:prstClr val="black"/>
                </a:solidFill>
                <a:cs typeface="Arial" pitchFamily="34" charset="0"/>
              </a:rPr>
              <a:t>dietami nebyla </a:t>
            </a:r>
            <a:r>
              <a:rPr lang="cs-CZ" sz="1200" dirty="0">
                <a:solidFill>
                  <a:prstClr val="black"/>
                </a:solidFill>
                <a:cs typeface="Arial" pitchFamily="34" charset="0"/>
              </a:rPr>
              <a:t>zamítnuta, což znamená, že </a:t>
            </a:r>
            <a:r>
              <a:rPr lang="cs-CZ" sz="1200" dirty="0" smtClean="0">
                <a:solidFill>
                  <a:prstClr val="black"/>
                </a:solidFill>
                <a:cs typeface="Arial" pitchFamily="34" charset="0"/>
              </a:rPr>
              <a:t>speciální dieta nemá významný </a:t>
            </a:r>
            <a:r>
              <a:rPr lang="cs-CZ" sz="1200" dirty="0">
                <a:solidFill>
                  <a:prstClr val="black"/>
                </a:solidFill>
                <a:cs typeface="Arial" pitchFamily="34" charset="0"/>
              </a:rPr>
              <a:t>vliv na snížení </a:t>
            </a:r>
            <a:r>
              <a:rPr lang="cs-CZ" sz="1200" dirty="0" smtClean="0">
                <a:solidFill>
                  <a:prstClr val="black"/>
                </a:solidFill>
                <a:cs typeface="Arial" pitchFamily="34" charset="0"/>
              </a:rPr>
              <a:t>hmotnosti.</a:t>
            </a:r>
            <a:endParaRPr lang="cs-CZ" sz="1200" dirty="0">
              <a:solidFill>
                <a:prstClr val="black"/>
              </a:solidFill>
              <a:cs typeface="Arial" pitchFamily="34" charset="0"/>
            </a:endParaRP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graphicFrame>
        <p:nvGraphicFramePr>
          <p:cNvPr id="62466" name="Object 8"/>
          <p:cNvGraphicFramePr>
            <a:graphicFrameLocks noChangeAspect="1"/>
          </p:cNvGraphicFramePr>
          <p:nvPr/>
        </p:nvGraphicFramePr>
        <p:xfrm>
          <a:off x="868363" y="4653136"/>
          <a:ext cx="3990975" cy="609600"/>
        </p:xfrm>
        <a:graphic>
          <a:graphicData uri="http://schemas.openxmlformats.org/presentationml/2006/ole">
            <p:oleObj spid="_x0000_s62472" r:id="rId3" imgW="3987800" imgH="609600" progId="">
              <p:embed/>
            </p:oleObj>
          </a:graphicData>
        </a:graphic>
      </p:graphicFrame>
      <p:pic>
        <p:nvPicPr>
          <p:cNvPr id="62472" name="Picture 8" descr="http://www.zdarskypruvodce.cz/wp-content/krysa-zdar-nad-sazavou.png"/>
          <p:cNvPicPr>
            <a:picLocks noChangeAspect="1" noChangeArrowheads="1"/>
          </p:cNvPicPr>
          <p:nvPr/>
        </p:nvPicPr>
        <p:blipFill>
          <a:blip r:embed="rId4" cstate="print"/>
          <a:srcRect/>
          <a:stretch>
            <a:fillRect/>
          </a:stretch>
        </p:blipFill>
        <p:spPr bwMode="auto">
          <a:xfrm>
            <a:off x="6012160" y="4522812"/>
            <a:ext cx="2876550" cy="17145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pic>
        <p:nvPicPr>
          <p:cNvPr id="63490" name="Picture 2"/>
          <p:cNvPicPr>
            <a:picLocks noChangeAspect="1" noChangeArrowheads="1"/>
          </p:cNvPicPr>
          <p:nvPr/>
        </p:nvPicPr>
        <p:blipFill>
          <a:blip r:embed="rId2" cstate="print"/>
          <a:srcRect/>
          <a:stretch>
            <a:fillRect/>
          </a:stretch>
        </p:blipFill>
        <p:spPr bwMode="auto">
          <a:xfrm>
            <a:off x="3275856" y="2132856"/>
            <a:ext cx="5675471" cy="4218146"/>
          </a:xfrm>
          <a:prstGeom prst="rect">
            <a:avLst/>
          </a:prstGeom>
          <a:noFill/>
          <a:ln w="9525">
            <a:noFill/>
            <a:miter lim="800000"/>
            <a:headEnd/>
            <a:tailEnd/>
          </a:ln>
        </p:spPr>
      </p:pic>
      <p:sp>
        <p:nvSpPr>
          <p:cNvPr id="6"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a:t>
            </a:r>
            <a:endParaRPr lang="cs-CZ" dirty="0"/>
          </a:p>
        </p:txBody>
      </p:sp>
      <p:sp>
        <p:nvSpPr>
          <p:cNvPr id="7" name="TextovéPole 6"/>
          <p:cNvSpPr txBox="1"/>
          <p:nvPr/>
        </p:nvSpPr>
        <p:spPr>
          <a:xfrm>
            <a:off x="107504" y="2924944"/>
            <a:ext cx="3323410" cy="923330"/>
          </a:xfrm>
          <a:prstGeom prst="rect">
            <a:avLst/>
          </a:prstGeom>
          <a:noFill/>
        </p:spPr>
        <p:txBody>
          <a:bodyPr wrap="none" rtlCol="0">
            <a:spAutoFit/>
          </a:bodyPr>
          <a:lstStyle/>
          <a:p>
            <a:pPr>
              <a:buFont typeface="Arial" pitchFamily="34" charset="0"/>
              <a:buChar char="•"/>
            </a:pPr>
            <a:r>
              <a:rPr lang="cs-CZ" dirty="0" smtClean="0"/>
              <a:t> V menu </a:t>
            </a:r>
            <a:r>
              <a:rPr lang="cs-CZ" b="1" i="1" dirty="0" err="1" smtClean="0"/>
              <a:t>Statistics</a:t>
            </a:r>
            <a:r>
              <a:rPr lang="cs-CZ" b="1" i="1" dirty="0" smtClean="0"/>
              <a:t> </a:t>
            </a:r>
            <a:r>
              <a:rPr lang="cs-CZ" dirty="0" smtClean="0"/>
              <a:t>zvolíme </a:t>
            </a:r>
            <a:r>
              <a:rPr lang="cs-CZ" b="1" i="1" dirty="0" smtClean="0"/>
              <a:t>Basic </a:t>
            </a:r>
          </a:p>
          <a:p>
            <a:r>
              <a:rPr lang="cs-CZ" b="1" i="1" dirty="0" err="1" smtClean="0"/>
              <a:t>statistics</a:t>
            </a:r>
            <a:r>
              <a:rPr lang="cs-CZ" b="1" i="1" dirty="0" smtClean="0"/>
              <a:t> ,</a:t>
            </a:r>
            <a:r>
              <a:rPr lang="cs-CZ" dirty="0" smtClean="0"/>
              <a:t>vybereme</a:t>
            </a:r>
          </a:p>
          <a:p>
            <a:r>
              <a:rPr lang="cs-CZ" b="1" i="1" dirty="0" smtClean="0"/>
              <a:t>t-test, </a:t>
            </a:r>
            <a:r>
              <a:rPr lang="cs-CZ" b="1" i="1" dirty="0" err="1" smtClean="0"/>
              <a:t>dependent</a:t>
            </a:r>
            <a:r>
              <a:rPr lang="cs-CZ" b="1" i="1" dirty="0" smtClean="0"/>
              <a:t> </a:t>
            </a:r>
            <a:r>
              <a:rPr lang="cs-CZ" b="1" i="1" dirty="0" err="1" smtClean="0"/>
              <a:t>samples</a:t>
            </a:r>
            <a:endParaRPr lang="cs-CZ" b="1" i="1" dirty="0" smtClean="0"/>
          </a:p>
        </p:txBody>
      </p:sp>
      <p:sp>
        <p:nvSpPr>
          <p:cNvPr id="8" name="Šipka doprava 7"/>
          <p:cNvSpPr/>
          <p:nvPr/>
        </p:nvSpPr>
        <p:spPr>
          <a:xfrm>
            <a:off x="2411760" y="227687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739775">
            <a:off x="5436616" y="1645176"/>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10" name="Šipka doprava 9"/>
          <p:cNvSpPr/>
          <p:nvPr/>
        </p:nvSpPr>
        <p:spPr>
          <a:xfrm rot="21096045">
            <a:off x="5612678" y="4492258"/>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p:cNvPicPr>
            <a:picLocks noChangeAspect="1" noChangeArrowheads="1"/>
          </p:cNvPicPr>
          <p:nvPr/>
        </p:nvPicPr>
        <p:blipFill>
          <a:blip r:embed="rId2" cstate="print"/>
          <a:srcRect/>
          <a:stretch>
            <a:fillRect/>
          </a:stretch>
        </p:blipFill>
        <p:spPr bwMode="auto">
          <a:xfrm>
            <a:off x="4283968" y="1988840"/>
            <a:ext cx="3505200" cy="31813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a:t>
            </a:r>
            <a:endParaRPr lang="cs-CZ" dirty="0"/>
          </a:p>
        </p:txBody>
      </p:sp>
      <p:sp>
        <p:nvSpPr>
          <p:cNvPr id="6" name="TextovéPole 5"/>
          <p:cNvSpPr txBox="1"/>
          <p:nvPr/>
        </p:nvSpPr>
        <p:spPr>
          <a:xfrm>
            <a:off x="179512" y="2272804"/>
            <a:ext cx="3256725" cy="2308324"/>
          </a:xfrm>
          <a:prstGeom prst="rect">
            <a:avLst/>
          </a:prstGeom>
          <a:noFill/>
        </p:spPr>
        <p:txBody>
          <a:bodyPr wrap="none" rtlCol="0">
            <a:spAutoFit/>
          </a:bodyPr>
          <a:lstStyle/>
          <a:p>
            <a:pPr>
              <a:buFont typeface="Arial" pitchFamily="34" charset="0"/>
              <a:buChar char="•"/>
            </a:pPr>
            <a:r>
              <a:rPr lang="cs-CZ" dirty="0" smtClean="0"/>
              <a:t> Zvolíme proměnné (</a:t>
            </a:r>
            <a:r>
              <a:rPr lang="cs-CZ" b="1" i="1" dirty="0" err="1" smtClean="0"/>
              <a:t>Variables</a:t>
            </a:r>
            <a:r>
              <a:rPr lang="cs-CZ" dirty="0" smtClean="0"/>
              <a:t>),</a:t>
            </a:r>
          </a:p>
          <a:p>
            <a:endParaRPr lang="cs-CZ" dirty="0" smtClean="0"/>
          </a:p>
          <a:p>
            <a:pPr>
              <a:buFont typeface="Arial" pitchFamily="34" charset="0"/>
              <a:buChar char="•"/>
            </a:pPr>
            <a:endParaRPr lang="cs-CZ" dirty="0" smtClean="0"/>
          </a:p>
          <a:p>
            <a:pPr>
              <a:buFont typeface="Arial" pitchFamily="34" charset="0"/>
              <a:buChar char="•"/>
            </a:pPr>
            <a:r>
              <a:rPr lang="cs-CZ" dirty="0" smtClean="0"/>
              <a:t> Kliknutím na </a:t>
            </a:r>
            <a:r>
              <a:rPr lang="cs-CZ" b="1" i="1" dirty="0" err="1" smtClean="0"/>
              <a:t>Summary</a:t>
            </a:r>
            <a:r>
              <a:rPr lang="cs-CZ" dirty="0" smtClean="0"/>
              <a:t> získáme</a:t>
            </a:r>
          </a:p>
          <a:p>
            <a:r>
              <a:rPr lang="cs-CZ" dirty="0" smtClean="0"/>
              <a:t>výstupy</a:t>
            </a:r>
          </a:p>
          <a:p>
            <a:pPr>
              <a:buFont typeface="Arial" pitchFamily="34" charset="0"/>
              <a:buChar char="•"/>
            </a:pPr>
            <a:endParaRPr lang="cs-CZ" dirty="0" smtClean="0"/>
          </a:p>
          <a:p>
            <a:pPr>
              <a:buFont typeface="Arial" pitchFamily="34" charset="0"/>
              <a:buChar char="•"/>
            </a:pPr>
            <a:endParaRPr lang="cs-CZ" dirty="0" smtClean="0"/>
          </a:p>
          <a:p>
            <a:endParaRPr lang="cs-CZ" b="1" i="1" dirty="0" smtClean="0"/>
          </a:p>
        </p:txBody>
      </p:sp>
      <p:sp>
        <p:nvSpPr>
          <p:cNvPr id="7" name="Šipka doprava 6"/>
          <p:cNvSpPr/>
          <p:nvPr/>
        </p:nvSpPr>
        <p:spPr>
          <a:xfrm rot="1351366">
            <a:off x="3774235" y="212132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8" name="Šipka doprava 7"/>
          <p:cNvSpPr/>
          <p:nvPr/>
        </p:nvSpPr>
        <p:spPr>
          <a:xfrm>
            <a:off x="3635896" y="4437112"/>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9" name="Šipka doprava 8"/>
          <p:cNvSpPr/>
          <p:nvPr/>
        </p:nvSpPr>
        <p:spPr>
          <a:xfrm rot="1171205">
            <a:off x="6505657" y="2034681"/>
            <a:ext cx="792088" cy="50405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3</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p:cNvPicPr>
            <a:picLocks noChangeAspect="1" noChangeArrowheads="1"/>
          </p:cNvPicPr>
          <p:nvPr/>
        </p:nvPicPr>
        <p:blipFill>
          <a:blip r:embed="rId2" cstate="print"/>
          <a:srcRect/>
          <a:stretch>
            <a:fillRect/>
          </a:stretch>
        </p:blipFill>
        <p:spPr bwMode="auto">
          <a:xfrm>
            <a:off x="1331640" y="2867025"/>
            <a:ext cx="5019675" cy="1123950"/>
          </a:xfrm>
          <a:prstGeom prst="rect">
            <a:avLst/>
          </a:prstGeom>
          <a:noFill/>
          <a:ln w="9525">
            <a:noFill/>
            <a:miter lim="800000"/>
            <a:headEnd/>
            <a:tailEnd/>
          </a:ln>
        </p:spPr>
      </p:pic>
      <p:sp>
        <p:nvSpPr>
          <p:cNvPr id="3" name="Zástupný symbol pro zápatí 2"/>
          <p:cNvSpPr>
            <a:spLocks noGrp="1"/>
          </p:cNvSpPr>
          <p:nvPr>
            <p:ph type="ftr" sz="quarter" idx="11"/>
          </p:nvPr>
        </p:nvSpPr>
        <p:spPr/>
        <p:txBody>
          <a:bodyPr/>
          <a:lstStyle/>
          <a:p>
            <a:pPr>
              <a:defRPr/>
            </a:pPr>
            <a:r>
              <a:rPr lang="cs-CZ" smtClean="0"/>
              <a:t>Vytvořil Institut biostatistiky a analýz, Masarykova univerzita </a:t>
            </a:r>
            <a:br>
              <a:rPr lang="cs-CZ" smtClean="0"/>
            </a:br>
            <a:r>
              <a:rPr lang="cs-CZ" smtClean="0"/>
              <a:t>J. Jarkovský, L. Dušek</a:t>
            </a:r>
          </a:p>
          <a:p>
            <a:pPr>
              <a:defRPr/>
            </a:pPr>
            <a:endParaRPr lang="cs-CZ"/>
          </a:p>
        </p:txBody>
      </p:sp>
      <p:sp>
        <p:nvSpPr>
          <p:cNvPr id="4" name="Nadpis 5"/>
          <p:cNvSpPr>
            <a:spLocks noGrp="1"/>
          </p:cNvSpPr>
          <p:nvPr>
            <p:ph type="title"/>
          </p:nvPr>
        </p:nvSpPr>
        <p:spPr/>
        <p:txBody>
          <a:bodyPr/>
          <a:lstStyle/>
          <a:p>
            <a:r>
              <a:rPr lang="cs-CZ" dirty="0" smtClean="0"/>
              <a:t>Příklad 3: Řešení v softwaru </a:t>
            </a:r>
            <a:r>
              <a:rPr lang="cs-CZ" dirty="0" err="1" smtClean="0"/>
              <a:t>Statistica</a:t>
            </a:r>
            <a:r>
              <a:rPr lang="cs-CZ" dirty="0" smtClean="0"/>
              <a:t> III</a:t>
            </a:r>
            <a:endParaRPr lang="cs-CZ" dirty="0"/>
          </a:p>
        </p:txBody>
      </p:sp>
      <p:sp>
        <p:nvSpPr>
          <p:cNvPr id="6" name="TextovéPole 5"/>
          <p:cNvSpPr txBox="1"/>
          <p:nvPr/>
        </p:nvSpPr>
        <p:spPr>
          <a:xfrm>
            <a:off x="1115616" y="1628800"/>
            <a:ext cx="1817164" cy="369332"/>
          </a:xfrm>
          <a:prstGeom prst="rect">
            <a:avLst/>
          </a:prstGeom>
          <a:noFill/>
        </p:spPr>
        <p:txBody>
          <a:bodyPr wrap="none" rtlCol="0">
            <a:spAutoFit/>
          </a:bodyPr>
          <a:lstStyle/>
          <a:p>
            <a:r>
              <a:rPr lang="cs-CZ" dirty="0" smtClean="0"/>
              <a:t>Výběrový průměr</a:t>
            </a:r>
            <a:endParaRPr lang="cs-CZ" dirty="0"/>
          </a:p>
        </p:txBody>
      </p:sp>
      <p:sp>
        <p:nvSpPr>
          <p:cNvPr id="7" name="TextovéPole 6"/>
          <p:cNvSpPr txBox="1"/>
          <p:nvPr/>
        </p:nvSpPr>
        <p:spPr>
          <a:xfrm>
            <a:off x="2843808" y="1772816"/>
            <a:ext cx="3122393" cy="369332"/>
          </a:xfrm>
          <a:prstGeom prst="rect">
            <a:avLst/>
          </a:prstGeom>
          <a:noFill/>
        </p:spPr>
        <p:txBody>
          <a:bodyPr wrap="none" rtlCol="0">
            <a:spAutoFit/>
          </a:bodyPr>
          <a:lstStyle/>
          <a:p>
            <a:r>
              <a:rPr lang="cs-CZ" dirty="0" smtClean="0"/>
              <a:t>Výběrová směrodatná odchylka</a:t>
            </a:r>
            <a:endParaRPr lang="cs-CZ" dirty="0"/>
          </a:p>
        </p:txBody>
      </p:sp>
      <p:sp>
        <p:nvSpPr>
          <p:cNvPr id="8" name="TextovéPole 7"/>
          <p:cNvSpPr txBox="1"/>
          <p:nvPr/>
        </p:nvSpPr>
        <p:spPr>
          <a:xfrm>
            <a:off x="3707904" y="2204864"/>
            <a:ext cx="1794466" cy="369332"/>
          </a:xfrm>
          <a:prstGeom prst="rect">
            <a:avLst/>
          </a:prstGeom>
          <a:noFill/>
        </p:spPr>
        <p:txBody>
          <a:bodyPr wrap="none" rtlCol="0">
            <a:spAutoFit/>
          </a:bodyPr>
          <a:lstStyle/>
          <a:p>
            <a:r>
              <a:rPr lang="cs-CZ" dirty="0" smtClean="0"/>
              <a:t>Počet pozorování</a:t>
            </a:r>
            <a:endParaRPr lang="cs-CZ" dirty="0"/>
          </a:p>
        </p:txBody>
      </p:sp>
      <p:sp>
        <p:nvSpPr>
          <p:cNvPr id="9" name="TextovéPole 8"/>
          <p:cNvSpPr txBox="1"/>
          <p:nvPr/>
        </p:nvSpPr>
        <p:spPr>
          <a:xfrm>
            <a:off x="1619672" y="4643844"/>
            <a:ext cx="2837252" cy="369332"/>
          </a:xfrm>
          <a:prstGeom prst="rect">
            <a:avLst/>
          </a:prstGeom>
          <a:noFill/>
        </p:spPr>
        <p:txBody>
          <a:bodyPr wrap="none" rtlCol="0">
            <a:spAutoFit/>
          </a:bodyPr>
          <a:lstStyle/>
          <a:p>
            <a:r>
              <a:rPr lang="cs-CZ" dirty="0" smtClean="0"/>
              <a:t>Průměrná hodnota diferencí</a:t>
            </a:r>
            <a:endParaRPr lang="cs-CZ" dirty="0"/>
          </a:p>
        </p:txBody>
      </p:sp>
      <p:sp>
        <p:nvSpPr>
          <p:cNvPr id="10" name="TextovéPole 9"/>
          <p:cNvSpPr txBox="1"/>
          <p:nvPr/>
        </p:nvSpPr>
        <p:spPr>
          <a:xfrm>
            <a:off x="3275856" y="5085184"/>
            <a:ext cx="3995261" cy="369332"/>
          </a:xfrm>
          <a:prstGeom prst="rect">
            <a:avLst/>
          </a:prstGeom>
          <a:noFill/>
        </p:spPr>
        <p:txBody>
          <a:bodyPr wrap="none" rtlCol="0">
            <a:spAutoFit/>
          </a:bodyPr>
          <a:lstStyle/>
          <a:p>
            <a:r>
              <a:rPr lang="cs-CZ" dirty="0" smtClean="0"/>
              <a:t>Výběrová směrodatná odchylka diferencí</a:t>
            </a:r>
            <a:endParaRPr lang="cs-CZ" dirty="0"/>
          </a:p>
        </p:txBody>
      </p:sp>
      <p:sp>
        <p:nvSpPr>
          <p:cNvPr id="11" name="TextovéPole 10"/>
          <p:cNvSpPr txBox="1"/>
          <p:nvPr/>
        </p:nvSpPr>
        <p:spPr>
          <a:xfrm>
            <a:off x="4932040" y="4221088"/>
            <a:ext cx="2855846" cy="369332"/>
          </a:xfrm>
          <a:prstGeom prst="rect">
            <a:avLst/>
          </a:prstGeom>
          <a:noFill/>
        </p:spPr>
        <p:txBody>
          <a:bodyPr wrap="none" rtlCol="0">
            <a:spAutoFit/>
          </a:bodyPr>
          <a:lstStyle/>
          <a:p>
            <a:r>
              <a:rPr lang="cs-CZ" dirty="0" smtClean="0"/>
              <a:t>Hodnota testovacího kritéria</a:t>
            </a:r>
            <a:endParaRPr lang="cs-CZ" dirty="0"/>
          </a:p>
        </p:txBody>
      </p:sp>
      <p:cxnSp>
        <p:nvCxnSpPr>
          <p:cNvPr id="12" name="Přímá spojovací šipka 11"/>
          <p:cNvCxnSpPr/>
          <p:nvPr/>
        </p:nvCxnSpPr>
        <p:spPr>
          <a:xfrm>
            <a:off x="1907704" y="1988840"/>
            <a:ext cx="792088" cy="13681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Přímá spojovací šipka 21"/>
          <p:cNvCxnSpPr/>
          <p:nvPr/>
        </p:nvCxnSpPr>
        <p:spPr>
          <a:xfrm flipV="1">
            <a:off x="3038298" y="3933056"/>
            <a:ext cx="957638" cy="7920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ovací šipka 23"/>
          <p:cNvCxnSpPr/>
          <p:nvPr/>
        </p:nvCxnSpPr>
        <p:spPr>
          <a:xfrm flipH="1" flipV="1">
            <a:off x="5292080" y="3861048"/>
            <a:ext cx="72008" cy="43204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ovací šipka 27"/>
          <p:cNvCxnSpPr/>
          <p:nvPr/>
        </p:nvCxnSpPr>
        <p:spPr>
          <a:xfrm flipH="1" flipV="1">
            <a:off x="4572000" y="3861048"/>
            <a:ext cx="144016"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Přímá spojovací šipka 30"/>
          <p:cNvCxnSpPr/>
          <p:nvPr/>
        </p:nvCxnSpPr>
        <p:spPr>
          <a:xfrm flipH="1">
            <a:off x="3203848" y="2132856"/>
            <a:ext cx="72008" cy="115212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Přímá spojovací šipka 32"/>
          <p:cNvCxnSpPr/>
          <p:nvPr/>
        </p:nvCxnSpPr>
        <p:spPr>
          <a:xfrm flipH="1">
            <a:off x="3635896" y="2564904"/>
            <a:ext cx="432048" cy="72008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Obdélník 39"/>
          <p:cNvSpPr/>
          <p:nvPr/>
        </p:nvSpPr>
        <p:spPr>
          <a:xfrm>
            <a:off x="5682056" y="3237690"/>
            <a:ext cx="685793" cy="792088"/>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688032" y="476672"/>
            <a:ext cx="7772400" cy="432048"/>
          </a:xfrm>
          <a:noFill/>
        </p:spPr>
        <p:txBody>
          <a:bodyPr/>
          <a:lstStyle/>
          <a:p>
            <a:r>
              <a:rPr lang="cs-CZ" dirty="0" smtClean="0"/>
              <a:t>Shrnutí statistických testů</a:t>
            </a:r>
          </a:p>
        </p:txBody>
      </p:sp>
      <p:graphicFrame>
        <p:nvGraphicFramePr>
          <p:cNvPr id="7" name="Tabulka 6"/>
          <p:cNvGraphicFramePr>
            <a:graphicFrameLocks noGrp="1"/>
          </p:cNvGraphicFramePr>
          <p:nvPr>
            <p:extLst>
              <p:ext uri="{D42A27DB-BD31-4B8C-83A1-F6EECF244321}">
                <p14:modId xmlns="" xmlns:p14="http://schemas.microsoft.com/office/powerpoint/2010/main" val="4170072073"/>
              </p:ext>
            </p:extLst>
          </p:nvPr>
        </p:nvGraphicFramePr>
        <p:xfrm>
          <a:off x="251520" y="1562879"/>
          <a:ext cx="8640960" cy="4674433"/>
        </p:xfrm>
        <a:graphic>
          <a:graphicData uri="http://schemas.openxmlformats.org/drawingml/2006/table">
            <a:tbl>
              <a:tblPr/>
              <a:tblGrid>
                <a:gridCol w="2448272"/>
                <a:gridCol w="2664296"/>
                <a:gridCol w="1656184"/>
                <a:gridCol w="1872208"/>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2"/>
                    </a:solidFill>
                  </a:tcPr>
                </a:tc>
              </a:tr>
              <a:tr h="3937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výběr dat vs. referenční hodnota</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hodnota je rovna zvolené referenční hodnotě.</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t-test / z-test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r>
              <a:tr h="3937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nezávislé skupiny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Whitneyho</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 / mediánový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r>
              <a:tr h="3937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pitchFamily="34" charset="0"/>
                        </a:rPr>
                        <a:t>2 </a:t>
                      </a:r>
                      <a:r>
                        <a:rPr kumimoji="0" lang="cs-CZ" sz="1400" b="1" i="0" u="none" strike="noStrike" cap="none" normalizeH="0" baseline="0" smtClean="0">
                          <a:ln>
                            <a:noFill/>
                          </a:ln>
                          <a:solidFill>
                            <a:schemeClr val="tx1"/>
                          </a:solidFill>
                          <a:effectLst/>
                          <a:latin typeface="Calibri" pitchFamily="34" charset="0"/>
                          <a:cs typeface="Arial" pitchFamily="34" charset="0"/>
                        </a:rPr>
                        <a:t>nezávislé </a:t>
                      </a:r>
                      <a:r>
                        <a:rPr kumimoji="0" lang="cs-CZ" sz="1400" b="1" i="0" u="none" strike="noStrike" cap="none" normalizeH="0" baseline="0" dirty="0" smtClean="0">
                          <a:ln>
                            <a:noFill/>
                          </a:ln>
                          <a:solidFill>
                            <a:schemeClr val="tx1"/>
                          </a:solidFill>
                          <a:effectLst/>
                          <a:latin typeface="Calibri" pitchFamily="34" charset="0"/>
                          <a:cs typeface="Arial" pitchFamily="34" charset="0"/>
                        </a:rPr>
                        <a:t>skupin dat</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rozptylů = </a:t>
                      </a:r>
                      <a:r>
                        <a:rPr kumimoji="0" lang="cs-CZ" sz="1400" b="1" i="0" u="none" strike="noStrike" cap="none" normalizeH="0" baseline="0" dirty="0" err="1" smtClean="0">
                          <a:ln>
                            <a:noFill/>
                          </a:ln>
                          <a:solidFill>
                            <a:schemeClr val="tx1"/>
                          </a:solidFill>
                          <a:effectLst/>
                          <a:latin typeface="Calibri" pitchFamily="34" charset="0"/>
                          <a:cs typeface="Arial" pitchFamily="34" charset="0"/>
                        </a:rPr>
                        <a:t>homoskedasticity</a:t>
                      </a:r>
                      <a:r>
                        <a:rPr kumimoji="0" lang="cs-CZ" sz="1400" b="1" i="0" u="none" strike="noStrike" cap="none" normalizeH="0" baseline="0" dirty="0" smtClean="0">
                          <a:ln>
                            <a:noFill/>
                          </a:ln>
                          <a:solidFill>
                            <a:schemeClr val="tx1"/>
                          </a:solidFill>
                          <a:effectLst/>
                          <a:latin typeface="Calibri" pitchFamily="34" charset="0"/>
                          <a:cs typeface="Arial" pitchFamily="34" charset="0"/>
                        </a:rPr>
                        <a: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Rozptyl obou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F-test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392113">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párově závislé výběry dat</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Rozdíl (diference) párových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392113">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 výběru s teoretickým rozdělením</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Rozdělení dat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smtClean="0">
                          <a:ln>
                            <a:noFill/>
                          </a:ln>
                          <a:solidFill>
                            <a:schemeClr val="tx1"/>
                          </a:solidFill>
                          <a:effectLst/>
                          <a:latin typeface="Calibri" pitchFamily="34" charset="0"/>
                        </a:rPr>
                        <a:t>(</a:t>
                      </a:r>
                      <a:r>
                        <a:rPr kumimoji="0" lang="el-GR" sz="1400" b="0" i="0" u="none" strike="noStrike" cap="none" normalizeH="0" baseline="0" dirty="0" smtClean="0">
                          <a:ln>
                            <a:noFill/>
                          </a:ln>
                          <a:solidFill>
                            <a:schemeClr val="tx1"/>
                          </a:solidFill>
                          <a:effectLst/>
                          <a:latin typeface="Calibri" pitchFamily="34" charset="0"/>
                        </a:rPr>
                        <a:t>χ2 </a:t>
                      </a:r>
                      <a:r>
                        <a:rPr kumimoji="0" lang="cs-CZ" sz="1400" b="0" i="0" u="none" strike="noStrike" cap="none" normalizeH="0" baseline="0" dirty="0" smtClean="0">
                          <a:ln>
                            <a:noFill/>
                          </a:ln>
                          <a:solidFill>
                            <a:schemeClr val="tx1"/>
                          </a:solidFill>
                          <a:effectLst/>
                          <a:latin typeface="Calibri" pitchFamily="34" charset="0"/>
                        </a:rPr>
                        <a:t>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Shapirův-Wilkův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-Smirnovův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393700">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3 a více skupin </a:t>
                      </a:r>
                      <a:r>
                        <a:rPr kumimoji="0" lang="cs-CZ" sz="1400" b="1" i="0" u="none" strike="noStrike" cap="none" normalizeH="0" baseline="0" dirty="0" smtClean="0">
                          <a:ln>
                            <a:noFill/>
                          </a:ln>
                          <a:solidFill>
                            <a:schemeClr val="tx1"/>
                          </a:solidFill>
                          <a:effectLst/>
                          <a:latin typeface="Calibri" pitchFamily="34" charset="0"/>
                          <a:cs typeface="Arial" pitchFamily="34" charset="0"/>
                        </a:rPr>
                        <a:t>nepárově</a:t>
                      </a:r>
                    </a:p>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cs typeface="Arial" pitchFamily="34" charset="0"/>
                        </a:rPr>
                        <a:t>(test shody středních hodnot)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smtClean="0">
                          <a:ln>
                            <a:noFill/>
                          </a:ln>
                          <a:solidFill>
                            <a:schemeClr val="tx1"/>
                          </a:solidFill>
                          <a:effectLst/>
                          <a:latin typeface="Calibri" pitchFamily="34" charset="0"/>
                        </a:rPr>
                        <a:t>Střední hodnoty/rozdělení se mezi skupinami neliší.</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Kruskalův</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 / mediánový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85000"/>
                      </a:schemeClr>
                    </a:solidFill>
                  </a:tcPr>
                </a:tc>
              </a:tr>
              <a:tr h="392113">
                <a:tc>
                  <a:txBody>
                    <a:bodyPr/>
                    <a:lstStyle/>
                    <a:p>
                      <a:pPr marL="0" marR="0" lvl="0" indent="0" algn="l"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Neexistuje vztah mezi hodnotami dvou výběrů.</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korelační </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koeficient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
        <p:nvSpPr>
          <p:cNvPr id="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i="1" dirty="0"/>
              <a:t>J. Jarkovský, L. Dušek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Základní rozhodování o výběru statistických testů</a:t>
            </a:r>
          </a:p>
        </p:txBody>
      </p:sp>
      <p:sp>
        <p:nvSpPr>
          <p:cNvPr id="4" name="Obdélník 3"/>
          <p:cNvSpPr/>
          <p:nvPr/>
        </p:nvSpPr>
        <p:spPr>
          <a:xfrm>
            <a:off x="4050668" y="1500174"/>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Typ dat</a:t>
            </a:r>
            <a:endParaRPr lang="cs-CZ" sz="1200" b="1" dirty="0">
              <a:solidFill>
                <a:schemeClr val="tx1"/>
              </a:solidFill>
            </a:endParaRPr>
          </a:p>
        </p:txBody>
      </p:sp>
      <p:sp>
        <p:nvSpPr>
          <p:cNvPr id="5" name="Obdélník 4"/>
          <p:cNvSpPr/>
          <p:nvPr/>
        </p:nvSpPr>
        <p:spPr>
          <a:xfrm>
            <a:off x="171750"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spojitá data</a:t>
            </a:r>
            <a:endParaRPr lang="cs-CZ" sz="1200" b="1" dirty="0">
              <a:solidFill>
                <a:schemeClr val="tx1"/>
              </a:solidFill>
            </a:endParaRPr>
          </a:p>
        </p:txBody>
      </p:sp>
      <p:sp>
        <p:nvSpPr>
          <p:cNvPr id="6" name="Obdélník 5"/>
          <p:cNvSpPr/>
          <p:nvPr/>
        </p:nvSpPr>
        <p:spPr>
          <a:xfrm>
            <a:off x="2828582"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Spojitá x kategoriální data</a:t>
            </a:r>
            <a:endParaRPr lang="cs-CZ" sz="1200" b="1" dirty="0">
              <a:solidFill>
                <a:schemeClr val="tx1"/>
              </a:solidFill>
            </a:endParaRPr>
          </a:p>
        </p:txBody>
      </p:sp>
      <p:sp>
        <p:nvSpPr>
          <p:cNvPr id="8" name="Obdélník 7"/>
          <p:cNvSpPr/>
          <p:nvPr/>
        </p:nvSpPr>
        <p:spPr>
          <a:xfrm>
            <a:off x="6323591" y="2285992"/>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Kategoriální x kategoriální data</a:t>
            </a:r>
            <a:endParaRPr lang="cs-CZ" sz="1200" b="1" dirty="0">
              <a:solidFill>
                <a:schemeClr val="tx1"/>
              </a:solidFill>
            </a:endParaRPr>
          </a:p>
        </p:txBody>
      </p:sp>
      <p:sp>
        <p:nvSpPr>
          <p:cNvPr id="9" name="Obdélník 8"/>
          <p:cNvSpPr/>
          <p:nvPr/>
        </p:nvSpPr>
        <p:spPr>
          <a:xfrm>
            <a:off x="135707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0" name="Obdélník 9"/>
          <p:cNvSpPr/>
          <p:nvPr/>
        </p:nvSpPr>
        <p:spPr>
          <a:xfrm>
            <a:off x="2968253"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Dva výběry</a:t>
            </a:r>
            <a:endParaRPr lang="cs-CZ" sz="1200" b="1" dirty="0">
              <a:solidFill>
                <a:schemeClr val="tx1"/>
              </a:solidFill>
            </a:endParaRPr>
          </a:p>
        </p:txBody>
      </p:sp>
      <p:sp>
        <p:nvSpPr>
          <p:cNvPr id="11" name="Obdélník 10"/>
          <p:cNvSpPr/>
          <p:nvPr/>
        </p:nvSpPr>
        <p:spPr>
          <a:xfrm>
            <a:off x="4457818"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Tři a více výběrů (nepárově)</a:t>
            </a:r>
            <a:endParaRPr lang="cs-CZ" sz="1200" b="1" dirty="0">
              <a:solidFill>
                <a:schemeClr val="tx1"/>
              </a:solidFill>
            </a:endParaRPr>
          </a:p>
        </p:txBody>
      </p:sp>
      <p:sp>
        <p:nvSpPr>
          <p:cNvPr id="13" name="Obdélník 12"/>
          <p:cNvSpPr/>
          <p:nvPr/>
        </p:nvSpPr>
        <p:spPr>
          <a:xfrm>
            <a:off x="5632937"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Jeden výběr</a:t>
            </a:r>
            <a:endParaRPr lang="cs-CZ" sz="1200" b="1" dirty="0">
              <a:solidFill>
                <a:schemeClr val="tx1"/>
              </a:solidFill>
            </a:endParaRPr>
          </a:p>
        </p:txBody>
      </p:sp>
      <p:sp>
        <p:nvSpPr>
          <p:cNvPr id="14" name="Obdélník 13"/>
          <p:cNvSpPr/>
          <p:nvPr/>
        </p:nvSpPr>
        <p:spPr>
          <a:xfrm>
            <a:off x="7286644" y="318578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Více výběrů</a:t>
            </a:r>
            <a:endParaRPr lang="cs-CZ" sz="1200" b="1" dirty="0">
              <a:solidFill>
                <a:schemeClr val="tx1"/>
              </a:solidFill>
            </a:endParaRPr>
          </a:p>
        </p:txBody>
      </p:sp>
      <p:sp>
        <p:nvSpPr>
          <p:cNvPr id="15" name="Obdélník 14"/>
          <p:cNvSpPr/>
          <p:nvPr/>
        </p:nvSpPr>
        <p:spPr>
          <a:xfrm>
            <a:off x="2418015"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16" name="Obdélník 15"/>
          <p:cNvSpPr/>
          <p:nvPr/>
        </p:nvSpPr>
        <p:spPr>
          <a:xfrm>
            <a:off x="3489797" y="4128100"/>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18" name="Obdélník 17"/>
          <p:cNvSpPr/>
          <p:nvPr/>
        </p:nvSpPr>
        <p:spPr>
          <a:xfrm>
            <a:off x="457290"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Pearsonův</a:t>
            </a:r>
            <a:r>
              <a:rPr lang="cs-CZ" sz="1100" b="1" dirty="0" smtClean="0">
                <a:solidFill>
                  <a:srgbClr val="009900"/>
                </a:solidFill>
              </a:rPr>
              <a:t> korelační koeficient</a:t>
            </a:r>
            <a:endParaRPr lang="cs-CZ" sz="1100" b="1" dirty="0">
              <a:solidFill>
                <a:srgbClr val="009900"/>
              </a:solidFill>
            </a:endParaRPr>
          </a:p>
        </p:txBody>
      </p:sp>
      <p:sp>
        <p:nvSpPr>
          <p:cNvPr id="20" name="Obdélník 19"/>
          <p:cNvSpPr/>
          <p:nvPr/>
        </p:nvSpPr>
        <p:spPr>
          <a:xfrm>
            <a:off x="152143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endParaRPr lang="cs-CZ" sz="1100" b="1" dirty="0" smtClean="0">
              <a:solidFill>
                <a:srgbClr val="009900"/>
              </a:solidFill>
            </a:endParaRPr>
          </a:p>
          <a:p>
            <a:pPr algn="ctr"/>
            <a:r>
              <a:rPr lang="cs-CZ" sz="1100" b="1" dirty="0" smtClean="0">
                <a:solidFill>
                  <a:srgbClr val="009900"/>
                </a:solidFill>
              </a:rPr>
              <a:t>t-test</a:t>
            </a:r>
            <a:endParaRPr lang="cs-CZ" sz="1100" b="1" dirty="0">
              <a:solidFill>
                <a:srgbClr val="009900"/>
              </a:solidFill>
            </a:endParaRPr>
          </a:p>
        </p:txBody>
      </p:sp>
      <p:sp>
        <p:nvSpPr>
          <p:cNvPr id="21" name="Obdélník 20"/>
          <p:cNvSpPr/>
          <p:nvPr/>
        </p:nvSpPr>
        <p:spPr>
          <a:xfrm>
            <a:off x="259300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Párový t-test</a:t>
            </a:r>
            <a:endParaRPr lang="cs-CZ" sz="1100" b="1" dirty="0">
              <a:solidFill>
                <a:srgbClr val="009900"/>
              </a:solidFill>
            </a:endParaRPr>
          </a:p>
        </p:txBody>
      </p:sp>
      <p:sp>
        <p:nvSpPr>
          <p:cNvPr id="22" name="Obdélník 21"/>
          <p:cNvSpPr/>
          <p:nvPr/>
        </p:nvSpPr>
        <p:spPr>
          <a:xfrm>
            <a:off x="366457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a:t>
            </a:r>
            <a:br>
              <a:rPr lang="cs-CZ" sz="1100" b="1" dirty="0" smtClean="0">
                <a:solidFill>
                  <a:srgbClr val="009900"/>
                </a:solidFill>
              </a:rPr>
            </a:br>
            <a:r>
              <a:rPr lang="cs-CZ" sz="1100" b="1" dirty="0" smtClean="0">
                <a:solidFill>
                  <a:srgbClr val="009900"/>
                </a:solidFill>
              </a:rPr>
              <a:t>t-test</a:t>
            </a:r>
            <a:endParaRPr lang="cs-CZ" sz="1100" b="1" dirty="0">
              <a:solidFill>
                <a:srgbClr val="009900"/>
              </a:solidFill>
            </a:endParaRPr>
          </a:p>
        </p:txBody>
      </p:sp>
      <p:sp>
        <p:nvSpPr>
          <p:cNvPr id="23" name="Obdélník 22"/>
          <p:cNvSpPr/>
          <p:nvPr/>
        </p:nvSpPr>
        <p:spPr>
          <a:xfrm>
            <a:off x="4736142"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ANOVA</a:t>
            </a:r>
            <a:endParaRPr lang="cs-CZ" sz="1100" b="1" dirty="0">
              <a:solidFill>
                <a:srgbClr val="009900"/>
              </a:solidFill>
            </a:endParaRPr>
          </a:p>
        </p:txBody>
      </p:sp>
      <p:sp>
        <p:nvSpPr>
          <p:cNvPr id="26" name="Obdélník 25"/>
          <p:cNvSpPr/>
          <p:nvPr/>
        </p:nvSpPr>
        <p:spPr>
          <a:xfrm>
            <a:off x="6736406"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Párová data</a:t>
            </a:r>
            <a:endParaRPr lang="cs-CZ" sz="1200" b="1" dirty="0">
              <a:solidFill>
                <a:schemeClr val="tx1"/>
              </a:solidFill>
            </a:endParaRPr>
          </a:p>
        </p:txBody>
      </p:sp>
      <p:sp>
        <p:nvSpPr>
          <p:cNvPr id="27" name="Obdélník 26"/>
          <p:cNvSpPr/>
          <p:nvPr/>
        </p:nvSpPr>
        <p:spPr>
          <a:xfrm>
            <a:off x="7829454" y="4138733"/>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Nepárová data</a:t>
            </a:r>
            <a:endParaRPr lang="cs-CZ" sz="1200" b="1" dirty="0">
              <a:solidFill>
                <a:schemeClr val="tx1"/>
              </a:solidFill>
            </a:endParaRPr>
          </a:p>
        </p:txBody>
      </p:sp>
      <p:sp>
        <p:nvSpPr>
          <p:cNvPr id="28" name="Obdélník 27"/>
          <p:cNvSpPr/>
          <p:nvPr/>
        </p:nvSpPr>
        <p:spPr>
          <a:xfrm>
            <a:off x="7961485" y="499299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smtClean="0">
                <a:solidFill>
                  <a:srgbClr val="009900"/>
                </a:solidFill>
              </a:rPr>
              <a:t>Chí-kvadrát test</a:t>
            </a:r>
            <a:endParaRPr lang="cs-CZ" sz="1100" b="1" dirty="0">
              <a:solidFill>
                <a:srgbClr val="009900"/>
              </a:solidFill>
            </a:endParaRPr>
          </a:p>
        </p:txBody>
      </p:sp>
      <p:sp>
        <p:nvSpPr>
          <p:cNvPr id="29" name="Obdélník 28"/>
          <p:cNvSpPr/>
          <p:nvPr/>
        </p:nvSpPr>
        <p:spPr>
          <a:xfrm>
            <a:off x="454085"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Spearmanův</a:t>
            </a:r>
            <a:r>
              <a:rPr lang="cs-CZ" sz="1100" b="1" dirty="0" smtClean="0">
                <a:solidFill>
                  <a:srgbClr val="0000FF"/>
                </a:solidFill>
              </a:rPr>
              <a:t> korelační koeficient</a:t>
            </a:r>
            <a:endParaRPr lang="cs-CZ" sz="1100" b="1" dirty="0">
              <a:solidFill>
                <a:srgbClr val="0000FF"/>
              </a:solidFill>
            </a:endParaRPr>
          </a:p>
        </p:txBody>
      </p:sp>
      <p:sp>
        <p:nvSpPr>
          <p:cNvPr id="30" name="Obdélník 29"/>
          <p:cNvSpPr/>
          <p:nvPr/>
        </p:nvSpPr>
        <p:spPr>
          <a:xfrm>
            <a:off x="151822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1" name="Obdélník 30"/>
          <p:cNvSpPr/>
          <p:nvPr/>
        </p:nvSpPr>
        <p:spPr>
          <a:xfrm>
            <a:off x="258979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 znaménkový test</a:t>
            </a:r>
            <a:endParaRPr lang="cs-CZ" sz="1100" b="1" dirty="0">
              <a:solidFill>
                <a:srgbClr val="0000FF"/>
              </a:solidFill>
            </a:endParaRPr>
          </a:p>
        </p:txBody>
      </p:sp>
      <p:sp>
        <p:nvSpPr>
          <p:cNvPr id="32" name="Obdélník 31"/>
          <p:cNvSpPr/>
          <p:nvPr/>
        </p:nvSpPr>
        <p:spPr>
          <a:xfrm>
            <a:off x="366136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Mannův</a:t>
            </a:r>
            <a:r>
              <a:rPr lang="cs-CZ" sz="1100" b="1" dirty="0" smtClean="0">
                <a:solidFill>
                  <a:srgbClr val="0000FF"/>
                </a:solidFill>
              </a:rPr>
              <a:t>-</a:t>
            </a:r>
            <a:r>
              <a:rPr lang="cs-CZ" sz="1100" b="1" dirty="0" err="1" smtClean="0">
                <a:solidFill>
                  <a:srgbClr val="0000FF"/>
                </a:solidFill>
              </a:rPr>
              <a:t>Whitneyho</a:t>
            </a:r>
            <a:r>
              <a:rPr lang="cs-CZ" sz="1100" b="1" dirty="0" smtClean="0">
                <a:solidFill>
                  <a:srgbClr val="0000FF"/>
                </a:solidFill>
              </a:rPr>
              <a:t> / mediánový t.</a:t>
            </a:r>
            <a:endParaRPr lang="cs-CZ" sz="1100" b="1" dirty="0">
              <a:solidFill>
                <a:srgbClr val="0000FF"/>
              </a:solidFill>
            </a:endParaRPr>
          </a:p>
        </p:txBody>
      </p:sp>
      <p:sp>
        <p:nvSpPr>
          <p:cNvPr id="33" name="Obdélník 32"/>
          <p:cNvSpPr/>
          <p:nvPr/>
        </p:nvSpPr>
        <p:spPr>
          <a:xfrm>
            <a:off x="473293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 mediánový </a:t>
            </a:r>
            <a:r>
              <a:rPr lang="cs-CZ" sz="1100" b="1" dirty="0" err="1" smtClean="0">
                <a:solidFill>
                  <a:srgbClr val="0000FF"/>
                </a:solidFill>
              </a:rPr>
              <a:t>t</a:t>
            </a:r>
            <a:r>
              <a:rPr lang="cs-CZ" sz="1100" b="1" dirty="0" smtClean="0">
                <a:solidFill>
                  <a:srgbClr val="0000FF"/>
                </a:solidFill>
              </a:rPr>
              <a:t>.</a:t>
            </a:r>
            <a:endParaRPr lang="cs-CZ" sz="1100" b="1" dirty="0">
              <a:solidFill>
                <a:srgbClr val="0000FF"/>
              </a:solidFill>
            </a:endParaRPr>
          </a:p>
        </p:txBody>
      </p:sp>
      <p:sp>
        <p:nvSpPr>
          <p:cNvPr id="34" name="Obdélník 33"/>
          <p:cNvSpPr/>
          <p:nvPr/>
        </p:nvSpPr>
        <p:spPr>
          <a:xfrm>
            <a:off x="580450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Jednovýběrový</a:t>
            </a:r>
            <a:r>
              <a:rPr lang="cs-CZ" sz="1100" b="1" dirty="0" smtClean="0">
                <a:solidFill>
                  <a:srgbClr val="0000FF"/>
                </a:solidFill>
              </a:rPr>
              <a:t> binomický test</a:t>
            </a:r>
            <a:endParaRPr lang="cs-CZ" sz="1100" b="1" dirty="0">
              <a:solidFill>
                <a:srgbClr val="0000FF"/>
              </a:solidFill>
            </a:endParaRPr>
          </a:p>
        </p:txBody>
      </p:sp>
      <p:sp>
        <p:nvSpPr>
          <p:cNvPr id="35" name="Obdélník 34"/>
          <p:cNvSpPr/>
          <p:nvPr/>
        </p:nvSpPr>
        <p:spPr>
          <a:xfrm>
            <a:off x="6876077"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McNemarův</a:t>
            </a:r>
            <a:r>
              <a:rPr lang="cs-CZ" sz="1100" b="1" dirty="0" smtClean="0">
                <a:solidFill>
                  <a:srgbClr val="0000FF"/>
                </a:solidFill>
              </a:rPr>
              <a:t> test</a:t>
            </a:r>
            <a:endParaRPr lang="cs-CZ" sz="1100" b="1" dirty="0">
              <a:solidFill>
                <a:srgbClr val="0000FF"/>
              </a:solidFill>
            </a:endParaRPr>
          </a:p>
        </p:txBody>
      </p:sp>
      <p:sp>
        <p:nvSpPr>
          <p:cNvPr id="36" name="Obdélník 35"/>
          <p:cNvSpPr/>
          <p:nvPr/>
        </p:nvSpPr>
        <p:spPr>
          <a:xfrm>
            <a:off x="7958280" y="5707376"/>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Fisherův</a:t>
            </a:r>
            <a:r>
              <a:rPr lang="cs-CZ" sz="1100" b="1" dirty="0" smtClean="0">
                <a:solidFill>
                  <a:srgbClr val="0000FF"/>
                </a:solidFill>
              </a:rPr>
              <a:t> exaktní test</a:t>
            </a:r>
            <a:endParaRPr lang="cs-CZ" sz="1100" b="1" dirty="0">
              <a:solidFill>
                <a:srgbClr val="0000FF"/>
              </a:solidFill>
            </a:endParaRPr>
          </a:p>
        </p:txBody>
      </p:sp>
      <p:cxnSp>
        <p:nvCxnSpPr>
          <p:cNvPr id="40" name="Pravoúhlá spojovací čára 39"/>
          <p:cNvCxnSpPr>
            <a:stCxn id="4" idx="2"/>
            <a:endCxn id="5" idx="0"/>
          </p:cNvCxnSpPr>
          <p:nvPr/>
        </p:nvCxnSpPr>
        <p:spPr>
          <a:xfrm rot="5400000">
            <a:off x="2571052" y="266376"/>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41"/>
          <p:cNvCxnSpPr/>
          <p:nvPr/>
        </p:nvCxnSpPr>
        <p:spPr>
          <a:xfrm rot="5400000">
            <a:off x="3899468" y="1594792"/>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43"/>
          <p:cNvCxnSpPr>
            <a:stCxn id="4" idx="2"/>
            <a:endCxn id="8" idx="0"/>
          </p:cNvCxnSpPr>
          <p:nvPr/>
        </p:nvCxnSpPr>
        <p:spPr>
          <a:xfrm rot="16200000" flipH="1">
            <a:off x="5646972" y="1015373"/>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Pravoúhlá spojovací čára 45"/>
          <p:cNvCxnSpPr>
            <a:stCxn id="6" idx="2"/>
            <a:endCxn id="9" idx="0"/>
          </p:cNvCxnSpPr>
          <p:nvPr/>
        </p:nvCxnSpPr>
        <p:spPr>
          <a:xfrm rot="5400000">
            <a:off x="2452936" y="2216134"/>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p:nvPr/>
        </p:nvCxnSpPr>
        <p:spPr>
          <a:xfrm rot="5400000">
            <a:off x="3250573" y="3021722"/>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6" idx="2"/>
            <a:endCxn id="11" idx="0"/>
          </p:cNvCxnSpPr>
          <p:nvPr/>
        </p:nvCxnSpPr>
        <p:spPr>
          <a:xfrm rot="16200000" flipH="1">
            <a:off x="4003306" y="2281268"/>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8" idx="2"/>
            <a:endCxn id="13" idx="0"/>
          </p:cNvCxnSpPr>
          <p:nvPr/>
        </p:nvCxnSpPr>
        <p:spPr>
          <a:xfrm rot="5400000">
            <a:off x="6338370" y="2606559"/>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8" idx="2"/>
            <a:endCxn id="14" idx="0"/>
          </p:cNvCxnSpPr>
          <p:nvPr/>
        </p:nvCxnSpPr>
        <p:spPr>
          <a:xfrm rot="16200000" flipH="1">
            <a:off x="7165223" y="2614359"/>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10" idx="2"/>
            <a:endCxn id="15" idx="0"/>
          </p:cNvCxnSpPr>
          <p:nvPr/>
        </p:nvCxnSpPr>
        <p:spPr>
          <a:xfrm rot="5400000">
            <a:off x="2957726" y="3667573"/>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Pravoúhlá spojovací čára 57"/>
          <p:cNvCxnSpPr>
            <a:stCxn id="10" idx="2"/>
            <a:endCxn id="16" idx="0"/>
          </p:cNvCxnSpPr>
          <p:nvPr/>
        </p:nvCxnSpPr>
        <p:spPr>
          <a:xfrm rot="16200000" flipH="1">
            <a:off x="3493617" y="3681920"/>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14" idx="2"/>
            <a:endCxn id="26" idx="0"/>
          </p:cNvCxnSpPr>
          <p:nvPr/>
        </p:nvCxnSpPr>
        <p:spPr>
          <a:xfrm rot="5400000">
            <a:off x="7270801" y="3672889"/>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14" idx="2"/>
            <a:endCxn id="27" idx="0"/>
          </p:cNvCxnSpPr>
          <p:nvPr/>
        </p:nvCxnSpPr>
        <p:spPr>
          <a:xfrm rot="16200000" flipH="1">
            <a:off x="7817325" y="3676603"/>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ovéPole 62"/>
          <p:cNvSpPr txBox="1"/>
          <p:nvPr/>
        </p:nvSpPr>
        <p:spPr>
          <a:xfrm>
            <a:off x="6858016" y="1357298"/>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cxnSp>
        <p:nvCxnSpPr>
          <p:cNvPr id="65" name="Tvar 64"/>
          <p:cNvCxnSpPr>
            <a:endCxn id="18" idx="1"/>
          </p:cNvCxnSpPr>
          <p:nvPr/>
        </p:nvCxnSpPr>
        <p:spPr>
          <a:xfrm rot="16200000" flipH="1">
            <a:off x="-839121" y="3982337"/>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Tvar 66"/>
          <p:cNvCxnSpPr>
            <a:endCxn id="29" idx="1"/>
          </p:cNvCxnSpPr>
          <p:nvPr/>
        </p:nvCxnSpPr>
        <p:spPr>
          <a:xfrm rot="16200000" flipH="1">
            <a:off x="-1197914" y="4341129"/>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Tvar 76"/>
          <p:cNvCxnSpPr>
            <a:endCxn id="28" idx="1"/>
          </p:cNvCxnSpPr>
          <p:nvPr/>
        </p:nvCxnSpPr>
        <p:spPr>
          <a:xfrm rot="16200000" flipH="1">
            <a:off x="7627884" y="4945147"/>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Tvar 78"/>
          <p:cNvCxnSpPr>
            <a:endCxn id="36" idx="1"/>
          </p:cNvCxnSpPr>
          <p:nvPr/>
        </p:nvCxnSpPr>
        <p:spPr>
          <a:xfrm rot="16200000" flipH="1">
            <a:off x="7269092" y="5303940"/>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Tvar 80"/>
          <p:cNvCxnSpPr>
            <a:endCxn id="35" idx="1"/>
          </p:cNvCxnSpPr>
          <p:nvPr/>
        </p:nvCxnSpPr>
        <p:spPr>
          <a:xfrm rot="16200000" flipH="1">
            <a:off x="6192205" y="5309256"/>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Tvar 84"/>
          <p:cNvCxnSpPr/>
          <p:nvPr/>
        </p:nvCxnSpPr>
        <p:spPr>
          <a:xfrm rot="16200000" flipH="1">
            <a:off x="4637712" y="4823127"/>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Tvar 86"/>
          <p:cNvCxnSpPr/>
          <p:nvPr/>
        </p:nvCxnSpPr>
        <p:spPr>
          <a:xfrm rot="16200000" flipH="1">
            <a:off x="3915782" y="4450748"/>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8" name="Tvar 87"/>
          <p:cNvCxnSpPr/>
          <p:nvPr/>
        </p:nvCxnSpPr>
        <p:spPr>
          <a:xfrm rot="16200000" flipH="1">
            <a:off x="3911948" y="5163305"/>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Tvar 89"/>
          <p:cNvCxnSpPr/>
          <p:nvPr/>
        </p:nvCxnSpPr>
        <p:spPr>
          <a:xfrm rot="16200000" flipH="1">
            <a:off x="3306185" y="4936748"/>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1" name="Tvar 90"/>
          <p:cNvCxnSpPr/>
          <p:nvPr/>
        </p:nvCxnSpPr>
        <p:spPr>
          <a:xfrm rot="16200000" flipH="1">
            <a:off x="3162185" y="5495412"/>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Tvar 91"/>
          <p:cNvCxnSpPr/>
          <p:nvPr/>
        </p:nvCxnSpPr>
        <p:spPr>
          <a:xfrm rot="16200000" flipH="1">
            <a:off x="2261419" y="4933104"/>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Tvar 92"/>
          <p:cNvCxnSpPr/>
          <p:nvPr/>
        </p:nvCxnSpPr>
        <p:spPr>
          <a:xfrm rot="16200000" flipH="1">
            <a:off x="2117419" y="5491768"/>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4" name="Tvar 93"/>
          <p:cNvCxnSpPr/>
          <p:nvPr/>
        </p:nvCxnSpPr>
        <p:spPr>
          <a:xfrm rot="16200000" flipH="1">
            <a:off x="711800" y="4454289"/>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Tvar 94"/>
          <p:cNvCxnSpPr/>
          <p:nvPr/>
        </p:nvCxnSpPr>
        <p:spPr>
          <a:xfrm rot="16200000" flipH="1">
            <a:off x="715917" y="5166846"/>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2800" dirty="0" smtClean="0"/>
              <a:t>Schéma při testování pomocí </a:t>
            </a:r>
            <a:r>
              <a:rPr lang="cs-CZ" sz="2800" dirty="0" err="1" smtClean="0"/>
              <a:t>jednovýběrových</a:t>
            </a:r>
            <a:r>
              <a:rPr lang="cs-CZ" sz="2800" dirty="0" smtClean="0"/>
              <a:t> testů</a:t>
            </a:r>
          </a:p>
        </p:txBody>
      </p:sp>
      <p:grpSp>
        <p:nvGrpSpPr>
          <p:cNvPr id="2" name="Skupina 60"/>
          <p:cNvGrpSpPr/>
          <p:nvPr/>
        </p:nvGrpSpPr>
        <p:grpSpPr>
          <a:xfrm>
            <a:off x="3276000" y="1571612"/>
            <a:ext cx="2592000" cy="2000264"/>
            <a:chOff x="4032300" y="1643050"/>
            <a:chExt cx="2592000" cy="200026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335756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grpSp>
      <p:sp>
        <p:nvSpPr>
          <p:cNvPr id="64" name="Obdélník 63"/>
          <p:cNvSpPr/>
          <p:nvPr/>
        </p:nvSpPr>
        <p:spPr>
          <a:xfrm>
            <a:off x="1643042" y="2143116"/>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Vizuální ověření normality</a:t>
            </a:r>
            <a:endParaRPr lang="cs-CZ" sz="1200" b="1" dirty="0">
              <a:solidFill>
                <a:schemeClr val="tx1"/>
              </a:solidFill>
            </a:endParaRPr>
          </a:p>
        </p:txBody>
      </p:sp>
      <p:sp>
        <p:nvSpPr>
          <p:cNvPr id="68" name="Obdélník 67"/>
          <p:cNvSpPr/>
          <p:nvPr/>
        </p:nvSpPr>
        <p:spPr>
          <a:xfrm>
            <a:off x="1643042" y="2604934"/>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Histogram, Q-Q graf, P-P graf, N-P graf, krabicový graf</a:t>
            </a:r>
            <a:endParaRPr lang="cs-CZ" sz="1000" dirty="0">
              <a:solidFill>
                <a:schemeClr val="tx1"/>
              </a:solidFill>
            </a:endParaRPr>
          </a:p>
        </p:txBody>
      </p:sp>
      <p:sp>
        <p:nvSpPr>
          <p:cNvPr id="69" name="Obdélník 68"/>
          <p:cNvSpPr/>
          <p:nvPr/>
        </p:nvSpPr>
        <p:spPr>
          <a:xfrm>
            <a:off x="5651521" y="2143237"/>
            <a:ext cx="1785950" cy="288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smtClean="0">
                <a:solidFill>
                  <a:schemeClr val="tx1"/>
                </a:solidFill>
              </a:rPr>
              <a:t>Testové ověření normality</a:t>
            </a:r>
            <a:endParaRPr lang="cs-CZ" sz="1200" b="1" dirty="0">
              <a:solidFill>
                <a:schemeClr val="tx1"/>
              </a:solidFill>
            </a:endParaRPr>
          </a:p>
        </p:txBody>
      </p:sp>
      <p:sp>
        <p:nvSpPr>
          <p:cNvPr id="70" name="Obdélník 69"/>
          <p:cNvSpPr/>
          <p:nvPr/>
        </p:nvSpPr>
        <p:spPr>
          <a:xfrm>
            <a:off x="5651521" y="2605055"/>
            <a:ext cx="1785950" cy="32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000" dirty="0" smtClean="0">
                <a:solidFill>
                  <a:schemeClr val="tx1"/>
                </a:solidFill>
              </a:rPr>
              <a:t>S-W test, K-S test, </a:t>
            </a:r>
            <a:r>
              <a:rPr lang="cs-CZ" sz="1000" dirty="0" err="1" smtClean="0">
                <a:solidFill>
                  <a:schemeClr val="tx1"/>
                </a:solidFill>
              </a:rPr>
              <a:t>Lilieforsův</a:t>
            </a:r>
            <a:r>
              <a:rPr lang="cs-CZ" sz="1000" dirty="0" smtClean="0">
                <a:solidFill>
                  <a:schemeClr val="tx1"/>
                </a:solidFill>
              </a:rPr>
              <a:t> test</a:t>
            </a:r>
            <a:endParaRPr lang="cs-CZ" sz="1000" dirty="0">
              <a:solidFill>
                <a:schemeClr val="tx1"/>
              </a:solidFill>
            </a:endParaRPr>
          </a:p>
        </p:txBody>
      </p:sp>
      <p:sp>
        <p:nvSpPr>
          <p:cNvPr id="71" name="Obdélník 70"/>
          <p:cNvSpPr/>
          <p:nvPr/>
        </p:nvSpPr>
        <p:spPr>
          <a:xfrm>
            <a:off x="1807306" y="384172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4184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4286256"/>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1051306" y="471488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endParaRPr lang="cs-CZ" sz="1600" dirty="0">
              <a:solidFill>
                <a:srgbClr val="FF0000"/>
              </a:solidFill>
            </a:endParaRPr>
          </a:p>
        </p:txBody>
      </p:sp>
      <p:sp>
        <p:nvSpPr>
          <p:cNvPr id="76" name="Obdélník 75"/>
          <p:cNvSpPr/>
          <p:nvPr/>
        </p:nvSpPr>
        <p:spPr>
          <a:xfrm>
            <a:off x="523408" y="5286267"/>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5286388"/>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0" name="Obdélník 79"/>
          <p:cNvSpPr/>
          <p:nvPr/>
        </p:nvSpPr>
        <p:spPr>
          <a:xfrm>
            <a:off x="277769" y="5715015"/>
            <a:ext cx="1571636" cy="630125"/>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Wilcoxonův</a:t>
            </a:r>
            <a:r>
              <a:rPr lang="cs-CZ" sz="1100" b="1" dirty="0" smtClean="0">
                <a:solidFill>
                  <a:srgbClr val="0000FF"/>
                </a:solidFill>
              </a:rPr>
              <a:t> test </a:t>
            </a:r>
            <a:r>
              <a:rPr lang="cs-CZ" sz="1100" dirty="0" smtClean="0">
                <a:solidFill>
                  <a:schemeClr val="tx1"/>
                </a:solidFill>
              </a:rPr>
              <a:t>na původních datech</a:t>
            </a:r>
            <a:endParaRPr lang="cs-CZ" sz="1100" dirty="0">
              <a:solidFill>
                <a:schemeClr val="tx1"/>
              </a:solidFill>
            </a:endParaRPr>
          </a:p>
        </p:txBody>
      </p:sp>
      <p:sp>
        <p:nvSpPr>
          <p:cNvPr id="82" name="Obdélník 81"/>
          <p:cNvSpPr/>
          <p:nvPr/>
        </p:nvSpPr>
        <p:spPr>
          <a:xfrm>
            <a:off x="2728800" y="5715015"/>
            <a:ext cx="1754146" cy="62217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Jednovýběrový</a:t>
            </a:r>
            <a:r>
              <a:rPr lang="cs-CZ" sz="1100" b="1" dirty="0" smtClean="0">
                <a:solidFill>
                  <a:srgbClr val="009900"/>
                </a:solidFill>
              </a:rPr>
              <a:t> t-test / z-test</a:t>
            </a:r>
          </a:p>
          <a:p>
            <a:pPr algn="ct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032443" y="4484668"/>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smtClean="0">
                <a:solidFill>
                  <a:srgbClr val="009900"/>
                </a:solidFill>
              </a:rPr>
              <a:t>Jednovýběrový</a:t>
            </a:r>
            <a:r>
              <a:rPr lang="cs-CZ" sz="1200" b="1" dirty="0" smtClean="0">
                <a:solidFill>
                  <a:srgbClr val="009900"/>
                </a:solidFill>
              </a:rPr>
              <a:t> t-test /</a:t>
            </a:r>
          </a:p>
          <a:p>
            <a:pPr algn="ctr"/>
            <a:r>
              <a:rPr lang="cs-CZ" sz="1200" b="1" dirty="0" smtClean="0">
                <a:solidFill>
                  <a:srgbClr val="009900"/>
                </a:solidFill>
              </a:rPr>
              <a:t>z-test</a:t>
            </a:r>
            <a:endParaRPr lang="cs-CZ" sz="1200" b="1" dirty="0">
              <a:solidFill>
                <a:srgbClr val="009900"/>
              </a:solidFill>
            </a:endParaRPr>
          </a:p>
        </p:txBody>
      </p:sp>
      <p:cxnSp>
        <p:nvCxnSpPr>
          <p:cNvPr id="86" name="Pravoúhlá spojovací čára 85"/>
          <p:cNvCxnSpPr>
            <a:stCxn id="57" idx="2"/>
            <a:endCxn id="64" idx="0"/>
          </p:cNvCxnSpPr>
          <p:nvPr/>
        </p:nvCxnSpPr>
        <p:spPr>
          <a:xfrm rot="5400000">
            <a:off x="3411133" y="982249"/>
            <a:ext cx="285752"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Pravoúhlá spojovací čára 95"/>
          <p:cNvCxnSpPr>
            <a:stCxn id="57" idx="2"/>
            <a:endCxn id="69" idx="0"/>
          </p:cNvCxnSpPr>
          <p:nvPr/>
        </p:nvCxnSpPr>
        <p:spPr>
          <a:xfrm rot="16200000" flipH="1">
            <a:off x="5415312" y="1014052"/>
            <a:ext cx="285873"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8" name="Přímá spojovací šipka 97"/>
          <p:cNvCxnSpPr>
            <a:stCxn id="64" idx="2"/>
            <a:endCxn id="68" idx="0"/>
          </p:cNvCxnSpPr>
          <p:nvPr/>
        </p:nvCxnSpPr>
        <p:spPr>
          <a:xfrm rot="5400000">
            <a:off x="2449108" y="2518025"/>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Přímá spojovací šipka 99"/>
          <p:cNvCxnSpPr>
            <a:stCxn id="69" idx="2"/>
            <a:endCxn id="70" idx="0"/>
          </p:cNvCxnSpPr>
          <p:nvPr/>
        </p:nvCxnSpPr>
        <p:spPr>
          <a:xfrm rot="5400000">
            <a:off x="6457587" y="2518146"/>
            <a:ext cx="17381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Přímá spojovací šipka 101"/>
          <p:cNvCxnSpPr>
            <a:stCxn id="64" idx="3"/>
            <a:endCxn id="69" idx="1"/>
          </p:cNvCxnSpPr>
          <p:nvPr/>
        </p:nvCxnSpPr>
        <p:spPr>
          <a:xfrm>
            <a:off x="3428992" y="2287116"/>
            <a:ext cx="2222529" cy="121"/>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Pravoúhlá spojovací čára 103"/>
          <p:cNvCxnSpPr>
            <a:stCxn id="68" idx="2"/>
            <a:endCxn id="59" idx="0"/>
          </p:cNvCxnSpPr>
          <p:nvPr/>
        </p:nvCxnSpPr>
        <p:spPr>
          <a:xfrm rot="16200000" flipH="1">
            <a:off x="3375413" y="2089537"/>
            <a:ext cx="357190" cy="203598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Pravoúhlá spojovací čára 105"/>
          <p:cNvCxnSpPr>
            <a:stCxn id="70" idx="2"/>
            <a:endCxn id="59" idx="0"/>
          </p:cNvCxnSpPr>
          <p:nvPr/>
        </p:nvCxnSpPr>
        <p:spPr>
          <a:xfrm rot="5400000">
            <a:off x="5379714" y="2121341"/>
            <a:ext cx="357069" cy="197249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Pravoúhlá spojovací čára 109"/>
          <p:cNvCxnSpPr>
            <a:stCxn id="59" idx="2"/>
            <a:endCxn id="71" idx="0"/>
          </p:cNvCxnSpPr>
          <p:nvPr/>
        </p:nvCxnSpPr>
        <p:spPr>
          <a:xfrm rot="5400000">
            <a:off x="3324728" y="2594454"/>
            <a:ext cx="269850"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560295" y="2583580"/>
            <a:ext cx="269971"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Pravoúhlá spojovací čára 113"/>
          <p:cNvCxnSpPr>
            <a:stCxn id="72" idx="2"/>
            <a:endCxn id="83" idx="0"/>
          </p:cNvCxnSpPr>
          <p:nvPr/>
        </p:nvCxnSpPr>
        <p:spPr>
          <a:xfrm rot="5400000">
            <a:off x="6639877" y="4305983"/>
            <a:ext cx="357069"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7917" y="4206867"/>
            <a:ext cx="15877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rot="5400000">
            <a:off x="2275868" y="4643446"/>
            <a:ext cx="142876"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2542" y="4501502"/>
            <a:ext cx="285631" cy="128389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2463" y="4515479"/>
            <a:ext cx="285752" cy="125606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Přímá spojovací šipka 125"/>
          <p:cNvCxnSpPr>
            <a:stCxn id="76" idx="2"/>
            <a:endCxn id="80" idx="0"/>
          </p:cNvCxnSpPr>
          <p:nvPr/>
        </p:nvCxnSpPr>
        <p:spPr>
          <a:xfrm>
            <a:off x="1063408" y="5572019"/>
            <a:ext cx="179" cy="14299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8" name="Přímá spojovací šipka 127"/>
          <p:cNvCxnSpPr>
            <a:stCxn id="78" idx="2"/>
            <a:endCxn id="82" idx="0"/>
          </p:cNvCxnSpPr>
          <p:nvPr/>
        </p:nvCxnSpPr>
        <p:spPr>
          <a:xfrm>
            <a:off x="3603372" y="5572140"/>
            <a:ext cx="2501" cy="142875"/>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9" name="Levá složená závorka 128"/>
          <p:cNvSpPr/>
          <p:nvPr/>
        </p:nvSpPr>
        <p:spPr>
          <a:xfrm rot="10800000">
            <a:off x="7516860" y="1873266"/>
            <a:ext cx="357190" cy="1285884"/>
          </a:xfrm>
          <a:prstGeom prst="leftBrace">
            <a:avLst/>
          </a:prstGeom>
          <a:ln>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0" name="TextovéPole 129"/>
          <p:cNvSpPr txBox="1"/>
          <p:nvPr/>
        </p:nvSpPr>
        <p:spPr>
          <a:xfrm>
            <a:off x="7921634" y="2365502"/>
            <a:ext cx="992181" cy="307777"/>
          </a:xfrm>
          <a:prstGeom prst="rect">
            <a:avLst/>
          </a:prstGeom>
          <a:noFill/>
        </p:spPr>
        <p:txBody>
          <a:bodyPr wrap="square" rtlCol="0">
            <a:spAutoFit/>
          </a:bodyPr>
          <a:lstStyle/>
          <a:p>
            <a:r>
              <a:rPr lang="cs-CZ" sz="1400" i="1" dirty="0" smtClean="0">
                <a:solidFill>
                  <a:schemeClr val="tx1">
                    <a:lumMod val="50000"/>
                    <a:lumOff val="50000"/>
                  </a:schemeClr>
                </a:solidFill>
              </a:rPr>
              <a:t>Opakování</a:t>
            </a:r>
            <a:endParaRPr lang="cs-CZ" sz="1400" i="1" dirty="0">
              <a:solidFill>
                <a:schemeClr val="tx1">
                  <a:lumMod val="50000"/>
                  <a:lumOff val="50000"/>
                </a:schemeClr>
              </a:solidFill>
            </a:endParaRPr>
          </a:p>
        </p:txBody>
      </p:sp>
      <p:sp>
        <p:nvSpPr>
          <p:cNvPr id="133" name="TextovéPole 132"/>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134"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pomocí párových testů</a:t>
            </a:r>
          </a:p>
        </p:txBody>
      </p:sp>
      <p:grpSp>
        <p:nvGrpSpPr>
          <p:cNvPr id="2" name="Skupina 60"/>
          <p:cNvGrpSpPr/>
          <p:nvPr/>
        </p:nvGrpSpPr>
        <p:grpSpPr>
          <a:xfrm>
            <a:off x="3276000" y="1790057"/>
            <a:ext cx="2592000" cy="1255504"/>
            <a:chOff x="4032300" y="1643050"/>
            <a:chExt cx="2592000" cy="1255504"/>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684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a:t>
              </a:r>
            </a:p>
            <a:p>
              <a:pPr algn="ctr"/>
              <a:r>
                <a:rPr lang="cs-CZ" sz="1600" dirty="0" smtClean="0">
                  <a:solidFill>
                    <a:schemeClr val="tx1"/>
                  </a:solidFill>
                </a:rPr>
                <a:t>(normální rozdělení </a:t>
              </a:r>
              <a:r>
                <a:rPr lang="cs-CZ" sz="1600" u="sng" dirty="0" smtClean="0">
                  <a:solidFill>
                    <a:srgbClr val="FF0000"/>
                  </a:solidFill>
                </a:rPr>
                <a:t>diferencí!</a:t>
              </a:r>
              <a:r>
                <a:rPr lang="cs-CZ" sz="1600" dirty="0" smtClean="0">
                  <a:solidFill>
                    <a:schemeClr val="tx1"/>
                  </a:solidFill>
                </a:rPr>
                <a:t>)</a:t>
              </a:r>
              <a:endParaRPr lang="cs-CZ" sz="1600" dirty="0">
                <a:solidFill>
                  <a:schemeClr val="tx1"/>
                </a:solidFill>
              </a:endParaRPr>
            </a:p>
          </p:txBody>
        </p:sp>
      </p:grpSp>
      <p:sp>
        <p:nvSpPr>
          <p:cNvPr id="71" name="Obdélník 70"/>
          <p:cNvSpPr/>
          <p:nvPr/>
        </p:nvSpPr>
        <p:spPr>
          <a:xfrm>
            <a:off x="1807306" y="383723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383735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6032443" y="457412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rgbClr val="009900"/>
                </a:solidFill>
              </a:rPr>
              <a:t>Párový t-test</a:t>
            </a:r>
            <a:endParaRPr lang="cs-CZ" sz="1600" dirty="0">
              <a:solidFill>
                <a:schemeClr val="tx1"/>
              </a:solidFill>
            </a:endParaRPr>
          </a:p>
        </p:txBody>
      </p:sp>
      <p:cxnSp>
        <p:nvCxnSpPr>
          <p:cNvPr id="110" name="Pravoúhlá spojovací čára 109"/>
          <p:cNvCxnSpPr>
            <a:endCxn id="71" idx="0"/>
          </p:cNvCxnSpPr>
          <p:nvPr/>
        </p:nvCxnSpPr>
        <p:spPr>
          <a:xfrm rot="5400000">
            <a:off x="3063817" y="2329050"/>
            <a:ext cx="791672" cy="222469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endCxn id="72" idx="0"/>
          </p:cNvCxnSpPr>
          <p:nvPr/>
        </p:nvCxnSpPr>
        <p:spPr>
          <a:xfrm rot="16200000" flipH="1">
            <a:off x="5299384" y="2318176"/>
            <a:ext cx="791793" cy="224656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p:cNvCxnSpPr>
          <p:nvPr/>
        </p:nvCxnSpPr>
        <p:spPr>
          <a:xfrm rot="16200000" flipH="1">
            <a:off x="2124705" y="4345586"/>
            <a:ext cx="445203" cy="0"/>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bdélník 41"/>
          <p:cNvSpPr/>
          <p:nvPr/>
        </p:nvSpPr>
        <p:spPr>
          <a:xfrm>
            <a:off x="1559728" y="4580246"/>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rgbClr val="0000FF"/>
                </a:solidFill>
              </a:rPr>
              <a:t>Párový </a:t>
            </a:r>
            <a:r>
              <a:rPr lang="cs-CZ" sz="1400" b="1" dirty="0" err="1" smtClean="0">
                <a:solidFill>
                  <a:srgbClr val="0000FF"/>
                </a:solidFill>
              </a:rPr>
              <a:t>Wilcoxonův</a:t>
            </a:r>
            <a:r>
              <a:rPr lang="cs-CZ" sz="1400" b="1" dirty="0" smtClean="0">
                <a:solidFill>
                  <a:srgbClr val="0000FF"/>
                </a:solidFill>
              </a:rPr>
              <a:t> test / znaménkový test</a:t>
            </a:r>
            <a:endParaRPr lang="cs-CZ" sz="1400" dirty="0">
              <a:solidFill>
                <a:schemeClr val="tx1"/>
              </a:solidFill>
            </a:endParaRPr>
          </a:p>
        </p:txBody>
      </p:sp>
      <p:cxnSp>
        <p:nvCxnSpPr>
          <p:cNvPr id="46" name="Pravoúhlá spojovací čára 45"/>
          <p:cNvCxnSpPr/>
          <p:nvPr/>
        </p:nvCxnSpPr>
        <p:spPr>
          <a:xfrm rot="5400000">
            <a:off x="6595361" y="4346306"/>
            <a:ext cx="446400" cy="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p:nvPr/>
        </p:nvCxnSpPr>
        <p:spPr>
          <a:xfrm rot="5400000">
            <a:off x="4429124" y="2218685"/>
            <a:ext cx="285752"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29454" y="5857892"/>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4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p:cNvSpPr>
          <p:nvPr>
            <p:ph type="title" idx="4294967295"/>
          </p:nvPr>
        </p:nvSpPr>
        <p:spPr>
          <a:xfrm>
            <a:off x="285720" y="476672"/>
            <a:ext cx="8572560" cy="432048"/>
          </a:xfrm>
          <a:noFill/>
        </p:spPr>
        <p:txBody>
          <a:bodyPr/>
          <a:lstStyle/>
          <a:p>
            <a:r>
              <a:rPr lang="cs-CZ" sz="3200" dirty="0" smtClean="0"/>
              <a:t>Schéma při testování 2 a více skupin</a:t>
            </a:r>
          </a:p>
        </p:txBody>
      </p:sp>
      <p:grpSp>
        <p:nvGrpSpPr>
          <p:cNvPr id="2" name="Skupina 60"/>
          <p:cNvGrpSpPr/>
          <p:nvPr/>
        </p:nvGrpSpPr>
        <p:grpSpPr>
          <a:xfrm>
            <a:off x="2911475" y="1500174"/>
            <a:ext cx="3100685" cy="857256"/>
            <a:chOff x="4032300" y="1643050"/>
            <a:chExt cx="2592000" cy="857256"/>
          </a:xfrm>
        </p:grpSpPr>
        <p:sp>
          <p:nvSpPr>
            <p:cNvPr id="57" name="Obdélník 56"/>
            <p:cNvSpPr/>
            <p:nvPr/>
          </p:nvSpPr>
          <p:spPr>
            <a:xfrm>
              <a:off x="4788300" y="1643050"/>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Data</a:t>
              </a:r>
              <a:endParaRPr lang="cs-CZ" sz="1600" b="1" dirty="0">
                <a:solidFill>
                  <a:schemeClr val="tx1"/>
                </a:solidFill>
              </a:endParaRPr>
            </a:p>
          </p:txBody>
        </p:sp>
        <p:sp>
          <p:nvSpPr>
            <p:cNvPr id="59" name="Obdélník 58"/>
            <p:cNvSpPr/>
            <p:nvPr/>
          </p:nvSpPr>
          <p:spPr>
            <a:xfrm>
              <a:off x="4032300" y="2214554"/>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Normální rozdělení v rámci skupin?</a:t>
              </a:r>
              <a:endParaRPr lang="cs-CZ" sz="1600" dirty="0">
                <a:solidFill>
                  <a:srgbClr val="FF0000"/>
                </a:solidFill>
              </a:endParaRPr>
            </a:p>
          </p:txBody>
        </p:sp>
      </p:grpSp>
      <p:sp>
        <p:nvSpPr>
          <p:cNvPr id="71" name="Obdélník 70"/>
          <p:cNvSpPr/>
          <p:nvPr/>
        </p:nvSpPr>
        <p:spPr>
          <a:xfrm>
            <a:off x="1807306" y="2643182"/>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2" name="Obdélník 71"/>
          <p:cNvSpPr/>
          <p:nvPr/>
        </p:nvSpPr>
        <p:spPr>
          <a:xfrm>
            <a:off x="6278561" y="264330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74" name="Obdélník 73"/>
          <p:cNvSpPr/>
          <p:nvPr/>
        </p:nvSpPr>
        <p:spPr>
          <a:xfrm>
            <a:off x="1051306" y="3095542"/>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400" b="1" dirty="0" smtClean="0">
                <a:solidFill>
                  <a:schemeClr val="tx1"/>
                </a:solidFill>
              </a:rPr>
              <a:t>Logaritmická transformace</a:t>
            </a:r>
            <a:endParaRPr lang="cs-CZ" sz="1400" b="1" dirty="0">
              <a:solidFill>
                <a:schemeClr val="tx1"/>
              </a:solidFill>
            </a:endParaRPr>
          </a:p>
        </p:txBody>
      </p:sp>
      <p:sp>
        <p:nvSpPr>
          <p:cNvPr id="75" name="Obdélník 74"/>
          <p:cNvSpPr/>
          <p:nvPr/>
        </p:nvSpPr>
        <p:spPr>
          <a:xfrm>
            <a:off x="827584" y="3524170"/>
            <a:ext cx="306127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a:solidFill>
                  <a:srgbClr val="FF0000"/>
                </a:solidFill>
              </a:rPr>
              <a:t>Normální rozdělení v rámci skupin?</a:t>
            </a:r>
          </a:p>
        </p:txBody>
      </p:sp>
      <p:sp>
        <p:nvSpPr>
          <p:cNvPr id="76" name="Obdélník 75"/>
          <p:cNvSpPr/>
          <p:nvPr/>
        </p:nvSpPr>
        <p:spPr>
          <a:xfrm>
            <a:off x="523408" y="4095553"/>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78" name="Obdélník 77"/>
          <p:cNvSpPr/>
          <p:nvPr/>
        </p:nvSpPr>
        <p:spPr>
          <a:xfrm>
            <a:off x="3063372" y="409567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82" name="Obdélník 81"/>
          <p:cNvSpPr/>
          <p:nvPr/>
        </p:nvSpPr>
        <p:spPr>
          <a:xfrm>
            <a:off x="3714744"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 </a:t>
            </a:r>
            <a:r>
              <a:rPr lang="cs-CZ" sz="1100" dirty="0" smtClean="0">
                <a:solidFill>
                  <a:schemeClr val="tx1"/>
                </a:solidFill>
              </a:rPr>
              <a:t>na transformovaných datech</a:t>
            </a:r>
            <a:endParaRPr lang="cs-CZ" sz="1100" dirty="0">
              <a:solidFill>
                <a:schemeClr val="tx1"/>
              </a:solidFill>
            </a:endParaRPr>
          </a:p>
        </p:txBody>
      </p:sp>
      <p:sp>
        <p:nvSpPr>
          <p:cNvPr id="83" name="Obdélník 82"/>
          <p:cNvSpPr/>
          <p:nvPr/>
        </p:nvSpPr>
        <p:spPr>
          <a:xfrm>
            <a:off x="6929454"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9900"/>
                </a:solidFill>
              </a:rPr>
              <a:t>Dvouvýběrový</a:t>
            </a:r>
            <a:r>
              <a:rPr lang="cs-CZ" sz="1100" b="1" dirty="0" smtClean="0">
                <a:solidFill>
                  <a:srgbClr val="009900"/>
                </a:solidFill>
              </a:rPr>
              <a:t> t-test, ANOVA</a:t>
            </a:r>
            <a:endParaRPr lang="cs-CZ" sz="1100" b="1" dirty="0">
              <a:solidFill>
                <a:srgbClr val="009900"/>
              </a:solidFill>
            </a:endParaRPr>
          </a:p>
        </p:txBody>
      </p:sp>
      <p:cxnSp>
        <p:nvCxnSpPr>
          <p:cNvPr id="110" name="Pravoúhlá spojovací čára 109"/>
          <p:cNvCxnSpPr>
            <a:stCxn id="59" idx="2"/>
            <a:endCxn id="71" idx="0"/>
          </p:cNvCxnSpPr>
          <p:nvPr/>
        </p:nvCxnSpPr>
        <p:spPr>
          <a:xfrm rot="5400000">
            <a:off x="3261686" y="1443050"/>
            <a:ext cx="285752" cy="2114512"/>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Pravoúhlá spojovací čára 111"/>
          <p:cNvCxnSpPr>
            <a:stCxn id="59" idx="2"/>
            <a:endCxn id="72" idx="0"/>
          </p:cNvCxnSpPr>
          <p:nvPr/>
        </p:nvCxnSpPr>
        <p:spPr>
          <a:xfrm rot="16200000" flipH="1">
            <a:off x="5497253" y="1321994"/>
            <a:ext cx="285873" cy="235674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Přímá spojovací šipka 117"/>
          <p:cNvCxnSpPr>
            <a:stCxn id="71" idx="2"/>
            <a:endCxn id="74" idx="0"/>
          </p:cNvCxnSpPr>
          <p:nvPr/>
        </p:nvCxnSpPr>
        <p:spPr>
          <a:xfrm rot="5400000">
            <a:off x="2264002" y="3012238"/>
            <a:ext cx="166608" cy="1588"/>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Přímá spojovací šipka 119"/>
          <p:cNvCxnSpPr>
            <a:stCxn id="74" idx="2"/>
            <a:endCxn id="75" idx="0"/>
          </p:cNvCxnSpPr>
          <p:nvPr/>
        </p:nvCxnSpPr>
        <p:spPr>
          <a:xfrm>
            <a:off x="2347306" y="3381294"/>
            <a:ext cx="10913" cy="142876"/>
          </a:xfrm>
          <a:prstGeom prst="straightConnector1">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Pravoúhlá spojovací čára 121"/>
          <p:cNvCxnSpPr>
            <a:stCxn id="75" idx="2"/>
            <a:endCxn id="76" idx="0"/>
          </p:cNvCxnSpPr>
          <p:nvPr/>
        </p:nvCxnSpPr>
        <p:spPr>
          <a:xfrm rot="5400000">
            <a:off x="1567999" y="3305332"/>
            <a:ext cx="285631" cy="129481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Pravoúhlá spojovací čára 123"/>
          <p:cNvCxnSpPr>
            <a:stCxn id="75" idx="2"/>
            <a:endCxn id="78" idx="0"/>
          </p:cNvCxnSpPr>
          <p:nvPr/>
        </p:nvCxnSpPr>
        <p:spPr>
          <a:xfrm rot="16200000" flipH="1">
            <a:off x="2837919" y="3330221"/>
            <a:ext cx="285752" cy="12451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Obdélník 34"/>
          <p:cNvSpPr/>
          <p:nvPr/>
        </p:nvSpPr>
        <p:spPr>
          <a:xfrm>
            <a:off x="5520096" y="3047957"/>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36" name="Obdélník 35"/>
          <p:cNvSpPr/>
          <p:nvPr/>
        </p:nvSpPr>
        <p:spPr>
          <a:xfrm>
            <a:off x="5397273" y="3643314"/>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37" name="Obdélník 36"/>
          <p:cNvSpPr/>
          <p:nvPr/>
        </p:nvSpPr>
        <p:spPr>
          <a:xfrm>
            <a:off x="7175272" y="364343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38" name="Obdélník 37"/>
          <p:cNvSpPr/>
          <p:nvPr/>
        </p:nvSpPr>
        <p:spPr>
          <a:xfrm>
            <a:off x="5151455" y="4429132"/>
            <a:ext cx="1571636" cy="50006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Mannův</a:t>
            </a:r>
            <a:r>
              <a:rPr lang="cs-CZ" sz="1100" b="1" dirty="0" smtClean="0">
                <a:solidFill>
                  <a:srgbClr val="0000FF"/>
                </a:solidFill>
              </a:rPr>
              <a:t>-</a:t>
            </a:r>
            <a:r>
              <a:rPr lang="cs-CZ" sz="1100" b="1" dirty="0" err="1" smtClean="0">
                <a:solidFill>
                  <a:srgbClr val="0000FF"/>
                </a:solidFill>
              </a:rPr>
              <a:t>Whitneyho</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a:t>
            </a:r>
            <a:r>
              <a:rPr lang="cs-CZ" sz="1100" b="1" dirty="0" smtClean="0">
                <a:solidFill>
                  <a:srgbClr val="009900"/>
                </a:solidFill>
              </a:rPr>
              <a:t>*</a:t>
            </a:r>
            <a:endParaRPr lang="cs-CZ" sz="1100" b="1" dirty="0">
              <a:solidFill>
                <a:srgbClr val="009900"/>
              </a:solidFill>
            </a:endParaRPr>
          </a:p>
        </p:txBody>
      </p:sp>
      <p:sp>
        <p:nvSpPr>
          <p:cNvPr id="39" name="Obdélník 38"/>
          <p:cNvSpPr/>
          <p:nvPr/>
        </p:nvSpPr>
        <p:spPr>
          <a:xfrm>
            <a:off x="2305686" y="4572008"/>
            <a:ext cx="2592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dirty="0" smtClean="0">
                <a:solidFill>
                  <a:srgbClr val="FF0000"/>
                </a:solidFill>
              </a:rPr>
              <a:t>Homogenita rozptylů?</a:t>
            </a:r>
            <a:endParaRPr lang="cs-CZ" sz="1600" dirty="0">
              <a:solidFill>
                <a:srgbClr val="FF0000"/>
              </a:solidFill>
            </a:endParaRPr>
          </a:p>
        </p:txBody>
      </p:sp>
      <p:sp>
        <p:nvSpPr>
          <p:cNvPr id="40" name="Obdélník 39"/>
          <p:cNvSpPr/>
          <p:nvPr/>
        </p:nvSpPr>
        <p:spPr>
          <a:xfrm>
            <a:off x="2134978" y="5167365"/>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NE</a:t>
            </a:r>
            <a:endParaRPr lang="cs-CZ" sz="1600" b="1" dirty="0">
              <a:solidFill>
                <a:schemeClr val="tx1"/>
              </a:solidFill>
            </a:endParaRPr>
          </a:p>
        </p:txBody>
      </p:sp>
      <p:sp>
        <p:nvSpPr>
          <p:cNvPr id="41" name="Obdélník 40"/>
          <p:cNvSpPr/>
          <p:nvPr/>
        </p:nvSpPr>
        <p:spPr>
          <a:xfrm>
            <a:off x="3960862" y="5167486"/>
            <a:ext cx="1080000" cy="28575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600" b="1" dirty="0" smtClean="0">
                <a:solidFill>
                  <a:schemeClr val="tx1"/>
                </a:solidFill>
              </a:rPr>
              <a:t>ANO</a:t>
            </a:r>
            <a:endParaRPr lang="cs-CZ" sz="1600" b="1" dirty="0">
              <a:solidFill>
                <a:schemeClr val="tx1"/>
              </a:solidFill>
            </a:endParaRPr>
          </a:p>
        </p:txBody>
      </p:sp>
      <p:sp>
        <p:nvSpPr>
          <p:cNvPr id="42" name="Obdélník 41"/>
          <p:cNvSpPr/>
          <p:nvPr/>
        </p:nvSpPr>
        <p:spPr>
          <a:xfrm>
            <a:off x="1889160" y="568321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Mannův</a:t>
            </a:r>
            <a:r>
              <a:rPr lang="cs-CZ" sz="1100" b="1" dirty="0" smtClean="0">
                <a:solidFill>
                  <a:srgbClr val="0000FF"/>
                </a:solidFill>
              </a:rPr>
              <a:t>-</a:t>
            </a:r>
            <a:r>
              <a:rPr lang="cs-CZ" sz="1100" b="1" dirty="0" err="1" smtClean="0">
                <a:solidFill>
                  <a:srgbClr val="0000FF"/>
                </a:solidFill>
              </a:rPr>
              <a:t>Whitneyho</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a:t>
            </a:r>
            <a:br>
              <a:rPr lang="cs-CZ" sz="1100" b="1" dirty="0" smtClean="0">
                <a:solidFill>
                  <a:srgbClr val="0000FF"/>
                </a:solidFill>
              </a:rPr>
            </a:br>
            <a:r>
              <a:rPr lang="cs-CZ" sz="1100" dirty="0" smtClean="0">
                <a:solidFill>
                  <a:schemeClr val="tx1"/>
                </a:solidFill>
              </a:rPr>
              <a:t>na původních datech </a:t>
            </a:r>
            <a:r>
              <a:rPr lang="cs-CZ" sz="1100" dirty="0" smtClean="0">
                <a:solidFill>
                  <a:srgbClr val="009900"/>
                </a:solidFill>
              </a:rPr>
              <a:t>*</a:t>
            </a:r>
            <a:endParaRPr lang="cs-CZ" sz="1100" dirty="0">
              <a:solidFill>
                <a:srgbClr val="009900"/>
              </a:solidFill>
            </a:endParaRPr>
          </a:p>
        </p:txBody>
      </p:sp>
      <p:sp>
        <p:nvSpPr>
          <p:cNvPr id="44" name="Obdélník 43"/>
          <p:cNvSpPr/>
          <p:nvPr/>
        </p:nvSpPr>
        <p:spPr>
          <a:xfrm>
            <a:off x="277769" y="4786322"/>
            <a:ext cx="1571636" cy="642942"/>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100" b="1" dirty="0" err="1" smtClean="0">
                <a:solidFill>
                  <a:srgbClr val="0000FF"/>
                </a:solidFill>
              </a:rPr>
              <a:t>Mannův</a:t>
            </a:r>
            <a:r>
              <a:rPr lang="cs-CZ" sz="1100" b="1" dirty="0" smtClean="0">
                <a:solidFill>
                  <a:srgbClr val="0000FF"/>
                </a:solidFill>
              </a:rPr>
              <a:t>-</a:t>
            </a:r>
            <a:r>
              <a:rPr lang="cs-CZ" sz="1100" b="1" dirty="0" err="1" smtClean="0">
                <a:solidFill>
                  <a:srgbClr val="0000FF"/>
                </a:solidFill>
              </a:rPr>
              <a:t>Whitneyho</a:t>
            </a:r>
            <a:r>
              <a:rPr lang="cs-CZ" sz="1100" b="1" dirty="0" smtClean="0">
                <a:solidFill>
                  <a:srgbClr val="0000FF"/>
                </a:solidFill>
              </a:rPr>
              <a:t> test, </a:t>
            </a:r>
            <a:r>
              <a:rPr lang="cs-CZ" sz="1100" b="1" dirty="0" err="1" smtClean="0">
                <a:solidFill>
                  <a:srgbClr val="0000FF"/>
                </a:solidFill>
              </a:rPr>
              <a:t>Kruskalův</a:t>
            </a:r>
            <a:r>
              <a:rPr lang="cs-CZ" sz="1100" b="1" dirty="0" smtClean="0">
                <a:solidFill>
                  <a:srgbClr val="0000FF"/>
                </a:solidFill>
              </a:rPr>
              <a:t>-</a:t>
            </a:r>
            <a:r>
              <a:rPr lang="cs-CZ" sz="1100" b="1" dirty="0" err="1" smtClean="0">
                <a:solidFill>
                  <a:srgbClr val="0000FF"/>
                </a:solidFill>
              </a:rPr>
              <a:t>Wallisův</a:t>
            </a:r>
            <a:r>
              <a:rPr lang="cs-CZ" sz="1100" b="1" dirty="0" smtClean="0">
                <a:solidFill>
                  <a:srgbClr val="0000FF"/>
                </a:solidFill>
              </a:rPr>
              <a:t> test </a:t>
            </a:r>
            <a:br>
              <a:rPr lang="cs-CZ" sz="1100" b="1" dirty="0" smtClean="0">
                <a:solidFill>
                  <a:srgbClr val="0000FF"/>
                </a:solidFill>
              </a:rPr>
            </a:br>
            <a:r>
              <a:rPr lang="cs-CZ" sz="1100" dirty="0" smtClean="0">
                <a:solidFill>
                  <a:schemeClr val="tx1"/>
                </a:solidFill>
              </a:rPr>
              <a:t>na původních datech</a:t>
            </a:r>
            <a:endParaRPr lang="cs-CZ" sz="1100" dirty="0">
              <a:solidFill>
                <a:schemeClr val="tx1"/>
              </a:solidFill>
            </a:endParaRPr>
          </a:p>
        </p:txBody>
      </p:sp>
      <p:cxnSp>
        <p:nvCxnSpPr>
          <p:cNvPr id="46" name="Pravoúhlá spojovací čára 45"/>
          <p:cNvCxnSpPr>
            <a:stCxn id="72" idx="2"/>
            <a:endCxn id="35" idx="0"/>
          </p:cNvCxnSpPr>
          <p:nvPr/>
        </p:nvCxnSpPr>
        <p:spPr>
          <a:xfrm rot="5400000">
            <a:off x="6757878" y="2987274"/>
            <a:ext cx="118902" cy="2465"/>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Pravoúhlá spojovací čára 47"/>
          <p:cNvCxnSpPr>
            <a:stCxn id="35" idx="2"/>
            <a:endCxn id="36" idx="0"/>
          </p:cNvCxnSpPr>
          <p:nvPr/>
        </p:nvCxnSpPr>
        <p:spPr>
          <a:xfrm rot="5400000">
            <a:off x="6221883" y="3049100"/>
            <a:ext cx="309605" cy="8788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Pravoúhlá spojovací čára 49"/>
          <p:cNvCxnSpPr>
            <a:stCxn id="35" idx="2"/>
            <a:endCxn id="37" idx="0"/>
          </p:cNvCxnSpPr>
          <p:nvPr/>
        </p:nvCxnSpPr>
        <p:spPr>
          <a:xfrm rot="16200000" flipH="1">
            <a:off x="7110821" y="3038984"/>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ravoúhlá spojovací čára 51"/>
          <p:cNvCxnSpPr>
            <a:stCxn id="76" idx="2"/>
            <a:endCxn id="44" idx="0"/>
          </p:cNvCxnSpPr>
          <p:nvPr/>
        </p:nvCxnSpPr>
        <p:spPr>
          <a:xfrm rot="16200000" flipH="1">
            <a:off x="860989" y="4583723"/>
            <a:ext cx="405017" cy="17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Pravoúhlá spojovací čára 53"/>
          <p:cNvCxnSpPr>
            <a:stCxn id="78" idx="2"/>
            <a:endCxn id="39" idx="0"/>
          </p:cNvCxnSpPr>
          <p:nvPr/>
        </p:nvCxnSpPr>
        <p:spPr>
          <a:xfrm rot="5400000">
            <a:off x="3507238" y="4475874"/>
            <a:ext cx="190582" cy="16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ravoúhlá spojovací čára 55"/>
          <p:cNvCxnSpPr>
            <a:stCxn id="36" idx="2"/>
            <a:endCxn id="38" idx="0"/>
          </p:cNvCxnSpPr>
          <p:nvPr/>
        </p:nvCxnSpPr>
        <p:spPr>
          <a:xfrm rot="5400000">
            <a:off x="5687240" y="4179099"/>
            <a:ext cx="500066"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ravoúhlá spojovací čára 59"/>
          <p:cNvCxnSpPr>
            <a:stCxn id="37" idx="2"/>
            <a:endCxn id="83" idx="0"/>
          </p:cNvCxnSpPr>
          <p:nvPr/>
        </p:nvCxnSpPr>
        <p:spPr>
          <a:xfrm rot="5400000">
            <a:off x="7465300" y="4179159"/>
            <a:ext cx="49994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Pravoúhlá spojovací čára 61"/>
          <p:cNvCxnSpPr>
            <a:stCxn id="39" idx="2"/>
            <a:endCxn id="40" idx="0"/>
          </p:cNvCxnSpPr>
          <p:nvPr/>
        </p:nvCxnSpPr>
        <p:spPr>
          <a:xfrm rot="5400000">
            <a:off x="2983530" y="4549208"/>
            <a:ext cx="309605" cy="92670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Pravoúhlá spojovací čára 64"/>
          <p:cNvCxnSpPr>
            <a:stCxn id="39" idx="2"/>
            <a:endCxn id="41" idx="0"/>
          </p:cNvCxnSpPr>
          <p:nvPr/>
        </p:nvCxnSpPr>
        <p:spPr>
          <a:xfrm rot="16200000" flipH="1">
            <a:off x="3896411" y="4563035"/>
            <a:ext cx="309726" cy="89917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Pravoúhlá spojovací čára 66"/>
          <p:cNvCxnSpPr>
            <a:stCxn id="40" idx="2"/>
            <a:endCxn id="42" idx="0"/>
          </p:cNvCxnSpPr>
          <p:nvPr/>
        </p:nvCxnSpPr>
        <p:spPr>
          <a:xfrm rot="5400000">
            <a:off x="2559931" y="5568164"/>
            <a:ext cx="230095" cy="158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Pravoúhlá spojovací čára 76"/>
          <p:cNvCxnSpPr>
            <a:stCxn id="41" idx="2"/>
            <a:endCxn id="82" idx="0"/>
          </p:cNvCxnSpPr>
          <p:nvPr/>
        </p:nvCxnSpPr>
        <p:spPr>
          <a:xfrm rot="5400000">
            <a:off x="4385725" y="5568075"/>
            <a:ext cx="229974" cy="30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Pravoúhlá spojovací čára 80"/>
          <p:cNvCxnSpPr>
            <a:stCxn id="57" idx="2"/>
            <a:endCxn id="59" idx="0"/>
          </p:cNvCxnSpPr>
          <p:nvPr/>
        </p:nvCxnSpPr>
        <p:spPr>
          <a:xfrm rot="16200000" flipH="1">
            <a:off x="4318941" y="1928801"/>
            <a:ext cx="285752" cy="1"/>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6948264" y="1311151"/>
            <a:ext cx="2000264" cy="461665"/>
          </a:xfrm>
          <a:prstGeom prst="rect">
            <a:avLst/>
          </a:prstGeom>
          <a:noFill/>
        </p:spPr>
        <p:txBody>
          <a:bodyPr wrap="square" rtlCol="0">
            <a:spAutoFit/>
          </a:bodyPr>
          <a:lstStyle/>
          <a:p>
            <a:pPr algn="r"/>
            <a:r>
              <a:rPr lang="cs-CZ" sz="1200" b="1" dirty="0" smtClean="0">
                <a:solidFill>
                  <a:srgbClr val="009900"/>
                </a:solidFill>
              </a:rPr>
              <a:t>Parametrické testy</a:t>
            </a:r>
          </a:p>
          <a:p>
            <a:pPr algn="r"/>
            <a:r>
              <a:rPr lang="cs-CZ" sz="1200" b="1" dirty="0" err="1" smtClean="0">
                <a:solidFill>
                  <a:srgbClr val="0000FF"/>
                </a:solidFill>
              </a:rPr>
              <a:t>Neparametrické</a:t>
            </a:r>
            <a:r>
              <a:rPr lang="cs-CZ" sz="1200" b="1" dirty="0" smtClean="0">
                <a:solidFill>
                  <a:srgbClr val="0000FF"/>
                </a:solidFill>
              </a:rPr>
              <a:t> testy</a:t>
            </a:r>
            <a:endParaRPr lang="cs-CZ" sz="1200" b="1" dirty="0">
              <a:solidFill>
                <a:srgbClr val="0000FF"/>
              </a:solidFill>
            </a:endParaRPr>
          </a:p>
        </p:txBody>
      </p:sp>
      <p:sp>
        <p:nvSpPr>
          <p:cNvPr id="85" name="Zástupný symbol pro zápatí 16"/>
          <p:cNvSpPr>
            <a:spLocks noGrp="1"/>
          </p:cNvSpPr>
          <p:nvPr>
            <p:ph type="ftr" sz="quarter" idx="11"/>
          </p:nvPr>
        </p:nvSpPr>
        <p:spPr bwMode="auto">
          <a:xfrm>
            <a:off x="774700" y="6410325"/>
            <a:ext cx="3581400" cy="366713"/>
          </a:xfrm>
          <a:noFill/>
          <a:ln>
            <a:miter lim="800000"/>
            <a:headEnd/>
            <a:tailEnd/>
          </a:ln>
        </p:spPr>
        <p:txBody>
          <a:bodyPr/>
          <a:lstStyle/>
          <a:p>
            <a:r>
              <a:rPr lang="cs-CZ" dirty="0"/>
              <a:t>Vytvořil Institut biostatistiky a analýz, Masarykova univerzita </a:t>
            </a:r>
            <a:br>
              <a:rPr lang="cs-CZ" dirty="0"/>
            </a:br>
            <a:r>
              <a:rPr lang="cs-CZ" dirty="0"/>
              <a:t>E</a:t>
            </a:r>
            <a:r>
              <a:rPr lang="cs-CZ" i="1" dirty="0" smtClean="0"/>
              <a:t>. Janoušová, </a:t>
            </a:r>
            <a:r>
              <a:rPr lang="cs-CZ" i="1" dirty="0"/>
              <a:t>L. Dušek</a:t>
            </a:r>
          </a:p>
        </p:txBody>
      </p:sp>
      <p:sp>
        <p:nvSpPr>
          <p:cNvPr id="49" name="TextovéPole 48"/>
          <p:cNvSpPr txBox="1"/>
          <p:nvPr/>
        </p:nvSpPr>
        <p:spPr>
          <a:xfrm>
            <a:off x="6206553" y="5691932"/>
            <a:ext cx="2757935" cy="646331"/>
          </a:xfrm>
          <a:prstGeom prst="rect">
            <a:avLst/>
          </a:prstGeom>
          <a:noFill/>
        </p:spPr>
        <p:txBody>
          <a:bodyPr wrap="square" rtlCol="0">
            <a:spAutoFit/>
          </a:bodyPr>
          <a:lstStyle/>
          <a:p>
            <a:pPr algn="r"/>
            <a:r>
              <a:rPr lang="cs-CZ" sz="1200" b="1" dirty="0" smtClean="0">
                <a:solidFill>
                  <a:srgbClr val="009900"/>
                </a:solidFill>
              </a:rPr>
              <a:t>* Při nesplnění </a:t>
            </a:r>
            <a:r>
              <a:rPr lang="cs-CZ" sz="1200" b="1" dirty="0">
                <a:solidFill>
                  <a:srgbClr val="009900"/>
                </a:solidFill>
              </a:rPr>
              <a:t> </a:t>
            </a:r>
            <a:r>
              <a:rPr lang="cs-CZ" sz="1200" b="1" dirty="0" smtClean="0">
                <a:solidFill>
                  <a:srgbClr val="009900"/>
                </a:solidFill>
              </a:rPr>
              <a:t>předpokladu shody rozptylů mezi skupinami lze použít i parametrický t-test s </a:t>
            </a:r>
            <a:r>
              <a:rPr lang="cs-CZ" sz="1200" b="1" u="sng" dirty="0" smtClean="0">
                <a:solidFill>
                  <a:srgbClr val="009900"/>
                </a:solidFill>
              </a:rPr>
              <a:t>Welchovou korekcí</a:t>
            </a:r>
            <a:endParaRPr lang="cs-CZ" sz="1200" b="1" u="sng" dirty="0">
              <a:solidFill>
                <a:srgbClr val="0099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4" name="Nadpis 1"/>
          <p:cNvSpPr>
            <a:spLocks noGrp="1"/>
          </p:cNvSpPr>
          <p:nvPr>
            <p:ph type="ctrTitle" idx="4294967295"/>
          </p:nvPr>
        </p:nvSpPr>
        <p:spPr>
          <a:xfrm>
            <a:off x="685800" y="890111"/>
            <a:ext cx="7772400" cy="738664"/>
          </a:xfrm>
          <a:noFill/>
        </p:spPr>
        <p:txBody>
          <a:bodyPr>
            <a:spAutoFit/>
          </a:bodyPr>
          <a:lstStyle/>
          <a:p>
            <a:r>
              <a:rPr lang="cs-CZ" sz="4200" dirty="0" smtClean="0">
                <a:solidFill>
                  <a:schemeClr val="accent1"/>
                </a:solidFill>
                <a:latin typeface="Arial" pitchFamily="34" charset="0"/>
              </a:rPr>
              <a:t>Parametrické testy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1791</TotalTime>
  <Words>2474</Words>
  <Application>Microsoft Office PowerPoint</Application>
  <PresentationFormat>Předvádění na obrazovce (4:3)</PresentationFormat>
  <Paragraphs>437</Paragraphs>
  <Slides>35</Slides>
  <Notes>7</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35</vt:i4>
      </vt:variant>
    </vt:vector>
  </HeadingPairs>
  <TitlesOfParts>
    <vt:vector size="38" baseType="lpstr">
      <vt:lpstr>Administrativní</vt:lpstr>
      <vt:lpstr>Rovnice</vt:lpstr>
      <vt:lpstr>Equation</vt:lpstr>
      <vt:lpstr> ASTAc/03 Biostatistika  4. cvičení</vt:lpstr>
      <vt:lpstr>Opakování</vt:lpstr>
      <vt:lpstr>Shrnutí statistických testů</vt:lpstr>
      <vt:lpstr>Shrnutí statistických testů</vt:lpstr>
      <vt:lpstr>Základní rozhodování o výběru statistických testů</vt:lpstr>
      <vt:lpstr>Schéma při testování pomocí jednovýběrových testů</vt:lpstr>
      <vt:lpstr>Schéma při testování pomocí párových testů</vt:lpstr>
      <vt:lpstr>Schéma při testování 2 a více skupin</vt:lpstr>
      <vt:lpstr>Parametrické testy</vt:lpstr>
      <vt:lpstr>Parametrické testy</vt:lpstr>
      <vt:lpstr>1. Statistické testy o parametrech jednoho výběru</vt:lpstr>
      <vt:lpstr>Anotace</vt:lpstr>
      <vt:lpstr>Jednovýběrové testy I</vt:lpstr>
      <vt:lpstr>Příklad 1: Jednovýběrový t-test</vt:lpstr>
      <vt:lpstr>Příklad 1: Řešení v softwaru Statistica I</vt:lpstr>
      <vt:lpstr>Řešení v softwaru Statistica II</vt:lpstr>
      <vt:lpstr>Řešení v softwaru Statistica III</vt:lpstr>
      <vt:lpstr>2. Statistické testy o parametrech dvou výběrů</vt:lpstr>
      <vt:lpstr>Anotace</vt:lpstr>
      <vt:lpstr>Dvouvýběrové testy: párové a nepárové I</vt:lpstr>
      <vt:lpstr>Dvouvýběrové testy: párové a nepárové II</vt:lpstr>
      <vt:lpstr>Předpoklady nepárového dvouvýběrového  t-testu</vt:lpstr>
      <vt:lpstr>Nepárový dvouvýběrový t-test – výpočet I</vt:lpstr>
      <vt:lpstr>Nepárový dvouvýběrový t-test – výpočet II</vt:lpstr>
      <vt:lpstr>Příklad 2: Nepárový dvouvýběrový t-test</vt:lpstr>
      <vt:lpstr>Příklad 2: Řešení v softwaru Statistica  </vt:lpstr>
      <vt:lpstr>Příklad 2: Řešení v softwaru Statistica I</vt:lpstr>
      <vt:lpstr>Příklad 2: Řešení v softwaru Statistica II</vt:lpstr>
      <vt:lpstr>Příklad 2: Řešení v softwaru Statistica III</vt:lpstr>
      <vt:lpstr>Příklad 2: Řešení v softwaru Statistica IV, F-test</vt:lpstr>
      <vt:lpstr>Párový dvouvýběrový t-test</vt:lpstr>
      <vt:lpstr>Příklad 3: Párový dvouvýběrový t-test </vt:lpstr>
      <vt:lpstr>Příklad 3: Řešení v softwaru Statistica I</vt:lpstr>
      <vt:lpstr>Příklad 3: Řešení v softwaru Statistica II</vt:lpstr>
      <vt:lpstr>Příklad 3: Řešení v softwaru Statistica III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kovalcikova</cp:lastModifiedBy>
  <cp:revision>245</cp:revision>
  <dcterms:created xsi:type="dcterms:W3CDTF">2011-04-28T10:34:35Z</dcterms:created>
  <dcterms:modified xsi:type="dcterms:W3CDTF">2015-11-04T18:27:28Z</dcterms:modified>
</cp:coreProperties>
</file>