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99" r:id="rId4"/>
    <p:sldId id="276" r:id="rId5"/>
    <p:sldId id="275" r:id="rId6"/>
    <p:sldId id="259" r:id="rId7"/>
    <p:sldId id="260" r:id="rId8"/>
    <p:sldId id="277" r:id="rId9"/>
    <p:sldId id="278" r:id="rId10"/>
    <p:sldId id="279" r:id="rId11"/>
    <p:sldId id="262" r:id="rId12"/>
    <p:sldId id="265" r:id="rId13"/>
    <p:sldId id="300" r:id="rId14"/>
    <p:sldId id="293" r:id="rId15"/>
    <p:sldId id="294" r:id="rId16"/>
    <p:sldId id="268" r:id="rId17"/>
    <p:sldId id="269" r:id="rId18"/>
    <p:sldId id="271" r:id="rId19"/>
    <p:sldId id="297" r:id="rId20"/>
    <p:sldId id="274" r:id="rId21"/>
    <p:sldId id="263" r:id="rId22"/>
    <p:sldId id="282" r:id="rId23"/>
    <p:sldId id="280" r:id="rId24"/>
    <p:sldId id="272" r:id="rId25"/>
    <p:sldId id="273" r:id="rId26"/>
    <p:sldId id="281" r:id="rId27"/>
    <p:sldId id="264" r:id="rId28"/>
    <p:sldId id="298" r:id="rId29"/>
    <p:sldId id="283" r:id="rId30"/>
    <p:sldId id="284" r:id="rId31"/>
    <p:sldId id="285" r:id="rId32"/>
    <p:sldId id="288" r:id="rId33"/>
    <p:sldId id="287" r:id="rId34"/>
    <p:sldId id="290" r:id="rId35"/>
    <p:sldId id="291" r:id="rId36"/>
    <p:sldId id="292" r:id="rId37"/>
    <p:sldId id="289" r:id="rId38"/>
    <p:sldId id="295" r:id="rId39"/>
    <p:sldId id="296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66" autoAdjust="0"/>
  </p:normalViewPr>
  <p:slideViewPr>
    <p:cSldViewPr>
      <p:cViewPr>
        <p:scale>
          <a:sx n="123" d="100"/>
          <a:sy n="123" d="100"/>
        </p:scale>
        <p:origin x="-12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64768"/>
        <c:axId val="35283712"/>
      </c:scatterChart>
      <c:valAx>
        <c:axId val="35264768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5283712"/>
        <c:crossesAt val="-35"/>
        <c:crossBetween val="midCat"/>
        <c:majorUnit val="30"/>
      </c:valAx>
      <c:valAx>
        <c:axId val="35283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526476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6"/>
          <c:w val="0.29932326388889102"/>
          <c:h val="0.11757271682963859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30.9.2015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30.9.2015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30.9.2015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30.9.2015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30.9.2015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179512" y="3373425"/>
            <a:ext cx="8856984" cy="1366528"/>
          </a:xfrm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cs-CZ" sz="1800" b="1" dirty="0" err="1">
                <a:solidFill>
                  <a:schemeClr val="tx2"/>
                </a:solidFill>
                <a:latin typeface="Arial" pitchFamily="34" charset="0"/>
              </a:rPr>
              <a:t>ASTAc</a:t>
            </a:r>
            <a:r>
              <a:rPr lang="cs-CZ" sz="1800" b="1" dirty="0">
                <a:solidFill>
                  <a:schemeClr val="tx2"/>
                </a:solidFill>
                <a:latin typeface="Arial" pitchFamily="34" charset="0"/>
              </a:rPr>
              <a:t>/01 Vyučující</a:t>
            </a:r>
            <a:r>
              <a:rPr lang="cs-CZ" sz="1800" b="1" dirty="0">
                <a:solidFill>
                  <a:schemeClr val="tx2"/>
                </a:solidFill>
                <a:latin typeface="Arial" pitchFamily="34" charset="0"/>
              </a:rPr>
              <a:t>: Mgr. Lucie </a:t>
            </a:r>
            <a:r>
              <a:rPr lang="cs-CZ" sz="1800" b="1" dirty="0">
                <a:solidFill>
                  <a:schemeClr val="tx2"/>
                </a:solidFill>
                <a:latin typeface="Arial" pitchFamily="34" charset="0"/>
              </a:rPr>
              <a:t>Brožová; kontakt</a:t>
            </a:r>
            <a:r>
              <a:rPr lang="cs-CZ" sz="1800" b="1" dirty="0">
                <a:solidFill>
                  <a:schemeClr val="tx2"/>
                </a:solidFill>
                <a:latin typeface="Arial" pitchFamily="34" charset="0"/>
              </a:rPr>
              <a:t>: </a:t>
            </a:r>
            <a:r>
              <a:rPr lang="cs-CZ" sz="1800" b="1" dirty="0" err="1">
                <a:solidFill>
                  <a:schemeClr val="tx2"/>
                </a:solidFill>
                <a:latin typeface="Arial" pitchFamily="34" charset="0"/>
              </a:rPr>
              <a:t>brozova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</a:rPr>
              <a:t>@</a:t>
            </a:r>
            <a:r>
              <a:rPr lang="cs-CZ" sz="1800" b="1" dirty="0" err="1">
                <a:solidFill>
                  <a:schemeClr val="tx2"/>
                </a:solidFill>
                <a:latin typeface="Arial" pitchFamily="34" charset="0"/>
              </a:rPr>
              <a:t>iba.muni.cz</a:t>
            </a:r>
            <a:endParaRPr lang="cs-CZ" sz="18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800" b="1" dirty="0" err="1" smtClean="0">
                <a:latin typeface="Arial" pitchFamily="34" charset="0"/>
              </a:rPr>
              <a:t>ASTAc</a:t>
            </a:r>
            <a:r>
              <a:rPr lang="cs-CZ" sz="1800" b="1" dirty="0" smtClean="0">
                <a:latin typeface="Arial" pitchFamily="34" charset="0"/>
              </a:rPr>
              <a:t>/02 Vyučující: Mgr. Lucie Panáčková; kontakt: panackova</a:t>
            </a:r>
            <a:r>
              <a:rPr lang="en-US" sz="1800" b="1" dirty="0" smtClean="0">
                <a:latin typeface="Arial" pitchFamily="34" charset="0"/>
              </a:rPr>
              <a:t>@</a:t>
            </a:r>
            <a:r>
              <a:rPr lang="cs-CZ" sz="1800" b="1" dirty="0" err="1" smtClean="0">
                <a:latin typeface="Arial" pitchFamily="34" charset="0"/>
              </a:rPr>
              <a:t>iba.muni.cz</a:t>
            </a:r>
            <a:endParaRPr lang="cs-CZ" sz="1800" b="1" dirty="0" smtClean="0">
              <a:latin typeface="Arial" pitchFamily="34" charset="0"/>
            </a:endParaRPr>
          </a:p>
          <a:p>
            <a:pPr marL="0" indent="0">
              <a:buNone/>
            </a:pP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ASTAc</a:t>
            </a:r>
            <a:r>
              <a:rPr lang="cs-CZ" sz="1800" b="1" dirty="0" smtClean="0">
                <a:solidFill>
                  <a:schemeClr val="tx2"/>
                </a:solidFill>
                <a:latin typeface="Arial" pitchFamily="34" charset="0"/>
              </a:rPr>
              <a:t>/03 Vyučující: Mgr. Petra Kovalčíková; kontakt: </a:t>
            </a: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kovalcikova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</a:rPr>
              <a:t>@</a:t>
            </a: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iba.muni.cz</a:t>
            </a:r>
            <a:endParaRPr lang="cs-CZ" sz="18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ASTAc</a:t>
            </a:r>
            <a:r>
              <a:rPr lang="cs-CZ" sz="1800" b="1" dirty="0" smtClean="0">
                <a:solidFill>
                  <a:schemeClr val="tx2"/>
                </a:solidFill>
                <a:latin typeface="Arial" pitchFamily="34" charset="0"/>
              </a:rPr>
              <a:t>/04 Vyučující: Mgr. Ivana Svobodová; kontakt: </a:t>
            </a: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svobodova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</a:rPr>
              <a:t>@</a:t>
            </a:r>
            <a:r>
              <a:rPr lang="cs-CZ" sz="1800" b="1" dirty="0" err="1" smtClean="0">
                <a:solidFill>
                  <a:schemeClr val="tx2"/>
                </a:solidFill>
                <a:latin typeface="Arial" pitchFamily="34" charset="0"/>
              </a:rPr>
              <a:t>iba.muni.cz</a:t>
            </a:r>
            <a:endParaRPr lang="cs-CZ" sz="18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867489"/>
            <a:ext cx="878497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ASTAc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sz="4200" dirty="0">
                <a:solidFill>
                  <a:schemeClr val="accent1"/>
                </a:solidFill>
                <a:latin typeface="Arial" pitchFamily="34" charset="0"/>
              </a:rPr>
              <a:t>Biostatistika - cvičení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596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Jednotlivé záznamy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(taxon, lokalita,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pacient 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55576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Označíme názvy sloupců datové matice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Klikneme na novou ikonu </a:t>
            </a:r>
            <a:r>
              <a:rPr kumimoji="1" lang="cs-CZ" sz="1400" u="sng" dirty="0" smtClean="0">
                <a:solidFill>
                  <a:prstClr val="black"/>
                </a:solidFill>
              </a:rPr>
              <a:t>Formulář</a:t>
            </a:r>
            <a:r>
              <a:rPr kumimoji="1" lang="cs-CZ" sz="1400" dirty="0" smtClean="0">
                <a:solidFill>
                  <a:prstClr val="black"/>
                </a:solidFill>
              </a:rPr>
              <a:t> v panelu nástrojů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3.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5400000">
            <a:off x="5364088" y="5949280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979712" y="6021288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4.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Šipka dolů 13"/>
          <p:cNvSpPr/>
          <p:nvPr/>
        </p:nvSpPr>
        <p:spPr>
          <a:xfrm rot="2220000">
            <a:off x="5119065" y="239205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prstClr val="black"/>
                </a:solidFill>
              </a:rPr>
              <a:t>2)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1600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prstClr val="black"/>
                </a:solidFill>
              </a:rPr>
              <a:t>1)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Důležité informace!!!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422300"/>
            <a:ext cx="8662863" cy="4598988"/>
          </a:xfrm>
        </p:spPr>
        <p:txBody>
          <a:bodyPr/>
          <a:lstStyle/>
          <a:p>
            <a:r>
              <a:rPr lang="cs-CZ" dirty="0" smtClean="0"/>
              <a:t>Maximálně 1 absence</a:t>
            </a:r>
          </a:p>
          <a:p>
            <a:r>
              <a:rPr lang="cs-CZ" dirty="0" smtClean="0"/>
              <a:t>Úspěšné splnění zápočtu na konci semestru</a:t>
            </a:r>
          </a:p>
          <a:p>
            <a:r>
              <a:rPr lang="cs-CZ" dirty="0" smtClean="0"/>
              <a:t>Aktivita v hodinách</a:t>
            </a:r>
          </a:p>
          <a:p>
            <a:r>
              <a:rPr lang="cs-CZ" dirty="0" smtClean="0"/>
              <a:t>Materiály v </a:t>
            </a:r>
            <a:r>
              <a:rPr lang="cs-CZ" dirty="0" err="1" smtClean="0"/>
              <a:t>ISu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Software</a:t>
            </a:r>
            <a:r>
              <a:rPr lang="cs-CZ" dirty="0"/>
              <a:t>: Microsoft Office - Excel 2010, </a:t>
            </a:r>
            <a:r>
              <a:rPr lang="cs-CZ" dirty="0" err="1"/>
              <a:t>Statistica</a:t>
            </a:r>
            <a:r>
              <a:rPr lang="cs-CZ" dirty="0"/>
              <a:t> </a:t>
            </a:r>
            <a:r>
              <a:rPr lang="cs-CZ" dirty="0" smtClean="0"/>
              <a:t>12 (EN)</a:t>
            </a:r>
          </a:p>
          <a:p>
            <a:r>
              <a:rPr lang="cs-CZ" dirty="0" smtClean="0"/>
              <a:t>Možnost pracovat na vlastním počítači (složky se z univerzitních počítačů po vypnutí počítače mažou)</a:t>
            </a:r>
          </a:p>
          <a:p>
            <a:endParaRPr lang="cs-CZ" dirty="0" smtClean="0"/>
          </a:p>
          <a:p>
            <a:r>
              <a:rPr lang="cs-CZ" dirty="0" smtClean="0"/>
              <a:t>Setkáme se: </a:t>
            </a:r>
            <a:r>
              <a:rPr lang="cs-CZ" dirty="0" smtClean="0"/>
              <a:t>1.10., 15.10</a:t>
            </a:r>
            <a:r>
              <a:rPr lang="cs-CZ" dirty="0" smtClean="0"/>
              <a:t>., </a:t>
            </a:r>
            <a:r>
              <a:rPr lang="cs-CZ" dirty="0" smtClean="0"/>
              <a:t>29.10</a:t>
            </a:r>
            <a:r>
              <a:rPr lang="cs-CZ" dirty="0" smtClean="0"/>
              <a:t>., </a:t>
            </a:r>
            <a:r>
              <a:rPr lang="cs-CZ" dirty="0" smtClean="0"/>
              <a:t>12.11</a:t>
            </a:r>
            <a:r>
              <a:rPr lang="cs-CZ" dirty="0" smtClean="0"/>
              <a:t>., </a:t>
            </a:r>
            <a:r>
              <a:rPr lang="cs-CZ" dirty="0" smtClean="0"/>
              <a:t>26.11</a:t>
            </a:r>
            <a:r>
              <a:rPr lang="cs-CZ" dirty="0" smtClean="0"/>
              <a:t>., </a:t>
            </a:r>
            <a:r>
              <a:rPr lang="cs-CZ" dirty="0" smtClean="0"/>
              <a:t>10.12.</a:t>
            </a:r>
            <a:endParaRPr lang="cs-CZ" dirty="0" smtClean="0"/>
          </a:p>
          <a:p>
            <a:r>
              <a:rPr lang="cs-CZ" dirty="0" smtClean="0"/>
              <a:t>Výuka: 16:00-17:40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200" dirty="0" err="1" smtClean="0">
                <a:solidFill>
                  <a:prstClr val="black"/>
                </a:solidFill>
              </a:rPr>
              <a:t>Excelovský</a:t>
            </a:r>
            <a:r>
              <a:rPr lang="cs-CZ" sz="2200" dirty="0" smtClean="0">
                <a:solidFill>
                  <a:prstClr val="black"/>
                </a:solidFill>
              </a:rPr>
              <a:t> soubor (sešit) se skládá z více listů, kde každý list může obsahovat na sobě nezávislá data a výstupy.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200" dirty="0" smtClean="0">
                <a:solidFill>
                  <a:prstClr val="black"/>
                </a:solidFill>
              </a:rPr>
              <a:t>Možnosti editace listu: vytvářet nový list/kopii existujícího listu, mazat, pojmenovat, obarvit záložku listu, uzamknout </a:t>
            </a:r>
            <a:endParaRPr lang="cs-CZ" sz="22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95089"/>
            <a:ext cx="5048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3536843" y="56315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99792" y="5930116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88188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6840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CTRL+SHIFT+L)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</a:t>
            </a:r>
            <a:r>
              <a:rPr kumimoji="0" lang="cs-CZ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např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r>
              <a:rPr lang="cs-CZ" sz="1600" dirty="0" smtClean="0"/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r>
              <a:rPr lang="cs-CZ" sz="1600" dirty="0" smtClean="0"/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Excel: příprava dat, základní vzorce a funkce v Excelu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popisné statistiky, kontingenční tabulky v </a:t>
            </a:r>
            <a:r>
              <a:rPr lang="cs-CZ" dirty="0" err="1" smtClean="0"/>
              <a:t>excelu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Parametrické a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rozptylu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korelační analýzy a lineární regrese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000" dirty="0"/>
              <a:t> vpisují se do buněk sešitu</a:t>
            </a:r>
          </a:p>
          <a:p>
            <a:r>
              <a:rPr lang="cs-CZ" sz="2000" dirty="0" smtClean="0"/>
              <a:t> vzorce </a:t>
            </a:r>
            <a:r>
              <a:rPr lang="cs-CZ" sz="2000" dirty="0"/>
              <a:t>jsou vždy </a:t>
            </a:r>
            <a:r>
              <a:rPr lang="cs-CZ" sz="2000" dirty="0" err="1"/>
              <a:t>uvozeny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0000FF"/>
                </a:solidFill>
              </a:rPr>
              <a:t>= </a:t>
            </a:r>
            <a:r>
              <a:rPr lang="cs-CZ" sz="2000" dirty="0"/>
              <a:t>(lze též</a:t>
            </a:r>
            <a:r>
              <a:rPr lang="cs-CZ" sz="2000" b="1" dirty="0">
                <a:solidFill>
                  <a:srgbClr val="0000FF"/>
                </a:solidFill>
              </a:rPr>
              <a:t> + -</a:t>
            </a:r>
            <a:r>
              <a:rPr lang="cs-CZ" sz="2000" dirty="0"/>
              <a:t>)</a:t>
            </a:r>
          </a:p>
          <a:p>
            <a:r>
              <a:rPr lang="cs-CZ" sz="2000" dirty="0"/>
              <a:t> aritmetické operátory + zabudované funkce Excelu</a:t>
            </a:r>
          </a:p>
          <a:p>
            <a:r>
              <a:rPr lang="cs-CZ" sz="2000" dirty="0"/>
              <a:t> pro „sčítání“ nečíselných položek se používá </a:t>
            </a:r>
            <a:r>
              <a:rPr lang="cs-CZ" sz="2000" dirty="0" smtClean="0">
                <a:solidFill>
                  <a:srgbClr val="0000FF"/>
                </a:solidFill>
              </a:rPr>
              <a:t>&amp;</a:t>
            </a:r>
          </a:p>
          <a:p>
            <a:r>
              <a:rPr lang="cs-CZ" sz="2000" dirty="0" smtClean="0"/>
              <a:t> výpočet </a:t>
            </a:r>
            <a:r>
              <a:rPr lang="cs-CZ" sz="2000" dirty="0"/>
              <a:t>je založen buď na číselných konstantách nebo odkazech na </a:t>
            </a:r>
            <a:r>
              <a:rPr lang="cs-CZ" sz="2000" dirty="0" smtClean="0"/>
              <a:t>buňky</a:t>
            </a:r>
            <a:endParaRPr lang="cs-CZ" sz="20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495325"/>
            <a:ext cx="878497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2000" b="1" dirty="0"/>
              <a:t>Relativní odkazy</a:t>
            </a:r>
          </a:p>
          <a:p>
            <a:r>
              <a:rPr lang="cs-CZ" sz="2000" dirty="0" smtClean="0"/>
              <a:t> </a:t>
            </a:r>
            <a:r>
              <a:rPr lang="cs-CZ" sz="2000" b="1" dirty="0">
                <a:solidFill>
                  <a:srgbClr val="0000FF"/>
                </a:solidFill>
              </a:rPr>
              <a:t>A1</a:t>
            </a:r>
            <a:r>
              <a:rPr lang="cs-CZ" sz="2000" dirty="0"/>
              <a:t> = </a:t>
            </a:r>
            <a:r>
              <a:rPr lang="cs-CZ" sz="2000" dirty="0" smtClean="0"/>
              <a:t>sloupec A, 1. řádek</a:t>
            </a:r>
            <a:endParaRPr lang="cs-CZ" sz="2000" dirty="0"/>
          </a:p>
          <a:p>
            <a:r>
              <a:rPr lang="cs-CZ" sz="2000" b="1" dirty="0"/>
              <a:t> </a:t>
            </a:r>
            <a:r>
              <a:rPr lang="cs-CZ" sz="2000" b="1" dirty="0">
                <a:solidFill>
                  <a:srgbClr val="0000FF"/>
                </a:solidFill>
              </a:rPr>
              <a:t>A1:B6</a:t>
            </a:r>
            <a:r>
              <a:rPr lang="cs-CZ" sz="2000" dirty="0"/>
              <a:t> = blok buněk – levý horní </a:t>
            </a:r>
            <a:r>
              <a:rPr lang="cs-CZ" sz="2000" dirty="0" smtClean="0"/>
              <a:t>roh: buňka A1, pravý dolní: buňka B6</a:t>
            </a:r>
            <a:endParaRPr lang="cs-CZ" sz="2000" dirty="0"/>
          </a:p>
          <a:p>
            <a:r>
              <a:rPr lang="cs-CZ" sz="2000" dirty="0"/>
              <a:t> relativní odkaz se při automatickém vyplnění buněk vzorcem </a:t>
            </a:r>
            <a:r>
              <a:rPr lang="cs-CZ" sz="2000" dirty="0" smtClean="0"/>
              <a:t>posune </a:t>
            </a:r>
          </a:p>
          <a:p>
            <a:r>
              <a:rPr lang="cs-CZ" sz="2000" dirty="0" smtClean="0"/>
              <a:t> mění se s kopírováním, při vložení a odstranění řádku nebo sloupce</a:t>
            </a:r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Absolutní odkaz</a:t>
            </a:r>
            <a:r>
              <a:rPr lang="cs-CZ" sz="2000" dirty="0"/>
              <a:t> </a:t>
            </a:r>
            <a:endParaRPr lang="cs-CZ" sz="2000" dirty="0" smtClean="0"/>
          </a:p>
          <a:p>
            <a:r>
              <a:rPr lang="cs-CZ" sz="2000" dirty="0" smtClean="0"/>
              <a:t>odkaz </a:t>
            </a:r>
            <a:r>
              <a:rPr lang="cs-CZ" sz="2000" dirty="0"/>
              <a:t>na buňku </a:t>
            </a:r>
            <a:r>
              <a:rPr lang="cs-CZ" sz="2000" dirty="0" smtClean="0"/>
              <a:t>je </a:t>
            </a:r>
            <a:r>
              <a:rPr lang="cs-CZ" sz="2000" dirty="0"/>
              <a:t>pevně </a:t>
            </a:r>
            <a:r>
              <a:rPr lang="cs-CZ" sz="2000" dirty="0" smtClean="0"/>
              <a:t>dán, při </a:t>
            </a:r>
            <a:r>
              <a:rPr lang="cs-CZ" sz="2000" dirty="0"/>
              <a:t>kopírování nebo automatickém vyplnění se </a:t>
            </a:r>
            <a:r>
              <a:rPr lang="cs-CZ" sz="2000" dirty="0" smtClean="0"/>
              <a:t>nemění</a:t>
            </a:r>
          </a:p>
          <a:p>
            <a:r>
              <a:rPr lang="cs-CZ" sz="2000" dirty="0" smtClean="0"/>
              <a:t>lze </a:t>
            </a:r>
            <a:r>
              <a:rPr lang="cs-CZ" sz="2000" dirty="0"/>
              <a:t>uzamknout jak řádky, tak sloupce </a:t>
            </a:r>
            <a:r>
              <a:rPr lang="cs-CZ" sz="2000" dirty="0" smtClean="0"/>
              <a:t>samostatně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067299" y="5327779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708351" y="546447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5580112" y="5013176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219825" y="5103941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835696" y="5536932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47640" y="6011996"/>
            <a:ext cx="432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Pamatuj: 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24944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602128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vzorců: </a:t>
            </a:r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477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452320" y="1340768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filtru zkontrolujte kvalitu zadaných dat. Nalezněte alespoň 3 překlepy. Kolik pacientů má jedno </a:t>
            </a:r>
            <a:r>
              <a:rPr lang="cs-CZ" sz="1400" dirty="0" err="1" smtClean="0"/>
              <a:t>osteolytické</a:t>
            </a:r>
            <a:r>
              <a:rPr lang="cs-CZ" sz="1400" dirty="0" smtClean="0"/>
              <a:t> ložisko (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Osteolytic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lesions</a:t>
            </a:r>
            <a:r>
              <a:rPr lang="cs-CZ" sz="1400" b="1" dirty="0" smtClean="0">
                <a:solidFill>
                  <a:srgbClr val="0070C0"/>
                </a:solidFill>
              </a:rPr>
              <a:t> X-</a:t>
            </a:r>
            <a:r>
              <a:rPr lang="cs-CZ" sz="1400" b="1" dirty="0" err="1" smtClean="0">
                <a:solidFill>
                  <a:srgbClr val="0070C0"/>
                </a:solidFill>
              </a:rPr>
              <a:t>ray</a:t>
            </a:r>
            <a:r>
              <a:rPr lang="cs-CZ" sz="1400" b="1" dirty="0" smtClean="0">
                <a:solidFill>
                  <a:srgbClr val="0070C0"/>
                </a:solidFill>
              </a:rPr>
              <a:t>“ </a:t>
            </a:r>
            <a:r>
              <a:rPr lang="cs-CZ" sz="1400" i="1" dirty="0" smtClean="0"/>
              <a:t>= 1 </a:t>
            </a:r>
            <a:r>
              <a:rPr lang="cs-CZ" sz="1400" i="1" dirty="0" err="1" smtClean="0"/>
              <a:t>osteolytic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lesion</a:t>
            </a:r>
            <a:r>
              <a:rPr lang="cs-CZ" sz="1400" dirty="0" smtClean="0"/>
              <a:t>)?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Seřaďte datový soubor dle proměnné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Date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of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diagnosis</a:t>
            </a:r>
            <a:r>
              <a:rPr lang="cs-CZ" sz="1400" b="1" dirty="0" smtClean="0">
                <a:solidFill>
                  <a:srgbClr val="0070C0"/>
                </a:solidFill>
              </a:rPr>
              <a:t>“</a:t>
            </a:r>
            <a:r>
              <a:rPr lang="en-US" sz="1400" dirty="0" smtClean="0"/>
              <a:t>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podmíněného formátování nalezněte duplicitní záznamy.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ID → karta „Domů“→podmíněné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barvy). Duplicitní údaj smažte.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„M-protein type“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Light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chain</a:t>
            </a:r>
            <a:r>
              <a:rPr lang="cs-CZ" sz="1400" b="1" dirty="0" smtClean="0">
                <a:solidFill>
                  <a:srgbClr val="0070C0"/>
                </a:solidFill>
              </a:rPr>
              <a:t> type“</a:t>
            </a:r>
            <a:r>
              <a:rPr lang="cs-CZ" sz="1400" dirty="0" smtClean="0"/>
              <a:t> do nového sloupce s názvem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Heavy</a:t>
            </a:r>
            <a:r>
              <a:rPr lang="cs-CZ" sz="1400" b="1" dirty="0" smtClean="0">
                <a:solidFill>
                  <a:srgbClr val="0070C0"/>
                </a:solidFill>
              </a:rPr>
              <a:t>-</a:t>
            </a:r>
            <a:r>
              <a:rPr lang="cs-CZ" sz="1400" b="1" dirty="0" err="1" smtClean="0">
                <a:solidFill>
                  <a:srgbClr val="0070C0"/>
                </a:solidFill>
              </a:rPr>
              <a:t>light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chain</a:t>
            </a:r>
            <a:r>
              <a:rPr lang="cs-CZ" sz="1400" b="1" dirty="0" smtClean="0">
                <a:solidFill>
                  <a:srgbClr val="0070C0"/>
                </a:solidFill>
              </a:rPr>
              <a:t> type“ </a:t>
            </a:r>
            <a:r>
              <a:rPr lang="cs-CZ" sz="1400" dirty="0" smtClean="0"/>
              <a:t>tak, aby bylo odděleno pomlčkou (např. </a:t>
            </a:r>
            <a:r>
              <a:rPr lang="cs-CZ" sz="1400" dirty="0" err="1" smtClean="0"/>
              <a:t>IgG</a:t>
            </a:r>
            <a:r>
              <a:rPr lang="cs-CZ" sz="1400" dirty="0" smtClean="0"/>
              <a:t>-kappa).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využijte např. funkce </a:t>
            </a:r>
            <a:r>
              <a:rPr lang="en-US" sz="1400" dirty="0" smtClean="0"/>
              <a:t>&amp; a pro o</a:t>
            </a:r>
            <a:r>
              <a:rPr lang="cs-CZ" sz="1400" dirty="0" err="1" smtClean="0"/>
              <a:t>ddělení</a:t>
            </a:r>
            <a:r>
              <a:rPr lang="cs-CZ" sz="1400" dirty="0" smtClean="0"/>
              <a:t> slov pomlčkou </a:t>
            </a:r>
            <a:r>
              <a:rPr lang="en-US" sz="1400" dirty="0" smtClean="0"/>
              <a:t>“-”</a:t>
            </a:r>
            <a:r>
              <a:rPr lang="cs-CZ" sz="1400" dirty="0" smtClean="0"/>
              <a:t>)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stáří pacienta při diagnóze (z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Date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of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diagnosis</a:t>
            </a:r>
            <a:r>
              <a:rPr lang="cs-CZ" sz="1400" b="1" dirty="0" smtClean="0">
                <a:solidFill>
                  <a:srgbClr val="0070C0"/>
                </a:solidFill>
              </a:rPr>
              <a:t>“</a:t>
            </a:r>
            <a:r>
              <a:rPr lang="cs-CZ" sz="1400" dirty="0" smtClean="0"/>
              <a:t> a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Date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of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birth</a:t>
            </a:r>
            <a:r>
              <a:rPr lang="cs-CZ" sz="1400" b="1" dirty="0" smtClean="0">
                <a:solidFill>
                  <a:srgbClr val="0070C0"/>
                </a:solidFill>
              </a:rPr>
              <a:t>“</a:t>
            </a:r>
            <a:r>
              <a:rPr lang="cs-CZ" sz="1400" dirty="0" smtClean="0"/>
              <a:t>).</a:t>
            </a:r>
            <a:r>
              <a:rPr lang="en-US" sz="1400" dirty="0" smtClean="0"/>
              <a:t>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Z data </a:t>
            </a:r>
            <a:r>
              <a:rPr lang="cs-CZ" sz="1400" b="1" dirty="0" smtClean="0">
                <a:solidFill>
                  <a:srgbClr val="0070C0"/>
                </a:solidFill>
              </a:rPr>
              <a:t>„</a:t>
            </a:r>
            <a:r>
              <a:rPr lang="cs-CZ" sz="1400" b="1" dirty="0" err="1" smtClean="0">
                <a:solidFill>
                  <a:srgbClr val="0070C0"/>
                </a:solidFill>
              </a:rPr>
              <a:t>Date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of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b="1" dirty="0" err="1" smtClean="0">
                <a:solidFill>
                  <a:srgbClr val="0070C0"/>
                </a:solidFill>
              </a:rPr>
              <a:t>diagnosis</a:t>
            </a:r>
            <a:r>
              <a:rPr lang="cs-CZ" sz="1400" b="1" dirty="0" smtClean="0">
                <a:solidFill>
                  <a:srgbClr val="0070C0"/>
                </a:solidFill>
              </a:rPr>
              <a:t>“ </a:t>
            </a:r>
            <a:r>
              <a:rPr lang="cs-CZ" sz="1400" dirty="0" smtClean="0"/>
              <a:t>vyberte pouze rok.</a:t>
            </a:r>
            <a:r>
              <a:rPr lang="en-US" sz="1400" dirty="0" smtClean="0"/>
              <a:t>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využijte</a:t>
            </a:r>
            <a:r>
              <a:rPr lang="cs-CZ" sz="1400" b="1" dirty="0" smtClean="0"/>
              <a:t> </a:t>
            </a:r>
            <a:r>
              <a:rPr lang="cs-CZ" sz="1400" dirty="0" smtClean="0"/>
              <a:t>funkci z Knihovny –  Datum a čas</a:t>
            </a:r>
            <a:r>
              <a:rPr lang="en-US" sz="1400" dirty="0" smtClean="0"/>
              <a:t>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„Hemoglobin </a:t>
            </a:r>
            <a:r>
              <a:rPr lang="cs-CZ" sz="1400" b="1" dirty="0" err="1" smtClean="0">
                <a:solidFill>
                  <a:srgbClr val="0070C0"/>
                </a:solidFill>
              </a:rPr>
              <a:t>level</a:t>
            </a:r>
            <a:r>
              <a:rPr lang="cs-CZ" sz="1400" b="1" dirty="0" smtClean="0">
                <a:solidFill>
                  <a:srgbClr val="0070C0"/>
                </a:solidFill>
              </a:rPr>
              <a:t> (g/l)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překódujte pomocí funkce „když“ následovně: </a:t>
            </a:r>
            <a:r>
              <a:rPr lang="en-US" sz="1400" dirty="0" smtClean="0"/>
              <a:t>&gt;120 g/l = 0, ≤120 g/l = 1.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„Hemoglobin </a:t>
            </a:r>
            <a:r>
              <a:rPr lang="cs-CZ" sz="1400" b="1" dirty="0" err="1" smtClean="0">
                <a:solidFill>
                  <a:srgbClr val="0070C0"/>
                </a:solidFill>
              </a:rPr>
              <a:t>level</a:t>
            </a:r>
            <a:r>
              <a:rPr lang="cs-CZ" sz="1400" b="1" dirty="0" smtClean="0">
                <a:solidFill>
                  <a:srgbClr val="0070C0"/>
                </a:solidFill>
              </a:rPr>
              <a:t> (g/l)“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„Hemoglobin </a:t>
            </a:r>
            <a:r>
              <a:rPr lang="cs-CZ" sz="1400" b="1" dirty="0" err="1" smtClean="0">
                <a:solidFill>
                  <a:srgbClr val="0070C0"/>
                </a:solidFill>
              </a:rPr>
              <a:t>level</a:t>
            </a:r>
            <a:r>
              <a:rPr lang="cs-CZ" sz="1400" b="1" dirty="0" smtClean="0">
                <a:solidFill>
                  <a:srgbClr val="0070C0"/>
                </a:solidFill>
              </a:rPr>
              <a:t> (g/</a:t>
            </a:r>
            <a:r>
              <a:rPr lang="cs-CZ" sz="1400" b="1" u="sng" dirty="0" smtClean="0">
                <a:solidFill>
                  <a:srgbClr val="0070C0"/>
                </a:solidFill>
              </a:rPr>
              <a:t>d</a:t>
            </a:r>
            <a:r>
              <a:rPr lang="cs-CZ" sz="1400" b="1" dirty="0" smtClean="0">
                <a:solidFill>
                  <a:srgbClr val="0070C0"/>
                </a:solidFill>
              </a:rPr>
              <a:t>l)“</a:t>
            </a:r>
            <a:r>
              <a:rPr lang="en-US" sz="1400" dirty="0" smtClean="0"/>
              <a:t>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minimální, maximální a průměrnou hodnotu </a:t>
            </a:r>
            <a:r>
              <a:rPr lang="cs-CZ" sz="1400" b="1" dirty="0" smtClean="0">
                <a:solidFill>
                  <a:srgbClr val="0070C0"/>
                </a:solidFill>
              </a:rPr>
              <a:t>„Hemoglobin </a:t>
            </a:r>
            <a:r>
              <a:rPr lang="cs-CZ" sz="1400" b="1" dirty="0" err="1" smtClean="0">
                <a:solidFill>
                  <a:srgbClr val="0070C0"/>
                </a:solidFill>
              </a:rPr>
              <a:t>level</a:t>
            </a:r>
            <a:r>
              <a:rPr lang="cs-CZ" sz="1400" b="1" dirty="0" smtClean="0">
                <a:solidFill>
                  <a:srgbClr val="0070C0"/>
                </a:solidFill>
              </a:rPr>
              <a:t> (g/dl)“</a:t>
            </a: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2579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sloupec obsahuje pouze jediný typ dat, identifikovaný hlavičkou sloupce;</a:t>
            </a:r>
          </a:p>
          <a:p>
            <a:pPr lvl="1"/>
            <a:r>
              <a:rPr lang="cs-CZ" sz="1600" dirty="0" smtClean="0"/>
              <a:t>Každý řádek obsahuje minimální jednotku dat 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2512</Words>
  <Application>Microsoft Office PowerPoint</Application>
  <PresentationFormat>Předvádění na obrazovce (4:3)</PresentationFormat>
  <Paragraphs>361</Paragraphs>
  <Slides>39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1" baseType="lpstr">
      <vt:lpstr>Administrativní</vt:lpstr>
      <vt:lpstr>Visio</vt:lpstr>
      <vt:lpstr>ASTAc Biostatistika - cvičení</vt:lpstr>
      <vt:lpstr>Důležité informace!!!</vt:lpstr>
      <vt:lpstr>Osnova</vt:lpstr>
      <vt:lpstr>Motivace</vt:lpstr>
      <vt:lpstr>I. Příprava dat, MS Excel</vt:lpstr>
      <vt:lpstr>Prezentace aplikace PowerPoint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Formáty buněk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V. Samostatné cvičení</vt:lpstr>
      <vt:lpstr>Úkoly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panackova</cp:lastModifiedBy>
  <cp:revision>92</cp:revision>
  <dcterms:created xsi:type="dcterms:W3CDTF">2012-09-19T11:32:44Z</dcterms:created>
  <dcterms:modified xsi:type="dcterms:W3CDTF">2015-09-30T10:54:16Z</dcterms:modified>
</cp:coreProperties>
</file>