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67" r:id="rId3"/>
    <p:sldId id="268" r:id="rId4"/>
    <p:sldId id="297" r:id="rId5"/>
    <p:sldId id="272" r:id="rId6"/>
    <p:sldId id="273" r:id="rId7"/>
    <p:sldId id="266" r:id="rId8"/>
    <p:sldId id="262" r:id="rId9"/>
    <p:sldId id="263" r:id="rId10"/>
    <p:sldId id="265" r:id="rId11"/>
    <p:sldId id="269" r:id="rId12"/>
    <p:sldId id="270" r:id="rId13"/>
    <p:sldId id="271" r:id="rId14"/>
    <p:sldId id="259" r:id="rId15"/>
    <p:sldId id="260" r:id="rId16"/>
    <p:sldId id="258" r:id="rId17"/>
    <p:sldId id="277" r:id="rId18"/>
    <p:sldId id="278" r:id="rId19"/>
    <p:sldId id="279" r:id="rId20"/>
    <p:sldId id="298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55" autoAdjust="0"/>
  </p:normalViewPr>
  <p:slideViewPr>
    <p:cSldViewPr>
      <p:cViewPr>
        <p:scale>
          <a:sx n="106" d="100"/>
          <a:sy n="106" d="100"/>
        </p:scale>
        <p:origin x="-17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D122-53EF-4A0C-8DF3-249B05C27EB8}" type="datetimeFigureOut">
              <a:rPr lang="cs-CZ" smtClean="0"/>
              <a:pPr/>
              <a:t>29.10.2015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FC17-6B51-4D18-9193-499C4EA7A4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22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32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2D96B9-7150-4BB8-8592-C6E601F389EF}" type="slidenum">
              <a:rPr lang="cs-CZ" sz="1200" b="0" i="0"/>
              <a:pPr algn="r"/>
              <a:t>22</a:t>
            </a:fld>
            <a:endParaRPr lang="cs-CZ" sz="1200" b="0" i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30F966-8C08-4F2C-BCE7-3D4A9D8AA861}" type="slidenum">
              <a:rPr lang="cs-CZ" sz="1200" b="0" i="0"/>
              <a:pPr algn="r"/>
              <a:t>24</a:t>
            </a:fld>
            <a:endParaRPr lang="cs-CZ" sz="1200" b="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8B8E59-1108-461F-BBF5-D9D67CD85F35}" type="slidenum">
              <a:rPr lang="cs-CZ" sz="1200" b="0" i="0"/>
              <a:pPr algn="r"/>
              <a:t>25</a:t>
            </a:fld>
            <a:endParaRPr lang="cs-CZ" sz="1200" b="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22DB9E-48E3-4EC9-882B-5C50BD381C2D}" type="slidenum">
              <a:rPr lang="cs-CZ" sz="1200" b="0" i="0"/>
              <a:pPr algn="r"/>
              <a:t>31</a:t>
            </a:fld>
            <a:endParaRPr lang="cs-CZ" sz="1200" b="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5B9B-886B-449D-92A2-36A310F8F102}" type="datetime1">
              <a:rPr lang="cs-CZ"/>
              <a:pPr>
                <a:defRPr/>
              </a:pPr>
              <a:t>29.10.2015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31DB58-D650-4AC4-8039-0D83F41EB1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15D0-2154-4674-97C1-A17D8D02B2D0}" type="datetime1">
              <a:rPr lang="cs-CZ"/>
              <a:pPr>
                <a:defRPr/>
              </a:pPr>
              <a:t>29.10.2015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CA9E-861C-4728-ADB1-327DBDD2E9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2BA8-A0CC-40E9-92E5-860C0BAB0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B533-E491-44EA-AD8E-FB723AD8754D}" type="datetime1">
              <a:rPr lang="cs-CZ"/>
              <a:pPr>
                <a:defRPr/>
              </a:pPr>
              <a:t>29.10.2015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29.10.2015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F58E0-416D-4AC3-BC37-FA8AA63CC19F}" type="datetime1">
              <a:rPr lang="cs-CZ"/>
              <a:pPr>
                <a:defRPr/>
              </a:pPr>
              <a:t>29.10.2015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F97EB-9FCA-4F1A-A679-2AF8542FEF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3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074414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Modelová rozložení náhodné veličiny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Normální rozložení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testování hypotéz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2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3. cvičení</a:t>
            </a:r>
            <a:endParaRPr lang="cs-CZ" sz="4200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rozložení lze jednoduše transformovat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04900" y="1489075"/>
            <a:ext cx="2514600" cy="1428750"/>
            <a:chOff x="64" y="136"/>
            <a:chExt cx="255" cy="204"/>
          </a:xfrm>
        </p:grpSpPr>
        <p:sp>
          <p:nvSpPr>
            <p:cNvPr id="5172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3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6" name="Freeform 6"/>
          <p:cNvSpPr>
            <a:spLocks/>
          </p:cNvSpPr>
          <p:nvPr/>
        </p:nvSpPr>
        <p:spPr bwMode="auto">
          <a:xfrm>
            <a:off x="1160463" y="1597025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1260475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f(x)</a:t>
            </a:r>
            <a:endParaRPr lang="cs-CZ" sz="2400" i="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0226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48050" y="29464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 smtClean="0"/>
              <a:t>x</a:t>
            </a:r>
            <a:endParaRPr lang="cs-CZ" sz="2400" i="0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71675" y="3022600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rot="-2749107">
            <a:off x="1343025" y="2832100"/>
            <a:ext cx="171450" cy="171450"/>
            <a:chOff x="591" y="221"/>
            <a:chExt cx="100" cy="101"/>
          </a:xfrm>
        </p:grpSpPr>
        <p:sp>
          <p:nvSpPr>
            <p:cNvPr id="517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7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-2749107">
            <a:off x="2219325" y="2832100"/>
            <a:ext cx="171450" cy="171450"/>
            <a:chOff x="591" y="221"/>
            <a:chExt cx="100" cy="101"/>
          </a:xfrm>
        </p:grpSpPr>
        <p:sp>
          <p:nvSpPr>
            <p:cNvPr id="5168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9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4843214" y="126047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f(y)</a:t>
            </a:r>
            <a:endParaRPr lang="cs-CZ" sz="2400" i="0" dirty="0"/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5148014" y="3470275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Medián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7738814" y="29368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 smtClean="0"/>
              <a:t>y</a:t>
            </a:r>
            <a:endParaRPr lang="cs-CZ" sz="2400" i="0" dirty="0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900614" y="34702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18850893">
            <a:off x="6595814" y="2822575"/>
            <a:ext cx="171450" cy="171450"/>
            <a:chOff x="591" y="221"/>
            <a:chExt cx="100" cy="101"/>
          </a:xfrm>
        </p:grpSpPr>
        <p:sp>
          <p:nvSpPr>
            <p:cNvPr id="516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138" name="AutoShape 24"/>
          <p:cNvCxnSpPr>
            <a:cxnSpLocks noChangeShapeType="1"/>
            <a:stCxn id="5134" idx="0"/>
            <a:endCxn id="5167" idx="1"/>
          </p:cNvCxnSpPr>
          <p:nvPr/>
        </p:nvCxnSpPr>
        <p:spPr bwMode="auto">
          <a:xfrm flipV="1">
            <a:off x="5767139" y="2978150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139" name="AutoShape 25"/>
          <p:cNvCxnSpPr>
            <a:cxnSpLocks noChangeShapeType="1"/>
            <a:stCxn id="5136" idx="0"/>
            <a:endCxn id="5166" idx="1"/>
          </p:cNvCxnSpPr>
          <p:nvPr/>
        </p:nvCxnSpPr>
        <p:spPr bwMode="auto">
          <a:xfrm flipH="1" flipV="1">
            <a:off x="6749802" y="297656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6367214" y="347027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352800" y="1946275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Y = </a:t>
            </a:r>
            <a:r>
              <a:rPr lang="cs-CZ" sz="2400" i="0" dirty="0" err="1"/>
              <a:t>Ln</a:t>
            </a:r>
            <a:r>
              <a:rPr lang="cs-CZ" sz="2400" i="0" dirty="0"/>
              <a:t> [X]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452814" y="1489075"/>
            <a:ext cx="2514600" cy="1428750"/>
            <a:chOff x="64" y="136"/>
            <a:chExt cx="255" cy="204"/>
          </a:xfrm>
        </p:grpSpPr>
        <p:sp>
          <p:nvSpPr>
            <p:cNvPr id="5164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65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3" name="Line 31"/>
          <p:cNvSpPr>
            <a:spLocks noChangeShapeType="1"/>
          </p:cNvSpPr>
          <p:nvPr/>
        </p:nvSpPr>
        <p:spPr bwMode="auto">
          <a:xfrm flipV="1">
            <a:off x="5509964" y="2830513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4" name="Freeform 32"/>
          <p:cNvSpPr>
            <a:spLocks/>
          </p:cNvSpPr>
          <p:nvPr/>
        </p:nvSpPr>
        <p:spPr bwMode="auto">
          <a:xfrm>
            <a:off x="5671889" y="279876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5" name="Freeform 33"/>
          <p:cNvSpPr>
            <a:spLocks/>
          </p:cNvSpPr>
          <p:nvPr/>
        </p:nvSpPr>
        <p:spPr bwMode="auto">
          <a:xfrm>
            <a:off x="5843339" y="272256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34"/>
          <p:cNvSpPr>
            <a:spLocks/>
          </p:cNvSpPr>
          <p:nvPr/>
        </p:nvSpPr>
        <p:spPr bwMode="auto">
          <a:xfrm>
            <a:off x="6005264" y="2571750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35"/>
          <p:cNvSpPr>
            <a:spLocks/>
          </p:cNvSpPr>
          <p:nvPr/>
        </p:nvSpPr>
        <p:spPr bwMode="auto">
          <a:xfrm>
            <a:off x="6167189" y="2322513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36"/>
          <p:cNvSpPr>
            <a:spLocks/>
          </p:cNvSpPr>
          <p:nvPr/>
        </p:nvSpPr>
        <p:spPr bwMode="auto">
          <a:xfrm>
            <a:off x="6329114" y="1976438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9" name="Freeform 37"/>
          <p:cNvSpPr>
            <a:spLocks/>
          </p:cNvSpPr>
          <p:nvPr/>
        </p:nvSpPr>
        <p:spPr bwMode="auto">
          <a:xfrm>
            <a:off x="6500564" y="187960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38"/>
          <p:cNvSpPr>
            <a:spLocks/>
          </p:cNvSpPr>
          <p:nvPr/>
        </p:nvSpPr>
        <p:spPr bwMode="auto">
          <a:xfrm>
            <a:off x="6662489" y="187960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39"/>
          <p:cNvSpPr>
            <a:spLocks/>
          </p:cNvSpPr>
          <p:nvPr/>
        </p:nvSpPr>
        <p:spPr bwMode="auto">
          <a:xfrm>
            <a:off x="6824414" y="1976438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40"/>
          <p:cNvSpPr>
            <a:spLocks/>
          </p:cNvSpPr>
          <p:nvPr/>
        </p:nvSpPr>
        <p:spPr bwMode="auto">
          <a:xfrm>
            <a:off x="6986339" y="2322513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41"/>
          <p:cNvSpPr>
            <a:spLocks/>
          </p:cNvSpPr>
          <p:nvPr/>
        </p:nvSpPr>
        <p:spPr bwMode="auto">
          <a:xfrm>
            <a:off x="7157789" y="2571750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42"/>
          <p:cNvSpPr>
            <a:spLocks/>
          </p:cNvSpPr>
          <p:nvPr/>
        </p:nvSpPr>
        <p:spPr bwMode="auto">
          <a:xfrm>
            <a:off x="7319714" y="272256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43"/>
          <p:cNvSpPr>
            <a:spLocks/>
          </p:cNvSpPr>
          <p:nvPr/>
        </p:nvSpPr>
        <p:spPr bwMode="auto">
          <a:xfrm>
            <a:off x="7481639" y="279876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Line 44"/>
          <p:cNvSpPr>
            <a:spLocks noChangeShapeType="1"/>
          </p:cNvSpPr>
          <p:nvPr/>
        </p:nvSpPr>
        <p:spPr bwMode="auto">
          <a:xfrm>
            <a:off x="7643564" y="2830513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Line 45"/>
          <p:cNvSpPr>
            <a:spLocks noChangeShapeType="1"/>
          </p:cNvSpPr>
          <p:nvPr/>
        </p:nvSpPr>
        <p:spPr bwMode="auto">
          <a:xfrm flipV="1">
            <a:off x="3505200" y="247967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58" name="Oval 46"/>
          <p:cNvSpPr>
            <a:spLocks noChangeArrowheads="1"/>
          </p:cNvSpPr>
          <p:nvPr/>
        </p:nvSpPr>
        <p:spPr bwMode="auto">
          <a:xfrm>
            <a:off x="5459313" y="4826471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5160" name="Rectangle 48"/>
          <p:cNvSpPr>
            <a:spLocks noChangeArrowheads="1"/>
          </p:cNvSpPr>
          <p:nvPr/>
        </p:nvSpPr>
        <p:spPr bwMode="auto">
          <a:xfrm>
            <a:off x="457200" y="5255096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 dirty="0"/>
              <a:t>EXP </a:t>
            </a:r>
            <a:r>
              <a:rPr lang="cs-CZ" sz="2000" i="0" dirty="0" smtClean="0"/>
              <a:t>(</a:t>
            </a:r>
            <a:r>
              <a:rPr lang="cs-CZ" sz="2000" dirty="0" smtClean="0"/>
              <a:t>Y</a:t>
            </a:r>
            <a:r>
              <a:rPr lang="cs-CZ" sz="2000" i="0" dirty="0" smtClean="0"/>
              <a:t>) </a:t>
            </a:r>
            <a:r>
              <a:rPr lang="cs-CZ" sz="2000" i="0" dirty="0"/>
              <a:t>= Geometrický průměr X</a:t>
            </a:r>
          </a:p>
        </p:txBody>
      </p:sp>
      <p:sp>
        <p:nvSpPr>
          <p:cNvPr id="5162" name="AutoShape 50"/>
          <p:cNvSpPr>
            <a:spLocks noChangeArrowheads="1"/>
          </p:cNvSpPr>
          <p:nvPr/>
        </p:nvSpPr>
        <p:spPr bwMode="auto">
          <a:xfrm rot="10800000">
            <a:off x="4038600" y="5216996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63" name="AutoShape 51"/>
          <p:cNvSpPr>
            <a:spLocks noChangeArrowheads="1"/>
          </p:cNvSpPr>
          <p:nvPr/>
        </p:nvSpPr>
        <p:spPr bwMode="auto">
          <a:xfrm rot="-4552966">
            <a:off x="466725" y="3952875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512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41806"/>
              </p:ext>
            </p:extLst>
          </p:nvPr>
        </p:nvGraphicFramePr>
        <p:xfrm>
          <a:off x="5564088" y="4950296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088" y="4950296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 flipH="1">
            <a:off x="1081087" y="5337896"/>
            <a:ext cx="1000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0"/>
          <p:cNvSpPr>
            <a:spLocks noChangeArrowheads="1"/>
          </p:cNvSpPr>
          <p:nvPr/>
        </p:nvSpPr>
        <p:spPr bwMode="auto">
          <a:xfrm rot="7240675">
            <a:off x="6146016" y="4136547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Pravidlo 3 sigma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normálního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Vizuální ověření normality dat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Normální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Nejklasičtějším modelovým rozložením, od něhož je odvozena celá řada statistických analýz je tzv. 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normální rozložení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známé též jako </a:t>
            </a:r>
            <a:r>
              <a:rPr kumimoji="0" 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Gaussova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křivka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Popisuje rozdělení pravděpodobnosti spojité náhodné veličiny: např. výška v populaci, chyba měření…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Je kompletně popsáno dvěma parametry: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střední hodnota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     </a:t>
            </a:r>
            <a:r>
              <a:rPr lang="el-GR" b="1" dirty="0" smtClean="0"/>
              <a:t>σ</a:t>
            </a:r>
            <a:r>
              <a:rPr lang="cs-CZ" b="1" baseline="30000" dirty="0" smtClean="0"/>
              <a:t>2 </a:t>
            </a:r>
            <a:r>
              <a:rPr lang="cs-CZ" b="1" dirty="0" smtClean="0"/>
              <a:t>– rozptyl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Označení: 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</a:t>
            </a:r>
            <a:r>
              <a:rPr lang="el-GR" b="1" dirty="0" smtClean="0"/>
              <a:t>μ</a:t>
            </a:r>
            <a:r>
              <a:rPr lang="cs-CZ" b="1" dirty="0" smtClean="0"/>
              <a:t>, </a:t>
            </a:r>
            <a:r>
              <a:rPr lang="el-GR" b="1" dirty="0" smtClean="0"/>
              <a:t>σ</a:t>
            </a:r>
            <a:r>
              <a:rPr lang="cs-CZ" b="1" baseline="30000" dirty="0" smtClean="0"/>
              <a:t>2</a:t>
            </a:r>
            <a:r>
              <a:rPr kumimoji="0" lang="cs-CZ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lang="cs-CZ" sz="24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</a:pPr>
            <a:endParaRPr kumimoji="0" lang="cs-CZ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u="sng" dirty="0" smtClean="0">
                <a:solidFill>
                  <a:srgbClr val="FF0000"/>
                </a:solidFill>
              </a:rPr>
              <a:t>Normalita je klíčovým předpokladem řady statistických metod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 ověření normality existuje řada testů a grafických metod</a:t>
            </a:r>
          </a:p>
        </p:txBody>
      </p:sp>
      <p:pic>
        <p:nvPicPr>
          <p:cNvPr id="1024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042" y="2871802"/>
            <a:ext cx="4114800" cy="2628900"/>
          </a:xfrm>
          <a:prstGeom prst="rect">
            <a:avLst/>
          </a:prstGeom>
          <a:noFill/>
        </p:spPr>
      </p:pic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Normální rozdělení 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 anchor="ctr"/>
          <a:lstStyle/>
          <a:p>
            <a:r>
              <a:rPr lang="cs-CZ" sz="3600" dirty="0" smtClean="0"/>
              <a:t>Pravidlo 3 sigma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 smtClean="0">
                <a:solidFill>
                  <a:srgbClr val="646B86"/>
                </a:solidFill>
                <a:cs typeface="Arial" charset="0"/>
              </a:rPr>
              <a:t>                                    </a:t>
            </a:r>
            <a:endParaRPr lang="cs-CZ" sz="15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V rozmezí</a:t>
            </a:r>
            <a:r>
              <a:rPr lang="el-GR" sz="2000" dirty="0" smtClean="0"/>
              <a:t> μ ± 3σ</a:t>
            </a:r>
            <a:r>
              <a:rPr lang="cs-CZ" sz="2000" dirty="0" smtClean="0"/>
              <a:t> by se mělo vyskytovat 99,7 % všech hodnot</a:t>
            </a:r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cs-CZ" sz="2000" dirty="0" smtClean="0"/>
          </a:p>
          <a:p>
            <a:pPr marL="273050" lvl="0" indent="-273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2000" dirty="0" smtClean="0"/>
              <a:t>Použití: zhodnotíme tvar rozdělení (pouze orientačně) a přítomnost odlehlých hodnot </a:t>
            </a:r>
            <a:endParaRPr kumimoji="0" lang="cs-CZ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334000" cy="266700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050975" y="5096217"/>
            <a:ext cx="152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99,7 %  všech hodnot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4608004" y="3176972"/>
            <a:ext cx="216024" cy="3600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435975" cy="1143000"/>
          </a:xfrm>
          <a:noFill/>
        </p:spPr>
        <p:txBody>
          <a:bodyPr/>
          <a:lstStyle/>
          <a:p>
            <a:r>
              <a:rPr lang="cs-CZ" smtClean="0"/>
              <a:t>Parametry charakterizující normální rozložení a jejich význam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4691063" y="1303338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8040688" y="2555875"/>
            <a:ext cx="382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0532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340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 flipV="1">
            <a:off x="6443663" y="2681288"/>
            <a:ext cx="4222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8"/>
          <p:cNvSpPr>
            <a:spLocks noChangeShapeType="1"/>
          </p:cNvSpPr>
          <p:nvPr/>
        </p:nvSpPr>
        <p:spPr bwMode="auto">
          <a:xfrm flipH="1" flipV="1">
            <a:off x="7092950" y="2679700"/>
            <a:ext cx="21590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453063" y="1347788"/>
          <a:ext cx="32226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Graf" r:id="rId3" imgW="3330000" imgH="1248840" progId="Excel.Sheet.8">
                  <p:embed/>
                </p:oleObj>
              </mc:Choice>
              <mc:Fallback>
                <p:oleObj name="Graf" r:id="rId3" imgW="3330000" imgH="1248840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1347788"/>
                        <a:ext cx="32226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Line 10"/>
          <p:cNvSpPr>
            <a:spLocks noChangeShapeType="1"/>
          </p:cNvSpPr>
          <p:nvPr/>
        </p:nvSpPr>
        <p:spPr bwMode="auto">
          <a:xfrm flipV="1">
            <a:off x="5453063" y="1357313"/>
            <a:ext cx="1587" cy="132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5446713" y="2676525"/>
            <a:ext cx="285273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977063" y="2605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62000" y="3800475"/>
            <a:ext cx="3200400" cy="24669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762000" y="2852738"/>
            <a:ext cx="320040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838200" y="2928938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>
                <a:latin typeface="Symbol" pitchFamily="18" charset="2"/>
              </a:rPr>
              <a:t>m</a:t>
            </a:r>
            <a:r>
              <a:rPr lang="cs-CZ" sz="2000" i="0"/>
              <a:t> ~ x</a:t>
            </a:r>
          </a:p>
          <a:p>
            <a:pPr algn="ctr" eaLnBrk="0" hangingPunct="0"/>
            <a:r>
              <a:rPr lang="cs-CZ" sz="2000" i="0" u="sng">
                <a:solidFill>
                  <a:srgbClr val="CC0000"/>
                </a:solidFill>
              </a:rPr>
              <a:t>průměr</a:t>
            </a:r>
            <a:r>
              <a:rPr lang="cs-CZ" sz="2000" i="0">
                <a:solidFill>
                  <a:srgbClr val="CC0000"/>
                </a:solidFill>
              </a:rPr>
              <a:t> - ukazatel středu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1676400" y="3771900"/>
            <a:ext cx="120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  <a:r>
              <a:rPr lang="cs-CZ" i="0" baseline="30000"/>
              <a:t>2</a:t>
            </a:r>
            <a:r>
              <a:rPr lang="cs-CZ" i="0"/>
              <a:t> ~ s</a:t>
            </a:r>
            <a:r>
              <a:rPr lang="cs-CZ" i="0" baseline="30000"/>
              <a:t>2</a:t>
            </a:r>
          </a:p>
          <a:p>
            <a:pPr algn="ctr" eaLnBrk="0" hangingPunct="0"/>
            <a:r>
              <a:rPr lang="cs-CZ" sz="2000" i="0"/>
              <a:t>rozptyl</a:t>
            </a:r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1285875" y="59102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0" name="Rectangle 18" descr="Tmavý svislý"/>
          <p:cNvSpPr>
            <a:spLocks noChangeArrowheads="1"/>
          </p:cNvSpPr>
          <p:nvPr/>
        </p:nvSpPr>
        <p:spPr bwMode="auto">
          <a:xfrm>
            <a:off x="1628775" y="5300663"/>
            <a:ext cx="647700" cy="600075"/>
          </a:xfrm>
          <a:prstGeom prst="rect">
            <a:avLst/>
          </a:prstGeom>
          <a:pattFill prst="dkVert">
            <a:fgClr>
              <a:srgbClr val="3366FF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1514475" y="5886450"/>
            <a:ext cx="542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xi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3143250" y="5819775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228600" y="289083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a)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28600" y="3743325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b)</a:t>
            </a: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2152650" y="5876925"/>
            <a:ext cx="276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m</a:t>
            </a:r>
          </a:p>
        </p:txBody>
      </p:sp>
      <p:sp>
        <p:nvSpPr>
          <p:cNvPr id="2076" name="Line 24"/>
          <p:cNvSpPr>
            <a:spLocks noChangeShapeType="1"/>
          </p:cNvSpPr>
          <p:nvPr/>
        </p:nvSpPr>
        <p:spPr bwMode="auto">
          <a:xfrm>
            <a:off x="2514600" y="30051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591175" y="5146675"/>
            <a:ext cx="29718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5591175" y="3284538"/>
            <a:ext cx="2971800" cy="18208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5257800" y="3276600"/>
            <a:ext cx="365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latin typeface="Symbol" pitchFamily="18" charset="2"/>
              </a:rPr>
              <a:t>s</a:t>
            </a:r>
            <a:r>
              <a:rPr lang="cs-CZ" sz="2400" i="0"/>
              <a:t> ~ s </a:t>
            </a:r>
          </a:p>
          <a:p>
            <a:pPr algn="ctr" eaLnBrk="0" hangingPunct="0"/>
            <a:r>
              <a:rPr lang="cs-CZ" sz="2000" i="0" u="sng"/>
              <a:t>směrodatná odchylka</a:t>
            </a: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6324600" y="4657725"/>
            <a:ext cx="182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Pravidlo ± 3s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5743575" y="5229225"/>
            <a:ext cx="2714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u="sng"/>
              <a:t>koeficient variance</a:t>
            </a:r>
          </a:p>
          <a:p>
            <a:pPr algn="ctr" eaLnBrk="0" hangingPunct="0"/>
            <a:endParaRPr lang="cs-CZ" sz="2000" i="0" u="sng"/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4800600" y="3311525"/>
            <a:ext cx="71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c)</a:t>
            </a: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4800600" y="5084763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d)</a:t>
            </a:r>
          </a:p>
        </p:txBody>
      </p:sp>
      <p:sp>
        <p:nvSpPr>
          <p:cNvPr id="2084" name="Line 32"/>
          <p:cNvSpPr>
            <a:spLocks noChangeShapeType="1"/>
          </p:cNvSpPr>
          <p:nvPr/>
        </p:nvSpPr>
        <p:spPr bwMode="auto">
          <a:xfrm flipH="1" flipV="1">
            <a:off x="7162800" y="606107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H="1" flipV="1">
            <a:off x="7239000" y="6061075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6324600" y="4038600"/>
          <a:ext cx="167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Rovnice" r:id="rId5" imgW="520474" imgH="253890" progId="Equation.3">
                  <p:embed/>
                </p:oleObj>
              </mc:Choice>
              <mc:Fallback>
                <p:oleObj name="Rovnice" r:id="rId5" imgW="520474" imgH="25389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1676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477000" y="5756275"/>
          <a:ext cx="1371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Rovnice" r:id="rId7" imgW="469696" imgH="215806" progId="Equation.3">
                  <p:embed/>
                </p:oleObj>
              </mc:Choice>
              <mc:Fallback>
                <p:oleObj name="Rovnice" r:id="rId7" imgW="469696" imgH="215806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56275"/>
                        <a:ext cx="1371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6"/>
          <p:cNvGraphicFramePr>
            <a:graphicFrameLocks noChangeAspect="1"/>
          </p:cNvGraphicFramePr>
          <p:nvPr/>
        </p:nvGraphicFramePr>
        <p:xfrm>
          <a:off x="1371600" y="4486275"/>
          <a:ext cx="190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Rovnice" r:id="rId9" imgW="952087" imgH="418918" progId="Equation.3">
                  <p:embed/>
                </p:oleObj>
              </mc:Choice>
              <mc:Fallback>
                <p:oleObj name="Rovnice" r:id="rId9" imgW="952087" imgH="418918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86275"/>
                        <a:ext cx="190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57200" y="1371600"/>
            <a:ext cx="22860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E (x) ~ x ~ </a:t>
            </a:r>
            <a:r>
              <a:rPr lang="cs-CZ" sz="2000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sz="2000" i="0"/>
              <a:t>D (x) ~ s</a:t>
            </a:r>
            <a:r>
              <a:rPr lang="cs-CZ" sz="2000" i="0" baseline="30000"/>
              <a:t>2</a:t>
            </a:r>
            <a:r>
              <a:rPr lang="cs-CZ" sz="2000" i="0"/>
              <a:t> ~ </a:t>
            </a: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 baseline="30000"/>
              <a:t>2</a:t>
            </a:r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1752600" y="1524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350"/>
            <a:ext cx="7772400" cy="1143000"/>
          </a:xfrm>
          <a:noFill/>
        </p:spPr>
        <p:txBody>
          <a:bodyPr/>
          <a:lstStyle/>
          <a:p>
            <a:r>
              <a:rPr lang="cs-CZ" smtClean="0"/>
              <a:t>Rozptyl není univerzálním ukazatelem variability</a:t>
            </a:r>
          </a:p>
        </p:txBody>
      </p:sp>
      <p:sp>
        <p:nvSpPr>
          <p:cNvPr id="3078" name="Rectangle 3"/>
          <p:cNvSpPr>
            <a:spLocks noGrp="1"/>
          </p:cNvSpPr>
          <p:nvPr>
            <p:ph type="body" idx="4294967295"/>
          </p:nvPr>
        </p:nvSpPr>
        <p:spPr>
          <a:xfrm>
            <a:off x="534988" y="1911350"/>
            <a:ext cx="8061325" cy="4181475"/>
          </a:xfrm>
          <a:noFill/>
        </p:spPr>
        <p:txBody>
          <a:bodyPr/>
          <a:lstStyle/>
          <a:p>
            <a:pPr lvl="3" algn="ctr">
              <a:buFont typeface="Wingdings" pitchFamily="2" charset="2"/>
              <a:buNone/>
            </a:pPr>
            <a:endParaRPr lang="cs-CZ" smtClean="0"/>
          </a:p>
          <a:p>
            <a:pPr lvl="3" algn="ctr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267200" y="854075"/>
          <a:ext cx="39624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Graf" r:id="rId4" imgW="5048244" imgH="3162240" progId="MSGraph.Chart.8">
                  <p:embed followColorScheme="full"/>
                </p:oleObj>
              </mc:Choice>
              <mc:Fallback>
                <p:oleObj name="Graf" r:id="rId4" imgW="5048244" imgH="3162240" progId="MSGraph.Chart.8">
                  <p:embed followColorScheme="full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54075"/>
                        <a:ext cx="3962400" cy="248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62575" y="2971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x</a:t>
            </a:r>
            <a:r>
              <a:rPr lang="cs-CZ" sz="2000" i="0" baseline="-25000"/>
              <a:t>i           </a:t>
            </a:r>
            <a:r>
              <a:rPr lang="cs-CZ" sz="2000" i="0"/>
              <a:t>x</a:t>
            </a:r>
            <a:r>
              <a:rPr lang="cs-CZ" sz="2000" i="0" baseline="-25000"/>
              <a:t>	 	         </a:t>
            </a:r>
            <a:r>
              <a:rPr lang="cs-CZ" sz="2000" i="0"/>
              <a:t>x</a:t>
            </a:r>
            <a:r>
              <a:rPr lang="cs-CZ" sz="2000" i="0" baseline="-25000"/>
              <a:t>i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828800" y="230187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s</a:t>
            </a:r>
            <a:r>
              <a:rPr lang="cs-CZ" sz="2000" i="0" baseline="30000"/>
              <a:t>2 </a:t>
            </a:r>
            <a:r>
              <a:rPr lang="cs-CZ" sz="2000" i="0"/>
              <a:t>= </a:t>
            </a:r>
            <a:endParaRPr lang="cs-CZ" sz="2000" i="0" baseline="30000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510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0">
                <a:latin typeface="Symbol" pitchFamily="18" charset="2"/>
              </a:rPr>
              <a:t>Ţ</a:t>
            </a:r>
            <a:r>
              <a:rPr lang="cs-CZ" b="0" i="0"/>
              <a:t>   neúměrně zvýší s</a:t>
            </a:r>
            <a:r>
              <a:rPr lang="cs-CZ" b="0" i="0" baseline="30000"/>
              <a:t>2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219200" y="3733800"/>
          <a:ext cx="393382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Graf" r:id="rId6" imgW="4495823" imgH="2362230" progId="MSGraph.Chart.8">
                  <p:embed followColorScheme="full"/>
                </p:oleObj>
              </mc:Choice>
              <mc:Fallback>
                <p:oleObj name="Graf" r:id="rId6" imgW="4495823" imgH="2362230" progId="MSGraph.Chart.8">
                  <p:embed followColorScheme="full"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0"/>
                        <a:ext cx="3933825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>
                <a:latin typeface="Symbol" pitchFamily="18" charset="2"/>
              </a:rPr>
              <a:t>S</a:t>
            </a:r>
            <a:r>
              <a:rPr lang="cs-CZ" sz="2000" i="0"/>
              <a:t>(x</a:t>
            </a:r>
            <a:r>
              <a:rPr lang="cs-CZ" sz="2000" i="0" baseline="-25000"/>
              <a:t>i</a:t>
            </a:r>
            <a:r>
              <a:rPr lang="cs-CZ" sz="2000" i="0"/>
              <a:t> – x)</a:t>
            </a:r>
            <a:r>
              <a:rPr lang="cs-CZ" sz="2000" i="0" baseline="30000"/>
              <a:t>2</a:t>
            </a:r>
            <a:br>
              <a:rPr lang="cs-CZ" sz="2000" i="0" baseline="30000"/>
            </a:br>
            <a:r>
              <a:rPr lang="cs-CZ" sz="2000" i="0"/>
              <a:t>n - 1 </a:t>
            </a:r>
            <a:endParaRPr lang="cs-CZ" sz="2000" i="0" baseline="30000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465388" y="2511425"/>
            <a:ext cx="12684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314700" y="225742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447925" y="5470525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x</a:t>
            </a:r>
            <a:endParaRPr lang="cs-CZ" sz="2000" i="0" baseline="3000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981325" y="559435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4684713" y="4895850"/>
            <a:ext cx="482600" cy="857250"/>
          </a:xfrm>
          <a:prstGeom prst="ellipse">
            <a:avLst/>
          </a:prstGeom>
          <a:noFill/>
          <a:ln w="1905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60648"/>
            <a:ext cx="8735888" cy="836612"/>
          </a:xfrm>
          <a:noFill/>
        </p:spPr>
        <p:txBody>
          <a:bodyPr anchor="ctr"/>
          <a:lstStyle/>
          <a:p>
            <a:r>
              <a:rPr lang="cs-CZ" dirty="0" smtClean="0"/>
              <a:t>Rozložení hodnot jako model: Normální rozložení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114925" y="3048000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19575" y="4591050"/>
            <a:ext cx="2400300" cy="10953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1558925"/>
            <a:ext cx="35052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200400" y="1558925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(</a:t>
            </a:r>
            <a:r>
              <a:rPr lang="cs-CZ" sz="2000" i="0">
                <a:latin typeface="Symbol" pitchFamily="18" charset="2"/>
              </a:rPr>
              <a:t>m,s</a:t>
            </a:r>
            <a:r>
              <a:rPr lang="cs-CZ" sz="2000" b="0" i="0"/>
              <a:t>)</a:t>
            </a: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6672263" y="4933950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1320800"/>
            <a:ext cx="2514600" cy="1428750"/>
            <a:chOff x="64" y="136"/>
            <a:chExt cx="255" cy="204"/>
          </a:xfrm>
        </p:grpSpPr>
        <p:sp>
          <p:nvSpPr>
            <p:cNvPr id="1057" name="Line 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685800" y="1330325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362200" y="2292350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m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152775" y="4572000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 (0,1)</a:t>
            </a:r>
          </a:p>
        </p:txBody>
      </p:sp>
      <p:sp>
        <p:nvSpPr>
          <p:cNvPr id="1039" name="Freeform 14" descr="Tmavý šikmo nahoru"/>
          <p:cNvSpPr>
            <a:spLocks/>
          </p:cNvSpPr>
          <p:nvPr/>
        </p:nvSpPr>
        <p:spPr bwMode="auto">
          <a:xfrm>
            <a:off x="1352550" y="4638675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dkUpDiag">
            <a:fgClr>
              <a:srgbClr val="00FF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600075" y="4333875"/>
            <a:ext cx="80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(z)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483768" y="5805264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91375" y="4781550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Tabelovaná</a:t>
            </a:r>
          </a:p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podoba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095375" y="3676650"/>
            <a:ext cx="2971800" cy="3619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Standardizovaná forma</a:t>
            </a:r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657600" y="27019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3686175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</a:t>
            </a: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229225" y="32480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 dirty="0"/>
              <a:t>z =</a:t>
            </a:r>
            <a:r>
              <a:rPr lang="cs-CZ" sz="2400" b="0" i="0" dirty="0"/>
              <a:t> 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5686425" y="3171825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x - </a:t>
            </a:r>
            <a:r>
              <a:rPr lang="cs-CZ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</a:p>
        </p:txBody>
      </p:sp>
      <p:sp>
        <p:nvSpPr>
          <p:cNvPr id="1048" name="Freeform 23"/>
          <p:cNvSpPr>
            <a:spLocks/>
          </p:cNvSpPr>
          <p:nvPr/>
        </p:nvSpPr>
        <p:spPr bwMode="auto">
          <a:xfrm>
            <a:off x="6705600" y="2549525"/>
            <a:ext cx="685800" cy="76200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2147483647 h 90"/>
              <a:gd name="T4" fmla="*/ 0 w 55"/>
              <a:gd name="T5" fmla="*/ 2147483647 h 90"/>
              <a:gd name="T6" fmla="*/ 0 60000 65536"/>
              <a:gd name="T7" fmla="*/ 0 60000 65536"/>
              <a:gd name="T8" fmla="*/ 0 60000 65536"/>
              <a:gd name="T9" fmla="*/ 0 w 55"/>
              <a:gd name="T10" fmla="*/ 0 h 90"/>
              <a:gd name="T11" fmla="*/ 55 w 5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0">
                <a:moveTo>
                  <a:pt x="45" y="0"/>
                </a:moveTo>
                <a:cubicBezTo>
                  <a:pt x="50" y="22"/>
                  <a:pt x="55" y="45"/>
                  <a:pt x="48" y="60"/>
                </a:cubicBezTo>
                <a:cubicBezTo>
                  <a:pt x="41" y="75"/>
                  <a:pt x="20" y="82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9" name="Freeform 24"/>
          <p:cNvSpPr>
            <a:spLocks/>
          </p:cNvSpPr>
          <p:nvPr/>
        </p:nvSpPr>
        <p:spPr bwMode="auto">
          <a:xfrm>
            <a:off x="5362575" y="4095750"/>
            <a:ext cx="533400" cy="619125"/>
          </a:xfrm>
          <a:custGeom>
            <a:avLst/>
            <a:gdLst>
              <a:gd name="T0" fmla="*/ 0 w 72"/>
              <a:gd name="T1" fmla="*/ 0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0 60000 65536"/>
              <a:gd name="T7" fmla="*/ 0 60000 65536"/>
              <a:gd name="T8" fmla="*/ 0 60000 65536"/>
              <a:gd name="T9" fmla="*/ 0 w 72"/>
              <a:gd name="T10" fmla="*/ 0 h 73"/>
              <a:gd name="T11" fmla="*/ 72 w 7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73">
                <a:moveTo>
                  <a:pt x="0" y="0"/>
                </a:moveTo>
                <a:cubicBezTo>
                  <a:pt x="1" y="13"/>
                  <a:pt x="2" y="26"/>
                  <a:pt x="14" y="38"/>
                </a:cubicBezTo>
                <a:cubicBezTo>
                  <a:pt x="26" y="50"/>
                  <a:pt x="49" y="61"/>
                  <a:pt x="72" y="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5838825" y="3500438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2590800" y="27019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619375" y="5619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375150" y="1573213"/>
          <a:ext cx="344328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Rovnice" r:id="rId3" imgW="1397000" imgH="469900" progId="Equation.3">
                  <p:embed/>
                </p:oleObj>
              </mc:Choice>
              <mc:Fallback>
                <p:oleObj name="Rovnice" r:id="rId3" imgW="1397000" imgH="4699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1573213"/>
                        <a:ext cx="344328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219575" y="4629150"/>
          <a:ext cx="2362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Rovnice" r:id="rId5" imgW="1091726" imgH="469696" progId="Equation.3">
                  <p:embed/>
                </p:oleObj>
              </mc:Choice>
              <mc:Fallback>
                <p:oleObj name="Rovnice" r:id="rId5" imgW="1091726" imgH="469696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4629150"/>
                        <a:ext cx="2362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323975" y="4333875"/>
            <a:ext cx="2514600" cy="1428750"/>
            <a:chOff x="64" y="136"/>
            <a:chExt cx="255" cy="204"/>
          </a:xfrm>
        </p:grpSpPr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54" name="Freeform 33" descr="Tmavý šikmo nahoru"/>
          <p:cNvSpPr>
            <a:spLocks/>
          </p:cNvSpPr>
          <p:nvPr/>
        </p:nvSpPr>
        <p:spPr bwMode="auto">
          <a:xfrm>
            <a:off x="1404938" y="1620838"/>
            <a:ext cx="2347912" cy="1114425"/>
          </a:xfrm>
          <a:custGeom>
            <a:avLst/>
            <a:gdLst>
              <a:gd name="T0" fmla="*/ 0 w 1479"/>
              <a:gd name="T1" fmla="*/ 2147483647 h 702"/>
              <a:gd name="T2" fmla="*/ 2147483647 w 1479"/>
              <a:gd name="T3" fmla="*/ 2147483647 h 702"/>
              <a:gd name="T4" fmla="*/ 2147483647 w 1479"/>
              <a:gd name="T5" fmla="*/ 2147483647 h 702"/>
              <a:gd name="T6" fmla="*/ 2147483647 w 1479"/>
              <a:gd name="T7" fmla="*/ 2147483647 h 702"/>
              <a:gd name="T8" fmla="*/ 2147483647 w 1479"/>
              <a:gd name="T9" fmla="*/ 2147483647 h 702"/>
              <a:gd name="T10" fmla="*/ 2147483647 w 1479"/>
              <a:gd name="T11" fmla="*/ 0 h 702"/>
              <a:gd name="T12" fmla="*/ 2147483647 w 1479"/>
              <a:gd name="T13" fmla="*/ 2147483647 h 702"/>
              <a:gd name="T14" fmla="*/ 2147483647 w 1479"/>
              <a:gd name="T15" fmla="*/ 2147483647 h 702"/>
              <a:gd name="T16" fmla="*/ 2147483647 w 1479"/>
              <a:gd name="T17" fmla="*/ 2147483647 h 702"/>
              <a:gd name="T18" fmla="*/ 2147483647 w 1479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9"/>
              <a:gd name="T31" fmla="*/ 0 h 702"/>
              <a:gd name="T32" fmla="*/ 1479 w 1479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9" h="702">
                <a:moveTo>
                  <a:pt x="0" y="700"/>
                </a:moveTo>
                <a:cubicBezTo>
                  <a:pt x="11" y="697"/>
                  <a:pt x="29" y="702"/>
                  <a:pt x="69" y="682"/>
                </a:cubicBezTo>
                <a:cubicBezTo>
                  <a:pt x="109" y="662"/>
                  <a:pt x="182" y="634"/>
                  <a:pt x="241" y="579"/>
                </a:cubicBezTo>
                <a:cubicBezTo>
                  <a:pt x="300" y="524"/>
                  <a:pt x="369" y="429"/>
                  <a:pt x="423" y="354"/>
                </a:cubicBezTo>
                <a:cubicBezTo>
                  <a:pt x="477" y="279"/>
                  <a:pt x="507" y="186"/>
                  <a:pt x="567" y="126"/>
                </a:cubicBezTo>
                <a:cubicBezTo>
                  <a:pt x="627" y="66"/>
                  <a:pt x="705" y="0"/>
                  <a:pt x="777" y="0"/>
                </a:cubicBezTo>
                <a:cubicBezTo>
                  <a:pt x="849" y="0"/>
                  <a:pt x="939" y="66"/>
                  <a:pt x="993" y="120"/>
                </a:cubicBezTo>
                <a:cubicBezTo>
                  <a:pt x="1047" y="174"/>
                  <a:pt x="1047" y="264"/>
                  <a:pt x="1089" y="342"/>
                </a:cubicBezTo>
                <a:cubicBezTo>
                  <a:pt x="1131" y="420"/>
                  <a:pt x="1173" y="516"/>
                  <a:pt x="1239" y="576"/>
                </a:cubicBezTo>
                <a:cubicBezTo>
                  <a:pt x="1305" y="636"/>
                  <a:pt x="1431" y="678"/>
                  <a:pt x="1479" y="702"/>
                </a:cubicBez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Pro hodnocení tvaru rozložení lze využít </a:t>
            </a:r>
            <a:r>
              <a:rPr lang="cs-CZ" sz="1600" dirty="0" smtClean="0">
                <a:cs typeface="Arial" charset="0"/>
              </a:rPr>
              <a:t>histogram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600" dirty="0" smtClean="0">
                <a:cs typeface="Arial" charset="0"/>
              </a:rPr>
              <a:t>      </a:t>
            </a:r>
            <a:r>
              <a:rPr lang="cs-CZ" sz="1600" dirty="0">
                <a:cs typeface="Arial" charset="0"/>
              </a:rPr>
              <a:t>(nevýhoda: nutné určit „vhodný“ počet  sloupců)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dirty="0" smtClean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endParaRPr lang="cs-CZ" sz="1600" b="1" dirty="0">
              <a:solidFill>
                <a:srgbClr val="646B86"/>
              </a:solidFill>
              <a:cs typeface="Arial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sz="1600" dirty="0">
                <a:cs typeface="Arial" charset="0"/>
              </a:rPr>
              <a:t>Vhodnější jsou: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Q-Q graf </a:t>
            </a:r>
            <a:r>
              <a:rPr lang="cs-CZ" sz="1600" dirty="0">
                <a:cs typeface="Arial" charset="0"/>
              </a:rPr>
              <a:t>(kvantil-kvantilový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P-P graf</a:t>
            </a:r>
            <a:r>
              <a:rPr lang="cs-CZ" sz="1600" dirty="0">
                <a:cs typeface="Arial" charset="0"/>
              </a:rPr>
              <a:t> (pravděpodobnostně-pravděpodobnostní graf)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+mj-lt"/>
              <a:buAutoNum type="arabicPeriod"/>
            </a:pPr>
            <a:r>
              <a:rPr lang="cs-CZ" sz="1600" b="1" dirty="0">
                <a:cs typeface="Arial" charset="0"/>
              </a:rPr>
              <a:t>N-P graf </a:t>
            </a:r>
            <a:r>
              <a:rPr lang="cs-CZ" sz="1600" dirty="0">
                <a:cs typeface="Arial" charset="0"/>
              </a:rPr>
              <a:t>(normální-pravděpodobnostní graf)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</a:pPr>
            <a:r>
              <a:rPr lang="cs-CZ" sz="1500" b="1" dirty="0">
                <a:solidFill>
                  <a:srgbClr val="646B86"/>
                </a:solidFill>
                <a:cs typeface="Arial" charset="0"/>
              </a:rPr>
              <a:t>                                   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74" y="2214554"/>
            <a:ext cx="7313653" cy="26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5763" y="1484313"/>
            <a:ext cx="8650287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500" b="1" dirty="0">
              <a:solidFill>
                <a:srgbClr val="646B86"/>
              </a:solidFill>
              <a:cs typeface="Arial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851920" y="1484784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236296" y="1628800"/>
            <a:ext cx="79208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678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menu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zvolíme 2D </a:t>
            </a:r>
            <a:r>
              <a:rPr lang="cs-CZ" sz="12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Graphs</a:t>
            </a: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170" y="4365104"/>
            <a:ext cx="3005328" cy="18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8263456">
            <a:off x="4206487" y="2189710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838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 9"/>
          <p:cNvSpPr/>
          <p:nvPr/>
        </p:nvSpPr>
        <p:spPr>
          <a:xfrm>
            <a:off x="971600" y="5085184"/>
            <a:ext cx="3312368" cy="1224136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15617" y="5229200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 případě, že máme v datech několik stejných hodnot, je vhodné odškrtnout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Neurčovat průměrnou pozici svázaných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51520" y="1484784"/>
            <a:ext cx="3312368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23528" y="4509120"/>
            <a:ext cx="2880320" cy="432048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07704" y="3140968"/>
            <a:ext cx="221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Výběr rozdělení</a:t>
            </a:r>
          </a:p>
        </p:txBody>
      </p:sp>
      <p:cxnSp>
        <p:nvCxnSpPr>
          <p:cNvPr id="27" name="Pravoúhlá spojovací čára 26"/>
          <p:cNvCxnSpPr/>
          <p:nvPr/>
        </p:nvCxnSpPr>
        <p:spPr>
          <a:xfrm rot="10800000" flipV="1">
            <a:off x="1763688" y="3356990"/>
            <a:ext cx="792090" cy="4320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ený obdélník 30"/>
          <p:cNvSpPr/>
          <p:nvPr/>
        </p:nvSpPr>
        <p:spPr>
          <a:xfrm>
            <a:off x="1907704" y="3068960"/>
            <a:ext cx="1368152" cy="360040"/>
          </a:xfrm>
          <a:prstGeom prst="roundRect">
            <a:avLst/>
          </a:prstGeom>
          <a:solidFill>
            <a:srgbClr val="29CC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32" name="Pravoúhlá spojovací čára 31"/>
          <p:cNvCxnSpPr>
            <a:endCxn id="10" idx="1"/>
          </p:cNvCxnSpPr>
          <p:nvPr/>
        </p:nvCxnSpPr>
        <p:spPr>
          <a:xfrm rot="16200000" flipH="1">
            <a:off x="413539" y="5139190"/>
            <a:ext cx="756083" cy="36004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aoblený obdélník 34"/>
          <p:cNvSpPr/>
          <p:nvPr/>
        </p:nvSpPr>
        <p:spPr>
          <a:xfrm>
            <a:off x="5580112" y="4293096"/>
            <a:ext cx="3240360" cy="2016224"/>
          </a:xfrm>
          <a:prstGeom prst="round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38" name="Šipka doprava 37"/>
          <p:cNvSpPr/>
          <p:nvPr/>
        </p:nvSpPr>
        <p:spPr>
          <a:xfrm>
            <a:off x="4499992" y="5517232"/>
            <a:ext cx="792088" cy="504056"/>
          </a:xfrm>
          <a:prstGeom prst="rightArrow">
            <a:avLst/>
          </a:prstGeom>
          <a:solidFill>
            <a:srgbClr val="2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i="1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8026" r="66673" b="54705"/>
          <a:stretch/>
        </p:blipFill>
        <p:spPr bwMode="auto">
          <a:xfrm>
            <a:off x="5292080" y="1484888"/>
            <a:ext cx="3096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91585"/>
            <a:ext cx="3371850" cy="24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83" y="1285870"/>
            <a:ext cx="3354705" cy="25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420618" cy="25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707904" y="2420888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563888" y="2132856"/>
            <a:ext cx="2088232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249289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Pouze výměna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Znázorněn pozorovaný a teoretický kvantil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79912" y="18558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???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779912" y="4653136"/>
            <a:ext cx="1800200" cy="1008112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487090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12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Vykresleno kumulativní rozdělení</a:t>
            </a:r>
          </a:p>
        </p:txBody>
      </p:sp>
      <p:grpSp>
        <p:nvGrpSpPr>
          <p:cNvPr id="3" name="Skupina 16"/>
          <p:cNvGrpSpPr/>
          <p:nvPr/>
        </p:nvGrpSpPr>
        <p:grpSpPr>
          <a:xfrm>
            <a:off x="5940152" y="3933056"/>
            <a:ext cx="2952328" cy="2016224"/>
            <a:chOff x="5940152" y="4365103"/>
            <a:chExt cx="2952328" cy="1512169"/>
          </a:xfrm>
        </p:grpSpPr>
        <p:sp>
          <p:nvSpPr>
            <p:cNvPr id="15" name="Zaoblený obdélník 14"/>
            <p:cNvSpPr/>
            <p:nvPr/>
          </p:nvSpPr>
          <p:spPr>
            <a:xfrm>
              <a:off x="5940152" y="4365103"/>
              <a:ext cx="2952328" cy="1512169"/>
            </a:xfrm>
            <a:prstGeom prst="roundRect">
              <a:avLst/>
            </a:prstGeom>
            <a:solidFill>
              <a:srgbClr val="29CCFF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white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012160" y="4509120"/>
              <a:ext cx="284482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PAMATUJ: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cs-CZ" sz="1200" b="1" i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Pocházejí-li data z normálního rozložení, pak body budou ležet okolo přímky</a:t>
              </a:r>
            </a:p>
          </p:txBody>
        </p:sp>
      </p:grpSp>
      <p:pic>
        <p:nvPicPr>
          <p:cNvPr id="65542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57192"/>
            <a:ext cx="714929" cy="59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Základy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Vizualizace dat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 Opakování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Jak se projeví asymetrie dat v diagnostických grafech?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87190"/>
              </p:ext>
            </p:extLst>
          </p:nvPr>
        </p:nvGraphicFramePr>
        <p:xfrm>
          <a:off x="-1188640" y="150971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8640" y="150971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012160" y="5877272"/>
            <a:ext cx="34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Výukové materiály: Výpočetní statistika, RNDr</a:t>
            </a:r>
            <a:r>
              <a:rPr lang="cs-CZ" sz="1400" i="1" dirty="0"/>
              <a:t>. Marie Budíková, Dr</a:t>
            </a:r>
            <a:r>
              <a:rPr lang="cs-CZ" sz="1400" i="1" dirty="0" smtClean="0"/>
              <a:t>., 2011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0546" y="4077072"/>
            <a:ext cx="10831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Konkávní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73016"/>
            <a:ext cx="10814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Konvexní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křivka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004048" y="400506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99592" y="4077072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7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194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Ověření normality dat pomocí testu</a:t>
            </a:r>
          </a:p>
        </p:txBody>
      </p:sp>
      <p:sp>
        <p:nvSpPr>
          <p:cNvPr id="194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0492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Formulace hypotézy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Výběr cílové populace a z ní reprezentativního vzorku</a:t>
            </a:r>
          </a:p>
          <a:p>
            <a:pPr eaLnBrk="1" hangingPunct="1"/>
            <a:r>
              <a:rPr lang="cs-CZ" sz="1800" b="1" smtClean="0"/>
              <a:t>Měření sledovaných parametrů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Použití odpovídajícího </a:t>
            </a:r>
            <a:r>
              <a:rPr lang="en-US" sz="1800" b="1" smtClean="0"/>
              <a:t>test</a:t>
            </a:r>
            <a:r>
              <a:rPr lang="cs-CZ" sz="1800" b="1" smtClean="0"/>
              <a:t>u		závěr testu</a:t>
            </a:r>
            <a:endParaRPr lang="en-US" sz="1800" b="1" smtClean="0"/>
          </a:p>
          <a:p>
            <a:pPr eaLnBrk="1" hangingPunct="1"/>
            <a:r>
              <a:rPr lang="cs-CZ" sz="1800" b="1" smtClean="0"/>
              <a:t>Interpretace výsledků</a:t>
            </a: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0496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0498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0500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Graf" r:id="rId4" imgW="4038840" imgH="1023840" progId="Excel.Sheet.8">
                    <p:embed/>
                  </p:oleObj>
                </mc:Choice>
                <mc:Fallback>
                  <p:oleObj name="Graf" r:id="rId4" imgW="4038840" imgH="1023840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" y="1920"/>
                          <a:ext cx="2154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714876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O</a:t>
            </a:r>
            <a:r>
              <a:rPr lang="cs-CZ" sz="1400" b="0" i="0" dirty="0">
                <a:latin typeface="Verdana" pitchFamily="34" charset="0"/>
              </a:rPr>
              <a:t>: sledovaný efekt je nulový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714876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 dirty="0">
                <a:latin typeface="Verdana" pitchFamily="34" charset="0"/>
              </a:rPr>
              <a:t>H</a:t>
            </a:r>
            <a:r>
              <a:rPr lang="cs-CZ" sz="1400" b="0" i="0" baseline="-25000" dirty="0">
                <a:latin typeface="Verdana" pitchFamily="34" charset="0"/>
              </a:rPr>
              <a:t>A</a:t>
            </a:r>
            <a:r>
              <a:rPr lang="cs-CZ" sz="1400" b="0" i="0" dirty="0">
                <a:latin typeface="Verdana" pitchFamily="34" charset="0"/>
              </a:rPr>
              <a:t>: sledovaný efekt je různý mezi skupinami</a:t>
            </a:r>
            <a:endParaRPr lang="cs-CZ" sz="1400" b="0" i="0" baseline="-25000" dirty="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500694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 dirty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 dirty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Možné chyby při testování hypotéz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 dirty="0">
                <a:latin typeface="Verdana" pitchFamily="34" charset="0"/>
              </a:rPr>
              <a:t>H</a:t>
            </a:r>
            <a:r>
              <a:rPr lang="cs-CZ" sz="1400" i="0" baseline="-25000" dirty="0">
                <a:latin typeface="Verdana" pitchFamily="34" charset="0"/>
              </a:rPr>
              <a:t>0</a:t>
            </a:r>
            <a:endParaRPr lang="cs-CZ" sz="1400" i="0" dirty="0">
              <a:latin typeface="Verdana" pitchFamily="34" charset="0"/>
            </a:endParaRPr>
          </a:p>
          <a:p>
            <a:pPr algn="ctr" eaLnBrk="0" hangingPunct="0"/>
            <a:r>
              <a:rPr lang="cs-CZ" sz="1400" i="0" dirty="0" smtClean="0">
                <a:latin typeface="Verdana" pitchFamily="34" charset="0"/>
              </a:rPr>
              <a:t>neplatí</a:t>
            </a:r>
            <a:endParaRPr lang="cs-CZ" sz="1400" i="0" dirty="0">
              <a:latin typeface="Verdana" pitchFamily="34" charset="0"/>
            </a:endParaRPr>
          </a:p>
        </p:txBody>
      </p:sp>
      <p:sp>
        <p:nvSpPr>
          <p:cNvPr id="2152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2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Význam chyb při testování hypotéz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>
                <a:latin typeface="Verdana" pitchFamily="34" charset="0"/>
              </a:rPr>
              <a:t>Pravděpodobnost nesprávného zamítnutí nulové </a:t>
            </a:r>
            <a:r>
              <a:rPr lang="cs-CZ" i="0" dirty="0" smtClean="0">
                <a:latin typeface="Verdana" pitchFamily="34" charset="0"/>
              </a:rPr>
              <a:t>hypotézy, </a:t>
            </a:r>
            <a:r>
              <a:rPr lang="cs-CZ" b="1" i="0" dirty="0" smtClean="0">
                <a:latin typeface="Verdana" pitchFamily="34" charset="0"/>
              </a:rPr>
              <a:t>hladina významnosti</a:t>
            </a:r>
            <a:endParaRPr lang="cs-CZ" b="1" i="0" dirty="0">
              <a:latin typeface="Verdana" pitchFamily="34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1" i="0" dirty="0">
                <a:latin typeface="Verdana" pitchFamily="34" charset="0"/>
              </a:rPr>
              <a:t>Síla testu</a:t>
            </a: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Způsoby testování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cs-CZ" sz="2400" dirty="0" smtClean="0"/>
              <a:t>Testování H</a:t>
            </a:r>
            <a:r>
              <a:rPr lang="cs-CZ" sz="2400" baseline="-25000" dirty="0" smtClean="0"/>
              <a:t>0 </a:t>
            </a:r>
            <a:r>
              <a:rPr lang="cs-CZ" sz="2400" dirty="0" smtClean="0"/>
              <a:t> proti H</a:t>
            </a:r>
            <a:r>
              <a:rPr lang="cs-CZ" sz="2400" baseline="-25000" dirty="0" smtClean="0"/>
              <a:t>A </a:t>
            </a:r>
            <a:r>
              <a:rPr lang="cs-CZ" sz="2400" dirty="0" smtClean="0"/>
              <a:t>na hladině významnosti</a:t>
            </a:r>
            <a:r>
              <a:rPr lang="el-GR" sz="2400" dirty="0" smtClean="0"/>
              <a:t> α</a:t>
            </a:r>
            <a:r>
              <a:rPr lang="cs-CZ" sz="2400" dirty="0" smtClean="0"/>
              <a:t> můžeme provést třemi různými  způsoby:</a:t>
            </a:r>
            <a:r>
              <a:rPr lang="cs-CZ" sz="2400" baseline="-25000" dirty="0" smtClean="0"/>
              <a:t>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endParaRPr lang="cs-CZ" sz="2400" b="1" baseline="-25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Kritický obor </a:t>
            </a:r>
            <a:r>
              <a:rPr lang="cs-CZ" sz="2400" dirty="0" smtClean="0"/>
              <a:t>(označení W) neboli obor zamítnutí  H</a:t>
            </a:r>
            <a:r>
              <a:rPr lang="cs-CZ" sz="2400" baseline="-25000" dirty="0" smtClean="0"/>
              <a:t>0 ,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Interval spolehlivosti</a:t>
            </a:r>
            <a:r>
              <a:rPr lang="cs-CZ" sz="2400" dirty="0" smtClean="0"/>
              <a:t>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cs-CZ" sz="2400" b="1" dirty="0" smtClean="0"/>
              <a:t>P-hodnota</a:t>
            </a:r>
            <a:r>
              <a:rPr 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4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baseline="-25000" dirty="0" smtClean="0"/>
          </a:p>
          <a:p>
            <a:pPr>
              <a:buFont typeface="Wingdings 2" pitchFamily="18" charset="2"/>
              <a:buNone/>
              <a:defRPr/>
            </a:pPr>
            <a:endParaRPr lang="cs-CZ" sz="2400" dirty="0"/>
          </a:p>
        </p:txBody>
      </p:sp>
      <p:sp>
        <p:nvSpPr>
          <p:cNvPr id="23556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</a:t>
            </a:r>
            <a:r>
              <a:rPr lang="cs-CZ" sz="2000" b="1" i="1" u="sng" dirty="0" smtClean="0"/>
              <a:t>p-hodnoty</a:t>
            </a:r>
            <a:r>
              <a:rPr lang="cs-CZ" sz="2000" u="sng" dirty="0" smtClean="0"/>
              <a:t>, která vyjadřuje pravděpodobnost, s jakou číselné realizace výběru podporují H</a:t>
            </a:r>
            <a:r>
              <a:rPr lang="cs-CZ" sz="2000" u="sng" baseline="-25000" dirty="0" smtClean="0"/>
              <a:t>0</a:t>
            </a:r>
            <a:r>
              <a:rPr lang="cs-CZ" sz="2000" u="sng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b="1" i="1" dirty="0" smtClean="0"/>
              <a:t>hladina významnosti</a:t>
            </a:r>
            <a:r>
              <a:rPr lang="cs-CZ" sz="2000" dirty="0" smtClean="0"/>
              <a:t>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4580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825" y="3550140"/>
            <a:ext cx="8569325" cy="1368425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Parametrické vs.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/>
              <a:t>Parametrické testy</a:t>
            </a: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err="1"/>
              <a:t>Neparametrické</a:t>
            </a:r>
            <a:r>
              <a:rPr lang="cs-CZ" sz="2400" b="1" i="0" u="sng" dirty="0"/>
              <a:t> testy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8313" y="1790968"/>
            <a:ext cx="8675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Mají předpoklady o rozložení vstupujících dat (např. </a:t>
            </a:r>
            <a:r>
              <a:rPr lang="cs-CZ" sz="2000" b="0" i="0" u="sng" dirty="0"/>
              <a:t>normální rozložení</a:t>
            </a:r>
            <a:r>
              <a:rPr lang="cs-CZ" sz="2000" b="0" i="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Při stejném N a dodržení předpokladů mají vyšší sílu testu než testy </a:t>
            </a:r>
            <a:r>
              <a:rPr lang="cs-CZ" sz="2000" b="0" i="0" dirty="0" err="1"/>
              <a:t>neparametrické</a:t>
            </a:r>
            <a:endParaRPr lang="cs-CZ" sz="2000" b="0" i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>
                <a:solidFill>
                  <a:srgbClr val="FF0000"/>
                </a:solidFill>
              </a:rPr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-sample vs. </a:t>
            </a:r>
            <a:r>
              <a:rPr lang="cs-CZ" dirty="0" err="1" smtClean="0"/>
              <a:t>two</a:t>
            </a:r>
            <a:r>
              <a:rPr lang="cs-CZ" dirty="0" smtClean="0"/>
              <a:t>-sample testy</a:t>
            </a: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Jedno-výběrové testy (</a:t>
            </a:r>
            <a:r>
              <a:rPr lang="cs-CZ" sz="2400" b="1" i="0" u="sng" dirty="0" err="1"/>
              <a:t>one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Dvou-výběrové testy (</a:t>
            </a:r>
            <a:r>
              <a:rPr lang="cs-CZ" sz="2400" b="1" i="0" u="sng" dirty="0" err="1"/>
              <a:t>two</a:t>
            </a:r>
            <a:r>
              <a:rPr lang="cs-CZ" sz="2400" b="1" i="0" u="sng" dirty="0"/>
              <a:t>-sample)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68313" y="178482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jeden vzorek (</a:t>
            </a:r>
            <a:r>
              <a:rPr lang="cs-CZ" sz="2000" b="0" i="0" dirty="0" err="1"/>
              <a:t>one</a:t>
            </a:r>
            <a:r>
              <a:rPr lang="cs-CZ" sz="2000" b="0" i="0" dirty="0"/>
              <a:t> sample, </a:t>
            </a:r>
            <a:r>
              <a:rPr lang="cs-CZ" sz="2000" b="0" i="0" dirty="0" err="1"/>
              <a:t>jednovýběrové</a:t>
            </a:r>
            <a:r>
              <a:rPr lang="cs-CZ" sz="2000" b="0" i="0" dirty="0"/>
              <a:t>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je tedy srovnáváno rozložení hodnot (vzorek) s jediným číslem (referenční hodnota, </a:t>
            </a:r>
            <a:r>
              <a:rPr lang="cs-CZ" sz="2000" b="0" i="0" dirty="0" err="1"/>
              <a:t>hodnota</a:t>
            </a:r>
            <a:r>
              <a:rPr lang="cs-CZ" sz="2000" b="0" i="0" dirty="0"/>
              <a:t>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95288" y="4232753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Srovnávají navzájem dva vzorky (</a:t>
            </a:r>
            <a:r>
              <a:rPr lang="cs-CZ" sz="2000" b="0" i="0" dirty="0" err="1"/>
              <a:t>two</a:t>
            </a:r>
            <a:r>
              <a:rPr lang="cs-CZ" sz="2000" b="0" i="0" dirty="0"/>
              <a:t> sample, </a:t>
            </a:r>
            <a:r>
              <a:rPr lang="cs-CZ" sz="2000" b="0" i="0" dirty="0" err="1"/>
              <a:t>dvouvýběrové</a:t>
            </a:r>
            <a:r>
              <a:rPr lang="cs-CZ" sz="2000" b="0" i="0" dirty="0"/>
              <a:t>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Kromě testů pro dvě skupiny hodnot existují samozřejmě i testy pro více skupin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Opakování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1560" y="1700808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Co jsou </a:t>
            </a:r>
            <a:r>
              <a:rPr lang="cs-CZ" altLang="cs-CZ" sz="2400" b="1" dirty="0" smtClean="0"/>
              <a:t>kvalitativní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 je rozdíl mezi </a:t>
            </a:r>
            <a:r>
              <a:rPr lang="cs-CZ" altLang="cs-CZ" sz="2400" b="1" dirty="0" smtClean="0"/>
              <a:t>spojitými</a:t>
            </a:r>
            <a:r>
              <a:rPr lang="cs-CZ" altLang="cs-CZ" sz="2400" dirty="0" smtClean="0"/>
              <a:t> a </a:t>
            </a:r>
            <a:r>
              <a:rPr lang="cs-CZ" altLang="cs-CZ" sz="2400" b="1" dirty="0" smtClean="0"/>
              <a:t>diskrétními daty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binárních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nominálních </a:t>
            </a:r>
            <a:r>
              <a:rPr lang="cs-CZ" altLang="cs-CZ" sz="2400" dirty="0" smtClean="0"/>
              <a:t>/</a:t>
            </a:r>
            <a:r>
              <a:rPr lang="cs-CZ" altLang="cs-CZ" sz="2400" b="1" dirty="0" smtClean="0"/>
              <a:t> ordinálních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Uveďte </a:t>
            </a:r>
            <a:r>
              <a:rPr lang="cs-CZ" altLang="cs-CZ" sz="2400" b="1" dirty="0" smtClean="0"/>
              <a:t>příklady spojitých </a:t>
            </a:r>
            <a:r>
              <a:rPr lang="cs-CZ" altLang="cs-CZ" sz="2400" dirty="0" smtClean="0"/>
              <a:t>a</a:t>
            </a:r>
            <a:r>
              <a:rPr lang="cs-CZ" altLang="cs-CZ" sz="2400" b="1" dirty="0" smtClean="0"/>
              <a:t> diskrétních dat</a:t>
            </a:r>
            <a:r>
              <a:rPr lang="cs-CZ" altLang="cs-CZ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Jakými charakteristikami </a:t>
            </a:r>
            <a:r>
              <a:rPr lang="cs-CZ" altLang="cs-CZ" sz="2400" b="1" dirty="0" smtClean="0"/>
              <a:t>popisujeme 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kvalitativní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/>
              <a:t>Jak správně </a:t>
            </a:r>
            <a:r>
              <a:rPr lang="cs-CZ" altLang="cs-CZ" sz="2400" b="1" dirty="0" err="1" smtClean="0"/>
              <a:t>vizualizujeme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kvantitativní data</a:t>
            </a:r>
            <a:r>
              <a:rPr lang="cs-CZ" altLang="cs-CZ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vs. </a:t>
            </a:r>
            <a:r>
              <a:rPr lang="cs-CZ" dirty="0" err="1" smtClean="0"/>
              <a:t>two</a:t>
            </a:r>
            <a:r>
              <a:rPr lang="cs-CZ" dirty="0" smtClean="0"/>
              <a:t>-</a:t>
            </a:r>
            <a:r>
              <a:rPr lang="cs-CZ" dirty="0" err="1" smtClean="0"/>
              <a:t>tailed</a:t>
            </a:r>
            <a:r>
              <a:rPr lang="cs-CZ" dirty="0" smtClean="0"/>
              <a:t> testy</a:t>
            </a:r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 smtClean="0"/>
              <a:t>Jednostranné testy (</a:t>
            </a:r>
            <a:r>
              <a:rPr lang="cs-CZ" sz="2400" b="1" u="sng" dirty="0" err="1" smtClean="0"/>
              <a:t>o</a:t>
            </a:r>
            <a:r>
              <a:rPr lang="cs-CZ" sz="2400" b="1" i="0" u="sng" dirty="0" err="1" smtClean="0"/>
              <a:t>ne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i="0" u="sng" dirty="0" smtClean="0"/>
              <a:t>)</a:t>
            </a:r>
            <a:endParaRPr lang="cs-CZ" sz="2400" b="1" i="0" u="sng" dirty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u="sng" dirty="0" smtClean="0"/>
              <a:t>Oboustranné testy (</a:t>
            </a:r>
            <a:r>
              <a:rPr lang="cs-CZ" sz="2400" b="1" u="sng" dirty="0" err="1" smtClean="0"/>
              <a:t>t</a:t>
            </a:r>
            <a:r>
              <a:rPr lang="cs-CZ" sz="2400" b="1" i="0" u="sng" dirty="0" err="1" smtClean="0"/>
              <a:t>wo</a:t>
            </a:r>
            <a:r>
              <a:rPr lang="cs-CZ" sz="2400" b="1" i="0" u="sng" dirty="0" smtClean="0"/>
              <a:t>–</a:t>
            </a:r>
            <a:r>
              <a:rPr lang="cs-CZ" sz="2400" b="1" i="0" u="sng" dirty="0" err="1" smtClean="0"/>
              <a:t>tailed</a:t>
            </a:r>
            <a:r>
              <a:rPr lang="cs-CZ" sz="2400" b="1" u="sng" dirty="0"/>
              <a:t>)</a:t>
            </a:r>
            <a:endParaRPr lang="cs-CZ" sz="2400" b="1" i="0" u="sng" dirty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468313" y="186959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95288" y="4229789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2765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27659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395288" y="12546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 dirty="0"/>
              <a:t>Nepárový design</a:t>
            </a: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395288" y="3527903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sz="2400" b="1" i="0" u="sng"/>
              <a:t>Párový design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68313" y="1731962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 dirty="0">
                <a:latin typeface="Verdana" pitchFamily="34" charset="0"/>
              </a:rPr>
              <a:t>Při výpočtu je nezbytné brát v úvahu charakteristiky obou skupin dat</a:t>
            </a:r>
            <a:endParaRPr lang="cs-CZ" sz="1700" i="0" dirty="0">
              <a:latin typeface="Verdana" pitchFamily="34" charset="0"/>
            </a:endParaRP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4" imgW="2950000" imgH="3070000" progId="">
                  <p:embed/>
                </p:oleObj>
              </mc:Choice>
              <mc:Fallback>
                <p:oleObj r:id="rId4" imgW="2950000" imgH="3070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12875"/>
                        <a:ext cx="2149475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dirty="0" smtClean="0"/>
              <a:t>Důležité poznámky k testování hypotéz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93027" y="1643050"/>
            <a:ext cx="817565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Nezamítnutí nulové hypotézy neznamená automaticky její přijetí! </a:t>
            </a:r>
            <a:r>
              <a:rPr lang="cs-CZ" sz="2000" b="0" i="0" dirty="0" smtClean="0"/>
              <a:t>Může se jednat o situaci, kdy pro zamítnutí nulové hypotézy nemáme dostatečné množství informace.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Dosažená hladina významnosti testu </a:t>
            </a:r>
            <a:r>
              <a:rPr lang="cs-CZ" sz="2000" dirty="0" smtClean="0"/>
              <a:t>(ať už 5 %, 1 % nebo 10 %) </a:t>
            </a:r>
            <a:r>
              <a:rPr lang="cs-CZ" sz="2000" b="1" dirty="0" smtClean="0"/>
              <a:t>nesmí být slepě brána jako hranice pro existenci / neexistenci testovaného efektu.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Malá p-hodnota nemusí znamenat velký efekt. </a:t>
            </a:r>
            <a:r>
              <a:rPr lang="cs-CZ" sz="2000" i="0" dirty="0" smtClean="0"/>
              <a:t>Hodnota testové statistiky a p-hodnota mohou být ovlivněny velkou velikostí vzorku a malou variabilitou pozorovaných dat.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dirty="0" smtClean="0"/>
              <a:t>Na výsledky testování musí být nahlíženo kriticky </a:t>
            </a:r>
            <a:r>
              <a:rPr lang="cs-CZ" sz="2000" dirty="0" smtClean="0"/>
              <a:t>– jedná se o závěr založeny „pouze“ na jednom výběrovém souboru.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1" i="0" dirty="0" smtClean="0"/>
              <a:t>Statistická významnost </a:t>
            </a:r>
            <a:r>
              <a:rPr lang="cs-CZ" sz="2000" i="0" dirty="0" smtClean="0"/>
              <a:t>indikuje, že pozorovaný rozdíl není náhodný,</a:t>
            </a:r>
            <a:r>
              <a:rPr lang="cs-CZ" sz="2000" b="1" i="0" dirty="0" smtClean="0"/>
              <a:t> </a:t>
            </a:r>
            <a:r>
              <a:rPr lang="cs-CZ" sz="2000" i="0" dirty="0" smtClean="0"/>
              <a:t>ale nemusí znamenat, že je významný i ve skutečnosti. Důležitá je i </a:t>
            </a:r>
            <a:r>
              <a:rPr lang="cs-CZ" sz="2000" b="1" i="0" dirty="0" smtClean="0"/>
              <a:t>praktická (klinická) významnost.</a:t>
            </a:r>
            <a:endParaRPr lang="cs-CZ" sz="2000" b="1" i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dirty="0" smtClean="0"/>
              <a:t>Normalita dat je jedním z předpokladů tzv. parametrických testů (testů založených na předpokladu nějakého rozložení) – např. </a:t>
            </a:r>
            <a:r>
              <a:rPr lang="cs-CZ" sz="1600" i="1" dirty="0" smtClean="0"/>
              <a:t>t</a:t>
            </a:r>
            <a:r>
              <a:rPr lang="cs-CZ" sz="1600" dirty="0" smtClean="0"/>
              <a:t>-testy</a:t>
            </a:r>
          </a:p>
          <a:p>
            <a:pPr eaLnBrk="1" hangingPunct="1"/>
            <a:r>
              <a:rPr lang="cs-CZ" sz="1600" b="1" dirty="0" smtClean="0"/>
              <a:t>Pokud data nejsou normální, neodpovídají ani modelovému rozložení, které je použito pro výpočet (</a:t>
            </a:r>
            <a:r>
              <a:rPr lang="cs-CZ" sz="1600" b="1" i="1" dirty="0" smtClean="0"/>
              <a:t>t</a:t>
            </a:r>
            <a:r>
              <a:rPr lang="cs-CZ" sz="1600" b="1" dirty="0" smtClean="0"/>
              <a:t>-rozložení) a test tak může lhát</a:t>
            </a:r>
          </a:p>
          <a:p>
            <a:pPr eaLnBrk="1" hangingPunct="1"/>
            <a:endParaRPr lang="cs-CZ" sz="1600" b="1" dirty="0" smtClean="0"/>
          </a:p>
          <a:p>
            <a:pPr eaLnBrk="1" hangingPunct="1"/>
            <a:r>
              <a:rPr lang="cs-CZ" sz="1600" b="1" dirty="0" smtClean="0"/>
              <a:t>Řešením je tedy:</a:t>
            </a:r>
          </a:p>
          <a:p>
            <a:pPr lvl="1" eaLnBrk="1" hangingPunct="1"/>
            <a:r>
              <a:rPr lang="cs-CZ" sz="1500" dirty="0" smtClean="0"/>
              <a:t>Transformace dat</a:t>
            </a:r>
            <a:r>
              <a:rPr lang="cs-CZ" sz="1500" b="1" dirty="0" smtClean="0"/>
              <a:t> za účelem dosažení normality jejich rozložení</a:t>
            </a:r>
          </a:p>
          <a:p>
            <a:pPr lvl="1" eaLnBrk="1" hangingPunct="1"/>
            <a:r>
              <a:rPr lang="cs-CZ" sz="1500" dirty="0" err="1" smtClean="0"/>
              <a:t>Neparametrické</a:t>
            </a:r>
            <a:r>
              <a:rPr lang="cs-CZ" sz="1500" dirty="0" smtClean="0"/>
              <a:t> testy</a:t>
            </a:r>
            <a:r>
              <a:rPr lang="cs-CZ" sz="1500" b="1" dirty="0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6111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Whitneyho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 (analýza rozptylu)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Wallisův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307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dirty="0" smtClean="0"/>
              <a:t>Testy normality pracují s nulovou hypotézou, že není rozdíl mezi zpracovávaným rozložením a normálním rozložením. Vždy je ovšem dobré prohlédnout si i histogram, protože některé odchylky od normality, např. </a:t>
            </a:r>
            <a:r>
              <a:rPr lang="cs-CZ" sz="1400" dirty="0" err="1" smtClean="0"/>
              <a:t>bimodalitu</a:t>
            </a:r>
            <a:r>
              <a:rPr lang="cs-CZ" sz="1400" dirty="0" smtClean="0"/>
              <a:t> některé testy neodhalí.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79838" y="2109788"/>
            <a:ext cx="5256212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400" b="1" i="0" smtClean="0">
                <a:latin typeface="Calibri" pitchFamily="34" charset="0"/>
                <a:sym typeface="Symbol" pitchFamily="18" charset="2"/>
              </a:rPr>
              <a:t> - Smirnovův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rozložením. Měl by být počítán pouze v případě, že známe průměr a směrodatnou odchylku hypotetického rozložení, pokud tyto hodnoty neznáme, měla by být použita jeho modifikace 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b="1" i="0" dirty="0" err="1" smtClean="0">
                <a:latin typeface="Calibri" pitchFamily="34" charset="0"/>
                <a:sym typeface="Symbol" pitchFamily="18" charset="2"/>
              </a:rPr>
              <a:t>Shapirův-Wilk</a:t>
            </a:r>
            <a:r>
              <a:rPr lang="cs-CZ" sz="1400" b="1" dirty="0" err="1" smtClean="0">
                <a:latin typeface="Calibri" pitchFamily="34" charset="0"/>
                <a:sym typeface="Symbol" pitchFamily="18" charset="2"/>
              </a:rPr>
              <a:t>ův</a:t>
            </a:r>
            <a:r>
              <a:rPr lang="cs-CZ" sz="1400" b="1" i="0" dirty="0" smtClean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b="1" i="0" dirty="0">
                <a:latin typeface="Calibri" pitchFamily="34" charset="0"/>
                <a:sym typeface="Symbol" pitchFamily="18" charset="2"/>
              </a:rPr>
              <a:t>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00808"/>
            <a:ext cx="5544616" cy="4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178692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3200" dirty="0" smtClean="0"/>
              <a:t>Doplnění – jak uložit námi definovaný vzhled grafu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51520" y="1340768"/>
            <a:ext cx="42484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1. </a:t>
            </a:r>
            <a:r>
              <a:rPr lang="cs-CZ" altLang="cs-CZ" sz="1800" dirty="0" smtClean="0"/>
              <a:t>Dvakrát </a:t>
            </a:r>
            <a:r>
              <a:rPr lang="cs-CZ" altLang="cs-CZ" sz="1800" dirty="0" err="1" smtClean="0"/>
              <a:t>poklikáme</a:t>
            </a:r>
            <a:r>
              <a:rPr lang="cs-CZ" altLang="cs-CZ" sz="1800" dirty="0" smtClean="0"/>
              <a:t> v oblasti grafu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179512" y="5814556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558924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2.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16200000">
            <a:off x="1548310" y="3429000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908350" y="341970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3.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10800000">
            <a:off x="5868144" y="3068960"/>
            <a:ext cx="576064" cy="288032"/>
          </a:xfrm>
          <a:prstGeom prst="rightArrow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228184" y="283774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 smtClean="0">
                <a:solidFill>
                  <a:schemeClr val="accent1"/>
                </a:solidFill>
              </a:rPr>
              <a:t>4.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5076056" y="4437112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5. </a:t>
            </a:r>
            <a:r>
              <a:rPr lang="cs-CZ" altLang="cs-CZ" sz="1800" dirty="0" smtClean="0"/>
              <a:t>Pojmenujeme nový styl → </a:t>
            </a:r>
            <a:r>
              <a:rPr lang="cs-CZ" altLang="cs-CZ" sz="1800" i="1" dirty="0" err="1" smtClean="0"/>
              <a:t>Save</a:t>
            </a:r>
            <a:r>
              <a:rPr lang="cs-CZ" altLang="cs-CZ" sz="1800" i="1" dirty="0" smtClean="0"/>
              <a:t>.</a:t>
            </a:r>
            <a:endParaRPr lang="cs-CZ" altLang="cs-CZ" sz="1800" i="1" dirty="0"/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chemeClr val="accent1"/>
                </a:solidFill>
              </a:rPr>
              <a:t>6. </a:t>
            </a:r>
            <a:r>
              <a:rPr lang="cs-CZ" altLang="cs-CZ" sz="1800" dirty="0" smtClean="0"/>
              <a:t>Při tvorbě nového grafu záložka </a:t>
            </a:r>
            <a:r>
              <a:rPr lang="cs-CZ" altLang="cs-CZ" sz="1800" i="1" dirty="0" err="1" smtClean="0"/>
              <a:t>appearance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→</a:t>
            </a:r>
            <a:r>
              <a:rPr lang="cs-CZ" altLang="cs-CZ" sz="1800" dirty="0" smtClean="0"/>
              <a:t> </a:t>
            </a:r>
            <a:r>
              <a:rPr lang="cs-CZ" altLang="cs-CZ" sz="1800" i="1" dirty="0" smtClean="0"/>
              <a:t>Use </a:t>
            </a:r>
            <a:r>
              <a:rPr lang="cs-CZ" altLang="cs-CZ" sz="1800" i="1" dirty="0" err="1" smtClean="0"/>
              <a:t>graph</a:t>
            </a:r>
            <a:r>
              <a:rPr lang="cs-CZ" altLang="cs-CZ" sz="1800" i="1" dirty="0" smtClean="0"/>
              <a:t> style</a:t>
            </a:r>
            <a:r>
              <a:rPr lang="cs-CZ" altLang="cs-CZ" sz="1800" dirty="0" smtClean="0"/>
              <a:t>: vybere se nový styl (pokud zaškrtneme </a:t>
            </a:r>
            <a:r>
              <a:rPr lang="cs-CZ" altLang="cs-CZ" sz="1800" i="1" dirty="0" smtClean="0"/>
              <a:t>set as default style</a:t>
            </a:r>
            <a:r>
              <a:rPr lang="cs-CZ" altLang="cs-CZ" sz="1800" dirty="0" smtClean="0"/>
              <a:t>, všechny nové grafy budou mít podobu nově definovaného stylu).</a:t>
            </a:r>
          </a:p>
        </p:txBody>
      </p:sp>
    </p:spTree>
    <p:extLst>
      <p:ext uri="{BB962C8B-B14F-4D97-AF65-F5344CB8AC3E}">
        <p14:creationId xmlns:p14="http://schemas.microsoft.com/office/powerpoint/2010/main" val="258224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32771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Parametry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modelových rozložení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Logaritmicko-normální rozložení</a:t>
            </a:r>
          </a:p>
        </p:txBody>
      </p:sp>
      <p:sp>
        <p:nvSpPr>
          <p:cNvPr id="3277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smtClean="0">
                <a:solidFill>
                  <a:schemeClr val="accent1"/>
                </a:solidFill>
                <a:latin typeface="Arial" charset="0"/>
              </a:rPr>
              <a:t> Modelová rozložení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Parametry rozložení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rozložení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b="1" dirty="0" smtClean="0"/>
              <a:t>Středu</a:t>
            </a:r>
            <a:r>
              <a:rPr lang="cs-CZ" sz="1800" dirty="0" smtClean="0"/>
              <a:t> (medián, průměr, geometrický průměr)</a:t>
            </a:r>
          </a:p>
          <a:p>
            <a:pPr marL="742950" lvl="1" indent="-284163"/>
            <a:r>
              <a:rPr lang="cs-CZ" sz="1800" b="1" dirty="0" smtClean="0"/>
              <a:t>Šířky rozložení </a:t>
            </a:r>
            <a:r>
              <a:rPr lang="cs-CZ" sz="1800" dirty="0" smtClean="0"/>
              <a:t>(rozsah hodnot, rozptyl, směrodatná odchylka)</a:t>
            </a:r>
          </a:p>
          <a:p>
            <a:pPr marL="742950" lvl="1" indent="-284163"/>
            <a:r>
              <a:rPr lang="cs-CZ" sz="1800" b="1" dirty="0" smtClean="0"/>
              <a:t>Tvaru rozložení</a:t>
            </a:r>
            <a:r>
              <a:rPr lang="cs-CZ" sz="1800" dirty="0" smtClean="0"/>
              <a:t>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b="1" dirty="0" smtClean="0"/>
              <a:t>Kvantily rozložení </a:t>
            </a:r>
            <a:r>
              <a:rPr lang="cs-CZ" sz="1800" dirty="0" smtClean="0"/>
              <a:t>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516711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3808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Průměr (</a:t>
            </a:r>
            <a:r>
              <a:rPr lang="cs-CZ" sz="1400" i="0">
                <a:latin typeface="Symbol" pitchFamily="18" charset="2"/>
              </a:rPr>
              <a:t>m</a:t>
            </a:r>
            <a:r>
              <a:rPr lang="cs-CZ" sz="1400" i="0"/>
              <a:t>)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33813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14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 </a:t>
            </a:r>
            <a:r>
              <a:rPr lang="cs-CZ" i="0">
                <a:solidFill>
                  <a:srgbClr val="CC0000"/>
                </a:solidFill>
              </a:rPr>
              <a:t>Weibullovo</a:t>
            </a:r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Změnou parametru a lze modelovat distribuci doby přežití, např. stresovaného organismu. Rozložení využívané i jako model k odhahu LC</a:t>
            </a:r>
            <a:r>
              <a:rPr lang="cs-CZ" sz="1600" b="0" i="0" baseline="-25000"/>
              <a:t>50</a:t>
            </a:r>
            <a:r>
              <a:rPr lang="cs-CZ" sz="1600" b="0" i="0"/>
              <a:t> nebo EC</a:t>
            </a:r>
            <a:r>
              <a:rPr lang="cs-CZ" sz="1600" b="0" i="0" baseline="-25000"/>
              <a:t>50</a:t>
            </a:r>
            <a:r>
              <a:rPr lang="cs-CZ" sz="1600" b="0" i="0"/>
              <a:t> u testů toxicity.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Funkce intervalové hustoty četnosti, která po logaritmické transformaci nabude tvaru normálního rozložení. 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>
                <a:solidFill>
                  <a:srgbClr val="CC0000"/>
                </a:solidFill>
              </a:rPr>
              <a:t>Triangulární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33823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typ rozložení, kdy jsou střední hodnoty výrazně pravděpodobnější než hodnoty okrajové.</a:t>
            </a:r>
          </a:p>
        </p:txBody>
      </p:sp>
      <p:sp>
        <p:nvSpPr>
          <p:cNvPr id="33824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Gamma</a:t>
            </a:r>
          </a:p>
        </p:txBody>
      </p:sp>
      <p:sp>
        <p:nvSpPr>
          <p:cNvPr id="33825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33826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Umožňuje flexibilně modelování distribučních funkcí nejrůznějších tvarů. Např. </a:t>
            </a:r>
            <a:r>
              <a:rPr lang="cs-CZ" sz="1600" b="0" i="0">
                <a:latin typeface="Symbol" pitchFamily="18" charset="2"/>
              </a:rPr>
              <a:t>c</a:t>
            </a:r>
            <a:r>
              <a:rPr lang="cs-CZ" sz="1600" b="0" i="0" baseline="30000"/>
              <a:t>2</a:t>
            </a:r>
            <a:r>
              <a:rPr lang="cs-CZ" sz="1600" b="0" i="0"/>
              <a:t> rozložení je rozložení typu Gamma. Gamma rozložení </a:t>
            </a:r>
          </a:p>
          <a:p>
            <a:pPr eaLnBrk="0" hangingPunct="0"/>
            <a:r>
              <a:rPr lang="cs-CZ" sz="1600" b="0" i="0"/>
              <a:t>s a = 1 je známo jako exponenciální rozložení.</a:t>
            </a:r>
          </a:p>
        </p:txBody>
      </p:sp>
      <p:sp>
        <p:nvSpPr>
          <p:cNvPr id="33827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smtClean="0"/>
              <a:t>Stručný přehled modelových rozložení 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67496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smtClean="0"/>
              <a:t>Stručný přehled modelových rozložení II.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Rozložení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rozložení pro menší vzorky čísel. Pro větší soubory (n &gt; 100) se limitně blíží k normálnímu rozložení.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Pearsonovo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 dirty="0"/>
              <a:t>Používá se k modelování rozložení odhadu rozptylu normálně rozložených dat.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1" i="0" dirty="0" err="1">
                <a:solidFill>
                  <a:srgbClr val="CC0000"/>
                </a:solidFill>
              </a:rPr>
              <a:t>Fisher-Snedecorovo</a:t>
            </a:r>
            <a:endParaRPr lang="cs-CZ" b="1" i="0" dirty="0">
              <a:solidFill>
                <a:srgbClr val="CC0000"/>
              </a:solidFill>
            </a:endParaRP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/>
              <a:t>Dvojí stupně volnosti - uvažuje velikost dvou vzorků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Používá se k testování hodnot průměrů - F test pro porovnání dvou výběrových rozptylů; F test, </a:t>
            </a:r>
            <a:r>
              <a:rPr lang="cs-CZ" sz="1600" b="0" i="0" dirty="0" err="1"/>
              <a:t>ANOVA</a:t>
            </a:r>
            <a:r>
              <a:rPr lang="cs-CZ" sz="1600" b="0" i="0" dirty="0"/>
              <a:t> atd.</a:t>
            </a:r>
          </a:p>
        </p:txBody>
      </p:sp>
      <p:sp>
        <p:nvSpPr>
          <p:cNvPr id="34835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b="1" i="0" dirty="0">
                <a:solidFill>
                  <a:srgbClr val="7B9899"/>
                </a:solidFill>
                <a:latin typeface="Calibri" pitchFamily="34" charset="0"/>
              </a:rPr>
              <a:t>Stručný přehled modelových rozložení II.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2315</Words>
  <Application>Microsoft Office PowerPoint</Application>
  <PresentationFormat>Předvádění na obrazovce (4:3)</PresentationFormat>
  <Paragraphs>422</Paragraphs>
  <Slides>34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Administrativní</vt:lpstr>
      <vt:lpstr>Rovnice</vt:lpstr>
      <vt:lpstr>Graf</vt:lpstr>
      <vt:lpstr>Document</vt:lpstr>
      <vt:lpstr>Unknown</vt:lpstr>
      <vt:lpstr> ASTAc/02 Biostatistika  3. cvičení</vt:lpstr>
      <vt:lpstr> Opakování</vt:lpstr>
      <vt:lpstr>Opakování</vt:lpstr>
      <vt:lpstr>Doplnění – jak uložit námi definovaný vzhled grafu</vt:lpstr>
      <vt:lpstr> Modelová rozložení</vt:lpstr>
      <vt:lpstr>Výběrové rozložení hodnot lze modelově popsat   a definovat tak pravděpodobnost výskytu X</vt:lpstr>
      <vt:lpstr>Parametry rozložení</vt:lpstr>
      <vt:lpstr>Stručný přehled modelových rozložení I.</vt:lpstr>
      <vt:lpstr>Stručný přehled modelových rozložení II.</vt:lpstr>
      <vt:lpstr>Log-normální rozložení lze jednoduše transformovat</vt:lpstr>
      <vt:lpstr> Normální rozložení</vt:lpstr>
      <vt:lpstr>Normální rozdělení </vt:lpstr>
      <vt:lpstr>Pravidlo 3 sigma</vt:lpstr>
      <vt:lpstr>Parametry charakterizující normální rozložení a jejich význam</vt:lpstr>
      <vt:lpstr>Rozptyl není univerzálním ukazatelem variability</vt:lpstr>
      <vt:lpstr>Rozložení hodnot jako model: Normální rozložení</vt:lpstr>
      <vt:lpstr>Vizuální ověření normality</vt:lpstr>
      <vt:lpstr> Řešení v softwaru Statistica</vt:lpstr>
      <vt:lpstr>Rozdíl mezi N-P, Q-Q, P-P grafem</vt:lpstr>
      <vt:lpstr>Jak se projeví asymetrie dat v diagnostických grafech?</vt:lpstr>
      <vt:lpstr> Základy testování hypotéz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Způsoby testování </vt:lpstr>
      <vt:lpstr>P-hodnota</vt:lpstr>
      <vt:lpstr>Parametrické vs. neparametrické testy</vt:lpstr>
      <vt:lpstr>One-sample vs. two-sample testy</vt:lpstr>
      <vt:lpstr>One-tailed vs. two-tailed testy</vt:lpstr>
      <vt:lpstr>Nepárový vs. párový design</vt:lpstr>
      <vt:lpstr>Důležité poznámky k testování hypotéz</vt:lpstr>
      <vt:lpstr>Statistické testy a normalita dat</vt:lpstr>
      <vt:lpstr>Testy normality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ASTAc/03 Biostatistika  3. cvičení</dc:title>
  <dc:creator>kovalcikova</dc:creator>
  <cp:lastModifiedBy>panackova</cp:lastModifiedBy>
  <cp:revision>52</cp:revision>
  <dcterms:created xsi:type="dcterms:W3CDTF">2015-10-19T12:20:38Z</dcterms:created>
  <dcterms:modified xsi:type="dcterms:W3CDTF">2015-10-29T09:20:27Z</dcterms:modified>
</cp:coreProperties>
</file>