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5" r:id="rId9"/>
    <p:sldId id="260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</a:p>
          <a:p>
            <a:r>
              <a:rPr lang="cs-CZ" dirty="0" err="1" smtClean="0"/>
              <a:t>Dvouvýběrový</a:t>
            </a:r>
            <a:r>
              <a:rPr lang="cs-CZ" dirty="0" smtClean="0"/>
              <a:t> nepárový t-test</a:t>
            </a:r>
          </a:p>
          <a:p>
            <a:r>
              <a:rPr lang="cs-CZ" dirty="0" err="1" smtClean="0"/>
              <a:t>Dvouvýběrový</a:t>
            </a:r>
            <a:r>
              <a:rPr lang="cs-CZ" dirty="0" smtClean="0"/>
              <a:t> párový t-test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 k procvičení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5720" y="150017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Ověření normality – </a:t>
            </a:r>
            <a:r>
              <a:rPr lang="cs-CZ" sz="1200" b="1" dirty="0" err="1" smtClean="0"/>
              <a:t>Shapiro</a:t>
            </a:r>
            <a:r>
              <a:rPr lang="cs-CZ" sz="1200" b="1" dirty="0" smtClean="0"/>
              <a:t>-</a:t>
            </a:r>
            <a:r>
              <a:rPr lang="cs-CZ" sz="1200" b="1" dirty="0" err="1" smtClean="0"/>
              <a:t>Wilkův</a:t>
            </a:r>
            <a:r>
              <a:rPr lang="cs-CZ" sz="1200" b="1" dirty="0" smtClean="0"/>
              <a:t> test </a:t>
            </a:r>
            <a:r>
              <a:rPr lang="cs-CZ" sz="1200" dirty="0" smtClean="0"/>
              <a:t>(</a:t>
            </a:r>
            <a:r>
              <a:rPr lang="el-GR" sz="1200" dirty="0" smtClean="0"/>
              <a:t>α</a:t>
            </a:r>
            <a:r>
              <a:rPr lang="cs-CZ" sz="1200" dirty="0" smtClean="0"/>
              <a:t>=0,05):</a:t>
            </a:r>
            <a:r>
              <a:rPr lang="cs-CZ" sz="1200" b="1" dirty="0" smtClean="0"/>
              <a:t> </a:t>
            </a:r>
            <a:r>
              <a:rPr lang="cs-CZ" sz="1200" dirty="0" smtClean="0"/>
              <a:t>Nezamítáme nulovou hypotézu o tom, že diference pochází z normálního rozdělení (p=0,493).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158" y="3981585"/>
            <a:ext cx="39290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 úkol - párový t-test (</a:t>
            </a:r>
            <a:r>
              <a:rPr lang="el-GR" dirty="0" smtClean="0"/>
              <a:t>α</a:t>
            </a:r>
            <a:r>
              <a:rPr lang="cs-CZ" dirty="0" smtClean="0"/>
              <a:t>=0,05): </a:t>
            </a:r>
          </a:p>
          <a:p>
            <a:pPr marL="342900" indent="-342900"/>
            <a:endParaRPr lang="cs-CZ" sz="1400" dirty="0" smtClean="0"/>
          </a:p>
          <a:p>
            <a:pPr marL="342900" indent="-342900"/>
            <a:r>
              <a:rPr lang="cs-CZ" sz="1400" dirty="0" smtClean="0"/>
              <a:t>H</a:t>
            </a:r>
            <a:r>
              <a:rPr lang="cs-CZ" sz="1400" baseline="-25000" dirty="0" smtClean="0"/>
              <a:t>0</a:t>
            </a:r>
            <a:r>
              <a:rPr lang="cs-CZ" sz="1400" dirty="0" smtClean="0"/>
              <a:t>: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lék</a:t>
            </a:r>
            <a:r>
              <a:rPr lang="cs-CZ" sz="1400" dirty="0" smtClean="0"/>
              <a:t> -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placebo </a:t>
            </a:r>
            <a:r>
              <a:rPr lang="cs-CZ" sz="1400" dirty="0" smtClean="0"/>
              <a:t>= 0; H</a:t>
            </a:r>
            <a:r>
              <a:rPr lang="cs-CZ" sz="1400" baseline="-25000" dirty="0" smtClean="0"/>
              <a:t>A</a:t>
            </a:r>
            <a:r>
              <a:rPr lang="cs-CZ" sz="1400" dirty="0" smtClean="0"/>
              <a:t>: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lék</a:t>
            </a:r>
            <a:r>
              <a:rPr lang="cs-CZ" sz="1400" dirty="0" smtClean="0"/>
              <a:t> -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placebo </a:t>
            </a:r>
            <a:r>
              <a:rPr lang="el-GR" sz="1400" dirty="0" smtClean="0"/>
              <a:t>≠</a:t>
            </a:r>
            <a:r>
              <a:rPr lang="cs-CZ" sz="1400" dirty="0" smtClean="0"/>
              <a:t> 0</a:t>
            </a:r>
          </a:p>
          <a:p>
            <a:pPr marL="342900" indent="-342900"/>
            <a:endParaRPr lang="cs-CZ" sz="1400" dirty="0" smtClean="0"/>
          </a:p>
          <a:p>
            <a:pPr indent="-342900"/>
            <a:r>
              <a:rPr lang="cs-CZ" sz="1400" dirty="0" smtClean="0"/>
              <a:t>Zamítáme nulovou hypotézu, lék měl statisticky významný vliv na hodnotu krevního tlaku (průměrné snížení o 24 mm </a:t>
            </a:r>
            <a:r>
              <a:rPr lang="cs-CZ" sz="1400" dirty="0" err="1" smtClean="0"/>
              <a:t>Hg</a:t>
            </a:r>
            <a:r>
              <a:rPr lang="cs-CZ" sz="1400" dirty="0" smtClean="0"/>
              <a:t>), p&lt;0,001.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215206" y="135729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N-P graf diferencí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00958" y="2772787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Bodový graf - korelace</a:t>
            </a:r>
            <a:endParaRPr lang="cs-CZ" sz="1600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643570" y="3392032"/>
          <a:ext cx="3334696" cy="2297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3392032"/>
                        <a:ext cx="3334696" cy="2297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 descr="ECCC.emf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1285860"/>
            <a:ext cx="3286148" cy="2143140"/>
          </a:xfrm>
          <a:prstGeom prst="rect">
            <a:avLst/>
          </a:prstGeom>
        </p:spPr>
      </p:pic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5720" y="5805513"/>
          <a:ext cx="82200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Spreadsheet" r:id="rId6" imgW="9077400" imgH="1400040" progId="STATISTICA.Spreadsheet">
                  <p:embed/>
                </p:oleObj>
              </mc:Choice>
              <mc:Fallback>
                <p:oleObj name="Spreadsheet" r:id="rId6" imgW="9077400" imgH="1400040" progId="STATISTICA.Spreadshee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805513"/>
                        <a:ext cx="82200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5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Příklad k procvičení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data-05_</a:t>
            </a:r>
            <a:r>
              <a:rPr lang="cs-CZ" dirty="0" err="1" smtClean="0"/>
              <a:t>priklad</a:t>
            </a:r>
            <a:r>
              <a:rPr lang="cs-CZ" dirty="0" smtClean="0"/>
              <a:t>. Výrobce udává, že průměrná spotřeba paliva je 12,5 l/100 km.  Testovací jezdec podrobil 14 vybraných vozů měření spotřeby.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Na hladině významnosti 0,05 otestujte, zda se skutečná spotřeba tohoto automobilu odlišuje od toho, co udává výrobce.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5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Příklad k procvičení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150017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Ověření normality – </a:t>
            </a:r>
            <a:r>
              <a:rPr lang="cs-CZ" sz="1200" b="1" dirty="0" err="1" smtClean="0"/>
              <a:t>Shapiro</a:t>
            </a:r>
            <a:r>
              <a:rPr lang="cs-CZ" sz="1200" b="1" dirty="0" smtClean="0"/>
              <a:t>-</a:t>
            </a:r>
            <a:r>
              <a:rPr lang="cs-CZ" sz="1200" b="1" dirty="0" err="1" smtClean="0"/>
              <a:t>Wilkův</a:t>
            </a:r>
            <a:r>
              <a:rPr lang="cs-CZ" sz="1200" b="1" dirty="0" smtClean="0"/>
              <a:t> test </a:t>
            </a:r>
            <a:r>
              <a:rPr lang="cs-CZ" sz="1200" dirty="0" smtClean="0"/>
              <a:t>(</a:t>
            </a:r>
            <a:r>
              <a:rPr lang="el-GR" sz="1200" dirty="0" smtClean="0"/>
              <a:t>α</a:t>
            </a:r>
            <a:r>
              <a:rPr lang="cs-CZ" sz="1200" dirty="0" smtClean="0"/>
              <a:t>=0,05):</a:t>
            </a:r>
            <a:r>
              <a:rPr lang="cs-CZ" sz="1200" b="1" dirty="0" smtClean="0"/>
              <a:t> </a:t>
            </a:r>
            <a:r>
              <a:rPr lang="cs-CZ" sz="1200" dirty="0" smtClean="0"/>
              <a:t>Nezamítáme nulovou hypotézu o tom, že výběrový soubor pochází z normálního rozdělení (p=0,953).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0160" y="2571744"/>
            <a:ext cx="392909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 úkol - </a:t>
            </a:r>
            <a:r>
              <a:rPr lang="cs-CZ" dirty="0" err="1" smtClean="0"/>
              <a:t>jednovýběrový</a:t>
            </a:r>
            <a:r>
              <a:rPr lang="cs-CZ" dirty="0" smtClean="0"/>
              <a:t> t-test (</a:t>
            </a:r>
            <a:r>
              <a:rPr lang="el-GR" dirty="0" smtClean="0"/>
              <a:t>α</a:t>
            </a:r>
            <a:r>
              <a:rPr lang="cs-CZ" dirty="0" smtClean="0"/>
              <a:t>=0,05): </a:t>
            </a:r>
          </a:p>
          <a:p>
            <a:pPr marL="342900" indent="-342900"/>
            <a:endParaRPr lang="cs-CZ" sz="1400" dirty="0" smtClean="0"/>
          </a:p>
          <a:p>
            <a:pPr marL="342900" indent="-342900"/>
            <a:r>
              <a:rPr lang="cs-CZ" sz="1400" dirty="0" smtClean="0"/>
              <a:t>H</a:t>
            </a:r>
            <a:r>
              <a:rPr lang="cs-CZ" sz="1400" baseline="-25000" dirty="0" smtClean="0"/>
              <a:t>0</a:t>
            </a:r>
            <a:r>
              <a:rPr lang="cs-CZ" sz="1400" dirty="0" smtClean="0"/>
              <a:t>: </a:t>
            </a:r>
            <a:r>
              <a:rPr lang="el-GR" sz="1400" dirty="0" smtClean="0"/>
              <a:t>μ</a:t>
            </a:r>
            <a:r>
              <a:rPr lang="cs-CZ" sz="1400" dirty="0" smtClean="0"/>
              <a:t> = 12,5 l/100km; H</a:t>
            </a:r>
            <a:r>
              <a:rPr lang="cs-CZ" sz="1400" baseline="-25000" dirty="0" smtClean="0"/>
              <a:t>A</a:t>
            </a:r>
            <a:r>
              <a:rPr lang="cs-CZ" sz="1400" dirty="0" smtClean="0"/>
              <a:t>: </a:t>
            </a:r>
            <a:r>
              <a:rPr lang="el-GR" sz="1400" dirty="0" smtClean="0"/>
              <a:t>μ</a:t>
            </a:r>
            <a:r>
              <a:rPr lang="cs-CZ" sz="1400" dirty="0" smtClean="0"/>
              <a:t> </a:t>
            </a:r>
            <a:r>
              <a:rPr lang="el-GR" sz="1400" dirty="0" smtClean="0"/>
              <a:t>≠</a:t>
            </a:r>
            <a:r>
              <a:rPr lang="cs-CZ" sz="1400" dirty="0" smtClean="0"/>
              <a:t> 12,5 l/100km</a:t>
            </a:r>
          </a:p>
          <a:p>
            <a:pPr marL="342900" indent="-342900"/>
            <a:endParaRPr lang="cs-CZ" sz="1400" dirty="0" smtClean="0"/>
          </a:p>
          <a:p>
            <a:pPr indent="-342900"/>
            <a:r>
              <a:rPr lang="cs-CZ" sz="1400" dirty="0" smtClean="0"/>
              <a:t>Zamítáme nulovou hypotézu, p&lt;0,001. Na základě výběrového souboru jsme prokázali, že spotřeba automobilu je vyšší než udává prodejce (průměrná spotřeba je o 1,4 l/100km vyšší, než udává prodejce). 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429124" y="1428736"/>
          <a:ext cx="4214842" cy="290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1428736"/>
                        <a:ext cx="4214842" cy="2903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00034" y="5000636"/>
          <a:ext cx="7805413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Spreadsheet" r:id="rId5" imgW="6105600" imgH="838080" progId="STATISTICA.Spreadsheet">
                  <p:embed/>
                </p:oleObj>
              </mc:Choice>
              <mc:Fallback>
                <p:oleObj name="Spreadsheet" r:id="rId5" imgW="6105600" imgH="838080" progId="STATISTICA.Spreadshee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00636"/>
                        <a:ext cx="7805413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data-01_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noProof="0" dirty="0" smtClean="0"/>
              <a:t>U 21 lidí byla zjištěna výška postavy. Výsledky měření považujeme za realizace náhodného výběru z normálního rozložení. </a:t>
            </a: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noProof="0" dirty="0" smtClean="0"/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noProof="0" dirty="0" smtClean="0"/>
              <a:t>Na hladině významnosti testujte hypotézu, že střední hodnota výšky lidí je 175 cm proti oboustranné alternativě.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 provedením testu </a:t>
            </a:r>
            <a:r>
              <a:rPr lang="cs-CZ" dirty="0" smtClean="0"/>
              <a:t>ověřte normalitu dat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 N-P plotu a </a:t>
            </a:r>
            <a:r>
              <a:rPr kumimoji="0" lang="cs-CZ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Shapirova</a:t>
            </a:r>
            <a:r>
              <a:rPr lang="cs-CZ" dirty="0" smtClean="0"/>
              <a:t>-</a:t>
            </a:r>
            <a:r>
              <a:rPr lang="cs-CZ" dirty="0" err="1" smtClean="0"/>
              <a:t>Wilkova</a:t>
            </a:r>
            <a:r>
              <a:rPr lang="cs-CZ" dirty="0" smtClean="0"/>
              <a:t>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(S-W)</a:t>
            </a:r>
            <a:r>
              <a:rPr kumimoji="0" lang="cs-CZ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Na hladině významnosti testujte hypotézu, že střední hodnota výšky lidí je 181 cm proti oboustranné alternativě.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4282" y="157161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el-GR" dirty="0" smtClean="0"/>
              <a:t>μ</a:t>
            </a:r>
            <a:r>
              <a:rPr lang="cs-CZ" dirty="0" smtClean="0"/>
              <a:t> = 175 cm; H</a:t>
            </a:r>
            <a:r>
              <a:rPr lang="cs-CZ" baseline="-25000" dirty="0" smtClean="0"/>
              <a:t>A</a:t>
            </a:r>
            <a:r>
              <a:rPr lang="cs-CZ" dirty="0" smtClean="0"/>
              <a:t>: </a:t>
            </a:r>
            <a:r>
              <a:rPr lang="el-GR" dirty="0" smtClean="0"/>
              <a:t>μ</a:t>
            </a:r>
            <a:r>
              <a:rPr lang="cs-CZ" dirty="0" smtClean="0"/>
              <a:t> </a:t>
            </a:r>
            <a:r>
              <a:rPr lang="el-GR" dirty="0" smtClean="0"/>
              <a:t>≠</a:t>
            </a:r>
            <a:r>
              <a:rPr lang="cs-CZ" dirty="0" smtClean="0"/>
              <a:t> 175 cm</a:t>
            </a:r>
          </a:p>
          <a:p>
            <a:r>
              <a:rPr lang="cs-CZ" dirty="0" smtClean="0"/>
              <a:t>2. 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el-GR" dirty="0" smtClean="0"/>
              <a:t>μ</a:t>
            </a:r>
            <a:r>
              <a:rPr lang="cs-CZ" dirty="0" smtClean="0"/>
              <a:t> = 181 cm; H</a:t>
            </a:r>
            <a:r>
              <a:rPr lang="cs-CZ" baseline="-25000" dirty="0" smtClean="0"/>
              <a:t>A</a:t>
            </a:r>
            <a:r>
              <a:rPr lang="cs-CZ" dirty="0" smtClean="0"/>
              <a:t>: </a:t>
            </a:r>
            <a:r>
              <a:rPr lang="el-GR" dirty="0" smtClean="0"/>
              <a:t>μ</a:t>
            </a:r>
            <a:r>
              <a:rPr lang="cs-CZ" dirty="0" smtClean="0"/>
              <a:t> </a:t>
            </a:r>
            <a:r>
              <a:rPr lang="el-GR" dirty="0" smtClean="0"/>
              <a:t>≠</a:t>
            </a:r>
            <a:r>
              <a:rPr lang="cs-CZ" dirty="0" smtClean="0"/>
              <a:t> 181 cm</a:t>
            </a:r>
            <a:endParaRPr lang="cs-CZ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58" y="1357298"/>
          <a:ext cx="4381529" cy="328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357298"/>
                        <a:ext cx="4381529" cy="3286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4282" y="4857760"/>
          <a:ext cx="6210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preadsheet" r:id="rId5" imgW="6210360" imgH="876240" progId="STATISTICA.Spreadsheet">
                  <p:embed/>
                </p:oleObj>
              </mc:Choice>
              <mc:Fallback>
                <p:oleObj name="Spreadsheet" r:id="rId5" imgW="6210360" imgH="876240" progId="STATISTICA.Spreadshee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857760"/>
                        <a:ext cx="62103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4282" y="5920704"/>
          <a:ext cx="6210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preadsheet" r:id="rId7" imgW="6210360" imgH="876240" progId="STATISTICA.Spreadsheet">
                  <p:embed/>
                </p:oleObj>
              </mc:Choice>
              <mc:Fallback>
                <p:oleObj name="Spreadsheet" r:id="rId7" imgW="6210360" imgH="876240" progId="STATISTICA.Spreadshee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920704"/>
                        <a:ext cx="62103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14282" y="448842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1. úkol – </a:t>
            </a:r>
            <a:r>
              <a:rPr lang="cs-CZ" sz="1600" dirty="0" err="1" smtClean="0"/>
              <a:t>jednovýběrový</a:t>
            </a:r>
            <a:r>
              <a:rPr lang="cs-CZ" sz="1600" dirty="0" smtClean="0"/>
              <a:t> t-test (</a:t>
            </a:r>
            <a:r>
              <a:rPr lang="el-GR" sz="1600" dirty="0" smtClean="0"/>
              <a:t>α</a:t>
            </a:r>
            <a:r>
              <a:rPr lang="cs-CZ" sz="1600" dirty="0" smtClean="0"/>
              <a:t>=0,05): 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5074" y="485776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</a:t>
            </a:r>
            <a:r>
              <a:rPr lang="cs-CZ" sz="1200" baseline="-25000" dirty="0" smtClean="0"/>
              <a:t>0</a:t>
            </a:r>
            <a:r>
              <a:rPr lang="cs-CZ" sz="1200" dirty="0" smtClean="0"/>
              <a:t> nezamítáme. Neprokázali jsme, že by střední hodnota výšky lidí byla statisticky významně odlišná od 175 cm.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215074" y="5838591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</a:t>
            </a:r>
            <a:r>
              <a:rPr lang="cs-CZ" sz="1200" baseline="-25000" dirty="0" smtClean="0"/>
              <a:t>0</a:t>
            </a:r>
            <a:r>
              <a:rPr lang="cs-CZ" sz="1200" dirty="0" smtClean="0"/>
              <a:t> zamítáme. Prokázali jsme, že se v našem výběrovém souboru střední hodnota výšky lidí statisticky významně liší od 181 cm.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5720" y="242886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Ověření normality – </a:t>
            </a:r>
            <a:r>
              <a:rPr lang="cs-CZ" sz="1200" b="1" dirty="0" err="1" smtClean="0"/>
              <a:t>Shapiro</a:t>
            </a:r>
            <a:r>
              <a:rPr lang="cs-CZ" sz="1200" b="1" dirty="0" smtClean="0"/>
              <a:t>-</a:t>
            </a:r>
            <a:r>
              <a:rPr lang="cs-CZ" sz="1200" b="1" dirty="0" err="1" smtClean="0"/>
              <a:t>Wilkův</a:t>
            </a:r>
            <a:r>
              <a:rPr lang="cs-CZ" sz="1200" b="1" dirty="0" smtClean="0"/>
              <a:t> test </a:t>
            </a:r>
            <a:r>
              <a:rPr lang="cs-CZ" sz="1200" dirty="0" smtClean="0"/>
              <a:t>(</a:t>
            </a:r>
            <a:r>
              <a:rPr lang="el-GR" sz="1200" dirty="0" smtClean="0"/>
              <a:t>α</a:t>
            </a:r>
            <a:r>
              <a:rPr lang="cs-CZ" sz="1200" dirty="0" smtClean="0"/>
              <a:t>=0,05):</a:t>
            </a:r>
            <a:r>
              <a:rPr lang="cs-CZ" sz="1200" b="1" dirty="0" smtClean="0"/>
              <a:t> </a:t>
            </a:r>
            <a:r>
              <a:rPr lang="cs-CZ" sz="1200" dirty="0" smtClean="0"/>
              <a:t>Nezamítáme nulovou hypotézu o tom, že výběrový soubor pochází z normálního rozdělení (p=0,464).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14282" y="5589392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2. úkol – </a:t>
            </a:r>
            <a:r>
              <a:rPr lang="cs-CZ" sz="1600" dirty="0" err="1" smtClean="0"/>
              <a:t>jednovýběrový</a:t>
            </a:r>
            <a:r>
              <a:rPr lang="cs-CZ" sz="1600" dirty="0" smtClean="0"/>
              <a:t> t-test (</a:t>
            </a:r>
            <a:r>
              <a:rPr lang="el-GR" sz="1600" dirty="0" smtClean="0"/>
              <a:t>α</a:t>
            </a:r>
            <a:r>
              <a:rPr lang="cs-CZ" sz="1600" dirty="0" smtClean="0"/>
              <a:t>=0,05): 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data-02_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lang="cs-CZ" dirty="0" smtClean="0"/>
              <a:t>, která obsahují následující sloupce: 1.sloupec- výška v 1. skupině, 2.sloupec- výška v 2. skupině, 3.sloupec- výška, 4.sloupec- skupina (1-muži, 2-ženy).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baseline="0" dirty="0" smtClean="0"/>
              <a:t>Ověřte normalitu výšky v</a:t>
            </a:r>
            <a:r>
              <a:rPr lang="cs-CZ" dirty="0" smtClean="0"/>
              <a:t> 1. skupině a ve 2. skupině pomocí N-P plotu a histogramu, teprve potom pomocí testů.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cs-CZ" dirty="0" smtClean="0"/>
              <a:t>a hladině významnosti 0,05 testujte hypotézu, že rozptyly výšek skupiny 1 a 2 jsou shodné.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Na hladině významnosti 0,05 testujte hypotézu, že střední hodnoty výšek skupiny 1 a 2 jsou shodné.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Výstupy doplňte krabicovými grafy (box-ploty).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5720" y="1277234"/>
            <a:ext cx="8286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1. úkol - ověření normality – </a:t>
            </a:r>
            <a:r>
              <a:rPr lang="cs-CZ" sz="1600" dirty="0" err="1" smtClean="0"/>
              <a:t>Shapiro</a:t>
            </a:r>
            <a:r>
              <a:rPr lang="cs-CZ" sz="1600" dirty="0" smtClean="0"/>
              <a:t>-</a:t>
            </a:r>
            <a:r>
              <a:rPr lang="cs-CZ" sz="1600" dirty="0" err="1" smtClean="0"/>
              <a:t>Wilkův</a:t>
            </a:r>
            <a:r>
              <a:rPr lang="cs-CZ" sz="1600" dirty="0" smtClean="0"/>
              <a:t> test (</a:t>
            </a:r>
            <a:r>
              <a:rPr lang="el-GR" sz="1600" dirty="0" smtClean="0"/>
              <a:t>α</a:t>
            </a:r>
            <a:r>
              <a:rPr lang="cs-CZ" sz="1600" dirty="0" smtClean="0"/>
              <a:t>=0,05):</a:t>
            </a:r>
          </a:p>
          <a:p>
            <a:r>
              <a:rPr lang="cs-CZ" sz="1200" dirty="0" smtClean="0"/>
              <a:t>Nezamítáme nulovou hypotézu o tom, že výběrový soubor (skupina 1) pochází z normálního rozdělení (p=0,077).</a:t>
            </a:r>
          </a:p>
          <a:p>
            <a:r>
              <a:rPr lang="cs-CZ" sz="1200" dirty="0" smtClean="0"/>
              <a:t>Nezamítáme nulovou hypotézu o tom, že výběrový soubor (skupina 2) pochází z normálního rozdělení (p=0,343).</a:t>
            </a:r>
          </a:p>
          <a:p>
            <a:endParaRPr lang="cs-CZ" sz="1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58" y="2071678"/>
          <a:ext cx="3000396" cy="2250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071678"/>
                        <a:ext cx="3000396" cy="2250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74410" y="4446384"/>
          <a:ext cx="3000396" cy="2250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aph" r:id="rId5" imgW="5943600" imgH="4457880" progId="STATISTICA.Graph">
                  <p:embed/>
                </p:oleObj>
              </mc:Choice>
              <mc:Fallback>
                <p:oleObj name="Graph" r:id="rId5" imgW="5943600" imgH="4457880" progId="STATISTICA.Grap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10" y="4446384"/>
                        <a:ext cx="3000396" cy="2250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 descr="A146.emf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857620" y="2071678"/>
            <a:ext cx="3357586" cy="2214578"/>
          </a:xfrm>
          <a:prstGeom prst="rect">
            <a:avLst/>
          </a:prstGeom>
        </p:spPr>
      </p:pic>
      <p:pic>
        <p:nvPicPr>
          <p:cNvPr id="8" name="Obrázek 7" descr="504B.emf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3857620" y="4429132"/>
            <a:ext cx="342902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5720" y="1277234"/>
            <a:ext cx="8286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2. úkol – testování shody rozptylů - F-test / </a:t>
            </a:r>
            <a:r>
              <a:rPr lang="cs-CZ" sz="1600" dirty="0" err="1" smtClean="0"/>
              <a:t>Levenův</a:t>
            </a:r>
            <a:r>
              <a:rPr lang="cs-CZ" sz="1600" dirty="0" smtClean="0"/>
              <a:t> test (</a:t>
            </a:r>
            <a:r>
              <a:rPr lang="el-GR" sz="1600" dirty="0" smtClean="0"/>
              <a:t>α</a:t>
            </a:r>
            <a:r>
              <a:rPr lang="cs-CZ" sz="1600" dirty="0" smtClean="0"/>
              <a:t>=0,05):</a:t>
            </a:r>
          </a:p>
          <a:p>
            <a:r>
              <a:rPr lang="cs-CZ" sz="1200" dirty="0" smtClean="0"/>
              <a:t>Nezamítáme nulovou hypotézu o tom, že jsou rozptyly výběrových souborů shodné (skupina 1 a skupina 2).</a:t>
            </a:r>
          </a:p>
          <a:p>
            <a:r>
              <a:rPr lang="cs-CZ" sz="1200" dirty="0" smtClean="0"/>
              <a:t>F-test: p=0,905, </a:t>
            </a:r>
            <a:r>
              <a:rPr lang="cs-CZ" sz="1200" dirty="0" err="1" smtClean="0"/>
              <a:t>Levenův</a:t>
            </a:r>
            <a:r>
              <a:rPr lang="cs-CZ" sz="1200" dirty="0" smtClean="0"/>
              <a:t> test: p=0,791</a:t>
            </a:r>
          </a:p>
          <a:p>
            <a:endParaRPr lang="cs-CZ" sz="1200" dirty="0" smtClean="0"/>
          </a:p>
          <a:p>
            <a:r>
              <a:rPr lang="cs-CZ" sz="1600" dirty="0" smtClean="0"/>
              <a:t>3. úkol – </a:t>
            </a:r>
            <a:r>
              <a:rPr lang="cs-CZ" sz="1600" dirty="0" err="1" smtClean="0"/>
              <a:t>dvouvýběrový</a:t>
            </a:r>
            <a:r>
              <a:rPr lang="cs-CZ" sz="1600" dirty="0" smtClean="0"/>
              <a:t> t-test (</a:t>
            </a:r>
            <a:r>
              <a:rPr lang="el-GR" sz="1600" dirty="0" smtClean="0"/>
              <a:t>α</a:t>
            </a:r>
            <a:r>
              <a:rPr lang="cs-CZ" sz="1600" dirty="0" smtClean="0"/>
              <a:t>=0,05):</a:t>
            </a:r>
          </a:p>
          <a:p>
            <a:r>
              <a:rPr lang="cs-CZ" sz="1200" dirty="0" smtClean="0"/>
              <a:t>H</a:t>
            </a:r>
            <a:r>
              <a:rPr lang="cs-CZ" sz="1200" baseline="-25000" dirty="0" smtClean="0"/>
              <a:t>0</a:t>
            </a:r>
            <a:r>
              <a:rPr lang="cs-CZ" sz="1200" dirty="0" smtClean="0"/>
              <a:t>: </a:t>
            </a:r>
            <a:r>
              <a:rPr lang="el-GR" sz="1200" dirty="0" smtClean="0"/>
              <a:t>μ</a:t>
            </a:r>
            <a:r>
              <a:rPr lang="cs-CZ" sz="1200" baseline="-25000" dirty="0" smtClean="0"/>
              <a:t>1</a:t>
            </a:r>
            <a:r>
              <a:rPr lang="cs-CZ" sz="1200" dirty="0" smtClean="0"/>
              <a:t> = </a:t>
            </a:r>
            <a:r>
              <a:rPr lang="el-GR" sz="1200" dirty="0" smtClean="0"/>
              <a:t>μ</a:t>
            </a:r>
            <a:r>
              <a:rPr lang="cs-CZ" sz="1200" baseline="-25000" dirty="0" smtClean="0"/>
              <a:t>2</a:t>
            </a:r>
            <a:r>
              <a:rPr lang="cs-CZ" sz="1200" dirty="0" smtClean="0"/>
              <a:t>; H</a:t>
            </a:r>
            <a:r>
              <a:rPr lang="cs-CZ" sz="1200" baseline="-25000" dirty="0" smtClean="0"/>
              <a:t>A</a:t>
            </a:r>
            <a:r>
              <a:rPr lang="cs-CZ" sz="1200" dirty="0" smtClean="0"/>
              <a:t>: </a:t>
            </a:r>
            <a:r>
              <a:rPr lang="el-GR" sz="1200" dirty="0" smtClean="0"/>
              <a:t>μ</a:t>
            </a:r>
            <a:r>
              <a:rPr lang="cs-CZ" sz="1200" baseline="-25000" dirty="0" smtClean="0"/>
              <a:t>1</a:t>
            </a:r>
            <a:r>
              <a:rPr lang="cs-CZ" sz="1200" dirty="0" smtClean="0"/>
              <a:t> </a:t>
            </a:r>
            <a:r>
              <a:rPr lang="el-GR" sz="1200" dirty="0" smtClean="0"/>
              <a:t>≠</a:t>
            </a:r>
            <a:r>
              <a:rPr lang="cs-CZ" sz="1200" dirty="0" smtClean="0"/>
              <a:t> </a:t>
            </a:r>
            <a:r>
              <a:rPr lang="el-GR" sz="1200" dirty="0" smtClean="0"/>
              <a:t>μ</a:t>
            </a:r>
            <a:r>
              <a:rPr lang="cs-CZ" sz="1200" baseline="-25000" dirty="0" smtClean="0"/>
              <a:t>2</a:t>
            </a:r>
          </a:p>
          <a:p>
            <a:r>
              <a:rPr lang="cs-CZ" sz="1200" dirty="0" smtClean="0"/>
              <a:t>Zamítáme nulovou hypotézu o shodě středních hodnot dvou výběrových souborů. Střední hodnota výšky skupiny 1 je statisticky významně větší než u skupiny 2 (p&lt;0,001).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600" dirty="0" smtClean="0"/>
              <a:t>4. úkol – krabicové grafy: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73421" y="3089062"/>
          <a:ext cx="8736361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Spreadsheet" r:id="rId3" imgW="10410840" imgH="1276200" progId="STATISTICA.Spreadsheet">
                  <p:embed/>
                </p:oleObj>
              </mc:Choice>
              <mc:Fallback>
                <p:oleObj name="Spreadsheet" r:id="rId3" imgW="10410840" imgH="1276200" progId="STATISTICA.Spreadshee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21" y="3089062"/>
                        <a:ext cx="8736361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 descr="F12C.emf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4" y="4143380"/>
            <a:ext cx="3214710" cy="2511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noProof="0" dirty="0" smtClean="0"/>
              <a:t>5 žen vyzkoušelo novou dietu.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data-03_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lang="cs-CZ" dirty="0" smtClean="0"/>
              <a:t>, který obsahuje následující údaje: 1.sloupec- hmotnost před dietou, 2.sloupec- hmotnost po dietě.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cs-CZ" dirty="0" smtClean="0"/>
              <a:t>a hladině významnosti 0,05 testujte hypotézu, že dieta neměla významný vliv na změnu hmotnosti, tj. že rozdíl středních hodnot hmotnosti se neliší.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Příklad k procvičení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5720" y="150017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Ověření normality – </a:t>
            </a:r>
            <a:r>
              <a:rPr lang="cs-CZ" sz="1200" b="1" dirty="0" err="1" smtClean="0"/>
              <a:t>Shapiro</a:t>
            </a:r>
            <a:r>
              <a:rPr lang="cs-CZ" sz="1200" b="1" dirty="0" smtClean="0"/>
              <a:t>-</a:t>
            </a:r>
            <a:r>
              <a:rPr lang="cs-CZ" sz="1200" b="1" dirty="0" err="1" smtClean="0"/>
              <a:t>Wilkův</a:t>
            </a:r>
            <a:r>
              <a:rPr lang="cs-CZ" sz="1200" b="1" dirty="0" smtClean="0"/>
              <a:t> test </a:t>
            </a:r>
            <a:r>
              <a:rPr lang="cs-CZ" sz="1200" dirty="0" smtClean="0"/>
              <a:t>(</a:t>
            </a:r>
            <a:r>
              <a:rPr lang="el-GR" sz="1200" dirty="0" smtClean="0"/>
              <a:t>α</a:t>
            </a:r>
            <a:r>
              <a:rPr lang="cs-CZ" sz="1200" dirty="0" smtClean="0"/>
              <a:t>=0,05):</a:t>
            </a:r>
            <a:r>
              <a:rPr lang="cs-CZ" sz="1200" b="1" dirty="0" smtClean="0"/>
              <a:t> </a:t>
            </a:r>
            <a:r>
              <a:rPr lang="cs-CZ" sz="1200" dirty="0" smtClean="0"/>
              <a:t>Nezamítáme nulovou hypotézu o tom, že diference pochází z normálního rozdělení (p=0,607).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158" y="3714752"/>
            <a:ext cx="39290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 úkol - párový t-test (</a:t>
            </a:r>
            <a:r>
              <a:rPr lang="el-GR" dirty="0" smtClean="0"/>
              <a:t>α</a:t>
            </a:r>
            <a:r>
              <a:rPr lang="cs-CZ" dirty="0" smtClean="0"/>
              <a:t>=0,05): </a:t>
            </a:r>
          </a:p>
          <a:p>
            <a:pPr marL="342900" indent="-342900"/>
            <a:endParaRPr lang="cs-CZ" sz="1400" dirty="0" smtClean="0"/>
          </a:p>
          <a:p>
            <a:pPr marL="342900" indent="-342900"/>
            <a:r>
              <a:rPr lang="cs-CZ" sz="1400" dirty="0" smtClean="0"/>
              <a:t>H</a:t>
            </a:r>
            <a:r>
              <a:rPr lang="cs-CZ" sz="1400" baseline="-25000" dirty="0" smtClean="0"/>
              <a:t>0</a:t>
            </a:r>
            <a:r>
              <a:rPr lang="cs-CZ" sz="1400" dirty="0" smtClean="0"/>
              <a:t>: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před</a:t>
            </a:r>
            <a:r>
              <a:rPr lang="cs-CZ" sz="1400" dirty="0" smtClean="0"/>
              <a:t> -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po </a:t>
            </a:r>
            <a:r>
              <a:rPr lang="cs-CZ" sz="1400" dirty="0" smtClean="0"/>
              <a:t>= 0; H</a:t>
            </a:r>
            <a:r>
              <a:rPr lang="cs-CZ" sz="1400" baseline="-25000" dirty="0" smtClean="0"/>
              <a:t>A</a:t>
            </a:r>
            <a:r>
              <a:rPr lang="cs-CZ" sz="1400" dirty="0" smtClean="0"/>
              <a:t>: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před</a:t>
            </a:r>
            <a:r>
              <a:rPr lang="cs-CZ" sz="1400" dirty="0" smtClean="0"/>
              <a:t> - </a:t>
            </a:r>
            <a:r>
              <a:rPr lang="el-GR" sz="1400" dirty="0" smtClean="0"/>
              <a:t>μ</a:t>
            </a:r>
            <a:r>
              <a:rPr lang="cs-CZ" sz="1400" baseline="-25000" dirty="0" smtClean="0"/>
              <a:t>po </a:t>
            </a:r>
            <a:r>
              <a:rPr lang="el-GR" sz="1400" dirty="0" smtClean="0"/>
              <a:t>≠</a:t>
            </a:r>
            <a:r>
              <a:rPr lang="cs-CZ" sz="1400" dirty="0" smtClean="0"/>
              <a:t> 0</a:t>
            </a:r>
          </a:p>
          <a:p>
            <a:pPr marL="342900" indent="-342900"/>
            <a:endParaRPr lang="cs-CZ" sz="1400" dirty="0" smtClean="0"/>
          </a:p>
          <a:p>
            <a:pPr indent="-342900"/>
            <a:r>
              <a:rPr lang="cs-CZ" sz="1400" dirty="0" smtClean="0"/>
              <a:t>Zamítáme nulovou hypotézu, dieta měla statisticky významný vliv na změnu hmotnosti (průměrné snížení o 4,6 kg), p=0,009. 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6248" y="1357298"/>
          <a:ext cx="3007478" cy="20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357298"/>
                        <a:ext cx="3007478" cy="2071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7158" y="5613213"/>
          <a:ext cx="78676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Spreadsheet" r:id="rId5" imgW="7867800" imgH="1190520" progId="STATISTICA.Spreadsheet">
                  <p:embed/>
                </p:oleObj>
              </mc:Choice>
              <mc:Fallback>
                <p:oleObj name="Spreadsheet" r:id="rId5" imgW="7867800" imgH="1190520" progId="STATISTICA.Spreadshee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613213"/>
                        <a:ext cx="786765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215206" y="135729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N-P graf diferencí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00958" y="2798665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Bodový graf - korelace</a:t>
            </a:r>
            <a:endParaRPr lang="cs-CZ" sz="1600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812324" y="3420374"/>
          <a:ext cx="3111184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Graph" r:id="rId7" imgW="5943600" imgH="4457880" progId="STATISTICA.Graph">
                  <p:embed/>
                </p:oleObj>
              </mc:Choice>
              <mc:Fallback>
                <p:oleObj name="Graph" r:id="rId7" imgW="5943600" imgH="4457880" progId="STATISTICA.Grap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2324" y="3420374"/>
                        <a:ext cx="3111184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data-04_</a:t>
            </a:r>
            <a:r>
              <a:rPr lang="cs-CZ" dirty="0" err="1" smtClean="0"/>
              <a:t>priklad</a:t>
            </a:r>
            <a:r>
              <a:rPr lang="cs-CZ" dirty="0" smtClean="0"/>
              <a:t>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studie se zkoumá vliv léku-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hydrochlorothiazidu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krevní tlak v náhodném výběru 11 hypertoniků (člověk trpící vysokým tlakem krve). Každý pacient dostal nejprve placebo a o měsíc později 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hydrochlorothiazid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Uvedené hodnoty v datech představují systolický tlak (v mm 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Hg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Na hladině významnosti 0,05 testujte hypotézu, že lék neměl významný vliv na změnu krevního tlaku.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914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Motiv sady Office</vt:lpstr>
      <vt:lpstr>Graph</vt:lpstr>
      <vt:lpstr>Spreadsheet</vt:lpstr>
      <vt:lpstr>Samostatný úkol:</vt:lpstr>
      <vt:lpstr>1. Příklad k procvičení</vt:lpstr>
      <vt:lpstr>1. Příklad k procvičení</vt:lpstr>
      <vt:lpstr>2. Příklad k procvičení</vt:lpstr>
      <vt:lpstr>2. Příklad k procvičení</vt:lpstr>
      <vt:lpstr>2. Příklad k procvičení</vt:lpstr>
      <vt:lpstr>3. Příklad k procvičení</vt:lpstr>
      <vt:lpstr>3. Příklad k procvičení</vt:lpstr>
      <vt:lpstr>4. Příklad k procvičení</vt:lpstr>
      <vt:lpstr>4. Příklad k procvičení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panackova</cp:lastModifiedBy>
  <cp:revision>47</cp:revision>
  <dcterms:created xsi:type="dcterms:W3CDTF">2012-10-31T12:54:05Z</dcterms:created>
  <dcterms:modified xsi:type="dcterms:W3CDTF">2015-12-14T12:06:25Z</dcterms:modified>
</cp:coreProperties>
</file>