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2" r:id="rId4"/>
    <p:sldId id="258" r:id="rId5"/>
    <p:sldId id="263" r:id="rId6"/>
    <p:sldId id="264" r:id="rId7"/>
    <p:sldId id="259" r:id="rId8"/>
    <p:sldId id="265" r:id="rId9"/>
    <p:sldId id="260" r:id="rId10"/>
    <p:sldId id="266" r:id="rId11"/>
    <p:sldId id="261" r:id="rId12"/>
    <p:sldId id="267" r:id="rId1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8" d="100"/>
          <a:sy n="118" d="100"/>
        </p:scale>
        <p:origin x="-1422" y="-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1.wmf"/><Relationship Id="rId1" Type="http://schemas.openxmlformats.org/officeDocument/2006/relationships/image" Target="../media/image10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4.wmf"/><Relationship Id="rId1" Type="http://schemas.openxmlformats.org/officeDocument/2006/relationships/image" Target="../media/image13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17.wmf"/><Relationship Id="rId1" Type="http://schemas.openxmlformats.org/officeDocument/2006/relationships/image" Target="../media/image16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26418-46D8-4A8F-8B92-ADBD572FBD3D}" type="datetimeFigureOut">
              <a:rPr lang="cs-CZ" smtClean="0"/>
              <a:pPr/>
              <a:t>14.12.2015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74717-E0A2-4830-AE0C-B734DB503B4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26418-46D8-4A8F-8B92-ADBD572FBD3D}" type="datetimeFigureOut">
              <a:rPr lang="cs-CZ" smtClean="0"/>
              <a:pPr/>
              <a:t>14.12.2015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74717-E0A2-4830-AE0C-B734DB503B4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26418-46D8-4A8F-8B92-ADBD572FBD3D}" type="datetimeFigureOut">
              <a:rPr lang="cs-CZ" smtClean="0"/>
              <a:pPr/>
              <a:t>14.12.2015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74717-E0A2-4830-AE0C-B734DB503B4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26418-46D8-4A8F-8B92-ADBD572FBD3D}" type="datetimeFigureOut">
              <a:rPr lang="cs-CZ" smtClean="0"/>
              <a:pPr/>
              <a:t>14.12.2015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74717-E0A2-4830-AE0C-B734DB503B4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26418-46D8-4A8F-8B92-ADBD572FBD3D}" type="datetimeFigureOut">
              <a:rPr lang="cs-CZ" smtClean="0"/>
              <a:pPr/>
              <a:t>14.12.2015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74717-E0A2-4830-AE0C-B734DB503B4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26418-46D8-4A8F-8B92-ADBD572FBD3D}" type="datetimeFigureOut">
              <a:rPr lang="cs-CZ" smtClean="0"/>
              <a:pPr/>
              <a:t>14.12.2015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74717-E0A2-4830-AE0C-B734DB503B4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26418-46D8-4A8F-8B92-ADBD572FBD3D}" type="datetimeFigureOut">
              <a:rPr lang="cs-CZ" smtClean="0"/>
              <a:pPr/>
              <a:t>14.12.2015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74717-E0A2-4830-AE0C-B734DB503B4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26418-46D8-4A8F-8B92-ADBD572FBD3D}" type="datetimeFigureOut">
              <a:rPr lang="cs-CZ" smtClean="0"/>
              <a:pPr/>
              <a:t>14.12.2015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74717-E0A2-4830-AE0C-B734DB503B4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26418-46D8-4A8F-8B92-ADBD572FBD3D}" type="datetimeFigureOut">
              <a:rPr lang="cs-CZ" smtClean="0"/>
              <a:pPr/>
              <a:t>14.12.2015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74717-E0A2-4830-AE0C-B734DB503B4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26418-46D8-4A8F-8B92-ADBD572FBD3D}" type="datetimeFigureOut">
              <a:rPr lang="cs-CZ" smtClean="0"/>
              <a:pPr/>
              <a:t>14.12.2015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74717-E0A2-4830-AE0C-B734DB503B4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26418-46D8-4A8F-8B92-ADBD572FBD3D}" type="datetimeFigureOut">
              <a:rPr lang="cs-CZ" smtClean="0"/>
              <a:pPr/>
              <a:t>14.12.2015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74717-E0A2-4830-AE0C-B734DB503B4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B26418-46D8-4A8F-8B92-ADBD572FBD3D}" type="datetimeFigureOut">
              <a:rPr lang="cs-CZ" smtClean="0"/>
              <a:pPr/>
              <a:t>14.12.2015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A74717-E0A2-4830-AE0C-B734DB503B43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7" Type="http://schemas.openxmlformats.org/officeDocument/2006/relationships/image" Target="../media/image14.wmf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11.bin"/><Relationship Id="rId5" Type="http://schemas.openxmlformats.org/officeDocument/2006/relationships/image" Target="../media/image15.emf"/><Relationship Id="rId4" Type="http://schemas.openxmlformats.org/officeDocument/2006/relationships/image" Target="../media/image13.wmf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7.wmf"/><Relationship Id="rId5" Type="http://schemas.openxmlformats.org/officeDocument/2006/relationships/oleObject" Target="../embeddings/oleObject13.bin"/><Relationship Id="rId4" Type="http://schemas.openxmlformats.org/officeDocument/2006/relationships/image" Target="../media/image16.w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1.w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emf"/><Relationship Id="rId3" Type="http://schemas.openxmlformats.org/officeDocument/2006/relationships/oleObject" Target="../embeddings/oleObject4.bin"/><Relationship Id="rId7" Type="http://schemas.openxmlformats.org/officeDocument/2006/relationships/image" Target="../media/image6.emf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5.wmf"/><Relationship Id="rId5" Type="http://schemas.openxmlformats.org/officeDocument/2006/relationships/oleObject" Target="../embeddings/oleObject5.bin"/><Relationship Id="rId4" Type="http://schemas.openxmlformats.org/officeDocument/2006/relationships/image" Target="../media/image4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9.emf"/><Relationship Id="rId4" Type="http://schemas.openxmlformats.org/officeDocument/2006/relationships/image" Target="../media/image8.w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wmf"/><Relationship Id="rId3" Type="http://schemas.openxmlformats.org/officeDocument/2006/relationships/oleObject" Target="../embeddings/oleObject7.bin"/><Relationship Id="rId7" Type="http://schemas.openxmlformats.org/officeDocument/2006/relationships/oleObject" Target="../embeddings/oleObject9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1.wmf"/><Relationship Id="rId5" Type="http://schemas.openxmlformats.org/officeDocument/2006/relationships/oleObject" Target="../embeddings/oleObject8.bin"/><Relationship Id="rId4" Type="http://schemas.openxmlformats.org/officeDocument/2006/relationships/image" Target="../media/image10.w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Samostatný úkol: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dirty="0" err="1" smtClean="0"/>
              <a:t>Jednovýběrový</a:t>
            </a:r>
            <a:r>
              <a:rPr lang="cs-CZ" dirty="0" smtClean="0"/>
              <a:t> t-test</a:t>
            </a:r>
          </a:p>
          <a:p>
            <a:r>
              <a:rPr lang="cs-CZ" dirty="0" err="1" smtClean="0"/>
              <a:t>Dvouvýběrový</a:t>
            </a:r>
            <a:r>
              <a:rPr lang="cs-CZ" dirty="0" smtClean="0"/>
              <a:t> nepárový t-test</a:t>
            </a:r>
          </a:p>
          <a:p>
            <a:r>
              <a:rPr lang="cs-CZ" dirty="0" err="1" smtClean="0"/>
              <a:t>Dvouvýběrový</a:t>
            </a:r>
            <a:r>
              <a:rPr lang="cs-CZ" dirty="0" smtClean="0"/>
              <a:t> párový t-test</a:t>
            </a:r>
          </a:p>
          <a:p>
            <a:endParaRPr lang="cs-CZ" dirty="0" smtClean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4. Příklad k procvičení</a:t>
            </a:r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285720" y="1500174"/>
            <a:ext cx="364333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 smtClean="0"/>
              <a:t>Ověření normality – </a:t>
            </a:r>
            <a:r>
              <a:rPr lang="cs-CZ" sz="1200" b="1" dirty="0" err="1" smtClean="0"/>
              <a:t>Shapiro</a:t>
            </a:r>
            <a:r>
              <a:rPr lang="cs-CZ" sz="1200" b="1" dirty="0" smtClean="0"/>
              <a:t>-</a:t>
            </a:r>
            <a:r>
              <a:rPr lang="cs-CZ" sz="1200" b="1" dirty="0" err="1" smtClean="0"/>
              <a:t>Wilkův</a:t>
            </a:r>
            <a:r>
              <a:rPr lang="cs-CZ" sz="1200" b="1" dirty="0" smtClean="0"/>
              <a:t> test </a:t>
            </a:r>
            <a:r>
              <a:rPr lang="cs-CZ" sz="1200" dirty="0" smtClean="0"/>
              <a:t>(</a:t>
            </a:r>
            <a:r>
              <a:rPr lang="el-GR" sz="1200" dirty="0" smtClean="0"/>
              <a:t>α</a:t>
            </a:r>
            <a:r>
              <a:rPr lang="cs-CZ" sz="1200" dirty="0" smtClean="0"/>
              <a:t>=0,05):</a:t>
            </a:r>
            <a:r>
              <a:rPr lang="cs-CZ" sz="1200" b="1" dirty="0" smtClean="0"/>
              <a:t> </a:t>
            </a:r>
            <a:r>
              <a:rPr lang="cs-CZ" sz="1200" dirty="0" smtClean="0"/>
              <a:t>Nezamítáme nulovou hypotézu o tom, že diference pochází z normálního rozdělení (p=0,493).</a:t>
            </a:r>
            <a:endParaRPr lang="cs-CZ" sz="1200" dirty="0"/>
          </a:p>
        </p:txBody>
      </p:sp>
      <p:sp>
        <p:nvSpPr>
          <p:cNvPr id="6" name="TextovéPole 5"/>
          <p:cNvSpPr txBox="1"/>
          <p:nvPr/>
        </p:nvSpPr>
        <p:spPr>
          <a:xfrm>
            <a:off x="357158" y="3981585"/>
            <a:ext cx="3929090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/>
            <a:r>
              <a:rPr lang="cs-CZ" dirty="0" smtClean="0"/>
              <a:t>1.  úkol - párový t-test (</a:t>
            </a:r>
            <a:r>
              <a:rPr lang="el-GR" dirty="0" smtClean="0"/>
              <a:t>α</a:t>
            </a:r>
            <a:r>
              <a:rPr lang="cs-CZ" dirty="0" smtClean="0"/>
              <a:t>=0,05): </a:t>
            </a:r>
          </a:p>
          <a:p>
            <a:pPr marL="342900" indent="-342900"/>
            <a:endParaRPr lang="cs-CZ" sz="1400" dirty="0" smtClean="0"/>
          </a:p>
          <a:p>
            <a:pPr marL="342900" indent="-342900"/>
            <a:r>
              <a:rPr lang="cs-CZ" sz="1400" dirty="0" smtClean="0"/>
              <a:t>H</a:t>
            </a:r>
            <a:r>
              <a:rPr lang="cs-CZ" sz="1400" baseline="-25000" dirty="0" smtClean="0"/>
              <a:t>0</a:t>
            </a:r>
            <a:r>
              <a:rPr lang="cs-CZ" sz="1400" dirty="0" smtClean="0"/>
              <a:t>: </a:t>
            </a:r>
            <a:r>
              <a:rPr lang="el-GR" sz="1400" dirty="0" smtClean="0"/>
              <a:t>μ</a:t>
            </a:r>
            <a:r>
              <a:rPr lang="cs-CZ" sz="1400" baseline="-25000" dirty="0" smtClean="0"/>
              <a:t>lék</a:t>
            </a:r>
            <a:r>
              <a:rPr lang="cs-CZ" sz="1400" dirty="0" smtClean="0"/>
              <a:t> - </a:t>
            </a:r>
            <a:r>
              <a:rPr lang="el-GR" sz="1400" dirty="0" smtClean="0"/>
              <a:t>μ</a:t>
            </a:r>
            <a:r>
              <a:rPr lang="cs-CZ" sz="1400" baseline="-25000" dirty="0" smtClean="0"/>
              <a:t>placebo </a:t>
            </a:r>
            <a:r>
              <a:rPr lang="cs-CZ" sz="1400" dirty="0" smtClean="0"/>
              <a:t>= 0; H</a:t>
            </a:r>
            <a:r>
              <a:rPr lang="cs-CZ" sz="1400" baseline="-25000" dirty="0" smtClean="0"/>
              <a:t>A</a:t>
            </a:r>
            <a:r>
              <a:rPr lang="cs-CZ" sz="1400" dirty="0" smtClean="0"/>
              <a:t>: </a:t>
            </a:r>
            <a:r>
              <a:rPr lang="el-GR" sz="1400" dirty="0" smtClean="0"/>
              <a:t>μ</a:t>
            </a:r>
            <a:r>
              <a:rPr lang="cs-CZ" sz="1400" baseline="-25000" dirty="0" smtClean="0"/>
              <a:t>lék</a:t>
            </a:r>
            <a:r>
              <a:rPr lang="cs-CZ" sz="1400" dirty="0" smtClean="0"/>
              <a:t> - </a:t>
            </a:r>
            <a:r>
              <a:rPr lang="el-GR" sz="1400" dirty="0" smtClean="0"/>
              <a:t>μ</a:t>
            </a:r>
            <a:r>
              <a:rPr lang="cs-CZ" sz="1400" baseline="-25000" dirty="0" smtClean="0"/>
              <a:t>placebo </a:t>
            </a:r>
            <a:r>
              <a:rPr lang="el-GR" sz="1400" dirty="0" smtClean="0"/>
              <a:t>≠</a:t>
            </a:r>
            <a:r>
              <a:rPr lang="cs-CZ" sz="1400" dirty="0" smtClean="0"/>
              <a:t> 0</a:t>
            </a:r>
          </a:p>
          <a:p>
            <a:pPr marL="342900" indent="-342900"/>
            <a:endParaRPr lang="cs-CZ" sz="1400" dirty="0" smtClean="0"/>
          </a:p>
          <a:p>
            <a:pPr indent="-342900"/>
            <a:r>
              <a:rPr lang="cs-CZ" sz="1400" dirty="0" smtClean="0"/>
              <a:t>Zamítáme nulovou hypotézu, lék měl statisticky významný vliv na hodnotu krevního tlaku (průměrné snížení o 24 mm </a:t>
            </a:r>
            <a:r>
              <a:rPr lang="cs-CZ" sz="1400" dirty="0" err="1" smtClean="0"/>
              <a:t>Hg</a:t>
            </a:r>
            <a:r>
              <a:rPr lang="cs-CZ" sz="1400" dirty="0" smtClean="0"/>
              <a:t>), p&lt;0,001. </a:t>
            </a:r>
          </a:p>
        </p:txBody>
      </p:sp>
      <p:sp>
        <p:nvSpPr>
          <p:cNvPr id="9" name="TextovéPole 8"/>
          <p:cNvSpPr txBox="1"/>
          <p:nvPr/>
        </p:nvSpPr>
        <p:spPr>
          <a:xfrm>
            <a:off x="7215206" y="1357298"/>
            <a:ext cx="135732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 smtClean="0"/>
              <a:t>N-P graf diferencí</a:t>
            </a:r>
            <a:endParaRPr lang="cs-CZ" sz="1600" dirty="0"/>
          </a:p>
        </p:txBody>
      </p:sp>
      <p:sp>
        <p:nvSpPr>
          <p:cNvPr id="10" name="TextovéPole 9"/>
          <p:cNvSpPr txBox="1"/>
          <p:nvPr/>
        </p:nvSpPr>
        <p:spPr>
          <a:xfrm>
            <a:off x="7500958" y="2772787"/>
            <a:ext cx="150019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1600" dirty="0" smtClean="0"/>
              <a:t>Bodový graf - korelace</a:t>
            </a:r>
            <a:endParaRPr lang="cs-CZ" sz="1600" dirty="0"/>
          </a:p>
        </p:txBody>
      </p:sp>
      <p:graphicFrame>
        <p:nvGraphicFramePr>
          <p:cNvPr id="5125" name="Object 5"/>
          <p:cNvGraphicFramePr>
            <a:graphicFrameLocks noChangeAspect="1"/>
          </p:cNvGraphicFramePr>
          <p:nvPr/>
        </p:nvGraphicFramePr>
        <p:xfrm>
          <a:off x="5643570" y="3392032"/>
          <a:ext cx="3334696" cy="229710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7" name="Graph" r:id="rId3" imgW="5943600" imgH="4457880" progId="STATISTICA.Graph">
                  <p:embed/>
                </p:oleObj>
              </mc:Choice>
              <mc:Fallback>
                <p:oleObj name="Graph" r:id="rId3" imgW="5943600" imgH="4457880" progId="STATISTICA.Graph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43570" y="3392032"/>
                        <a:ext cx="3334696" cy="229710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1" name="Obrázek 10" descr="ECCC.emf"/>
          <p:cNvPicPr>
            <a:picLocks/>
          </p:cNvPicPr>
          <p:nvPr/>
        </p:nvPicPr>
        <p:blipFill>
          <a:blip r:embed="rId5"/>
          <a:stretch>
            <a:fillRect/>
          </a:stretch>
        </p:blipFill>
        <p:spPr>
          <a:xfrm>
            <a:off x="3857620" y="1285860"/>
            <a:ext cx="3286148" cy="2143140"/>
          </a:xfrm>
          <a:prstGeom prst="rect">
            <a:avLst/>
          </a:prstGeom>
        </p:spPr>
      </p:pic>
      <p:graphicFrame>
        <p:nvGraphicFramePr>
          <p:cNvPr id="5126" name="Object 6"/>
          <p:cNvGraphicFramePr>
            <a:graphicFrameLocks noChangeAspect="1"/>
          </p:cNvGraphicFramePr>
          <p:nvPr/>
        </p:nvGraphicFramePr>
        <p:xfrm>
          <a:off x="285720" y="5805513"/>
          <a:ext cx="8220075" cy="1266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8" name="Spreadsheet" r:id="rId6" imgW="9077400" imgH="1400040" progId="STATISTICA.Spreadsheet">
                  <p:embed/>
                </p:oleObj>
              </mc:Choice>
              <mc:Fallback>
                <p:oleObj name="Spreadsheet" r:id="rId6" imgW="9077400" imgH="1400040" progId="STATISTICA.Spreadsheet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5720" y="5805513"/>
                        <a:ext cx="8220075" cy="1266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4400" dirty="0" smtClean="0">
                <a:latin typeface="+mj-lt"/>
                <a:ea typeface="+mj-ea"/>
                <a:cs typeface="+mj-cs"/>
              </a:rPr>
              <a:t>5</a:t>
            </a:r>
            <a:r>
              <a:rPr kumimoji="0" lang="cs-CZ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. Příklad k procvičení</a:t>
            </a:r>
            <a:endParaRPr kumimoji="0" lang="cs-CZ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4" name="Rectangle 3"/>
          <p:cNvSpPr txBox="1">
            <a:spLocks/>
          </p:cNvSpPr>
          <p:nvPr/>
        </p:nvSpPr>
        <p:spPr bwMode="auto">
          <a:xfrm>
            <a:off x="301625" y="1524000"/>
            <a:ext cx="8534400" cy="4598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273050" lvl="0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defRPr/>
            </a:pPr>
            <a:r>
              <a:rPr lang="cs-CZ" dirty="0" smtClean="0"/>
              <a:t>Načtěte data-05_</a:t>
            </a:r>
            <a:r>
              <a:rPr lang="cs-CZ" dirty="0" err="1" smtClean="0"/>
              <a:t>priklad</a:t>
            </a:r>
            <a:r>
              <a:rPr lang="cs-CZ" dirty="0" smtClean="0"/>
              <a:t>. Výrobce udává, že průměrná spotřeba paliva je 12,5 l/100 km.  Testovací jezdec podrobil 14 vybraných vozů měření spotřeby.</a:t>
            </a:r>
            <a:endParaRPr kumimoji="0" lang="cs-CZ" b="0" i="0" u="none" strike="noStrike" kern="120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indent="-3429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+mj-lt"/>
              <a:buAutoNum type="arabicPeriod"/>
              <a:defRPr/>
            </a:pPr>
            <a:r>
              <a:rPr lang="cs-CZ" dirty="0" smtClean="0"/>
              <a:t>Na hladině významnosti 0,05 otestujte, zda se skutečná spotřeba tohoto automobilu odlišuje od toho, co udává výrobce.</a:t>
            </a:r>
          </a:p>
          <a:p>
            <a:pPr marL="273050" marR="0" lvl="0" indent="-2730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tabLst/>
              <a:defRPr/>
            </a:pPr>
            <a:endParaRPr kumimoji="0" lang="cs-CZ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4400" dirty="0" smtClean="0">
                <a:latin typeface="+mj-lt"/>
                <a:ea typeface="+mj-ea"/>
                <a:cs typeface="+mj-cs"/>
              </a:rPr>
              <a:t>5</a:t>
            </a:r>
            <a:r>
              <a:rPr kumimoji="0" lang="cs-CZ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. Příklad k procvičení</a:t>
            </a:r>
            <a:endParaRPr kumimoji="0" lang="cs-CZ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285720" y="1500174"/>
            <a:ext cx="364333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 smtClean="0"/>
              <a:t>Ověření normality – </a:t>
            </a:r>
            <a:r>
              <a:rPr lang="cs-CZ" sz="1200" b="1" dirty="0" err="1" smtClean="0"/>
              <a:t>Shapiro</a:t>
            </a:r>
            <a:r>
              <a:rPr lang="cs-CZ" sz="1200" b="1" dirty="0" smtClean="0"/>
              <a:t>-</a:t>
            </a:r>
            <a:r>
              <a:rPr lang="cs-CZ" sz="1200" b="1" dirty="0" err="1" smtClean="0"/>
              <a:t>Wilkův</a:t>
            </a:r>
            <a:r>
              <a:rPr lang="cs-CZ" sz="1200" b="1" dirty="0" smtClean="0"/>
              <a:t> test </a:t>
            </a:r>
            <a:r>
              <a:rPr lang="cs-CZ" sz="1200" dirty="0" smtClean="0"/>
              <a:t>(</a:t>
            </a:r>
            <a:r>
              <a:rPr lang="el-GR" sz="1200" dirty="0" smtClean="0"/>
              <a:t>α</a:t>
            </a:r>
            <a:r>
              <a:rPr lang="cs-CZ" sz="1200" dirty="0" smtClean="0"/>
              <a:t>=0,05):</a:t>
            </a:r>
            <a:r>
              <a:rPr lang="cs-CZ" sz="1200" b="1" dirty="0" smtClean="0"/>
              <a:t> </a:t>
            </a:r>
            <a:r>
              <a:rPr lang="cs-CZ" sz="1200" dirty="0" smtClean="0"/>
              <a:t>Nezamítáme nulovou hypotézu o tom, že výběrový soubor pochází z normálního rozdělení (p=0,953).</a:t>
            </a:r>
            <a:endParaRPr lang="cs-CZ" sz="1200" dirty="0"/>
          </a:p>
        </p:txBody>
      </p:sp>
      <p:sp>
        <p:nvSpPr>
          <p:cNvPr id="6" name="TextovéPole 5"/>
          <p:cNvSpPr txBox="1"/>
          <p:nvPr/>
        </p:nvSpPr>
        <p:spPr>
          <a:xfrm>
            <a:off x="240160" y="2571744"/>
            <a:ext cx="3929090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/>
            <a:r>
              <a:rPr lang="cs-CZ" dirty="0" smtClean="0"/>
              <a:t>1.  úkol - </a:t>
            </a:r>
            <a:r>
              <a:rPr lang="cs-CZ" dirty="0" err="1" smtClean="0"/>
              <a:t>jednovýběrový</a:t>
            </a:r>
            <a:r>
              <a:rPr lang="cs-CZ" dirty="0" smtClean="0"/>
              <a:t> t-test (</a:t>
            </a:r>
            <a:r>
              <a:rPr lang="el-GR" dirty="0" smtClean="0"/>
              <a:t>α</a:t>
            </a:r>
            <a:r>
              <a:rPr lang="cs-CZ" dirty="0" smtClean="0"/>
              <a:t>=0,05): </a:t>
            </a:r>
          </a:p>
          <a:p>
            <a:pPr marL="342900" indent="-342900"/>
            <a:endParaRPr lang="cs-CZ" sz="1400" dirty="0" smtClean="0"/>
          </a:p>
          <a:p>
            <a:pPr marL="342900" indent="-342900"/>
            <a:r>
              <a:rPr lang="cs-CZ" sz="1400" dirty="0" smtClean="0"/>
              <a:t>H</a:t>
            </a:r>
            <a:r>
              <a:rPr lang="cs-CZ" sz="1400" baseline="-25000" dirty="0" smtClean="0"/>
              <a:t>0</a:t>
            </a:r>
            <a:r>
              <a:rPr lang="cs-CZ" sz="1400" dirty="0" smtClean="0"/>
              <a:t>: </a:t>
            </a:r>
            <a:r>
              <a:rPr lang="el-GR" sz="1400" dirty="0" smtClean="0"/>
              <a:t>μ</a:t>
            </a:r>
            <a:r>
              <a:rPr lang="cs-CZ" sz="1400" dirty="0" smtClean="0"/>
              <a:t> = 12,5 l/100km; H</a:t>
            </a:r>
            <a:r>
              <a:rPr lang="cs-CZ" sz="1400" baseline="-25000" dirty="0" smtClean="0"/>
              <a:t>A</a:t>
            </a:r>
            <a:r>
              <a:rPr lang="cs-CZ" sz="1400" dirty="0" smtClean="0"/>
              <a:t>: </a:t>
            </a:r>
            <a:r>
              <a:rPr lang="el-GR" sz="1400" dirty="0" smtClean="0"/>
              <a:t>μ</a:t>
            </a:r>
            <a:r>
              <a:rPr lang="cs-CZ" sz="1400" dirty="0" smtClean="0"/>
              <a:t> </a:t>
            </a:r>
            <a:r>
              <a:rPr lang="el-GR" sz="1400" dirty="0" smtClean="0"/>
              <a:t>≠</a:t>
            </a:r>
            <a:r>
              <a:rPr lang="cs-CZ" sz="1400" dirty="0" smtClean="0"/>
              <a:t> 12,5 l/100km</a:t>
            </a:r>
          </a:p>
          <a:p>
            <a:pPr marL="342900" indent="-342900"/>
            <a:endParaRPr lang="cs-CZ" sz="1400" dirty="0" smtClean="0"/>
          </a:p>
          <a:p>
            <a:pPr indent="-342900"/>
            <a:r>
              <a:rPr lang="cs-CZ" sz="1400" dirty="0" smtClean="0"/>
              <a:t>Zamítáme nulovou hypotézu, p&lt;0,001. Na základě výběrového souboru jsme prokázali, že spotřeba automobilu je vyšší než udává prodejce (průměrná spotřeba je o 1,4 l/100km vyšší, než udává prodejce).  </a:t>
            </a:r>
          </a:p>
        </p:txBody>
      </p:sp>
      <p:graphicFrame>
        <p:nvGraphicFramePr>
          <p:cNvPr id="6146" name="Object 2"/>
          <p:cNvGraphicFramePr>
            <a:graphicFrameLocks noChangeAspect="1"/>
          </p:cNvGraphicFramePr>
          <p:nvPr/>
        </p:nvGraphicFramePr>
        <p:xfrm>
          <a:off x="4429124" y="1428736"/>
          <a:ext cx="4214842" cy="290339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8" name="Graph" r:id="rId3" imgW="5943600" imgH="4457880" progId="STATISTICA.Graph">
                  <p:embed/>
                </p:oleObj>
              </mc:Choice>
              <mc:Fallback>
                <p:oleObj name="Graph" r:id="rId3" imgW="5943600" imgH="4457880" progId="STATISTICA.Graph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29124" y="1428736"/>
                        <a:ext cx="4214842" cy="290339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47" name="Object 3"/>
          <p:cNvGraphicFramePr>
            <a:graphicFrameLocks noChangeAspect="1"/>
          </p:cNvGraphicFramePr>
          <p:nvPr/>
        </p:nvGraphicFramePr>
        <p:xfrm>
          <a:off x="500034" y="5000636"/>
          <a:ext cx="7805413" cy="107157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9" name="Spreadsheet" r:id="rId5" imgW="6105600" imgH="838080" progId="STATISTICA.Spreadsheet">
                  <p:embed/>
                </p:oleObj>
              </mc:Choice>
              <mc:Fallback>
                <p:oleObj name="Spreadsheet" r:id="rId5" imgW="6105600" imgH="838080" progId="STATISTICA.Spreadsheet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0034" y="5000636"/>
                        <a:ext cx="7805413" cy="107157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1. Příklad k procvičení</a:t>
            </a:r>
            <a:endParaRPr lang="cs-CZ" dirty="0"/>
          </a:p>
        </p:txBody>
      </p:sp>
      <p:sp>
        <p:nvSpPr>
          <p:cNvPr id="6" name="Rectangle 3"/>
          <p:cNvSpPr txBox="1">
            <a:spLocks/>
          </p:cNvSpPr>
          <p:nvPr/>
        </p:nvSpPr>
        <p:spPr bwMode="auto">
          <a:xfrm>
            <a:off x="301625" y="1524000"/>
            <a:ext cx="8534400" cy="4598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273050" marR="0" lvl="0" indent="-273050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tabLst/>
              <a:defRPr/>
            </a:pPr>
            <a:r>
              <a:rPr kumimoji="0" lang="cs-CZ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Načtěte</a:t>
            </a:r>
            <a:r>
              <a:rPr kumimoji="0" lang="cs-CZ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cs-CZ" b="0" i="0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data-01_</a:t>
            </a:r>
            <a:r>
              <a:rPr kumimoji="0" lang="cs-CZ" b="0" i="0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priklad</a:t>
            </a:r>
            <a:r>
              <a:rPr kumimoji="0" lang="cs-CZ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</a:t>
            </a:r>
            <a:r>
              <a:rPr lang="cs-CZ" noProof="0" dirty="0" smtClean="0"/>
              <a:t>U 21 lidí byla zjištěna výška postavy. Výsledky měření považujeme za realizace náhodného výběru z normálního rozložení. </a:t>
            </a:r>
          </a:p>
          <a:p>
            <a:pPr marL="273050" marR="0" lvl="0" indent="-273050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tabLst/>
              <a:defRPr/>
            </a:pPr>
            <a:endParaRPr lang="cs-CZ" noProof="0" dirty="0" smtClean="0"/>
          </a:p>
          <a:p>
            <a:pPr marL="342900" marR="0" lvl="0" indent="-342900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+mj-lt"/>
              <a:buAutoNum type="arabicPeriod"/>
              <a:tabLst/>
              <a:defRPr/>
            </a:pPr>
            <a:r>
              <a:rPr lang="cs-CZ" noProof="0" dirty="0" smtClean="0"/>
              <a:t>Na hladině významnosti testujte hypotézu, že střední hodnota výšky lidí je 175 cm proti oboustranné alternativě. </a:t>
            </a:r>
            <a:r>
              <a:rPr kumimoji="0" lang="cs-CZ" b="0" i="0" u="none" strike="noStrike" kern="1200" cap="none" spc="0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Před provedením testu </a:t>
            </a:r>
            <a:r>
              <a:rPr lang="cs-CZ" dirty="0" smtClean="0"/>
              <a:t>ověřte normalitu dat </a:t>
            </a:r>
            <a:r>
              <a:rPr kumimoji="0" lang="cs-CZ" b="0" i="0" u="none" strike="noStrike" kern="1200" cap="none" spc="0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pomocí N-P plotu a </a:t>
            </a:r>
            <a:r>
              <a:rPr kumimoji="0" lang="cs-CZ" b="0" i="0" u="none" strike="noStrike" kern="1200" cap="none" spc="0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Shapirova</a:t>
            </a:r>
            <a:r>
              <a:rPr lang="cs-CZ" dirty="0" smtClean="0"/>
              <a:t>-</a:t>
            </a:r>
            <a:r>
              <a:rPr lang="cs-CZ" dirty="0" err="1" smtClean="0"/>
              <a:t>Wilkova</a:t>
            </a:r>
            <a:r>
              <a:rPr lang="cs-CZ" dirty="0" smtClean="0"/>
              <a:t> </a:t>
            </a:r>
            <a:r>
              <a:rPr kumimoji="0" lang="cs-CZ" b="0" i="0" u="none" strike="noStrike" kern="1200" cap="none" spc="0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(S-W)</a:t>
            </a:r>
            <a:r>
              <a:rPr kumimoji="0" lang="cs-CZ" b="0" i="0" u="none" strike="noStrike" kern="1200" cap="none" spc="0" normalizeH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testu.</a:t>
            </a:r>
          </a:p>
          <a:p>
            <a:pPr marL="342900" indent="-3429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+mj-lt"/>
              <a:buAutoNum type="arabicPeriod"/>
            </a:pPr>
            <a:r>
              <a:rPr lang="cs-CZ" dirty="0" smtClean="0"/>
              <a:t>Na hladině významnosti testujte hypotézu, že střední hodnota výšky lidí je 181 cm proti oboustranné alternativě. </a:t>
            </a:r>
          </a:p>
          <a:p>
            <a:pPr marL="342900" lvl="0" indent="-3429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+mj-lt"/>
              <a:buAutoNum type="arabicPeriod"/>
            </a:pPr>
            <a:endParaRPr kumimoji="0" lang="cs-CZ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1. Příklad k procvičení</a:t>
            </a:r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214282" y="1571612"/>
            <a:ext cx="35719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/>
            <a:r>
              <a:rPr lang="cs-CZ" dirty="0" smtClean="0"/>
              <a:t>1.  H</a:t>
            </a:r>
            <a:r>
              <a:rPr lang="cs-CZ" baseline="-25000" dirty="0" smtClean="0"/>
              <a:t>0</a:t>
            </a:r>
            <a:r>
              <a:rPr lang="cs-CZ" dirty="0" smtClean="0"/>
              <a:t>: </a:t>
            </a:r>
            <a:r>
              <a:rPr lang="el-GR" dirty="0" smtClean="0"/>
              <a:t>μ</a:t>
            </a:r>
            <a:r>
              <a:rPr lang="cs-CZ" dirty="0" smtClean="0"/>
              <a:t> = 175 cm; H</a:t>
            </a:r>
            <a:r>
              <a:rPr lang="cs-CZ" baseline="-25000" dirty="0" smtClean="0"/>
              <a:t>A</a:t>
            </a:r>
            <a:r>
              <a:rPr lang="cs-CZ" dirty="0" smtClean="0"/>
              <a:t>: </a:t>
            </a:r>
            <a:r>
              <a:rPr lang="el-GR" dirty="0" smtClean="0"/>
              <a:t>μ</a:t>
            </a:r>
            <a:r>
              <a:rPr lang="cs-CZ" dirty="0" smtClean="0"/>
              <a:t> </a:t>
            </a:r>
            <a:r>
              <a:rPr lang="el-GR" dirty="0" smtClean="0"/>
              <a:t>≠</a:t>
            </a:r>
            <a:r>
              <a:rPr lang="cs-CZ" dirty="0" smtClean="0"/>
              <a:t> 175 cm</a:t>
            </a:r>
          </a:p>
          <a:p>
            <a:r>
              <a:rPr lang="cs-CZ" dirty="0" smtClean="0"/>
              <a:t>2.  H</a:t>
            </a:r>
            <a:r>
              <a:rPr lang="cs-CZ" baseline="-25000" dirty="0" smtClean="0"/>
              <a:t>0</a:t>
            </a:r>
            <a:r>
              <a:rPr lang="cs-CZ" dirty="0" smtClean="0"/>
              <a:t>: </a:t>
            </a:r>
            <a:r>
              <a:rPr lang="el-GR" dirty="0" smtClean="0"/>
              <a:t>μ</a:t>
            </a:r>
            <a:r>
              <a:rPr lang="cs-CZ" dirty="0" smtClean="0"/>
              <a:t> = 181 cm; H</a:t>
            </a:r>
            <a:r>
              <a:rPr lang="cs-CZ" baseline="-25000" dirty="0" smtClean="0"/>
              <a:t>A</a:t>
            </a:r>
            <a:r>
              <a:rPr lang="cs-CZ" dirty="0" smtClean="0"/>
              <a:t>: </a:t>
            </a:r>
            <a:r>
              <a:rPr lang="el-GR" dirty="0" smtClean="0"/>
              <a:t>μ</a:t>
            </a:r>
            <a:r>
              <a:rPr lang="cs-CZ" dirty="0" smtClean="0"/>
              <a:t> </a:t>
            </a:r>
            <a:r>
              <a:rPr lang="el-GR" dirty="0" smtClean="0"/>
              <a:t>≠</a:t>
            </a:r>
            <a:r>
              <a:rPr lang="cs-CZ" dirty="0" smtClean="0"/>
              <a:t> 181 cm</a:t>
            </a:r>
            <a:endParaRPr lang="cs-CZ" dirty="0"/>
          </a:p>
        </p:txBody>
      </p:sp>
      <p:graphicFrame>
        <p:nvGraphicFramePr>
          <p:cNvPr id="1027" name="Object 3"/>
          <p:cNvGraphicFramePr>
            <a:graphicFrameLocks noChangeAspect="1"/>
          </p:cNvGraphicFramePr>
          <p:nvPr/>
        </p:nvGraphicFramePr>
        <p:xfrm>
          <a:off x="3929058" y="1357298"/>
          <a:ext cx="4381529" cy="328614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1" name="Graph" r:id="rId3" imgW="5943600" imgH="4457880" progId="STATISTICA.Graph">
                  <p:embed/>
                </p:oleObj>
              </mc:Choice>
              <mc:Fallback>
                <p:oleObj name="Graph" r:id="rId3" imgW="5943600" imgH="4457880" progId="STATISTICA.Graph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29058" y="1357298"/>
                        <a:ext cx="4381529" cy="328614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9" name="Object 5"/>
          <p:cNvGraphicFramePr>
            <a:graphicFrameLocks noChangeAspect="1"/>
          </p:cNvGraphicFramePr>
          <p:nvPr/>
        </p:nvGraphicFramePr>
        <p:xfrm>
          <a:off x="214282" y="4857760"/>
          <a:ext cx="6210300" cy="876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2" name="Spreadsheet" r:id="rId5" imgW="6210360" imgH="876240" progId="STATISTICA.Spreadsheet">
                  <p:embed/>
                </p:oleObj>
              </mc:Choice>
              <mc:Fallback>
                <p:oleObj name="Spreadsheet" r:id="rId5" imgW="6210360" imgH="876240" progId="STATISTICA.Spreadsheet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4282" y="4857760"/>
                        <a:ext cx="6210300" cy="876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0" name="Object 6"/>
          <p:cNvGraphicFramePr>
            <a:graphicFrameLocks noChangeAspect="1"/>
          </p:cNvGraphicFramePr>
          <p:nvPr/>
        </p:nvGraphicFramePr>
        <p:xfrm>
          <a:off x="214282" y="5920704"/>
          <a:ext cx="6210300" cy="876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3" name="Spreadsheet" r:id="rId7" imgW="6210360" imgH="876240" progId="STATISTICA.Spreadsheet">
                  <p:embed/>
                </p:oleObj>
              </mc:Choice>
              <mc:Fallback>
                <p:oleObj name="Spreadsheet" r:id="rId7" imgW="6210360" imgH="876240" progId="STATISTICA.Spreadsheet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4282" y="5920704"/>
                        <a:ext cx="6210300" cy="876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TextovéPole 10"/>
          <p:cNvSpPr txBox="1"/>
          <p:nvPr/>
        </p:nvSpPr>
        <p:spPr>
          <a:xfrm>
            <a:off x="214282" y="4488428"/>
            <a:ext cx="37862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 smtClean="0"/>
              <a:t>1. úkol – </a:t>
            </a:r>
            <a:r>
              <a:rPr lang="cs-CZ" sz="1600" dirty="0" err="1" smtClean="0"/>
              <a:t>jednovýběrový</a:t>
            </a:r>
            <a:r>
              <a:rPr lang="cs-CZ" sz="1600" dirty="0" smtClean="0"/>
              <a:t> t-test (</a:t>
            </a:r>
            <a:r>
              <a:rPr lang="el-GR" sz="1600" dirty="0" smtClean="0"/>
              <a:t>α</a:t>
            </a:r>
            <a:r>
              <a:rPr lang="cs-CZ" sz="1600" dirty="0" smtClean="0"/>
              <a:t>=0,05): </a:t>
            </a:r>
            <a:endParaRPr lang="cs-CZ" sz="1600" dirty="0"/>
          </a:p>
        </p:txBody>
      </p:sp>
      <p:sp>
        <p:nvSpPr>
          <p:cNvPr id="13" name="TextovéPole 12"/>
          <p:cNvSpPr txBox="1"/>
          <p:nvPr/>
        </p:nvSpPr>
        <p:spPr>
          <a:xfrm>
            <a:off x="6215074" y="4857760"/>
            <a:ext cx="27146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 smtClean="0"/>
              <a:t>H</a:t>
            </a:r>
            <a:r>
              <a:rPr lang="cs-CZ" sz="1200" baseline="-25000" dirty="0" smtClean="0"/>
              <a:t>0</a:t>
            </a:r>
            <a:r>
              <a:rPr lang="cs-CZ" sz="1200" dirty="0" smtClean="0"/>
              <a:t> nezamítáme. Neprokázali jsme, že by střední hodnota výšky lidí byla statisticky významně odlišná od 175 cm.</a:t>
            </a:r>
            <a:endParaRPr lang="cs-CZ" sz="1200" dirty="0"/>
          </a:p>
        </p:txBody>
      </p:sp>
      <p:sp>
        <p:nvSpPr>
          <p:cNvPr id="14" name="TextovéPole 13"/>
          <p:cNvSpPr txBox="1"/>
          <p:nvPr/>
        </p:nvSpPr>
        <p:spPr>
          <a:xfrm>
            <a:off x="6215074" y="5838591"/>
            <a:ext cx="271464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 smtClean="0"/>
              <a:t>H</a:t>
            </a:r>
            <a:r>
              <a:rPr lang="cs-CZ" sz="1200" baseline="-25000" dirty="0" smtClean="0"/>
              <a:t>0</a:t>
            </a:r>
            <a:r>
              <a:rPr lang="cs-CZ" sz="1200" dirty="0" smtClean="0"/>
              <a:t> zamítáme. Prokázali jsme, že se v našem výběrovém souboru střední hodnota výšky lidí statisticky významně liší od 181 cm.</a:t>
            </a:r>
            <a:endParaRPr lang="cs-CZ" sz="1200" dirty="0"/>
          </a:p>
        </p:txBody>
      </p:sp>
      <p:sp>
        <p:nvSpPr>
          <p:cNvPr id="15" name="TextovéPole 14"/>
          <p:cNvSpPr txBox="1"/>
          <p:nvPr/>
        </p:nvSpPr>
        <p:spPr>
          <a:xfrm>
            <a:off x="285720" y="2428868"/>
            <a:ext cx="307183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 smtClean="0"/>
              <a:t>Ověření normality – </a:t>
            </a:r>
            <a:r>
              <a:rPr lang="cs-CZ" sz="1200" b="1" dirty="0" err="1" smtClean="0"/>
              <a:t>Shapiro</a:t>
            </a:r>
            <a:r>
              <a:rPr lang="cs-CZ" sz="1200" b="1" dirty="0" smtClean="0"/>
              <a:t>-</a:t>
            </a:r>
            <a:r>
              <a:rPr lang="cs-CZ" sz="1200" b="1" dirty="0" err="1" smtClean="0"/>
              <a:t>Wilkův</a:t>
            </a:r>
            <a:r>
              <a:rPr lang="cs-CZ" sz="1200" b="1" dirty="0" smtClean="0"/>
              <a:t> test </a:t>
            </a:r>
            <a:r>
              <a:rPr lang="cs-CZ" sz="1200" dirty="0" smtClean="0"/>
              <a:t>(</a:t>
            </a:r>
            <a:r>
              <a:rPr lang="el-GR" sz="1200" dirty="0" smtClean="0"/>
              <a:t>α</a:t>
            </a:r>
            <a:r>
              <a:rPr lang="cs-CZ" sz="1200" dirty="0" smtClean="0"/>
              <a:t>=0,05):</a:t>
            </a:r>
            <a:r>
              <a:rPr lang="cs-CZ" sz="1200" b="1" dirty="0" smtClean="0"/>
              <a:t> </a:t>
            </a:r>
            <a:r>
              <a:rPr lang="cs-CZ" sz="1200" dirty="0" smtClean="0"/>
              <a:t>Nezamítáme nulovou hypotézu o tom, že výběrový soubor pochází z normálního rozdělení (p=0,464).</a:t>
            </a:r>
            <a:endParaRPr lang="cs-CZ" sz="1200" dirty="0"/>
          </a:p>
        </p:txBody>
      </p:sp>
      <p:sp>
        <p:nvSpPr>
          <p:cNvPr id="16" name="TextovéPole 15"/>
          <p:cNvSpPr txBox="1"/>
          <p:nvPr/>
        </p:nvSpPr>
        <p:spPr>
          <a:xfrm>
            <a:off x="214282" y="5589392"/>
            <a:ext cx="37862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 smtClean="0"/>
              <a:t>2. úkol – </a:t>
            </a:r>
            <a:r>
              <a:rPr lang="cs-CZ" sz="1600" dirty="0" err="1" smtClean="0"/>
              <a:t>jednovýběrový</a:t>
            </a:r>
            <a:r>
              <a:rPr lang="cs-CZ" sz="1600" dirty="0" smtClean="0"/>
              <a:t> t-test (</a:t>
            </a:r>
            <a:r>
              <a:rPr lang="el-GR" sz="1600" dirty="0" smtClean="0"/>
              <a:t>α</a:t>
            </a:r>
            <a:r>
              <a:rPr lang="cs-CZ" sz="1600" dirty="0" smtClean="0"/>
              <a:t>=0,05): </a:t>
            </a:r>
            <a:endParaRPr lang="cs-CZ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2. Příklad k procvičení</a:t>
            </a:r>
            <a:endParaRPr lang="cs-CZ" dirty="0"/>
          </a:p>
        </p:txBody>
      </p:sp>
      <p:sp>
        <p:nvSpPr>
          <p:cNvPr id="4" name="Rectangle 3"/>
          <p:cNvSpPr txBox="1">
            <a:spLocks/>
          </p:cNvSpPr>
          <p:nvPr/>
        </p:nvSpPr>
        <p:spPr bwMode="auto">
          <a:xfrm>
            <a:off x="301625" y="1524000"/>
            <a:ext cx="8534400" cy="4598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273050" marR="0" lvl="0" indent="-2730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tabLst/>
              <a:defRPr/>
            </a:pPr>
            <a:r>
              <a:rPr kumimoji="0" lang="cs-CZ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Načtěte</a:t>
            </a:r>
            <a:r>
              <a:rPr kumimoji="0" lang="cs-CZ" b="0" i="0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data-02_</a:t>
            </a:r>
            <a:r>
              <a:rPr kumimoji="0" lang="cs-CZ" b="0" i="0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priklad</a:t>
            </a:r>
            <a:r>
              <a:rPr lang="cs-CZ" dirty="0" smtClean="0"/>
              <a:t>, která obsahují následující sloupce: 1.sloupec- výška v 1. skupině, 2.sloupec- výška v 2. skupině, 3.sloupec- výška, 4.sloupec- skupina (1-muži, 2-ženy).</a:t>
            </a:r>
            <a:r>
              <a:rPr kumimoji="0" lang="cs-CZ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</a:p>
          <a:p>
            <a:pPr marL="273050" marR="0" lvl="0" indent="-2730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tabLst/>
              <a:defRPr/>
            </a:pPr>
            <a:endParaRPr kumimoji="0" lang="cs-CZ" b="0" i="0" u="none" strike="noStrike" kern="120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+mj-lt"/>
              <a:buAutoNum type="arabicPeriod"/>
              <a:tabLst/>
              <a:defRPr/>
            </a:pPr>
            <a:r>
              <a:rPr lang="cs-CZ" baseline="0" dirty="0" smtClean="0"/>
              <a:t>Ověřte normalitu výšky v</a:t>
            </a:r>
            <a:r>
              <a:rPr lang="cs-CZ" dirty="0" smtClean="0"/>
              <a:t> 1. skupině a ve 2. skupině pomocí N-P plotu a histogramu, teprve potom pomocí testů.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+mj-lt"/>
              <a:buAutoNum type="arabicPeriod"/>
              <a:tabLst/>
              <a:defRPr/>
            </a:pPr>
            <a:r>
              <a:rPr kumimoji="0" lang="cs-CZ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</a:t>
            </a:r>
            <a:r>
              <a:rPr lang="cs-CZ" dirty="0" smtClean="0"/>
              <a:t>a hladině významnosti 0,05 testujte hypotézu, že rozptyly výšek skupiny 1 a 2 jsou shodné.</a:t>
            </a:r>
          </a:p>
          <a:p>
            <a:pPr marL="342900" indent="-3429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+mj-lt"/>
              <a:buAutoNum type="arabicPeriod"/>
            </a:pPr>
            <a:r>
              <a:rPr lang="cs-CZ" dirty="0" smtClean="0"/>
              <a:t>Na hladině významnosti 0,05 testujte hypotézu, že střední hodnoty výšek skupiny 1 a 2 jsou shodné.</a:t>
            </a:r>
          </a:p>
          <a:p>
            <a:pPr marL="342900" indent="-3429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+mj-lt"/>
              <a:buAutoNum type="arabicPeriod"/>
            </a:pPr>
            <a:r>
              <a:rPr lang="cs-CZ" dirty="0" smtClean="0"/>
              <a:t>Výstupy doplňte krabicovými grafy (box-ploty).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+mj-lt"/>
              <a:buAutoNum type="arabicPeriod"/>
              <a:tabLst/>
              <a:defRPr/>
            </a:pPr>
            <a:endParaRPr kumimoji="0" lang="cs-CZ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2. Příklad k procvičení</a:t>
            </a:r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285720" y="1277234"/>
            <a:ext cx="8286808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 smtClean="0"/>
              <a:t>1. úkol - ověření normality – </a:t>
            </a:r>
            <a:r>
              <a:rPr lang="cs-CZ" sz="1600" dirty="0" err="1" smtClean="0"/>
              <a:t>Shapiro</a:t>
            </a:r>
            <a:r>
              <a:rPr lang="cs-CZ" sz="1600" dirty="0" smtClean="0"/>
              <a:t>-</a:t>
            </a:r>
            <a:r>
              <a:rPr lang="cs-CZ" sz="1600" dirty="0" err="1" smtClean="0"/>
              <a:t>Wilkův</a:t>
            </a:r>
            <a:r>
              <a:rPr lang="cs-CZ" sz="1600" dirty="0" smtClean="0"/>
              <a:t> test (</a:t>
            </a:r>
            <a:r>
              <a:rPr lang="el-GR" sz="1600" dirty="0" smtClean="0"/>
              <a:t>α</a:t>
            </a:r>
            <a:r>
              <a:rPr lang="cs-CZ" sz="1600" dirty="0" smtClean="0"/>
              <a:t>=0,05):</a:t>
            </a:r>
          </a:p>
          <a:p>
            <a:r>
              <a:rPr lang="cs-CZ" sz="1200" dirty="0" smtClean="0"/>
              <a:t>Nezamítáme nulovou hypotézu o tom, že výběrový soubor (skupina 1) pochází z normálního rozdělení (p=0,077).</a:t>
            </a:r>
          </a:p>
          <a:p>
            <a:r>
              <a:rPr lang="cs-CZ" sz="1200" dirty="0" smtClean="0"/>
              <a:t>Nezamítáme nulovou hypotézu o tom, že výběrový soubor (skupina 2) pochází z normálního rozdělení (p=0,343).</a:t>
            </a:r>
          </a:p>
          <a:p>
            <a:endParaRPr lang="cs-CZ" sz="1200" dirty="0"/>
          </a:p>
        </p:txBody>
      </p:sp>
      <p:graphicFrame>
        <p:nvGraphicFramePr>
          <p:cNvPr id="2050" name="Object 2"/>
          <p:cNvGraphicFramePr>
            <a:graphicFrameLocks noChangeAspect="1"/>
          </p:cNvGraphicFramePr>
          <p:nvPr/>
        </p:nvGraphicFramePr>
        <p:xfrm>
          <a:off x="357158" y="2071678"/>
          <a:ext cx="3000396" cy="225029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2" name="Graph" r:id="rId3" imgW="5943600" imgH="4457880" progId="STATISTICA.Graph">
                  <p:embed/>
                </p:oleObj>
              </mc:Choice>
              <mc:Fallback>
                <p:oleObj name="Graph" r:id="rId3" imgW="5943600" imgH="4457880" progId="STATISTICA.Graph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7158" y="2071678"/>
                        <a:ext cx="3000396" cy="225029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1" name="Object 3"/>
          <p:cNvGraphicFramePr>
            <a:graphicFrameLocks noChangeAspect="1"/>
          </p:cNvGraphicFramePr>
          <p:nvPr/>
        </p:nvGraphicFramePr>
        <p:xfrm>
          <a:off x="374410" y="4446384"/>
          <a:ext cx="3000396" cy="225029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3" name="Graph" r:id="rId5" imgW="5943600" imgH="4457880" progId="STATISTICA.Graph">
                  <p:embed/>
                </p:oleObj>
              </mc:Choice>
              <mc:Fallback>
                <p:oleObj name="Graph" r:id="rId5" imgW="5943600" imgH="4457880" progId="STATISTICA.Graph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4410" y="4446384"/>
                        <a:ext cx="3000396" cy="225029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7" name="Obrázek 6" descr="A146.emf"/>
          <p:cNvPicPr>
            <a:picLocks/>
          </p:cNvPicPr>
          <p:nvPr/>
        </p:nvPicPr>
        <p:blipFill>
          <a:blip r:embed="rId7"/>
          <a:stretch>
            <a:fillRect/>
          </a:stretch>
        </p:blipFill>
        <p:spPr>
          <a:xfrm>
            <a:off x="3857620" y="2071678"/>
            <a:ext cx="3357586" cy="2214578"/>
          </a:xfrm>
          <a:prstGeom prst="rect">
            <a:avLst/>
          </a:prstGeom>
        </p:spPr>
      </p:pic>
      <p:pic>
        <p:nvPicPr>
          <p:cNvPr id="8" name="Obrázek 7" descr="504B.emf"/>
          <p:cNvPicPr>
            <a:picLocks/>
          </p:cNvPicPr>
          <p:nvPr/>
        </p:nvPicPr>
        <p:blipFill>
          <a:blip r:embed="rId8"/>
          <a:stretch>
            <a:fillRect/>
          </a:stretch>
        </p:blipFill>
        <p:spPr>
          <a:xfrm>
            <a:off x="3857620" y="4429132"/>
            <a:ext cx="3429024" cy="214314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2. Příklad k procvičení</a:t>
            </a:r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285720" y="1277234"/>
            <a:ext cx="8286808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 smtClean="0"/>
              <a:t>2. úkol – testování shody rozptylů - F-test / </a:t>
            </a:r>
            <a:r>
              <a:rPr lang="cs-CZ" sz="1600" dirty="0" err="1" smtClean="0"/>
              <a:t>Levenův</a:t>
            </a:r>
            <a:r>
              <a:rPr lang="cs-CZ" sz="1600" dirty="0" smtClean="0"/>
              <a:t> test (</a:t>
            </a:r>
            <a:r>
              <a:rPr lang="el-GR" sz="1600" dirty="0" smtClean="0"/>
              <a:t>α</a:t>
            </a:r>
            <a:r>
              <a:rPr lang="cs-CZ" sz="1600" dirty="0" smtClean="0"/>
              <a:t>=0,05):</a:t>
            </a:r>
          </a:p>
          <a:p>
            <a:r>
              <a:rPr lang="cs-CZ" sz="1200" dirty="0" smtClean="0"/>
              <a:t>Nezamítáme nulovou hypotézu o tom, že jsou rozptyly výběrových souborů shodné (skupina 1 a skupina 2).</a:t>
            </a:r>
          </a:p>
          <a:p>
            <a:r>
              <a:rPr lang="cs-CZ" sz="1200" dirty="0" smtClean="0"/>
              <a:t>F-test: p=0,905, </a:t>
            </a:r>
            <a:r>
              <a:rPr lang="cs-CZ" sz="1200" dirty="0" err="1" smtClean="0"/>
              <a:t>Levenův</a:t>
            </a:r>
            <a:r>
              <a:rPr lang="cs-CZ" sz="1200" dirty="0" smtClean="0"/>
              <a:t> test: p=0,791</a:t>
            </a:r>
          </a:p>
          <a:p>
            <a:endParaRPr lang="cs-CZ" sz="1200" dirty="0" smtClean="0"/>
          </a:p>
          <a:p>
            <a:r>
              <a:rPr lang="cs-CZ" sz="1600" dirty="0" smtClean="0"/>
              <a:t>3. úkol – </a:t>
            </a:r>
            <a:r>
              <a:rPr lang="cs-CZ" sz="1600" dirty="0" err="1" smtClean="0"/>
              <a:t>dvouvýběrový</a:t>
            </a:r>
            <a:r>
              <a:rPr lang="cs-CZ" sz="1600" dirty="0" smtClean="0"/>
              <a:t> t-test (</a:t>
            </a:r>
            <a:r>
              <a:rPr lang="el-GR" sz="1600" dirty="0" smtClean="0"/>
              <a:t>α</a:t>
            </a:r>
            <a:r>
              <a:rPr lang="cs-CZ" sz="1600" dirty="0" smtClean="0"/>
              <a:t>=0,05):</a:t>
            </a:r>
          </a:p>
          <a:p>
            <a:r>
              <a:rPr lang="cs-CZ" sz="1200" dirty="0" smtClean="0"/>
              <a:t>H</a:t>
            </a:r>
            <a:r>
              <a:rPr lang="cs-CZ" sz="1200" baseline="-25000" dirty="0" smtClean="0"/>
              <a:t>0</a:t>
            </a:r>
            <a:r>
              <a:rPr lang="cs-CZ" sz="1200" dirty="0" smtClean="0"/>
              <a:t>: </a:t>
            </a:r>
            <a:r>
              <a:rPr lang="el-GR" sz="1200" dirty="0" smtClean="0"/>
              <a:t>μ</a:t>
            </a:r>
            <a:r>
              <a:rPr lang="cs-CZ" sz="1200" baseline="-25000" dirty="0" smtClean="0"/>
              <a:t>1</a:t>
            </a:r>
            <a:r>
              <a:rPr lang="cs-CZ" sz="1200" dirty="0" smtClean="0"/>
              <a:t> = </a:t>
            </a:r>
            <a:r>
              <a:rPr lang="el-GR" sz="1200" dirty="0" smtClean="0"/>
              <a:t>μ</a:t>
            </a:r>
            <a:r>
              <a:rPr lang="cs-CZ" sz="1200" baseline="-25000" dirty="0" smtClean="0"/>
              <a:t>2</a:t>
            </a:r>
            <a:r>
              <a:rPr lang="cs-CZ" sz="1200" dirty="0" smtClean="0"/>
              <a:t>; H</a:t>
            </a:r>
            <a:r>
              <a:rPr lang="cs-CZ" sz="1200" baseline="-25000" dirty="0" smtClean="0"/>
              <a:t>A</a:t>
            </a:r>
            <a:r>
              <a:rPr lang="cs-CZ" sz="1200" dirty="0" smtClean="0"/>
              <a:t>: </a:t>
            </a:r>
            <a:r>
              <a:rPr lang="el-GR" sz="1200" dirty="0" smtClean="0"/>
              <a:t>μ</a:t>
            </a:r>
            <a:r>
              <a:rPr lang="cs-CZ" sz="1200" baseline="-25000" dirty="0" smtClean="0"/>
              <a:t>1</a:t>
            </a:r>
            <a:r>
              <a:rPr lang="cs-CZ" sz="1200" dirty="0" smtClean="0"/>
              <a:t> </a:t>
            </a:r>
            <a:r>
              <a:rPr lang="el-GR" sz="1200" dirty="0" smtClean="0"/>
              <a:t>≠</a:t>
            </a:r>
            <a:r>
              <a:rPr lang="cs-CZ" sz="1200" dirty="0" smtClean="0"/>
              <a:t> </a:t>
            </a:r>
            <a:r>
              <a:rPr lang="el-GR" sz="1200" dirty="0" smtClean="0"/>
              <a:t>μ</a:t>
            </a:r>
            <a:r>
              <a:rPr lang="cs-CZ" sz="1200" baseline="-25000" dirty="0" smtClean="0"/>
              <a:t>2</a:t>
            </a:r>
          </a:p>
          <a:p>
            <a:r>
              <a:rPr lang="cs-CZ" sz="1200" dirty="0" smtClean="0"/>
              <a:t>Zamítáme nulovou hypotézu o shodě středních hodnot dvou výběrových souborů. Střední hodnota výšky skupiny 1 je statisticky významně větší než u skupiny 2 (p&lt;0,001).</a:t>
            </a:r>
          </a:p>
          <a:p>
            <a:endParaRPr lang="cs-CZ" sz="1200" dirty="0" smtClean="0"/>
          </a:p>
          <a:p>
            <a:endParaRPr lang="cs-CZ" sz="1200" dirty="0" smtClean="0"/>
          </a:p>
          <a:p>
            <a:endParaRPr lang="cs-CZ" sz="1200" dirty="0" smtClean="0"/>
          </a:p>
          <a:p>
            <a:endParaRPr lang="cs-CZ" sz="1200" dirty="0" smtClean="0"/>
          </a:p>
          <a:p>
            <a:endParaRPr lang="cs-CZ" sz="1200" dirty="0" smtClean="0"/>
          </a:p>
          <a:p>
            <a:endParaRPr lang="cs-CZ" sz="1200" dirty="0" smtClean="0"/>
          </a:p>
          <a:p>
            <a:endParaRPr lang="cs-CZ" sz="1200" dirty="0" smtClean="0"/>
          </a:p>
          <a:p>
            <a:r>
              <a:rPr lang="cs-CZ" sz="1600" dirty="0" smtClean="0"/>
              <a:t>4. úkol – krabicové grafy:</a:t>
            </a:r>
          </a:p>
        </p:txBody>
      </p:sp>
      <p:graphicFrame>
        <p:nvGraphicFramePr>
          <p:cNvPr id="3077" name="Object 5"/>
          <p:cNvGraphicFramePr>
            <a:graphicFrameLocks noChangeAspect="1"/>
          </p:cNvGraphicFramePr>
          <p:nvPr/>
        </p:nvGraphicFramePr>
        <p:xfrm>
          <a:off x="273421" y="3089062"/>
          <a:ext cx="8736361" cy="107157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8" name="Spreadsheet" r:id="rId3" imgW="10410840" imgH="1276200" progId="STATISTICA.Spreadsheet">
                  <p:embed/>
                </p:oleObj>
              </mc:Choice>
              <mc:Fallback>
                <p:oleObj name="Spreadsheet" r:id="rId3" imgW="10410840" imgH="1276200" progId="STATISTICA.Spreadsheet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3421" y="3089062"/>
                        <a:ext cx="8736361" cy="107157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0" name="Obrázek 9" descr="F12C.emf"/>
          <p:cNvPicPr>
            <a:picLocks/>
          </p:cNvPicPr>
          <p:nvPr/>
        </p:nvPicPr>
        <p:blipFill>
          <a:blip r:embed="rId5"/>
          <a:stretch>
            <a:fillRect/>
          </a:stretch>
        </p:blipFill>
        <p:spPr>
          <a:xfrm>
            <a:off x="2643174" y="4143380"/>
            <a:ext cx="3214710" cy="251144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3. Příklad k procvičení</a:t>
            </a:r>
            <a:endParaRPr lang="cs-CZ" dirty="0"/>
          </a:p>
        </p:txBody>
      </p:sp>
      <p:sp>
        <p:nvSpPr>
          <p:cNvPr id="4" name="Rectangle 3"/>
          <p:cNvSpPr txBox="1">
            <a:spLocks/>
          </p:cNvSpPr>
          <p:nvPr/>
        </p:nvSpPr>
        <p:spPr bwMode="auto">
          <a:xfrm>
            <a:off x="301625" y="1524000"/>
            <a:ext cx="8534400" cy="4598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273050" marR="0" lvl="0" indent="-2730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tabLst/>
              <a:defRPr/>
            </a:pPr>
            <a:r>
              <a:rPr lang="cs-CZ" noProof="0" dirty="0" smtClean="0"/>
              <a:t>5 žen vyzkoušelo novou dietu. </a:t>
            </a:r>
            <a:r>
              <a:rPr kumimoji="0" lang="cs-CZ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Načtěte</a:t>
            </a:r>
            <a:r>
              <a:rPr kumimoji="0" lang="cs-CZ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cs-CZ" b="0" i="0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data-03_</a:t>
            </a:r>
            <a:r>
              <a:rPr kumimoji="0" lang="cs-CZ" b="0" i="0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priklad</a:t>
            </a:r>
            <a:r>
              <a:rPr lang="cs-CZ" dirty="0" smtClean="0"/>
              <a:t>, který obsahuje následující údaje: 1.sloupec- hmotnost před dietou, 2.sloupec- hmotnost po dietě.</a:t>
            </a:r>
          </a:p>
          <a:p>
            <a:pPr marL="273050" marR="0" lvl="0" indent="-2730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tabLst/>
              <a:defRPr/>
            </a:pPr>
            <a:endParaRPr kumimoji="0" lang="cs-CZ" b="0" i="0" u="none" strike="noStrike" kern="120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+mj-lt"/>
              <a:buAutoNum type="arabicPeriod"/>
              <a:tabLst/>
              <a:defRPr/>
            </a:pPr>
            <a:r>
              <a:rPr kumimoji="0" lang="cs-CZ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</a:t>
            </a:r>
            <a:r>
              <a:rPr lang="cs-CZ" dirty="0" smtClean="0"/>
              <a:t>a hladině významnosti 0,05 testujte hypotézu, že dieta neměla významný vliv na změnu hmotnosti, tj. že rozdíl středních hodnot hmotnosti se neliší.</a:t>
            </a:r>
            <a:endParaRPr kumimoji="0" lang="cs-CZ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3. Příklad k procvičení</a:t>
            </a:r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285720" y="1500174"/>
            <a:ext cx="364333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 smtClean="0"/>
              <a:t>Ověření normality – </a:t>
            </a:r>
            <a:r>
              <a:rPr lang="cs-CZ" sz="1200" b="1" dirty="0" err="1" smtClean="0"/>
              <a:t>Shapiro</a:t>
            </a:r>
            <a:r>
              <a:rPr lang="cs-CZ" sz="1200" b="1" dirty="0" smtClean="0"/>
              <a:t>-</a:t>
            </a:r>
            <a:r>
              <a:rPr lang="cs-CZ" sz="1200" b="1" dirty="0" err="1" smtClean="0"/>
              <a:t>Wilkův</a:t>
            </a:r>
            <a:r>
              <a:rPr lang="cs-CZ" sz="1200" b="1" dirty="0" smtClean="0"/>
              <a:t> test </a:t>
            </a:r>
            <a:r>
              <a:rPr lang="cs-CZ" sz="1200" dirty="0" smtClean="0"/>
              <a:t>(</a:t>
            </a:r>
            <a:r>
              <a:rPr lang="el-GR" sz="1200" dirty="0" smtClean="0"/>
              <a:t>α</a:t>
            </a:r>
            <a:r>
              <a:rPr lang="cs-CZ" sz="1200" dirty="0" smtClean="0"/>
              <a:t>=0,05):</a:t>
            </a:r>
            <a:r>
              <a:rPr lang="cs-CZ" sz="1200" b="1" dirty="0" smtClean="0"/>
              <a:t> </a:t>
            </a:r>
            <a:r>
              <a:rPr lang="cs-CZ" sz="1200" dirty="0" smtClean="0"/>
              <a:t>Nezamítáme nulovou hypotézu o tom, že diference pochází z normálního rozdělení (p=0,607).</a:t>
            </a:r>
            <a:endParaRPr lang="cs-CZ" sz="1200" dirty="0"/>
          </a:p>
        </p:txBody>
      </p:sp>
      <p:sp>
        <p:nvSpPr>
          <p:cNvPr id="6" name="TextovéPole 5"/>
          <p:cNvSpPr txBox="1"/>
          <p:nvPr/>
        </p:nvSpPr>
        <p:spPr>
          <a:xfrm>
            <a:off x="357158" y="3714752"/>
            <a:ext cx="3929090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/>
            <a:r>
              <a:rPr lang="cs-CZ" dirty="0" smtClean="0"/>
              <a:t>1.  úkol - párový t-test (</a:t>
            </a:r>
            <a:r>
              <a:rPr lang="el-GR" dirty="0" smtClean="0"/>
              <a:t>α</a:t>
            </a:r>
            <a:r>
              <a:rPr lang="cs-CZ" dirty="0" smtClean="0"/>
              <a:t>=0,05): </a:t>
            </a:r>
          </a:p>
          <a:p>
            <a:pPr marL="342900" indent="-342900"/>
            <a:endParaRPr lang="cs-CZ" sz="1400" dirty="0" smtClean="0"/>
          </a:p>
          <a:p>
            <a:pPr marL="342900" indent="-342900"/>
            <a:r>
              <a:rPr lang="cs-CZ" sz="1400" dirty="0" smtClean="0"/>
              <a:t>H</a:t>
            </a:r>
            <a:r>
              <a:rPr lang="cs-CZ" sz="1400" baseline="-25000" dirty="0" smtClean="0"/>
              <a:t>0</a:t>
            </a:r>
            <a:r>
              <a:rPr lang="cs-CZ" sz="1400" dirty="0" smtClean="0"/>
              <a:t>: </a:t>
            </a:r>
            <a:r>
              <a:rPr lang="el-GR" sz="1400" dirty="0" smtClean="0"/>
              <a:t>μ</a:t>
            </a:r>
            <a:r>
              <a:rPr lang="cs-CZ" sz="1400" baseline="-25000" dirty="0" smtClean="0"/>
              <a:t>před</a:t>
            </a:r>
            <a:r>
              <a:rPr lang="cs-CZ" sz="1400" dirty="0" smtClean="0"/>
              <a:t> - </a:t>
            </a:r>
            <a:r>
              <a:rPr lang="el-GR" sz="1400" dirty="0" smtClean="0"/>
              <a:t>μ</a:t>
            </a:r>
            <a:r>
              <a:rPr lang="cs-CZ" sz="1400" baseline="-25000" dirty="0" smtClean="0"/>
              <a:t>po </a:t>
            </a:r>
            <a:r>
              <a:rPr lang="cs-CZ" sz="1400" dirty="0" smtClean="0"/>
              <a:t>= 0; H</a:t>
            </a:r>
            <a:r>
              <a:rPr lang="cs-CZ" sz="1400" baseline="-25000" dirty="0" smtClean="0"/>
              <a:t>A</a:t>
            </a:r>
            <a:r>
              <a:rPr lang="cs-CZ" sz="1400" dirty="0" smtClean="0"/>
              <a:t>: </a:t>
            </a:r>
            <a:r>
              <a:rPr lang="el-GR" sz="1400" dirty="0" smtClean="0"/>
              <a:t>μ</a:t>
            </a:r>
            <a:r>
              <a:rPr lang="cs-CZ" sz="1400" baseline="-25000" dirty="0" smtClean="0"/>
              <a:t>před</a:t>
            </a:r>
            <a:r>
              <a:rPr lang="cs-CZ" sz="1400" dirty="0" smtClean="0"/>
              <a:t> - </a:t>
            </a:r>
            <a:r>
              <a:rPr lang="el-GR" sz="1400" dirty="0" smtClean="0"/>
              <a:t>μ</a:t>
            </a:r>
            <a:r>
              <a:rPr lang="cs-CZ" sz="1400" baseline="-25000" dirty="0" smtClean="0"/>
              <a:t>po </a:t>
            </a:r>
            <a:r>
              <a:rPr lang="el-GR" sz="1400" dirty="0" smtClean="0"/>
              <a:t>≠</a:t>
            </a:r>
            <a:r>
              <a:rPr lang="cs-CZ" sz="1400" dirty="0" smtClean="0"/>
              <a:t> 0</a:t>
            </a:r>
          </a:p>
          <a:p>
            <a:pPr marL="342900" indent="-342900"/>
            <a:endParaRPr lang="cs-CZ" sz="1400" dirty="0" smtClean="0"/>
          </a:p>
          <a:p>
            <a:pPr indent="-342900"/>
            <a:r>
              <a:rPr lang="cs-CZ" sz="1400" dirty="0" smtClean="0"/>
              <a:t>Zamítáme nulovou hypotézu, dieta měla statisticky významný vliv na změnu hmotnosti (průměrné snížení o 4,6 kg), p=0,009.  </a:t>
            </a:r>
          </a:p>
        </p:txBody>
      </p:sp>
      <p:graphicFrame>
        <p:nvGraphicFramePr>
          <p:cNvPr id="4098" name="Object 2"/>
          <p:cNvGraphicFramePr>
            <a:graphicFrameLocks noChangeAspect="1"/>
          </p:cNvGraphicFramePr>
          <p:nvPr/>
        </p:nvGraphicFramePr>
        <p:xfrm>
          <a:off x="4286248" y="1357298"/>
          <a:ext cx="3007478" cy="207170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2" name="Graph" r:id="rId3" imgW="5943600" imgH="4457880" progId="STATISTICA.Graph">
                  <p:embed/>
                </p:oleObj>
              </mc:Choice>
              <mc:Fallback>
                <p:oleObj name="Graph" r:id="rId3" imgW="5943600" imgH="4457880" progId="STATISTICA.Graph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86248" y="1357298"/>
                        <a:ext cx="3007478" cy="207170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099" name="Object 3"/>
          <p:cNvGraphicFramePr>
            <a:graphicFrameLocks noChangeAspect="1"/>
          </p:cNvGraphicFramePr>
          <p:nvPr/>
        </p:nvGraphicFramePr>
        <p:xfrm>
          <a:off x="357158" y="5613213"/>
          <a:ext cx="7867650" cy="1190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3" name="Spreadsheet" r:id="rId5" imgW="7867800" imgH="1190520" progId="STATISTICA.Spreadsheet">
                  <p:embed/>
                </p:oleObj>
              </mc:Choice>
              <mc:Fallback>
                <p:oleObj name="Spreadsheet" r:id="rId5" imgW="7867800" imgH="1190520" progId="STATISTICA.Spreadsheet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7158" y="5613213"/>
                        <a:ext cx="7867650" cy="1190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ovéPole 8"/>
          <p:cNvSpPr txBox="1"/>
          <p:nvPr/>
        </p:nvSpPr>
        <p:spPr>
          <a:xfrm>
            <a:off x="7215206" y="1357298"/>
            <a:ext cx="135732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 smtClean="0"/>
              <a:t>N-P graf diferencí</a:t>
            </a:r>
            <a:endParaRPr lang="cs-CZ" sz="1600" dirty="0"/>
          </a:p>
        </p:txBody>
      </p:sp>
      <p:sp>
        <p:nvSpPr>
          <p:cNvPr id="10" name="TextovéPole 9"/>
          <p:cNvSpPr txBox="1"/>
          <p:nvPr/>
        </p:nvSpPr>
        <p:spPr>
          <a:xfrm>
            <a:off x="7500958" y="2798665"/>
            <a:ext cx="150019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1600" dirty="0" smtClean="0"/>
              <a:t>Bodový graf - korelace</a:t>
            </a:r>
            <a:endParaRPr lang="cs-CZ" sz="1600" dirty="0"/>
          </a:p>
        </p:txBody>
      </p:sp>
      <p:graphicFrame>
        <p:nvGraphicFramePr>
          <p:cNvPr id="4101" name="Object 5"/>
          <p:cNvGraphicFramePr>
            <a:graphicFrameLocks noChangeAspect="1"/>
          </p:cNvGraphicFramePr>
          <p:nvPr/>
        </p:nvGraphicFramePr>
        <p:xfrm>
          <a:off x="5812324" y="3420374"/>
          <a:ext cx="3111184" cy="21431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4" name="Graph" r:id="rId7" imgW="5943600" imgH="4457880" progId="STATISTICA.Graph">
                  <p:embed/>
                </p:oleObj>
              </mc:Choice>
              <mc:Fallback>
                <p:oleObj name="Graph" r:id="rId7" imgW="5943600" imgH="4457880" progId="STATISTICA.Graph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12324" y="3420374"/>
                        <a:ext cx="3111184" cy="214314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4. Příklad k procvičení</a:t>
            </a:r>
            <a:endParaRPr lang="cs-CZ" dirty="0"/>
          </a:p>
        </p:txBody>
      </p:sp>
      <p:sp>
        <p:nvSpPr>
          <p:cNvPr id="4" name="Rectangle 3"/>
          <p:cNvSpPr txBox="1">
            <a:spLocks/>
          </p:cNvSpPr>
          <p:nvPr/>
        </p:nvSpPr>
        <p:spPr bwMode="auto">
          <a:xfrm>
            <a:off x="301625" y="1524000"/>
            <a:ext cx="8534400" cy="4598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273050" lvl="0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defRPr/>
            </a:pPr>
            <a:r>
              <a:rPr lang="cs-CZ" dirty="0" smtClean="0"/>
              <a:t>Načtěte data-04_</a:t>
            </a:r>
            <a:r>
              <a:rPr lang="cs-CZ" dirty="0" err="1" smtClean="0"/>
              <a:t>priklad</a:t>
            </a:r>
            <a:r>
              <a:rPr lang="cs-CZ" dirty="0" smtClean="0"/>
              <a:t>. </a:t>
            </a:r>
            <a:r>
              <a:rPr kumimoji="0" lang="cs-CZ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Dle</a:t>
            </a:r>
            <a:r>
              <a:rPr kumimoji="0" lang="cs-CZ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studie se zkoumá vliv léku-</a:t>
            </a:r>
            <a:r>
              <a:rPr kumimoji="0" lang="cs-CZ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hydrochlorothiazidu</a:t>
            </a:r>
            <a:r>
              <a:rPr kumimoji="0" lang="cs-CZ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na krevní tlak v náhodném výběru 11 hypertoniků (člověk trpící vysokým tlakem krve). Každý pacient dostal nejprve placebo a o měsíc později </a:t>
            </a:r>
            <a:r>
              <a:rPr kumimoji="0" lang="cs-CZ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hydrochlorothiazid</a:t>
            </a:r>
            <a:r>
              <a:rPr kumimoji="0" lang="cs-CZ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 Uvedené hodnoty v datech představují systolický tlak (v mm </a:t>
            </a:r>
            <a:r>
              <a:rPr kumimoji="0" lang="cs-CZ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Hg</a:t>
            </a:r>
            <a:r>
              <a:rPr kumimoji="0" lang="cs-CZ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).</a:t>
            </a:r>
          </a:p>
          <a:p>
            <a:pPr marL="342900" indent="-3429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+mj-lt"/>
              <a:buAutoNum type="arabicPeriod"/>
              <a:defRPr/>
            </a:pPr>
            <a:r>
              <a:rPr lang="cs-CZ" dirty="0" smtClean="0"/>
              <a:t>Na hladině významnosti 0,05 testujte hypotézu, že lék neměl významný vliv na změnu krevního tlaku.</a:t>
            </a:r>
          </a:p>
          <a:p>
            <a:pPr marL="273050" marR="0" lvl="0" indent="-2730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tabLst/>
              <a:defRPr/>
            </a:pPr>
            <a:endParaRPr kumimoji="0" lang="cs-CZ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222</TotalTime>
  <Words>914</Words>
  <Application>Microsoft Office PowerPoint</Application>
  <PresentationFormat>Předvádění na obrazovce (4:3)</PresentationFormat>
  <Paragraphs>79</Paragraphs>
  <Slides>12</Slides>
  <Notes>0</Notes>
  <HiddenSlides>0</HiddenSlides>
  <MMClips>0</MMClips>
  <ScaleCrop>false</ScaleCrop>
  <HeadingPairs>
    <vt:vector size="6" baseType="variant">
      <vt:variant>
        <vt:lpstr>Motiv</vt:lpstr>
      </vt:variant>
      <vt:variant>
        <vt:i4>1</vt:i4>
      </vt:variant>
      <vt:variant>
        <vt:lpstr>Vložené servery OLE</vt:lpstr>
      </vt:variant>
      <vt:variant>
        <vt:i4>2</vt:i4>
      </vt:variant>
      <vt:variant>
        <vt:lpstr>Nadpisy snímků</vt:lpstr>
      </vt:variant>
      <vt:variant>
        <vt:i4>12</vt:i4>
      </vt:variant>
    </vt:vector>
  </HeadingPairs>
  <TitlesOfParts>
    <vt:vector size="15" baseType="lpstr">
      <vt:lpstr>Motiv sady Office</vt:lpstr>
      <vt:lpstr>Graph</vt:lpstr>
      <vt:lpstr>Spreadsheet</vt:lpstr>
      <vt:lpstr>Samostatný úkol:</vt:lpstr>
      <vt:lpstr>1. Příklad k procvičení</vt:lpstr>
      <vt:lpstr>1. Příklad k procvičení</vt:lpstr>
      <vt:lpstr>2. Příklad k procvičení</vt:lpstr>
      <vt:lpstr>2. Příklad k procvičení</vt:lpstr>
      <vt:lpstr>2. Příklad k procvičení</vt:lpstr>
      <vt:lpstr>3. Příklad k procvičení</vt:lpstr>
      <vt:lpstr>3. Příklad k procvičení</vt:lpstr>
      <vt:lpstr>4. Příklad k procvičení</vt:lpstr>
      <vt:lpstr>4. Příklad k procvičení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Samostatný úkol:</dc:title>
  <dc:creator>maluskova</dc:creator>
  <cp:lastModifiedBy>panackova</cp:lastModifiedBy>
  <cp:revision>47</cp:revision>
  <dcterms:created xsi:type="dcterms:W3CDTF">2012-10-31T12:54:05Z</dcterms:created>
  <dcterms:modified xsi:type="dcterms:W3CDTF">2015-12-14T12:06:25Z</dcterms:modified>
</cp:coreProperties>
</file>