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70" r:id="rId5"/>
    <p:sldId id="269" r:id="rId6"/>
    <p:sldId id="263" r:id="rId7"/>
    <p:sldId id="271" r:id="rId8"/>
    <p:sldId id="272" r:id="rId9"/>
    <p:sldId id="264" r:id="rId10"/>
    <p:sldId id="276" r:id="rId11"/>
    <p:sldId id="277" r:id="rId12"/>
    <p:sldId id="27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72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6418-46D8-4A8F-8B92-ADBD572FBD3D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717-E0A2-4830-AE0C-B734DB503B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6418-46D8-4A8F-8B92-ADBD572FBD3D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717-E0A2-4830-AE0C-B734DB503B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6418-46D8-4A8F-8B92-ADBD572FBD3D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717-E0A2-4830-AE0C-B734DB503B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6418-46D8-4A8F-8B92-ADBD572FBD3D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717-E0A2-4830-AE0C-B734DB503B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6418-46D8-4A8F-8B92-ADBD572FBD3D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717-E0A2-4830-AE0C-B734DB503B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6418-46D8-4A8F-8B92-ADBD572FBD3D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717-E0A2-4830-AE0C-B734DB503B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6418-46D8-4A8F-8B92-ADBD572FBD3D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717-E0A2-4830-AE0C-B734DB503B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6418-46D8-4A8F-8B92-ADBD572FBD3D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717-E0A2-4830-AE0C-B734DB503B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6418-46D8-4A8F-8B92-ADBD572FBD3D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717-E0A2-4830-AE0C-B734DB503B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6418-46D8-4A8F-8B92-ADBD572FBD3D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717-E0A2-4830-AE0C-B734DB503B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6418-46D8-4A8F-8B92-ADBD572FBD3D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717-E0A2-4830-AE0C-B734DB503B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26418-46D8-4A8F-8B92-ADBD572FBD3D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4717-E0A2-4830-AE0C-B734DB503B4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Samostatný úkol: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92888" cy="1752600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Mannův</a:t>
            </a:r>
            <a:r>
              <a:rPr lang="cs-CZ" dirty="0" smtClean="0"/>
              <a:t>-</a:t>
            </a:r>
            <a:r>
              <a:rPr lang="cs-CZ" dirty="0" err="1" smtClean="0"/>
              <a:t>Whitneyho</a:t>
            </a:r>
            <a:r>
              <a:rPr lang="cs-CZ" dirty="0" smtClean="0"/>
              <a:t> test</a:t>
            </a:r>
          </a:p>
          <a:p>
            <a:r>
              <a:rPr lang="cs-CZ" dirty="0" smtClean="0"/>
              <a:t>Párový </a:t>
            </a:r>
            <a:r>
              <a:rPr lang="cs-CZ" dirty="0" err="1" smtClean="0"/>
              <a:t>Wilcoxonův</a:t>
            </a:r>
            <a:r>
              <a:rPr lang="cs-CZ" dirty="0" smtClean="0"/>
              <a:t> test, párový znaménkový test,</a:t>
            </a:r>
          </a:p>
          <a:p>
            <a:r>
              <a:rPr lang="cs-CZ" dirty="0" err="1" smtClean="0"/>
              <a:t>Kruskalův</a:t>
            </a:r>
            <a:r>
              <a:rPr lang="cs-CZ" dirty="0" smtClean="0"/>
              <a:t>-</a:t>
            </a:r>
            <a:r>
              <a:rPr lang="cs-CZ" dirty="0" err="1" smtClean="0"/>
              <a:t>Wallisův</a:t>
            </a:r>
            <a:r>
              <a:rPr lang="cs-CZ" dirty="0" smtClean="0"/>
              <a:t> test, </a:t>
            </a:r>
          </a:p>
          <a:p>
            <a:r>
              <a:rPr lang="cs-CZ" dirty="0" smtClean="0"/>
              <a:t>metoda mnohonásobného srovnávání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37484" y="126876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Výrobce koláčů má 4 nové recepty (A,B,C,D) a chce zjistit, zda se jejich kvalita liší. Upekl proto 5 koláčů od každého druhu a dal je porotě k ohodnocení. Hodnocení poroty je v následující tabulce: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r>
              <a:rPr lang="cs-CZ" dirty="0" smtClean="0"/>
              <a:t>Pomocí vhodného testu testujte hypotézu, že recepty se neliší (hladina významnosti=0,05). Pokud nulovou hypotézu zamítnete, zjistěte, které dvojice receptů se liší.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55576" y="3126042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cs-CZ" dirty="0">
                <a:solidFill>
                  <a:prstClr val="black"/>
                </a:solidFill>
                <a:cs typeface="Arial" pitchFamily="34" charset="0"/>
              </a:rPr>
              <a:t>H</a:t>
            </a:r>
            <a:r>
              <a:rPr lang="cs-CZ" baseline="-25000" dirty="0">
                <a:solidFill>
                  <a:prstClr val="black"/>
                </a:solidFill>
                <a:cs typeface="Arial" pitchFamily="34" charset="0"/>
              </a:rPr>
              <a:t>0</a:t>
            </a:r>
            <a:r>
              <a:rPr lang="cs-CZ" dirty="0">
                <a:solidFill>
                  <a:prstClr val="black"/>
                </a:solidFill>
                <a:cs typeface="Arial" pitchFamily="34" charset="0"/>
              </a:rPr>
              <a:t>: </a:t>
            </a: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F(</a:t>
            </a:r>
            <a:r>
              <a:rPr lang="cs-CZ" dirty="0" err="1" smtClean="0">
                <a:solidFill>
                  <a:prstClr val="black"/>
                </a:solidFill>
                <a:cs typeface="Arial" pitchFamily="34" charset="0"/>
              </a:rPr>
              <a:t>x</a:t>
            </a:r>
            <a:r>
              <a:rPr lang="cs-CZ" baseline="-25000" dirty="0" err="1" smtClean="0">
                <a:solidFill>
                  <a:prstClr val="black"/>
                </a:solidFill>
                <a:cs typeface="Arial" pitchFamily="34" charset="0"/>
              </a:rPr>
              <a:t>A</a:t>
            </a: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) </a:t>
            </a:r>
            <a:r>
              <a:rPr lang="cs-CZ" dirty="0">
                <a:solidFill>
                  <a:prstClr val="black"/>
                </a:solidFill>
                <a:cs typeface="Arial" pitchFamily="34" charset="0"/>
              </a:rPr>
              <a:t>= </a:t>
            </a: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F(</a:t>
            </a:r>
            <a:r>
              <a:rPr lang="cs-CZ" dirty="0" err="1" smtClean="0">
                <a:solidFill>
                  <a:prstClr val="black"/>
                </a:solidFill>
                <a:cs typeface="Arial" pitchFamily="34" charset="0"/>
              </a:rPr>
              <a:t>x</a:t>
            </a:r>
            <a:r>
              <a:rPr lang="cs-CZ" baseline="-25000" dirty="0" err="1" smtClean="0">
                <a:solidFill>
                  <a:prstClr val="black"/>
                </a:solidFill>
                <a:cs typeface="Arial" pitchFamily="34" charset="0"/>
              </a:rPr>
              <a:t>B</a:t>
            </a: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) </a:t>
            </a:r>
            <a:r>
              <a:rPr lang="cs-CZ" dirty="0">
                <a:solidFill>
                  <a:prstClr val="black"/>
                </a:solidFill>
                <a:cs typeface="Arial" pitchFamily="34" charset="0"/>
              </a:rPr>
              <a:t>= </a:t>
            </a: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F(</a:t>
            </a:r>
            <a:r>
              <a:rPr lang="cs-CZ" dirty="0" err="1" smtClean="0">
                <a:solidFill>
                  <a:prstClr val="black"/>
                </a:solidFill>
                <a:cs typeface="Arial" pitchFamily="34" charset="0"/>
              </a:rPr>
              <a:t>x</a:t>
            </a:r>
            <a:r>
              <a:rPr lang="cs-CZ" baseline="-25000" dirty="0" err="1" smtClean="0">
                <a:solidFill>
                  <a:prstClr val="black"/>
                </a:solidFill>
                <a:cs typeface="Arial" pitchFamily="34" charset="0"/>
              </a:rPr>
              <a:t>C</a:t>
            </a: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)  </a:t>
            </a:r>
            <a:r>
              <a:rPr lang="cs-CZ" dirty="0">
                <a:solidFill>
                  <a:prstClr val="black"/>
                </a:solidFill>
                <a:cs typeface="Arial" pitchFamily="34" charset="0"/>
              </a:rPr>
              <a:t>= </a:t>
            </a: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F(</a:t>
            </a:r>
            <a:r>
              <a:rPr lang="cs-CZ" dirty="0" err="1" smtClean="0">
                <a:solidFill>
                  <a:prstClr val="black"/>
                </a:solidFill>
                <a:cs typeface="Arial" pitchFamily="34" charset="0"/>
              </a:rPr>
              <a:t>x</a:t>
            </a:r>
            <a:r>
              <a:rPr lang="cs-CZ" baseline="-25000" dirty="0" err="1" smtClean="0">
                <a:solidFill>
                  <a:prstClr val="black"/>
                </a:solidFill>
                <a:cs typeface="Arial" pitchFamily="34" charset="0"/>
              </a:rPr>
              <a:t>D</a:t>
            </a: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) </a:t>
            </a:r>
            <a:endParaRPr lang="cs-CZ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H</a:t>
            </a:r>
            <a:r>
              <a:rPr lang="cs-CZ" baseline="-25000" dirty="0" smtClean="0">
                <a:solidFill>
                  <a:prstClr val="black"/>
                </a:solidFill>
                <a:cs typeface="Arial" pitchFamily="34" charset="0"/>
              </a:rPr>
              <a:t>1</a:t>
            </a:r>
            <a:r>
              <a:rPr lang="cs-CZ" dirty="0">
                <a:solidFill>
                  <a:prstClr val="black"/>
                </a:solidFill>
                <a:cs typeface="Arial" pitchFamily="34" charset="0"/>
              </a:rPr>
              <a:t>: </a:t>
            </a:r>
            <a:r>
              <a:rPr lang="cs-CZ" u="sng" dirty="0">
                <a:solidFill>
                  <a:srgbClr val="FF0000"/>
                </a:solidFill>
                <a:cs typeface="Arial" pitchFamily="34" charset="0"/>
              </a:rPr>
              <a:t>alespoň jedna F(</a:t>
            </a:r>
            <a:r>
              <a:rPr lang="cs-CZ" u="sng" dirty="0" err="1">
                <a:solidFill>
                  <a:srgbClr val="FF0000"/>
                </a:solidFill>
                <a:cs typeface="Arial" pitchFamily="34" charset="0"/>
              </a:rPr>
              <a:t>x</a:t>
            </a:r>
            <a:r>
              <a:rPr lang="cs-CZ" u="sng" baseline="-25000" dirty="0" err="1">
                <a:solidFill>
                  <a:srgbClr val="FF0000"/>
                </a:solidFill>
                <a:cs typeface="Arial" pitchFamily="34" charset="0"/>
              </a:rPr>
              <a:t>i</a:t>
            </a:r>
            <a:r>
              <a:rPr lang="cs-CZ" u="sng" dirty="0">
                <a:solidFill>
                  <a:srgbClr val="FF0000"/>
                </a:solidFill>
                <a:cs typeface="Arial" pitchFamily="34" charset="0"/>
              </a:rPr>
              <a:t>) se liší od ostatních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824845"/>
              </p:ext>
            </p:extLst>
          </p:nvPr>
        </p:nvGraphicFramePr>
        <p:xfrm>
          <a:off x="2771800" y="4149080"/>
          <a:ext cx="3384376" cy="253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149080"/>
                        <a:ext cx="3384376" cy="253893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472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37484" y="126876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Výrobce koláčů má 4 nové recepty (A,B,C,D) a chce zjistit, zda se jejich kvalita liší. Upekl proto 5 koláčů od každého druhu a dal je porotě k ohodnocení. Hodnocení poroty je v následující tabulce: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r>
              <a:rPr lang="cs-CZ" dirty="0" smtClean="0"/>
              <a:t>Pomocí vhodného testu testujte hypotézu, že recepty se neliší (hladina významnosti=0,05). Pokud nulovou hypotézu zamítnete, zjistěte, které dvojice receptů se liší.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endParaRPr lang="cs-CZ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504825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01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37484" y="126876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Výrobce koláčů má 4 nové recepty (A,B,C,D) a chce zjistit, zda se jejich kvalita liší. Upekl proto 5 koláčů od každého druhu a dal je porotě k ohodnocení. Hodnocení poroty je v následující tabulce: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r>
              <a:rPr lang="cs-CZ" dirty="0" smtClean="0"/>
              <a:t>Pomocí vhodného testu testujte hypotézu, že recepty se neliší (hladina významnosti=0,05). Pokud nulovou hypotézu zamítnete, zjistěte, které dvojice receptů se liší.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endParaRPr lang="cs-CZ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62" y="3140968"/>
            <a:ext cx="504825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2" t="15960" r="33817" b="66756"/>
          <a:stretch/>
        </p:blipFill>
        <p:spPr bwMode="auto">
          <a:xfrm>
            <a:off x="301625" y="5126955"/>
            <a:ext cx="4303059" cy="148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580112" y="3891718"/>
            <a:ext cx="3567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Zamítáme </a:t>
            </a:r>
            <a:r>
              <a:rPr lang="cs-CZ" dirty="0">
                <a:solidFill>
                  <a:srgbClr val="FF0000"/>
                </a:solidFill>
              </a:rPr>
              <a:t>H</a:t>
            </a:r>
            <a:r>
              <a:rPr lang="cs-CZ" baseline="-25000" dirty="0">
                <a:solidFill>
                  <a:srgbClr val="FF0000"/>
                </a:solidFill>
              </a:rPr>
              <a:t>0 </a:t>
            </a:r>
            <a:r>
              <a:rPr lang="cs-CZ" dirty="0" smtClean="0">
                <a:solidFill>
                  <a:srgbClr val="FF0000"/>
                </a:solidFill>
              </a:rPr>
              <a:t>=&gt; </a:t>
            </a:r>
            <a:r>
              <a:rPr lang="cs-CZ" dirty="0" smtClean="0"/>
              <a:t>mezi </a:t>
            </a:r>
            <a:r>
              <a:rPr lang="cs-CZ" dirty="0"/>
              <a:t>středními hodnotami </a:t>
            </a:r>
            <a:r>
              <a:rPr lang="cs-CZ" dirty="0" smtClean="0"/>
              <a:t>je průkazný rozdíl (p=</a:t>
            </a:r>
            <a:r>
              <a:rPr lang="en-US" dirty="0" smtClean="0"/>
              <a:t>0,0</a:t>
            </a:r>
            <a:r>
              <a:rPr lang="cs-CZ" dirty="0" smtClean="0"/>
              <a:t>08).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539726" y="5561272"/>
            <a:ext cx="3567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Mezi receptem A </a:t>
            </a:r>
            <a:r>
              <a:rPr lang="cs-CZ" dirty="0" err="1" smtClean="0"/>
              <a:t>a</a:t>
            </a:r>
            <a:r>
              <a:rPr lang="cs-CZ" dirty="0" smtClean="0"/>
              <a:t> D je statisticky významný rozdíl (p=0,009)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4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dirty="0" smtClean="0"/>
              <a:t>Načtěte data-01_</a:t>
            </a:r>
            <a:r>
              <a:rPr lang="cs-CZ" dirty="0" err="1" smtClean="0"/>
              <a:t>priklad</a:t>
            </a:r>
            <a:r>
              <a:rPr lang="cs-CZ" dirty="0" smtClean="0"/>
              <a:t>. Ke zjištění, zda se liší spotřeba při dvou určitých druzích benzínu-(A, B), bylo vybráno 10 aut, u kterých za jinak stejných zkušebních podmínek byla změřena spotřeba při použití každého ze dvou druhů benzínu. </a:t>
            </a: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r>
              <a:rPr lang="cs-CZ" dirty="0" smtClean="0"/>
              <a:t>Pomocí vhodného testu testujte hypotézu, že spotřeba benzínu A i B byla stejná (hladina významnosti=0,05).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endParaRPr lang="cs-CZ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dirty="0" smtClean="0"/>
              <a:t>Načtěte data-01_</a:t>
            </a:r>
            <a:r>
              <a:rPr lang="cs-CZ" dirty="0" err="1" smtClean="0"/>
              <a:t>priklad</a:t>
            </a:r>
            <a:r>
              <a:rPr lang="cs-CZ" dirty="0" smtClean="0"/>
              <a:t>. Ke zjištění, zda se liší spotřeba při dvou určitých druzích benzínu-(A, B), bylo vybráno 10 aut, u kterých za jinak stejných zkušebních podmínek byla změřena spotřeba při použití každého ze dvou druhů benzínu. </a:t>
            </a: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r>
              <a:rPr lang="cs-CZ" dirty="0" smtClean="0"/>
              <a:t>Pomocí vhodného testu testujte hypotézu, že spotřeba benzínu A i B byla stejná (hladina významnosti=0,05).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endParaRPr lang="cs-CZ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88278"/>
            <a:ext cx="3240360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37189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1600" b="1" dirty="0"/>
              <a:t>Ověření normality – </a:t>
            </a:r>
            <a:r>
              <a:rPr lang="cs-CZ" sz="1600" b="1" dirty="0" err="1"/>
              <a:t>Shapiro-Wilkův</a:t>
            </a:r>
            <a:r>
              <a:rPr lang="cs-CZ" sz="1600" b="1" dirty="0"/>
              <a:t> test </a:t>
            </a:r>
            <a:r>
              <a:rPr lang="cs-CZ" sz="1600" dirty="0"/>
              <a:t>(</a:t>
            </a:r>
            <a:r>
              <a:rPr lang="el-GR" sz="1600" dirty="0"/>
              <a:t>α</a:t>
            </a:r>
            <a:r>
              <a:rPr lang="cs-CZ" sz="1600" dirty="0"/>
              <a:t>=0,05):</a:t>
            </a:r>
            <a:r>
              <a:rPr lang="cs-CZ" sz="1600" b="1" dirty="0"/>
              <a:t> </a:t>
            </a:r>
            <a:r>
              <a:rPr lang="cs-CZ" sz="1600" dirty="0" smtClean="0"/>
              <a:t>p=0,699</a:t>
            </a:r>
            <a:r>
              <a:rPr lang="cs-CZ" sz="1600" dirty="0"/>
              <a:t> </a:t>
            </a:r>
            <a:r>
              <a:rPr lang="cs-CZ" sz="1600" dirty="0" smtClean="0">
                <a:solidFill>
                  <a:srgbClr val="FF0000"/>
                </a:solidFill>
              </a:rPr>
              <a:t>!!! </a:t>
            </a:r>
            <a:r>
              <a:rPr lang="cs-CZ" sz="1600" dirty="0">
                <a:solidFill>
                  <a:srgbClr val="FF0000"/>
                </a:solidFill>
              </a:rPr>
              <a:t>10 aut- </a:t>
            </a:r>
            <a:r>
              <a:rPr lang="cs-CZ" sz="1600" dirty="0" smtClean="0">
                <a:solidFill>
                  <a:srgbClr val="FF0000"/>
                </a:solidFill>
              </a:rPr>
              <a:t>malý vzorek 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77331" y="3068960"/>
            <a:ext cx="448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cs-CZ" sz="1600" dirty="0"/>
              <a:t>H</a:t>
            </a:r>
            <a:r>
              <a:rPr lang="cs-CZ" sz="1600" baseline="-25000" dirty="0"/>
              <a:t>0</a:t>
            </a:r>
            <a:r>
              <a:rPr lang="cs-CZ" sz="1600" dirty="0"/>
              <a:t>: </a:t>
            </a:r>
            <a:r>
              <a:rPr lang="cs-CZ" sz="1600" dirty="0" smtClean="0"/>
              <a:t>medián </a:t>
            </a:r>
            <a:r>
              <a:rPr lang="cs-CZ" sz="1600" baseline="-25000" dirty="0" smtClean="0"/>
              <a:t>spotřeba</a:t>
            </a:r>
            <a:r>
              <a:rPr lang="cs-CZ" sz="1600" dirty="0" smtClean="0"/>
              <a:t> </a:t>
            </a:r>
            <a:r>
              <a:rPr lang="cs-CZ" sz="1600" baseline="-25000" dirty="0" smtClean="0"/>
              <a:t>benzinu A</a:t>
            </a:r>
            <a:r>
              <a:rPr lang="cs-CZ" sz="1600" dirty="0" smtClean="0"/>
              <a:t> - medián</a:t>
            </a:r>
            <a:r>
              <a:rPr lang="cs-CZ" sz="1600" baseline="-25000" dirty="0" smtClean="0"/>
              <a:t> spotřeba</a:t>
            </a:r>
            <a:r>
              <a:rPr lang="cs-CZ" sz="1600" dirty="0" smtClean="0"/>
              <a:t> </a:t>
            </a:r>
            <a:r>
              <a:rPr lang="cs-CZ" sz="1600" baseline="-25000" dirty="0" smtClean="0"/>
              <a:t>benzinu B </a:t>
            </a:r>
            <a:r>
              <a:rPr lang="cs-CZ" sz="1600" dirty="0" smtClean="0"/>
              <a:t>= 0</a:t>
            </a:r>
          </a:p>
          <a:p>
            <a:pPr marL="342900" indent="-342900"/>
            <a:r>
              <a:rPr lang="cs-CZ" sz="1600" dirty="0" smtClean="0"/>
              <a:t>H</a:t>
            </a:r>
            <a:r>
              <a:rPr lang="cs-CZ" sz="1600" baseline="-25000" dirty="0" smtClean="0"/>
              <a:t>A</a:t>
            </a:r>
            <a:r>
              <a:rPr lang="cs-CZ" sz="1600" dirty="0"/>
              <a:t>: medián </a:t>
            </a:r>
            <a:r>
              <a:rPr lang="cs-CZ" sz="1600" baseline="-25000" dirty="0" smtClean="0"/>
              <a:t>spotřeba</a:t>
            </a:r>
            <a:r>
              <a:rPr lang="cs-CZ" sz="1600" dirty="0" smtClean="0"/>
              <a:t> </a:t>
            </a:r>
            <a:r>
              <a:rPr lang="cs-CZ" sz="1600" baseline="-25000" dirty="0"/>
              <a:t>benzinu A</a:t>
            </a:r>
            <a:r>
              <a:rPr lang="cs-CZ" sz="1600" dirty="0"/>
              <a:t> - medián</a:t>
            </a:r>
            <a:r>
              <a:rPr lang="cs-CZ" sz="1600" baseline="-25000" dirty="0" smtClean="0"/>
              <a:t> spotřeba</a:t>
            </a:r>
            <a:r>
              <a:rPr lang="cs-CZ" sz="1600" dirty="0" smtClean="0"/>
              <a:t> </a:t>
            </a:r>
            <a:r>
              <a:rPr lang="cs-CZ" sz="1600" baseline="-25000" dirty="0"/>
              <a:t>benzinu B </a:t>
            </a:r>
            <a:r>
              <a:rPr lang="el-GR" sz="1600" dirty="0" smtClean="0"/>
              <a:t>≠</a:t>
            </a:r>
            <a:r>
              <a:rPr lang="cs-CZ" sz="1600" dirty="0" smtClean="0"/>
              <a:t> </a:t>
            </a:r>
            <a:r>
              <a:rPr lang="cs-CZ" sz="1600" dirty="0"/>
              <a:t>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76" y="4094477"/>
            <a:ext cx="3008033" cy="22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7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dirty="0" smtClean="0"/>
              <a:t>Načtěte data-01_</a:t>
            </a:r>
            <a:r>
              <a:rPr lang="cs-CZ" dirty="0" err="1" smtClean="0"/>
              <a:t>priklad</a:t>
            </a:r>
            <a:r>
              <a:rPr lang="cs-CZ" dirty="0" smtClean="0"/>
              <a:t>. Ke zjištění, zda se liší spotřeba při dvou určitých druzích benzínu-(A, B), bylo vybráno 10 aut, u kterých za jinak stejných zkušebních podmínek byla změřena spotřeba při použití každého ze dvou druhů benzínu. </a:t>
            </a: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r>
              <a:rPr lang="cs-CZ" dirty="0" smtClean="0"/>
              <a:t>Pomocí vhodného testu testujte hypotézu, že spotřeba benzínu A i B byla stejná (hladina významnosti=0,05).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endParaRPr lang="cs-CZ" sz="900" dirty="0" smtClean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400" dirty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1400" b="1" dirty="0" err="1"/>
              <a:t>Wilcoxonův</a:t>
            </a:r>
            <a:r>
              <a:rPr lang="cs-CZ" sz="1400" b="1" dirty="0"/>
              <a:t> párový </a:t>
            </a:r>
            <a:r>
              <a:rPr lang="cs-CZ" sz="1400" b="1" dirty="0" smtClean="0"/>
              <a:t>test</a:t>
            </a:r>
            <a:r>
              <a:rPr lang="cs-CZ" sz="1400" b="1" dirty="0"/>
              <a:t> </a:t>
            </a:r>
            <a:r>
              <a:rPr lang="cs-CZ" sz="1400" b="1" dirty="0" smtClean="0"/>
              <a:t>(benzín A </a:t>
            </a:r>
            <a:r>
              <a:rPr lang="cs-CZ" sz="1400" b="1" dirty="0" err="1" smtClean="0"/>
              <a:t>vs</a:t>
            </a:r>
            <a:r>
              <a:rPr lang="cs-CZ" sz="1400" b="1" dirty="0" smtClean="0"/>
              <a:t> benzín B):		</a:t>
            </a:r>
            <a:r>
              <a:rPr lang="cs-CZ" sz="1400" b="1" dirty="0" err="1" smtClean="0"/>
              <a:t>Wilcoxonův</a:t>
            </a:r>
            <a:r>
              <a:rPr lang="cs-CZ" sz="1400" b="1" dirty="0" smtClean="0"/>
              <a:t> </a:t>
            </a:r>
            <a:r>
              <a:rPr lang="cs-CZ" sz="1400" b="1" dirty="0"/>
              <a:t>párový </a:t>
            </a:r>
            <a:r>
              <a:rPr lang="cs-CZ" sz="1400" b="1" dirty="0" smtClean="0"/>
              <a:t>test (Rozdíl </a:t>
            </a:r>
            <a:r>
              <a:rPr lang="cs-CZ" sz="1400" b="1" dirty="0" err="1" smtClean="0"/>
              <a:t>vs</a:t>
            </a:r>
            <a:r>
              <a:rPr lang="cs-CZ" sz="1400" b="1" dirty="0" smtClean="0"/>
              <a:t> 0) :</a:t>
            </a:r>
            <a:endParaRPr lang="cs-CZ" sz="1400" b="1" dirty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400" b="1" dirty="0" smtClean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dirty="0"/>
          </a:p>
          <a:p>
            <a:pPr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1400" b="1" dirty="0"/>
              <a:t>Párový znaménkový </a:t>
            </a:r>
            <a:r>
              <a:rPr lang="cs-CZ" sz="1400" b="1" dirty="0" smtClean="0"/>
              <a:t>test </a:t>
            </a:r>
            <a:r>
              <a:rPr lang="cs-CZ" sz="1400" b="1" dirty="0"/>
              <a:t>(benzín A </a:t>
            </a:r>
            <a:r>
              <a:rPr lang="cs-CZ" sz="1400" b="1" dirty="0" err="1"/>
              <a:t>vs</a:t>
            </a:r>
            <a:r>
              <a:rPr lang="cs-CZ" sz="1400" b="1" dirty="0"/>
              <a:t> benzín B</a:t>
            </a:r>
            <a:r>
              <a:rPr lang="cs-CZ" sz="1400" b="1" dirty="0" smtClean="0"/>
              <a:t>):</a:t>
            </a:r>
            <a:r>
              <a:rPr lang="cs-CZ" sz="1400" b="1" dirty="0"/>
              <a:t>		Párový znaménkový </a:t>
            </a:r>
            <a:r>
              <a:rPr lang="cs-CZ" sz="1400" b="1" dirty="0" smtClean="0"/>
              <a:t>test </a:t>
            </a:r>
            <a:r>
              <a:rPr lang="cs-CZ" sz="1400" b="1" dirty="0"/>
              <a:t>(Rozdíl </a:t>
            </a:r>
            <a:r>
              <a:rPr lang="cs-CZ" sz="1400" b="1" dirty="0" err="1"/>
              <a:t>vs</a:t>
            </a:r>
            <a:r>
              <a:rPr lang="cs-CZ" sz="1400" b="1" dirty="0"/>
              <a:t> 0) </a:t>
            </a:r>
            <a:r>
              <a:rPr lang="cs-CZ" sz="1400" b="1" dirty="0" smtClean="0"/>
              <a:t>:</a:t>
            </a:r>
            <a:endParaRPr lang="cs-CZ" sz="1400" b="1" dirty="0"/>
          </a:p>
          <a:p>
            <a:pPr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400" b="1" dirty="0"/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4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5" y="3823494"/>
            <a:ext cx="40052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229200"/>
            <a:ext cx="42926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6" t="34483" r="52758" b="57701"/>
          <a:stretch/>
        </p:blipFill>
        <p:spPr bwMode="auto">
          <a:xfrm>
            <a:off x="4713889" y="5232784"/>
            <a:ext cx="3925613" cy="80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2" t="33832" r="53535" b="57739"/>
          <a:stretch/>
        </p:blipFill>
        <p:spPr bwMode="auto">
          <a:xfrm>
            <a:off x="4713889" y="3742204"/>
            <a:ext cx="3767959" cy="86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58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dirty="0" smtClean="0"/>
              <a:t>Načtěte data-01_</a:t>
            </a:r>
            <a:r>
              <a:rPr lang="cs-CZ" dirty="0" err="1" smtClean="0"/>
              <a:t>priklad</a:t>
            </a:r>
            <a:r>
              <a:rPr lang="cs-CZ" dirty="0" smtClean="0"/>
              <a:t>. Ke zjištění, zda se liší spotřeba při dvou určitých druzích benzínu-(A, B), bylo vybráno 10 aut, u kterých za jinak stejných zkušebních podmínek byla změřena spotřeba při použití každého ze dvou druhů benzínu. </a:t>
            </a: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r>
              <a:rPr lang="cs-CZ" dirty="0" smtClean="0"/>
              <a:t>Pomocí vhodného testu testujte hypotézu, že spotřeba benzínu A i B byla stejná (hladina významnosti=0,05).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endParaRPr lang="cs-CZ" sz="900" dirty="0" smtClean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400" dirty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1400" b="1" dirty="0" err="1"/>
              <a:t>Wilcoxonův</a:t>
            </a:r>
            <a:r>
              <a:rPr lang="cs-CZ" sz="1400" b="1" dirty="0"/>
              <a:t> párový </a:t>
            </a:r>
            <a:r>
              <a:rPr lang="cs-CZ" sz="1400" b="1" dirty="0" smtClean="0"/>
              <a:t>test: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dirty="0"/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1400" b="1" dirty="0"/>
              <a:t>Párový znaménkový </a:t>
            </a:r>
            <a:r>
              <a:rPr lang="cs-CZ" sz="1400" b="1" dirty="0" smtClean="0"/>
              <a:t>test:</a:t>
            </a:r>
            <a:endParaRPr lang="cs-CZ" sz="14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5" y="3861048"/>
            <a:ext cx="40052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36" y="5373216"/>
            <a:ext cx="42926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532964" y="4185196"/>
            <a:ext cx="392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H</a:t>
            </a:r>
            <a:r>
              <a:rPr lang="cs-CZ" sz="1200" baseline="-25000" dirty="0" smtClean="0"/>
              <a:t>0</a:t>
            </a:r>
            <a:r>
              <a:rPr lang="cs-CZ" sz="1200" dirty="0" smtClean="0"/>
              <a:t> </a:t>
            </a:r>
            <a:r>
              <a:rPr lang="cs-CZ" sz="1200" dirty="0" smtClean="0">
                <a:solidFill>
                  <a:srgbClr val="FF0000"/>
                </a:solidFill>
              </a:rPr>
              <a:t>nezamítáme</a:t>
            </a:r>
            <a:r>
              <a:rPr lang="cs-CZ" sz="1200" dirty="0" smtClean="0"/>
              <a:t>. Neprokázali jsme, že by mezi benzínem A </a:t>
            </a:r>
          </a:p>
          <a:p>
            <a:r>
              <a:rPr lang="cs-CZ" sz="1200" dirty="0" smtClean="0"/>
              <a:t>a benzínem B byl statisticky významný rozdíl.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32963" y="5716247"/>
            <a:ext cx="392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H</a:t>
            </a:r>
            <a:r>
              <a:rPr lang="cs-CZ" sz="1200" baseline="-25000" dirty="0" smtClean="0"/>
              <a:t>0</a:t>
            </a:r>
            <a:r>
              <a:rPr lang="cs-CZ" sz="1200" dirty="0" smtClean="0"/>
              <a:t> </a:t>
            </a:r>
            <a:r>
              <a:rPr lang="cs-CZ" sz="1200" dirty="0" smtClean="0">
                <a:solidFill>
                  <a:srgbClr val="FF0000"/>
                </a:solidFill>
              </a:rPr>
              <a:t>nezamítáme</a:t>
            </a:r>
            <a:r>
              <a:rPr lang="cs-CZ" sz="1200" dirty="0" smtClean="0"/>
              <a:t>. Neprokázali jsme, že by mezi benzínem A </a:t>
            </a:r>
          </a:p>
          <a:p>
            <a:r>
              <a:rPr lang="cs-CZ" sz="1200" dirty="0" smtClean="0"/>
              <a:t>a benzínem B byl statisticky významný rozdíl.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45937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dirty="0" smtClean="0"/>
              <a:t>Načtěte data-02_priklad. Byl sledován vliv vitamínového doplňku do krmiva na zvyšování váhových přírůstků u selat. U 19 z 38 selat byl aplikován vitamínový přípravek.</a:t>
            </a: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r>
              <a:rPr lang="cs-CZ" dirty="0" smtClean="0"/>
              <a:t>Pomocí vhodného testu testujte hypotézu, že porovnávané způsoby výkrmů (1-klasická směs, 2- směs s vitamínovým doplňkem) se neliší (hladina významnosti=0,05).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endParaRPr lang="cs-CZ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7544" y="3177163"/>
            <a:ext cx="3450560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cs-CZ" dirty="0">
                <a:solidFill>
                  <a:prstClr val="black"/>
                </a:solidFill>
                <a:cs typeface="Arial" pitchFamily="34" charset="0"/>
              </a:rPr>
              <a:t>H</a:t>
            </a:r>
            <a:r>
              <a:rPr lang="cs-CZ" baseline="-25000" dirty="0">
                <a:solidFill>
                  <a:prstClr val="black"/>
                </a:solidFill>
                <a:cs typeface="Arial" pitchFamily="34" charset="0"/>
              </a:rPr>
              <a:t>0</a:t>
            </a:r>
            <a:r>
              <a:rPr lang="cs-CZ" dirty="0">
                <a:solidFill>
                  <a:prstClr val="black"/>
                </a:solidFill>
                <a:cs typeface="Arial" pitchFamily="34" charset="0"/>
              </a:rPr>
              <a:t>: </a:t>
            </a: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F(x</a:t>
            </a:r>
            <a:r>
              <a:rPr lang="cs-CZ" baseline="-25000" dirty="0"/>
              <a:t> </a:t>
            </a:r>
            <a:r>
              <a:rPr lang="cs-CZ" baseline="-25000" dirty="0" smtClean="0"/>
              <a:t>klasická </a:t>
            </a:r>
            <a:r>
              <a:rPr lang="cs-CZ" baseline="-25000" dirty="0"/>
              <a:t>směs</a:t>
            </a: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)=F(x</a:t>
            </a:r>
            <a:r>
              <a:rPr lang="cs-CZ" baseline="-25000" dirty="0"/>
              <a:t> </a:t>
            </a:r>
            <a:r>
              <a:rPr lang="cs-CZ" baseline="-25000" dirty="0" smtClean="0"/>
              <a:t>vitaminová </a:t>
            </a:r>
            <a:r>
              <a:rPr lang="cs-CZ" baseline="-25000" dirty="0"/>
              <a:t>směs</a:t>
            </a:r>
            <a:r>
              <a:rPr lang="cs-CZ" dirty="0"/>
              <a:t> </a:t>
            </a: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) </a:t>
            </a:r>
            <a:endParaRPr lang="cs-CZ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H</a:t>
            </a:r>
            <a:r>
              <a:rPr lang="cs-CZ" baseline="-25000" dirty="0" smtClean="0">
                <a:solidFill>
                  <a:prstClr val="black"/>
                </a:solidFill>
                <a:cs typeface="Arial" pitchFamily="34" charset="0"/>
              </a:rPr>
              <a:t>1</a:t>
            </a:r>
            <a:r>
              <a:rPr lang="cs-CZ" dirty="0">
                <a:solidFill>
                  <a:prstClr val="black"/>
                </a:solidFill>
                <a:cs typeface="Arial" pitchFamily="34" charset="0"/>
              </a:rPr>
              <a:t>: </a:t>
            </a: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F(x</a:t>
            </a:r>
            <a:r>
              <a:rPr lang="cs-CZ" baseline="-25000" dirty="0"/>
              <a:t> </a:t>
            </a:r>
            <a:r>
              <a:rPr lang="cs-CZ" baseline="-25000" dirty="0" smtClean="0"/>
              <a:t>klasická </a:t>
            </a:r>
            <a:r>
              <a:rPr lang="cs-CZ" baseline="-25000" dirty="0"/>
              <a:t>směs</a:t>
            </a: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r>
              <a:rPr lang="cs-CZ" dirty="0">
                <a:solidFill>
                  <a:prstClr val="black"/>
                </a:solidFill>
                <a:cs typeface="Arial" pitchFamily="34" charset="0"/>
              </a:rPr>
              <a:t>≠ </a:t>
            </a: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F(x</a:t>
            </a:r>
            <a:r>
              <a:rPr lang="cs-CZ" baseline="-25000" dirty="0"/>
              <a:t> </a:t>
            </a:r>
            <a:r>
              <a:rPr lang="cs-CZ" baseline="-25000" dirty="0" smtClean="0"/>
              <a:t>vitaminová </a:t>
            </a:r>
            <a:r>
              <a:rPr lang="cs-CZ" baseline="-25000" dirty="0"/>
              <a:t>směs</a:t>
            </a:r>
            <a:r>
              <a:rPr lang="cs-CZ" dirty="0"/>
              <a:t> </a:t>
            </a: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>).</a:t>
            </a:r>
            <a:endParaRPr lang="cs-CZ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/>
        </p:blipFill>
        <p:spPr bwMode="auto">
          <a:xfrm>
            <a:off x="4495045" y="3530282"/>
            <a:ext cx="4339952" cy="26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92890" y="3986887"/>
            <a:ext cx="4572000" cy="82484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1400" b="1" dirty="0"/>
              <a:t>Ověření normality – </a:t>
            </a:r>
            <a:r>
              <a:rPr lang="cs-CZ" sz="1400" b="1" dirty="0" err="1"/>
              <a:t>Shapiro-Wilkův</a:t>
            </a:r>
            <a:r>
              <a:rPr lang="cs-CZ" sz="1400" b="1" dirty="0"/>
              <a:t> test </a:t>
            </a:r>
            <a:r>
              <a:rPr lang="cs-CZ" sz="1400" dirty="0"/>
              <a:t>(</a:t>
            </a:r>
            <a:r>
              <a:rPr lang="el-GR" sz="1400" dirty="0"/>
              <a:t>α</a:t>
            </a:r>
            <a:r>
              <a:rPr lang="cs-CZ" sz="1400" dirty="0"/>
              <a:t>=0,05</a:t>
            </a:r>
            <a:r>
              <a:rPr lang="cs-CZ" sz="1400" dirty="0" smtClean="0"/>
              <a:t>)</a:t>
            </a:r>
            <a:r>
              <a:rPr lang="cs-CZ" sz="1400" b="1" dirty="0" smtClean="0"/>
              <a:t>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1400" dirty="0" smtClean="0"/>
              <a:t>Standardní směs: p=0,898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1400" dirty="0" smtClean="0"/>
              <a:t>Vitamíny: 0,3939</a:t>
            </a:r>
            <a:endParaRPr lang="cs-CZ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dirty="0" smtClean="0"/>
              <a:t>Načtěte data-02_priklad. Byl sledován vliv vitamínového doplňku do krmiva na zvyšování váhových přírůstků u selat. U 19 z 38 selat byl aplikován vitamínový přípravek.</a:t>
            </a: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r>
              <a:rPr lang="cs-CZ" dirty="0" smtClean="0"/>
              <a:t>Pomocí vhodného testu testujte hypotézu, že porovnávané způsoby výkrmů (1-klasická směs, 2- směs s vitamínovým doplňkem) se neliší (hladina významnosti=0,05).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endParaRPr lang="cs-CZ" dirty="0" smtClean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dirty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endParaRPr lang="cs-CZ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4" y="4077072"/>
            <a:ext cx="8675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55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dirty="0" smtClean="0"/>
              <a:t>Načtěte data-02_priklad. Byl sledován vliv vitamínového doplňku do krmiva na zvyšování váhových přírůstků u selat. U 19 z 38 selat byl aplikován vitamínový přípravek.</a:t>
            </a: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r>
              <a:rPr lang="cs-CZ" dirty="0" smtClean="0"/>
              <a:t>Pomocí vhodného testu testujte hypotézu, že porovnávané způsoby výkrmů (1-klasická směs, 2- směs s vitamínovým doplňkem) se neliší (hladina významnosti=0,05).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endParaRPr lang="cs-CZ" dirty="0" smtClean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dirty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endParaRPr lang="cs-CZ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4" y="4077072"/>
            <a:ext cx="86756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5589" y="5476657"/>
            <a:ext cx="8066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/>
            <a:r>
              <a:rPr lang="cs-CZ" dirty="0">
                <a:solidFill>
                  <a:srgbClr val="FF0000"/>
                </a:solidFill>
              </a:rPr>
              <a:t>Zamítáme</a:t>
            </a:r>
            <a:r>
              <a:rPr lang="cs-CZ" dirty="0"/>
              <a:t> nulovou </a:t>
            </a:r>
            <a:r>
              <a:rPr lang="cs-CZ" dirty="0" smtClean="0"/>
              <a:t>hypotézu =&gt; vitamínový doplněk měl </a:t>
            </a:r>
            <a:r>
              <a:rPr lang="cs-CZ" dirty="0"/>
              <a:t>statisticky významný vliv </a:t>
            </a:r>
            <a:endParaRPr lang="cs-CZ" dirty="0" smtClean="0"/>
          </a:p>
          <a:p>
            <a:pPr indent="-342900"/>
            <a:r>
              <a:rPr lang="cs-CZ" dirty="0" smtClean="0"/>
              <a:t>na </a:t>
            </a:r>
            <a:r>
              <a:rPr lang="cs-CZ" dirty="0"/>
              <a:t>změnu </a:t>
            </a:r>
            <a:r>
              <a:rPr lang="cs-CZ" dirty="0" smtClean="0"/>
              <a:t>hmotnosti, p=0,01.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49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Výrobce koláčů má 4 nové recepty (A,B,C,D) a chce zjistit, zda se jejich kvalita liší. Upekl proto 5 koláčů od každého druhu a dal je porotě k ohodnocení. Hodnocení poroty je v následující tabulce: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r>
              <a:rPr lang="cs-CZ" dirty="0" smtClean="0"/>
              <a:t>Pomocí vhodného testu testujte hypotézu, že recepty se neliší (hladina významnosti=0,05). Pokud nulovou hypotézu zamítnete, zjistěte, které dvojice receptů se liší.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lphaLcPeriod"/>
              <a:defRPr/>
            </a:pPr>
            <a:endParaRPr lang="cs-CZ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475656" y="242088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Recept</a:t>
                      </a:r>
                      <a:endParaRPr lang="cs-CZ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cs-CZ" dirty="0" smtClean="0"/>
                        <a:t>Body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94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970</Words>
  <Application>Microsoft Office PowerPoint</Application>
  <PresentationFormat>Předvádění na obrazovce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sady Office</vt:lpstr>
      <vt:lpstr>Graph</vt:lpstr>
      <vt:lpstr>Samostatný úkol:</vt:lpstr>
      <vt:lpstr>1. Příklad k procvičení</vt:lpstr>
      <vt:lpstr>1. Příklad k procvičení</vt:lpstr>
      <vt:lpstr>1. Příklad k procvičení</vt:lpstr>
      <vt:lpstr>1. Příklad k procvičení</vt:lpstr>
      <vt:lpstr>2. Příklad k procvičení</vt:lpstr>
      <vt:lpstr>2. Příklad k procvičení</vt:lpstr>
      <vt:lpstr>2. Příklad k procvičení</vt:lpstr>
      <vt:lpstr>3. Příklad k procvičení</vt:lpstr>
      <vt:lpstr>3. Příklad k procvičení</vt:lpstr>
      <vt:lpstr>3. Příklad k procvičení</vt:lpstr>
      <vt:lpstr>3. Příklad k procvičení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Samostatný úkol:</dc:title>
  <dc:creator>maluskova</dc:creator>
  <cp:lastModifiedBy>panackova</cp:lastModifiedBy>
  <cp:revision>35</cp:revision>
  <dcterms:created xsi:type="dcterms:W3CDTF">2012-10-31T12:54:05Z</dcterms:created>
  <dcterms:modified xsi:type="dcterms:W3CDTF">2015-11-26T14:01:01Z</dcterms:modified>
</cp:coreProperties>
</file>